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5" r:id="rId11"/>
    <p:sldId id="287" r:id="rId12"/>
    <p:sldId id="272" r:id="rId13"/>
    <p:sldId id="271" r:id="rId14"/>
    <p:sldId id="275" r:id="rId15"/>
    <p:sldId id="276" r:id="rId16"/>
    <p:sldId id="280" r:id="rId17"/>
    <p:sldId id="279" r:id="rId18"/>
    <p:sldId id="281" r:id="rId19"/>
    <p:sldId id="282" r:id="rId20"/>
    <p:sldId id="283" r:id="rId21"/>
    <p:sldId id="284" r:id="rId22"/>
    <p:sldId id="285" r:id="rId23"/>
    <p:sldId id="286" r:id="rId24"/>
    <p:sldId id="288" r:id="rId25"/>
    <p:sldId id="289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90B50-C9C1-42B9-9A2D-2CBECFF888FB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B13C7-3E92-49D3-BF20-EADEDB0307B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EBC62-D424-42B6-91A7-89CB8926609B}" type="slidenum">
              <a:rPr lang="pt-BR"/>
              <a:pPr/>
              <a:t>8</a:t>
            </a:fld>
            <a:endParaRPr lang="pt-BR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A6B7E-78F5-48C3-A783-8DBFBDE2FDAF}" type="slidenum">
              <a:rPr lang="pt-BR"/>
              <a:pPr/>
              <a:t>22</a:t>
            </a:fld>
            <a:endParaRPr lang="pt-BR"/>
          </a:p>
        </p:txBody>
      </p:sp>
      <p:sp>
        <p:nvSpPr>
          <p:cNvPr id="1454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78ED7-2BF9-4E74-9706-547714E89595}" type="slidenum">
              <a:rPr lang="pt-BR"/>
              <a:pPr/>
              <a:t>23</a:t>
            </a:fld>
            <a:endParaRPr lang="pt-BR"/>
          </a:p>
        </p:txBody>
      </p:sp>
      <p:sp>
        <p:nvSpPr>
          <p:cNvPr id="1474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B2F4CB-37F9-41CB-9E87-B5F89DC269CB}" type="slidenum">
              <a:rPr lang="pt-BR"/>
              <a:pPr/>
              <a:t>10</a:t>
            </a:fld>
            <a:endParaRPr lang="pt-BR"/>
          </a:p>
        </p:txBody>
      </p:sp>
      <p:sp>
        <p:nvSpPr>
          <p:cNvPr id="97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8EA4E-2B98-4AAF-B604-5FCEED97DD42}" type="slidenum">
              <a:rPr lang="pt-BR"/>
              <a:pPr/>
              <a:t>14</a:t>
            </a:fld>
            <a:endParaRPr lang="pt-BR"/>
          </a:p>
        </p:txBody>
      </p:sp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E4B8D-D5D7-4DEE-9C52-34748ADB6E9F}" type="slidenum">
              <a:rPr lang="pt-BR"/>
              <a:pPr/>
              <a:t>16</a:t>
            </a:fld>
            <a:endParaRPr lang="pt-BR"/>
          </a:p>
        </p:txBody>
      </p:sp>
      <p:sp>
        <p:nvSpPr>
          <p:cNvPr id="181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3E5CFA-226C-4BE0-AD1A-5E6C8F19292F}" type="slidenum">
              <a:rPr lang="pt-BR"/>
              <a:pPr/>
              <a:t>17</a:t>
            </a:fld>
            <a:endParaRPr lang="pt-BR"/>
          </a:p>
        </p:txBody>
      </p:sp>
      <p:sp>
        <p:nvSpPr>
          <p:cNvPr id="1699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326268-C356-46C8-BE26-B8EE43F0DC23}" type="slidenum">
              <a:rPr lang="pt-BR"/>
              <a:pPr/>
              <a:t>18</a:t>
            </a:fld>
            <a:endParaRPr lang="pt-BR"/>
          </a:p>
        </p:txBody>
      </p:sp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E81F18-37BB-45C5-9BC4-6AAB810E478C}" type="slidenum">
              <a:rPr lang="pt-BR"/>
              <a:pPr/>
              <a:t>19</a:t>
            </a:fld>
            <a:endParaRPr lang="pt-BR"/>
          </a:p>
        </p:txBody>
      </p:sp>
      <p:sp>
        <p:nvSpPr>
          <p:cNvPr id="1310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2A444-56B0-4119-89B0-B46C29D07FFD}" type="slidenum">
              <a:rPr lang="pt-BR"/>
              <a:pPr/>
              <a:t>20</a:t>
            </a:fld>
            <a:endParaRPr lang="pt-BR"/>
          </a:p>
        </p:txBody>
      </p:sp>
      <p:sp>
        <p:nvSpPr>
          <p:cNvPr id="1597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7787" y="685801"/>
            <a:ext cx="4502426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FEFF01-0EED-4CF6-A4E3-E7CA66263D28}" type="slidenum">
              <a:rPr lang="pt-BR"/>
              <a:pPr/>
              <a:t>21</a:t>
            </a:fld>
            <a:endParaRPr lang="pt-BR"/>
          </a:p>
        </p:txBody>
      </p:sp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3904" y="4343401"/>
            <a:ext cx="5030194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9" tIns="45714" rIns="91429" bIns="45714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4348-B7BA-4137-BF71-226A2FEABDE1}" type="datetimeFigureOut">
              <a:rPr lang="pt-BR" smtClean="0"/>
              <a:t>25/06/2014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D890-EDB4-493C-B626-778A68E498E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t.scribd.com/doc/15471780/Aspectos-da-producao-do-Telejorna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zendovideo.com.br/vtluz5.a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llians.pro.br/trespont.htm" TargetMode="External"/><Relationship Id="rId5" Type="http://schemas.openxmlformats.org/officeDocument/2006/relationships/hyperlink" Target="http://www.fazendovideo.com.br/vtluz2.asp" TargetMode="External"/><Relationship Id="rId4" Type="http://schemas.openxmlformats.org/officeDocument/2006/relationships/hyperlink" Target="http://www.fazendovideo.com.br/vtluz6.asp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jornal.metodista.br/tele/manual/manual.ht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1.globo.com/jornal-hoje" TargetMode="External"/><Relationship Id="rId2" Type="http://schemas.openxmlformats.org/officeDocument/2006/relationships/hyperlink" Target="http://g1.globo.com/bom-dia-brasi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rogramas.rederecord.com.br/programas/jornaldarecord/home.asp" TargetMode="External"/><Relationship Id="rId5" Type="http://schemas.openxmlformats.org/officeDocument/2006/relationships/hyperlink" Target="http://g1.globo.com/jornal-da-globo" TargetMode="External"/><Relationship Id="rId4" Type="http://schemas.openxmlformats.org/officeDocument/2006/relationships/hyperlink" Target="http://g1.globo.com/jornal-naciona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Produção telejornal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Comunicação e Educação</a:t>
            </a:r>
            <a:endParaRPr lang="pt-BR" dirty="0"/>
          </a:p>
          <a:p>
            <a:r>
              <a:rPr lang="pt-BR" dirty="0" err="1" smtClean="0"/>
              <a:t>Profa</a:t>
            </a:r>
            <a:r>
              <a:rPr lang="pt-BR" dirty="0" smtClean="0"/>
              <a:t>. Dulce Márcia Cruz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Fases de produção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Produção é providenciar para que nada falte e o trabalho seja feito de forma rápida e eficiente</a:t>
            </a:r>
          </a:p>
          <a:p>
            <a:r>
              <a:rPr lang="pt-BR" dirty="0"/>
              <a:t>Três fases:</a:t>
            </a:r>
          </a:p>
          <a:p>
            <a:pPr lvl="1"/>
            <a:r>
              <a:rPr lang="pt-BR" dirty="0"/>
              <a:t>Pré-produção  (preparação)</a:t>
            </a:r>
          </a:p>
          <a:p>
            <a:pPr lvl="1"/>
            <a:r>
              <a:rPr lang="pt-BR" dirty="0"/>
              <a:t>Produção (direção e gravação)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Pós-produção (edição e </a:t>
            </a:r>
            <a:r>
              <a:rPr lang="pt-BR" dirty="0" smtClean="0"/>
              <a:t>finalização - </a:t>
            </a:r>
            <a:r>
              <a:rPr lang="pt-BR" dirty="0" smtClean="0"/>
              <a:t>Computação gráfica; Efeitos; Trilha sonora; Dublagem; Locução e outros</a:t>
            </a:r>
            <a:r>
              <a:rPr lang="pt-BR" dirty="0" smtClean="0"/>
              <a:t>)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Produção jornalística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Produção: escuta, pauta, investigação, fontes, personagens e as ferramentas para construir uma matéria ou reportagem de televisão.</a:t>
            </a:r>
            <a:br>
              <a:rPr lang="pt-BR" dirty="0" smtClean="0"/>
            </a:br>
            <a:r>
              <a:rPr lang="pt-BR" dirty="0" smtClean="0"/>
              <a:t>- Texto na TV: processos e estilos, comunicação correta e eficiente com o telespectador.</a:t>
            </a:r>
            <a:br>
              <a:rPr lang="pt-BR" dirty="0" smtClean="0"/>
            </a:br>
            <a:r>
              <a:rPr lang="pt-BR" dirty="0" smtClean="0"/>
              <a:t>- Matéria factual x reportagem de TV: diferenças, estilos e tendências no telejornalismo mundial.</a:t>
            </a:r>
            <a:br>
              <a:rPr lang="pt-BR" dirty="0" smtClean="0"/>
            </a:br>
            <a:r>
              <a:rPr lang="pt-BR" dirty="0" smtClean="0"/>
              <a:t>- Entrevista: conceitos e técnicas da arma do repórter para obter informações.</a:t>
            </a:r>
            <a:br>
              <a:rPr lang="pt-BR" dirty="0" smtClean="0"/>
            </a:br>
            <a:r>
              <a:rPr lang="pt-BR" dirty="0" smtClean="0"/>
              <a:t>- O repórter: passagem, link, stand </a:t>
            </a:r>
            <a:r>
              <a:rPr lang="pt-BR" dirty="0" err="1" smtClean="0"/>
              <a:t>up</a:t>
            </a:r>
            <a:r>
              <a:rPr lang="pt-BR" dirty="0" smtClean="0"/>
              <a:t>, </a:t>
            </a:r>
            <a:r>
              <a:rPr lang="pt-BR" dirty="0" err="1" smtClean="0"/>
              <a:t>teaser</a:t>
            </a:r>
            <a:r>
              <a:rPr lang="pt-BR" dirty="0" smtClean="0"/>
              <a:t>, off, sonora e outros gêneros do telejornalismo.</a:t>
            </a:r>
            <a:br>
              <a:rPr lang="pt-BR" dirty="0" smtClean="0"/>
            </a:br>
            <a:r>
              <a:rPr lang="pt-BR" dirty="0" smtClean="0"/>
              <a:t>- Edição: a arte de selecionar informação e princípios para relação com o telespectador.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hlinkClick r:id="rId2"/>
              </a:rPr>
              <a:t>http://pt.scribd.com/doc/15471780/Aspectos-da-producao-do-Telejornal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Luz!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800"/>
              <a:t>técnica básica de iluminação onde 3 fontes de </a:t>
            </a:r>
            <a:r>
              <a:rPr lang="pt-BR" sz="2800">
                <a:hlinkClick r:id="rId3"/>
              </a:rPr>
              <a:t>luz</a:t>
            </a:r>
            <a:r>
              <a:rPr lang="pt-BR" sz="2800"/>
              <a:t> são empregadas para iluminar uma pessoa. Uma delas é a </a:t>
            </a:r>
            <a:r>
              <a:rPr lang="pt-BR" sz="2800">
                <a:hlinkClick r:id="rId4"/>
              </a:rPr>
              <a:t>luz principal</a:t>
            </a:r>
            <a:r>
              <a:rPr lang="pt-BR" sz="2800"/>
              <a:t> (</a:t>
            </a:r>
            <a:r>
              <a:rPr lang="pt-BR" sz="2800" b="1" i="1">
                <a:solidFill>
                  <a:srgbClr val="FFCC33"/>
                </a:solidFill>
              </a:rPr>
              <a:t>key light</a:t>
            </a:r>
            <a:r>
              <a:rPr lang="pt-BR" sz="2800"/>
              <a:t>), e as outras duas são iluminações secundárias destinadas a modelar a imagem, criando com isso a atmosfera desejada: a luz de </a:t>
            </a:r>
            <a:r>
              <a:rPr lang="pt-BR" sz="2800">
                <a:hlinkClick r:id="rId4"/>
              </a:rPr>
              <a:t>preenchimento</a:t>
            </a:r>
            <a:r>
              <a:rPr lang="pt-BR" sz="2800"/>
              <a:t> (</a:t>
            </a:r>
            <a:r>
              <a:rPr lang="pt-BR" sz="2800" b="1" i="1">
                <a:solidFill>
                  <a:srgbClr val="FFCC33"/>
                </a:solidFill>
              </a:rPr>
              <a:t>fill light</a:t>
            </a:r>
            <a:r>
              <a:rPr lang="pt-BR" sz="2800"/>
              <a:t>) e a </a:t>
            </a:r>
            <a:r>
              <a:rPr lang="pt-BR" sz="2800">
                <a:hlinkClick r:id="rId5"/>
              </a:rPr>
              <a:t>contra-luz</a:t>
            </a:r>
            <a:r>
              <a:rPr lang="pt-BR" sz="2800"/>
              <a:t> (</a:t>
            </a:r>
            <a:r>
              <a:rPr lang="pt-BR" sz="2800" b="1" i="1">
                <a:solidFill>
                  <a:srgbClr val="FFCC33"/>
                </a:solidFill>
              </a:rPr>
              <a:t>backlight</a:t>
            </a:r>
            <a:r>
              <a:rPr lang="pt-BR" sz="2800"/>
              <a:t>). </a:t>
            </a:r>
          </a:p>
          <a:p>
            <a:pPr>
              <a:lnSpc>
                <a:spcPct val="90000"/>
              </a:lnSpc>
            </a:pPr>
            <a:r>
              <a:rPr lang="pt-BR" sz="2800"/>
              <a:t>Ver imagem em: </a:t>
            </a:r>
            <a:r>
              <a:rPr lang="pt-BR" sz="2800">
                <a:hlinkClick r:id="rId6"/>
              </a:rPr>
              <a:t>http://www.willians.pro.br/trespont.htm</a:t>
            </a:r>
            <a:r>
              <a:rPr lang="pt-BR" sz="2800"/>
              <a:t> </a:t>
            </a:r>
          </a:p>
          <a:p>
            <a:pPr>
              <a:lnSpc>
                <a:spcPct val="90000"/>
              </a:lnSpc>
            </a:pPr>
            <a:endParaRPr lang="pt-BR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pic>
        <p:nvPicPr>
          <p:cNvPr id="195586" name="Picture 2" descr="C:\Documents and Settings\dulce\Meus documentos\Minhas imagens\luz3ponto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62000"/>
            <a:ext cx="7162800" cy="56245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Câmera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Papel criador da câmera</a:t>
            </a:r>
          </a:p>
          <a:p>
            <a:r>
              <a:rPr lang="pt-BR"/>
              <a:t>Enquadramento</a:t>
            </a:r>
          </a:p>
          <a:p>
            <a:r>
              <a:rPr lang="pt-BR"/>
              <a:t>Planos</a:t>
            </a:r>
          </a:p>
          <a:p>
            <a:r>
              <a:rPr lang="pt-BR"/>
              <a:t>Ângulos</a:t>
            </a:r>
          </a:p>
          <a:p>
            <a:r>
              <a:rPr lang="pt-BR"/>
              <a:t>Movimentos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pic>
        <p:nvPicPr>
          <p:cNvPr id="168962" name="Picture 2" descr="C:\Documents and Settings\dulce\Meus documentos\Minhas imagens\plano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9850"/>
            <a:ext cx="7315200" cy="6713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Câmera!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3" y="2209800"/>
            <a:ext cx="7958137" cy="41862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b="1"/>
              <a:t>Angulação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/>
              <a:t>Ângulo em que colocamos a câmera com relação ao objeto ou a pessoa nunca é gratuito. Pode ser justificado pelo cenário, pela iluminação, valorização de um aspecto do assunto, pelo ângulo precedente ou seguinte e também para despertar emoções. Cada ângulo implica uma escolha.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Câmera!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/>
              <a:t>Principais movimentos </a:t>
            </a:r>
          </a:p>
          <a:p>
            <a:r>
              <a:rPr lang="pt-BR"/>
              <a:t>Travelling</a:t>
            </a:r>
          </a:p>
          <a:p>
            <a:r>
              <a:rPr lang="pt-BR"/>
              <a:t>Panorâmica</a:t>
            </a:r>
          </a:p>
          <a:p>
            <a:r>
              <a:rPr lang="pt-BR"/>
              <a:t>Trajetória: Mistura de travelling e panorâmica feita com uma grua.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Pergunte para os alunos se eles têm o hábito de assistir aos telejornais. Peça que enumerem as características, que tipo de notícias são veiculadas, qual telejornal é mais assistido e por qual motivo o fazem. É importante o registro escrito. Assim, você pode verificar como seus alunos se expressam: com coerência, objetividade e </a:t>
            </a:r>
            <a:r>
              <a:rPr lang="pt-BR" dirty="0" err="1"/>
              <a:t>logicidade</a:t>
            </a:r>
            <a:r>
              <a:rPr lang="pt-BR" dirty="0"/>
              <a:t>.</a:t>
            </a:r>
          </a:p>
          <a:p>
            <a:r>
              <a:rPr lang="pt-BR" dirty="0"/>
              <a:t>Apresente aos alunos diferentes telejornais disponíveis na televisão e na Internet para que eles analisem alguns aspectos, tais como: os diferentes tipos de textos utilizados; como as notícias são apresentadas; expressões utilizadas pelo apresentador; cenários e figurinos.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Câmera! </a:t>
            </a:r>
            <a:endParaRPr lang="pt-BR" sz="3600" b="1" i="1">
              <a:solidFill>
                <a:schemeClr val="tx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i="1"/>
              <a:t>Movimento de objetiva</a:t>
            </a:r>
          </a:p>
          <a:p>
            <a:pPr>
              <a:buFont typeface="Wingdings" pitchFamily="2" charset="2"/>
              <a:buNone/>
            </a:pPr>
            <a:endParaRPr lang="pt-BR" b="1"/>
          </a:p>
          <a:p>
            <a:r>
              <a:rPr lang="pt-BR" b="1"/>
              <a:t>Zoom-in</a:t>
            </a:r>
            <a:r>
              <a:rPr lang="pt-BR"/>
              <a:t>:  fecha = aproximação </a:t>
            </a:r>
          </a:p>
          <a:p>
            <a:pPr algn="ctr">
              <a:buFont typeface="Wingdings" pitchFamily="2" charset="2"/>
              <a:buChar char="Ø"/>
            </a:pPr>
            <a:r>
              <a:rPr lang="pt-BR"/>
              <a:t>de grande angular para teleobjetiva</a:t>
            </a:r>
          </a:p>
          <a:p>
            <a:pPr algn="ctr">
              <a:buFont typeface="Wingdings" pitchFamily="2" charset="2"/>
              <a:buChar char="Ø"/>
            </a:pPr>
            <a:endParaRPr lang="pt-BR"/>
          </a:p>
          <a:p>
            <a:pPr>
              <a:buFont typeface="Wingdings" pitchFamily="2" charset="2"/>
              <a:buNone/>
            </a:pPr>
            <a:r>
              <a:rPr lang="pt-BR"/>
              <a:t> </a:t>
            </a:r>
            <a:r>
              <a:rPr lang="pt-BR" b="1"/>
              <a:t>Zoom-out</a:t>
            </a:r>
            <a:r>
              <a:rPr lang="pt-BR"/>
              <a:t>:  abre = distância                        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Ação!!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 smtClean="0"/>
              <a:t>Faça </a:t>
            </a:r>
            <a:r>
              <a:rPr lang="pt-BR" sz="2800" dirty="0"/>
              <a:t>um grande plano </a:t>
            </a:r>
            <a:r>
              <a:rPr lang="pt-BR" sz="2800" dirty="0" smtClean="0"/>
              <a:t>geral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Grave planos de corte ou </a:t>
            </a:r>
            <a:r>
              <a:rPr lang="pt-BR" sz="2800" dirty="0" err="1" smtClean="0"/>
              <a:t>inserts</a:t>
            </a:r>
            <a:r>
              <a:rPr lang="pt-BR" sz="2800" dirty="0" smtClean="0"/>
              <a:t> para evitar pulos de edição e fazer avançar a história, ilustração, ações paralelas, etc.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Faça </a:t>
            </a:r>
            <a:r>
              <a:rPr lang="pt-BR" sz="2800" dirty="0"/>
              <a:t>tomadas longas: gravar um tempo antes e depois da cena que esta valendo, de preferência antes e depois do movimento.</a:t>
            </a:r>
          </a:p>
          <a:p>
            <a:pPr>
              <a:lnSpc>
                <a:spcPct val="90000"/>
              </a:lnSpc>
            </a:pPr>
            <a:r>
              <a:rPr lang="pt-BR" sz="2800" dirty="0"/>
              <a:t>Grave duas tomadas de uma só vez, seja oportunista, ou seja, no mesmo ângulo faça um plano mais aberto e outro mais fechado.</a:t>
            </a:r>
          </a:p>
          <a:p>
            <a:pPr>
              <a:lnSpc>
                <a:spcPct val="90000"/>
              </a:lnSpc>
            </a:pPr>
            <a:endParaRPr lang="pt-BR" sz="2800" dirty="0"/>
          </a:p>
          <a:p>
            <a:pPr>
              <a:lnSpc>
                <a:spcPct val="90000"/>
              </a:lnSpc>
            </a:pPr>
            <a:endParaRPr lang="pt-BR" sz="2800" dirty="0"/>
          </a:p>
          <a:p>
            <a:pPr>
              <a:lnSpc>
                <a:spcPct val="90000"/>
              </a:lnSpc>
            </a:pPr>
            <a:endParaRPr lang="pt-BR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Ação!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8077200" cy="38814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pt-BR" sz="2800"/>
              <a:t>Grave 3 pelo preço de 1: (ex: plano geral fecha zoom até close, conta até 3 e abre de novo em zoom). Idem para panorâmicas.</a:t>
            </a:r>
          </a:p>
          <a:p>
            <a:pPr>
              <a:lnSpc>
                <a:spcPct val="90000"/>
              </a:lnSpc>
            </a:pPr>
            <a:r>
              <a:rPr lang="pt-BR" sz="2800"/>
              <a:t>Use zoom para enquadramento e composição do quadro, não abuse. Zoom é difícil de cortar mas serve para desvelar ou chocar.</a:t>
            </a:r>
          </a:p>
          <a:p>
            <a:pPr>
              <a:lnSpc>
                <a:spcPct val="90000"/>
              </a:lnSpc>
            </a:pPr>
            <a:r>
              <a:rPr lang="pt-BR" sz="2800"/>
              <a:t>Movimentos de câmera devem ter motivo.</a:t>
            </a:r>
          </a:p>
          <a:p>
            <a:pPr>
              <a:lnSpc>
                <a:spcPct val="90000"/>
              </a:lnSpc>
            </a:pPr>
            <a:r>
              <a:rPr lang="pt-BR" sz="2800"/>
              <a:t>Mantenha a continuidade de direção, não quebre o eixo. (usar como referência a esquerda/direita da câmera)</a:t>
            </a:r>
          </a:p>
          <a:p>
            <a:pPr>
              <a:lnSpc>
                <a:spcPct val="90000"/>
              </a:lnSpc>
            </a:pPr>
            <a:endParaRPr lang="pt-BR" sz="2800"/>
          </a:p>
          <a:p>
            <a:pPr>
              <a:lnSpc>
                <a:spcPct val="90000"/>
              </a:lnSpc>
            </a:pPr>
            <a:endParaRPr lang="pt-BR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Ação!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800"/>
              <a:t>Tomadas neutras ajudam a disfarçar a mudança de ângulo (de frente ou atrás)</a:t>
            </a:r>
          </a:p>
          <a:p>
            <a:pPr>
              <a:lnSpc>
                <a:spcPct val="90000"/>
              </a:lnSpc>
            </a:pPr>
            <a:r>
              <a:rPr lang="pt-BR" sz="2800"/>
              <a:t>Grave em som direto e fique em silêncio.</a:t>
            </a:r>
          </a:p>
          <a:p>
            <a:pPr>
              <a:lnSpc>
                <a:spcPct val="90000"/>
              </a:lnSpc>
            </a:pPr>
            <a:r>
              <a:rPr lang="pt-BR" sz="2800"/>
              <a:t>Efeitos sonoros são muito mais difíceis de conseguir e menos ricos que o som real.</a:t>
            </a:r>
          </a:p>
          <a:p>
            <a:pPr>
              <a:lnSpc>
                <a:spcPct val="90000"/>
              </a:lnSpc>
            </a:pPr>
            <a:r>
              <a:rPr lang="pt-BR" sz="2800"/>
              <a:t>Minimize o ruído de fundo e inclua o som depois na edição. Desligue todos os aparelhos, a gente não escuta mas o equipamento sim.</a:t>
            </a:r>
          </a:p>
          <a:p>
            <a:pPr>
              <a:lnSpc>
                <a:spcPct val="90000"/>
              </a:lnSpc>
            </a:pPr>
            <a:endParaRPr lang="pt-BR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Manual telejornal Metodista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>
                <a:hlinkClick r:id="rId2"/>
              </a:rPr>
              <a:t>http://jornal.metodista.br/tele/manual/manual.htm</a:t>
            </a:r>
            <a:r>
              <a:rPr lang="pt-BR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700" b="1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Verdana" pitchFamily="34" charset="0"/>
                <a:cs typeface="Arial" pitchFamily="34" charset="0"/>
              </a:rPr>
              <a:t>5.0 - MODELOS DE LAUDA</a:t>
            </a:r>
            <a:endParaRPr kumimoji="0" 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5.1- MODELO DE LAUDA</a:t>
            </a:r>
            <a:endParaRPr kumimoji="0" 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</a:t>
            </a:r>
            <a:endParaRPr kumimoji="0" lang="pt-BR" sz="305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</p:txBody>
      </p:sp>
      <p:pic>
        <p:nvPicPr>
          <p:cNvPr id="2050" name="Picture 2" descr="http://jornal.metodista.br/tele/manual/laudanorma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0902"/>
            <a:ext cx="5572164" cy="66112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jornais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>
                <a:hlinkClick r:id="rId2"/>
              </a:rPr>
              <a:t>http://g1.globo.com/bom-dia-brasil</a:t>
            </a:r>
            <a:r>
              <a:rPr lang="pt-BR" dirty="0"/>
              <a:t>  (Acesso em 10/09/2010) </a:t>
            </a:r>
          </a:p>
          <a:p>
            <a:r>
              <a:rPr lang="pt-BR" dirty="0">
                <a:hlinkClick r:id="rId3"/>
              </a:rPr>
              <a:t>http://g1.globo.com/jornal-hoje</a:t>
            </a:r>
            <a:r>
              <a:rPr lang="pt-BR" dirty="0"/>
              <a:t>   (Acesso em 10/09/2010) </a:t>
            </a:r>
          </a:p>
          <a:p>
            <a:r>
              <a:rPr lang="pt-BR" dirty="0">
                <a:hlinkClick r:id="rId4"/>
              </a:rPr>
              <a:t>http://g1.globo.com/jornal-nacional </a:t>
            </a:r>
            <a:r>
              <a:rPr lang="pt-BR" dirty="0"/>
              <a:t>  (Acesso em 10/09/2010) </a:t>
            </a:r>
            <a:endParaRPr lang="pt-BR" dirty="0" smtClean="0"/>
          </a:p>
          <a:p>
            <a:r>
              <a:rPr lang="pt-BR" dirty="0">
                <a:hlinkClick r:id="rId5"/>
              </a:rPr>
              <a:t>http://g1.globo.com/jornal-da-globo</a:t>
            </a:r>
            <a:r>
              <a:rPr lang="pt-BR" dirty="0"/>
              <a:t>   (Acesso em 10/09/2010) </a:t>
            </a:r>
            <a:endParaRPr lang="pt-BR" dirty="0" smtClean="0"/>
          </a:p>
          <a:p>
            <a:r>
              <a:rPr lang="pt-BR" dirty="0">
                <a:hlinkClick r:id="rId6"/>
              </a:rPr>
              <a:t>http://programas.rederecord.com.br/programas/jornaldarecord/home.asp</a:t>
            </a:r>
            <a:r>
              <a:rPr lang="pt-BR" dirty="0"/>
              <a:t>   (Acesso em 10/09/2010)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Além de assistirem aos vídeos, peça para que os alunos listem os elementos que compõem o telejornal apresentado: chamada, temas abordados, notícias, reportagens, tipo de locução, qualidade da leitura, entonação empregada, recursos audiovisuais utilizados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requisitos exigidos para a elaboração de um telejornal:</a:t>
            </a:r>
          </a:p>
          <a:p>
            <a:r>
              <a:rPr lang="pt-BR" dirty="0" smtClean="0"/>
              <a:t>Assunto/ Tema/ Retranca</a:t>
            </a:r>
          </a:p>
          <a:p>
            <a:r>
              <a:rPr lang="pt-BR" dirty="0" smtClean="0"/>
              <a:t>Pauta</a:t>
            </a:r>
          </a:p>
          <a:p>
            <a:r>
              <a:rPr lang="pt-BR" dirty="0" smtClean="0"/>
              <a:t>Espelho de Pauta</a:t>
            </a:r>
          </a:p>
          <a:p>
            <a:r>
              <a:rPr lang="pt-BR" dirty="0" smtClean="0"/>
              <a:t>Matéria/ Reportagem</a:t>
            </a:r>
          </a:p>
          <a:p>
            <a:r>
              <a:rPr lang="pt-BR" dirty="0" smtClean="0"/>
              <a:t>Notícias</a:t>
            </a:r>
          </a:p>
          <a:p>
            <a:r>
              <a:rPr lang="pt-BR" dirty="0" smtClean="0"/>
              <a:t>Produção</a:t>
            </a:r>
          </a:p>
          <a:p>
            <a:r>
              <a:rPr lang="pt-BR" dirty="0" smtClean="0"/>
              <a:t>Fontes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Escolha </a:t>
            </a:r>
            <a:r>
              <a:rPr lang="pt-BR" dirty="0" err="1" smtClean="0"/>
              <a:t>nomeTelejornal</a:t>
            </a:r>
            <a:r>
              <a:rPr lang="pt-BR" dirty="0" smtClean="0"/>
              <a:t> e </a:t>
            </a:r>
            <a:r>
              <a:rPr lang="pt-BR" dirty="0"/>
              <a:t>temas a serem tratados em sua primeira edição. </a:t>
            </a:r>
            <a:endParaRPr lang="pt-BR" dirty="0" smtClean="0"/>
          </a:p>
          <a:p>
            <a:r>
              <a:rPr lang="pt-BR" dirty="0" err="1" smtClean="0"/>
              <a:t>frequência</a:t>
            </a:r>
            <a:r>
              <a:rPr lang="pt-BR" dirty="0"/>
              <a:t>: mensal, semanal, quinzenal, bimestral. </a:t>
            </a:r>
          </a:p>
          <a:p>
            <a:r>
              <a:rPr lang="pt-BR" dirty="0" smtClean="0"/>
              <a:t>temas </a:t>
            </a:r>
            <a:r>
              <a:rPr lang="pt-BR" dirty="0"/>
              <a:t>que serão tratados na primeira edição. Serão veiculados notícias que acontecem pelo mundo, discussão de temas polêmicos, tais como: gravidez na adolescência, drogas, "</a:t>
            </a:r>
            <a:r>
              <a:rPr lang="pt-BR" dirty="0" err="1"/>
              <a:t>bulling</a:t>
            </a:r>
            <a:r>
              <a:rPr lang="pt-BR" dirty="0"/>
              <a:t>" ou outro assunto do universo dos jovens estudantes? Ou até mesmo notícias do que acontece na escola e na comunidade escolar?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Divida a turma em grupos e cada um ficará responsável em </a:t>
            </a:r>
            <a:r>
              <a:rPr lang="pt-BR" dirty="0" err="1"/>
              <a:t>pequisar</a:t>
            </a:r>
            <a:r>
              <a:rPr lang="pt-BR" dirty="0"/>
              <a:t> melhor o tema escolhido e que será veiculado pelo telejornal. Nesse momento, leve seus alunos para o laboratório de informática para que empreendam a pesquisa. Peça para que selecionem e registrem o que encontrarem.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pt-BR"/>
              <a:t>Profa. Dulce Márcia Cruz - Profor UFSC</a:t>
            </a:r>
          </a:p>
          <a:p>
            <a:pPr eaLnBrk="0" hangingPunct="0"/>
            <a:endParaRPr lang="pt-BR">
              <a:solidFill>
                <a:schemeClr val="bg2"/>
              </a:solidFill>
            </a:endParaRP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Equipe de produção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Diretores e assistentes</a:t>
            </a:r>
          </a:p>
          <a:p>
            <a:r>
              <a:rPr lang="pt-BR" dirty="0"/>
              <a:t>Cenógrafos, figurinistas e arte</a:t>
            </a:r>
          </a:p>
          <a:p>
            <a:r>
              <a:rPr lang="pt-BR" dirty="0"/>
              <a:t>Iluminação, continuidade e som</a:t>
            </a:r>
          </a:p>
          <a:p>
            <a:r>
              <a:rPr lang="pt-BR" dirty="0"/>
              <a:t>Prestadores de serviço</a:t>
            </a:r>
          </a:p>
          <a:p>
            <a:r>
              <a:rPr lang="pt-BR" dirty="0"/>
              <a:t>Elenco, figurantes e dublês</a:t>
            </a:r>
          </a:p>
          <a:p>
            <a:r>
              <a:rPr lang="pt-BR" dirty="0"/>
              <a:t>Engenharia e técnica</a:t>
            </a:r>
          </a:p>
          <a:p>
            <a:r>
              <a:rPr lang="pt-BR" dirty="0"/>
              <a:t>Efeitos especiais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Redação de um telejornal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Editor(</a:t>
            </a:r>
            <a:r>
              <a:rPr lang="pt-BR" dirty="0" err="1" smtClean="0"/>
              <a:t>es</a:t>
            </a:r>
            <a:r>
              <a:rPr lang="pt-BR" dirty="0"/>
              <a:t>) chefe(s)</a:t>
            </a:r>
          </a:p>
          <a:p>
            <a:r>
              <a:rPr lang="pt-BR" dirty="0" err="1"/>
              <a:t>Pauteiro</a:t>
            </a:r>
            <a:r>
              <a:rPr lang="pt-BR" dirty="0"/>
              <a:t>(s)</a:t>
            </a:r>
          </a:p>
          <a:p>
            <a:r>
              <a:rPr lang="pt-BR" dirty="0"/>
              <a:t>Produtores</a:t>
            </a:r>
          </a:p>
          <a:p>
            <a:r>
              <a:rPr lang="pt-BR" dirty="0"/>
              <a:t>Repórteres</a:t>
            </a:r>
          </a:p>
          <a:p>
            <a:r>
              <a:rPr lang="pt-BR" dirty="0" smtClean="0"/>
              <a:t>Editores</a:t>
            </a:r>
            <a:endParaRPr lang="pt-BR" dirty="0"/>
          </a:p>
          <a:p>
            <a:r>
              <a:rPr lang="pt-BR" dirty="0"/>
              <a:t>Apresentadores</a:t>
            </a:r>
          </a:p>
          <a:p>
            <a:r>
              <a:rPr lang="pt-BR" dirty="0"/>
              <a:t>Sonoplastia</a:t>
            </a:r>
          </a:p>
          <a:p>
            <a:r>
              <a:rPr lang="pt-BR" dirty="0"/>
              <a:t>Iluminação</a:t>
            </a:r>
          </a:p>
          <a:p>
            <a:r>
              <a:rPr lang="pt-BR" dirty="0"/>
              <a:t>Câmeras</a:t>
            </a:r>
          </a:p>
          <a:p>
            <a:r>
              <a:rPr lang="pt-BR" dirty="0" err="1"/>
              <a:t>Contra-regras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974</Words>
  <Application>Microsoft Office PowerPoint</Application>
  <PresentationFormat>Apresentação na tela (4:3)</PresentationFormat>
  <Paragraphs>120</Paragraphs>
  <Slides>25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Tema do Office</vt:lpstr>
      <vt:lpstr>Produção telejornal</vt:lpstr>
      <vt:lpstr>Slide 2</vt:lpstr>
      <vt:lpstr>Exemplos de jornais</vt:lpstr>
      <vt:lpstr>Slide 4</vt:lpstr>
      <vt:lpstr>Slide 5</vt:lpstr>
      <vt:lpstr>Slide 6</vt:lpstr>
      <vt:lpstr>Slide 7</vt:lpstr>
      <vt:lpstr>Equipe de produção</vt:lpstr>
      <vt:lpstr>Redação de um telejornal</vt:lpstr>
      <vt:lpstr>Fases de produção</vt:lpstr>
      <vt:lpstr>Produção jornalística</vt:lpstr>
      <vt:lpstr>Slide 12</vt:lpstr>
      <vt:lpstr>Slide 13</vt:lpstr>
      <vt:lpstr>Luz!</vt:lpstr>
      <vt:lpstr>Slide 15</vt:lpstr>
      <vt:lpstr>Câmera </vt:lpstr>
      <vt:lpstr>Slide 17</vt:lpstr>
      <vt:lpstr>Câmera! </vt:lpstr>
      <vt:lpstr>Câmera! </vt:lpstr>
      <vt:lpstr>Câmera! </vt:lpstr>
      <vt:lpstr>Ação!!</vt:lpstr>
      <vt:lpstr>Ação!</vt:lpstr>
      <vt:lpstr>Ação!</vt:lpstr>
      <vt:lpstr>Manual telejornal Metodista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ufsc</dc:creator>
  <cp:lastModifiedBy>ufsc</cp:lastModifiedBy>
  <cp:revision>13</cp:revision>
  <dcterms:created xsi:type="dcterms:W3CDTF">2014-06-25T16:50:49Z</dcterms:created>
  <dcterms:modified xsi:type="dcterms:W3CDTF">2014-06-25T17:35:55Z</dcterms:modified>
</cp:coreProperties>
</file>