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7"/>
  </p:notesMasterIdLst>
  <p:sldIdLst>
    <p:sldId id="305" r:id="rId2"/>
    <p:sldId id="306" r:id="rId3"/>
    <p:sldId id="307" r:id="rId4"/>
    <p:sldId id="310" r:id="rId5"/>
    <p:sldId id="309" r:id="rId6"/>
    <p:sldId id="308" r:id="rId7"/>
    <p:sldId id="256" r:id="rId8"/>
    <p:sldId id="298" r:id="rId9"/>
    <p:sldId id="299" r:id="rId10"/>
    <p:sldId id="300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6" r:id="rId26"/>
    <p:sldId id="301" r:id="rId27"/>
    <p:sldId id="302" r:id="rId28"/>
    <p:sldId id="303" r:id="rId29"/>
    <p:sldId id="304" r:id="rId30"/>
    <p:sldId id="291" r:id="rId31"/>
    <p:sldId id="292" r:id="rId32"/>
    <p:sldId id="293" r:id="rId33"/>
    <p:sldId id="295" r:id="rId34"/>
    <p:sldId id="294" r:id="rId35"/>
    <p:sldId id="311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1845"/>
    <a:srgbClr val="DEF1F2"/>
    <a:srgbClr val="3D8D93"/>
    <a:srgbClr val="48A7AE"/>
    <a:srgbClr val="FFFF00"/>
    <a:srgbClr val="FF6600"/>
    <a:srgbClr val="3535A5"/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02" autoAdjust="0"/>
  </p:normalViewPr>
  <p:slideViewPr>
    <p:cSldViewPr>
      <p:cViewPr varScale="1">
        <p:scale>
          <a:sx n="108" d="100"/>
          <a:sy n="108" d="100"/>
        </p:scale>
        <p:origin x="-12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77209D7-9376-4E6B-B6D4-3F50E6A07EA2}" type="datetimeFigureOut">
              <a:rPr lang="pt-BR"/>
              <a:pPr>
                <a:defRPr/>
              </a:pPr>
              <a:t>08/06/2016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33B3A8A-A3C1-4FB5-818D-32EE66BDE8F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538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03BBB3-5001-48C9-A96D-D635FF3832FD}" type="slidenum">
              <a:rPr lang="pt-BR" altLang="pt-BR" smtClean="0"/>
              <a:pPr eaLnBrk="1" hangingPunct="1"/>
              <a:t>6</a:t>
            </a:fld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BBD8B0-F153-4373-A9CD-C25E7B529DD7}" type="slidenum">
              <a:rPr lang="pt-BR" altLang="pt-BR" smtClean="0"/>
              <a:pPr eaLnBrk="1" hangingPunct="1"/>
              <a:t>8</a:t>
            </a:fld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813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473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489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60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65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896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360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547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3003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210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808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847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687388"/>
            <a:ext cx="1962150" cy="5578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6013" y="687388"/>
            <a:ext cx="5734050" cy="5578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084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Imagem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687388"/>
            <a:ext cx="78486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  <p:sp>
        <p:nvSpPr>
          <p:cNvPr id="1028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557338"/>
            <a:ext cx="7848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450" y="836613"/>
            <a:ext cx="7777163" cy="1470025"/>
          </a:xfrm>
        </p:spPr>
        <p:txBody>
          <a:bodyPr/>
          <a:lstStyle/>
          <a:p>
            <a:pPr algn="l" eaLnBrk="1" hangingPunct="1"/>
            <a:r>
              <a:rPr lang="pt-BR" altLang="pt-BR" dirty="0" smtClean="0"/>
              <a:t>INE5408</a:t>
            </a:r>
            <a:br>
              <a:rPr lang="pt-BR" altLang="pt-BR" dirty="0" smtClean="0"/>
            </a:br>
            <a:r>
              <a:rPr lang="pt-BR" altLang="pt-BR" dirty="0" smtClean="0"/>
              <a:t>Estruturas de Dados</a:t>
            </a:r>
            <a:endParaRPr lang="en-US" altLang="pt-BR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781300"/>
            <a:ext cx="7521575" cy="2952750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 smtClean="0"/>
              <a:t>Árvores </a:t>
            </a:r>
            <a:r>
              <a:rPr lang="pt-BR" sz="4000" b="1" dirty="0" smtClean="0"/>
              <a:t>B</a:t>
            </a:r>
            <a:r>
              <a:rPr lang="pt-BR" sz="2800" dirty="0" smtClean="0"/>
              <a:t> (Árvores-Bayer)</a:t>
            </a:r>
            <a:endParaRPr lang="pt-BR" sz="1600" dirty="0" smtClean="0"/>
          </a:p>
          <a:p>
            <a:pPr algn="l" eaLnBrk="1" hangingPunct="1">
              <a:defRPr/>
            </a:pPr>
            <a:endParaRPr lang="pt-BR" sz="2000" dirty="0" smtClean="0"/>
          </a:p>
          <a:p>
            <a:pPr algn="l" eaLnBrk="1" hangingPunct="1">
              <a:defRPr/>
            </a:pPr>
            <a:r>
              <a:rPr lang="pt-BR" dirty="0" smtClean="0"/>
              <a:t>- Estrutura e peculiaridades</a:t>
            </a:r>
          </a:p>
          <a:p>
            <a:pPr marL="271463" indent="-271463" algn="l" eaLnBrk="1" hangingPunct="1">
              <a:buFontTx/>
              <a:buChar char="-"/>
              <a:defRPr/>
            </a:pPr>
            <a:r>
              <a:rPr lang="pt-BR" dirty="0" smtClean="0"/>
              <a:t>Algoritmos de inserção, pesquisa e deleção</a:t>
            </a:r>
          </a:p>
        </p:txBody>
      </p:sp>
    </p:spTree>
    <p:extLst>
      <p:ext uri="{BB962C8B-B14F-4D97-AF65-F5344CB8AC3E}">
        <p14:creationId xmlns:p14="http://schemas.microsoft.com/office/powerpoint/2010/main" val="180031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Definição</a:t>
            </a:r>
            <a:endParaRPr lang="en-US" altLang="pt-BR" sz="40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pt-BR" smtClean="0">
                <a:solidFill>
                  <a:srgbClr val="FFFF00"/>
                </a:solidFill>
              </a:rPr>
              <a:t>Árvores B</a:t>
            </a:r>
            <a:r>
              <a:rPr lang="en-US" altLang="pt-BR" smtClean="0"/>
              <a:t> são árvores de pesquisa balanceadas especialmente projetadas para a pesquisa de informação em discos magnéticos e outros meios de armazenamento secundário: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Tx/>
              <a:buChar char="•"/>
            </a:pPr>
            <a:r>
              <a:rPr lang="en-US" altLang="pt-BR" sz="2400" smtClean="0">
                <a:solidFill>
                  <a:srgbClr val="FFFF00"/>
                </a:solidFill>
              </a:rPr>
              <a:t>minimizam</a:t>
            </a:r>
            <a:r>
              <a:rPr lang="en-US" altLang="pt-BR" sz="2400" smtClean="0"/>
              <a:t> o número de operações de movimentação de dados (escrita / leitura) numa pesquisa ou alteração;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Tx/>
              <a:buChar char="•"/>
            </a:pPr>
            <a:r>
              <a:rPr lang="en-US" altLang="pt-BR" sz="2400" smtClean="0"/>
              <a:t>o grau de um nodo pode ser </a:t>
            </a:r>
            <a:r>
              <a:rPr lang="en-US" altLang="pt-BR" sz="2400" smtClean="0">
                <a:solidFill>
                  <a:srgbClr val="FFFF00"/>
                </a:solidFill>
              </a:rPr>
              <a:t>alto</a:t>
            </a:r>
            <a:r>
              <a:rPr lang="en-US" altLang="pt-BR" sz="2400" smtClean="0"/>
              <a:t>;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Tx/>
              <a:buChar char="•"/>
            </a:pPr>
            <a:r>
              <a:rPr lang="en-US" altLang="pt-BR" sz="2400" smtClean="0"/>
              <a:t>podem ser consideradas como uma </a:t>
            </a:r>
            <a:r>
              <a:rPr lang="en-US" altLang="pt-BR" sz="2400" smtClean="0">
                <a:solidFill>
                  <a:srgbClr val="FFFF00"/>
                </a:solidFill>
              </a:rPr>
              <a:t>generalização natural</a:t>
            </a:r>
            <a:r>
              <a:rPr lang="en-US" altLang="pt-BR" sz="2400" smtClean="0"/>
              <a:t> das árvores de pesquisa binárias.</a:t>
            </a:r>
          </a:p>
        </p:txBody>
      </p:sp>
    </p:spTree>
    <p:extLst>
      <p:ext uri="{BB962C8B-B14F-4D97-AF65-F5344CB8AC3E}">
        <p14:creationId xmlns:p14="http://schemas.microsoft.com/office/powerpoint/2010/main" val="273563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Histórico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5527675" cy="27289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</a:pPr>
            <a:r>
              <a:rPr lang="en-US" altLang="pt-BR" sz="2400" dirty="0" err="1" smtClean="0">
                <a:solidFill>
                  <a:srgbClr val="FFFF00"/>
                </a:solidFill>
              </a:rPr>
              <a:t>Árvores</a:t>
            </a:r>
            <a:r>
              <a:rPr lang="en-US" altLang="pt-BR" sz="2400" dirty="0" smtClean="0">
                <a:solidFill>
                  <a:srgbClr val="FFFF00"/>
                </a:solidFill>
              </a:rPr>
              <a:t> B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foram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inventadas</a:t>
            </a:r>
            <a:r>
              <a:rPr lang="en-US" altLang="pt-BR" sz="2400" dirty="0" smtClean="0"/>
              <a:t> </a:t>
            </a:r>
            <a:r>
              <a:rPr lang="en-US" altLang="pt-BR" sz="2400" dirty="0" err="1" smtClean="0"/>
              <a:t>em</a:t>
            </a:r>
            <a:r>
              <a:rPr lang="en-US" altLang="pt-BR" sz="2400" dirty="0" smtClean="0"/>
              <a:t> 1970 </a:t>
            </a:r>
            <a:r>
              <a:rPr lang="en-US" altLang="pt-BR" sz="2400" dirty="0" err="1" smtClean="0"/>
              <a:t>por</a:t>
            </a:r>
            <a:r>
              <a:rPr lang="en-US" altLang="pt-BR" sz="2400" dirty="0" smtClean="0"/>
              <a:t> Rudolf Bayer: 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</a:pPr>
            <a:r>
              <a:rPr lang="en-US" altLang="pt-BR" sz="2000" dirty="0" err="1" smtClean="0"/>
              <a:t>Estudou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matemática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em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Munique</a:t>
            </a:r>
            <a:r>
              <a:rPr lang="en-US" altLang="pt-BR" sz="2000" dirty="0" smtClean="0"/>
              <a:t> e fez </a:t>
            </a:r>
            <a:r>
              <a:rPr lang="en-US" altLang="pt-BR" sz="2000" dirty="0" err="1" smtClean="0"/>
              <a:t>doutorado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também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em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Matemática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na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Universidade</a:t>
            </a:r>
            <a:r>
              <a:rPr lang="en-US" altLang="pt-BR" sz="2000" dirty="0" smtClean="0"/>
              <a:t> de Illinois, </a:t>
            </a:r>
            <a:r>
              <a:rPr lang="en-US" altLang="pt-BR" sz="2000" dirty="0" err="1" smtClean="0"/>
              <a:t>em</a:t>
            </a:r>
            <a:r>
              <a:rPr lang="en-US" altLang="pt-BR" sz="2000" dirty="0" smtClean="0"/>
              <a:t> 1966. 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</a:pPr>
            <a:r>
              <a:rPr lang="en-US" altLang="pt-BR" sz="2000" dirty="0" err="1" smtClean="0"/>
              <a:t>Foi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pesquisador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nos</a:t>
            </a:r>
            <a:r>
              <a:rPr lang="en-US" altLang="pt-BR" sz="2000" dirty="0" smtClean="0"/>
              <a:t> </a:t>
            </a:r>
            <a:r>
              <a:rPr lang="en-US" altLang="pt-BR" sz="2000" i="1" dirty="0" smtClean="0"/>
              <a:t>Boeing Research Labs</a:t>
            </a:r>
            <a:r>
              <a:rPr lang="en-US" altLang="pt-BR" sz="1400" dirty="0" smtClean="0"/>
              <a:t>: </a:t>
            </a:r>
            <a:r>
              <a:rPr lang="en-US" altLang="pt-BR" sz="2000" dirty="0" err="1" smtClean="0"/>
              <a:t>Árvore</a:t>
            </a:r>
            <a:r>
              <a:rPr lang="en-US" altLang="pt-BR" sz="2000" dirty="0" smtClean="0"/>
              <a:t>-B é </a:t>
            </a:r>
            <a:r>
              <a:rPr lang="en-US" altLang="pt-BR" sz="2000" dirty="0" err="1" smtClean="0">
                <a:solidFill>
                  <a:srgbClr val="FFFF00"/>
                </a:solidFill>
              </a:rPr>
              <a:t>Árvore</a:t>
            </a:r>
            <a:r>
              <a:rPr lang="en-US" altLang="pt-BR" sz="2000" dirty="0" smtClean="0">
                <a:solidFill>
                  <a:srgbClr val="FFFF00"/>
                </a:solidFill>
              </a:rPr>
              <a:t>-B</a:t>
            </a:r>
            <a:r>
              <a:rPr lang="en-US" altLang="pt-BR" sz="2000" dirty="0" smtClean="0"/>
              <a:t>oeing </a:t>
            </a:r>
            <a:r>
              <a:rPr lang="en-US" altLang="pt-BR" sz="2000" dirty="0" err="1" smtClean="0"/>
              <a:t>ou</a:t>
            </a:r>
            <a:r>
              <a:rPr lang="en-US" altLang="pt-BR" sz="2000" dirty="0" smtClean="0"/>
              <a:t> </a:t>
            </a:r>
            <a:r>
              <a:rPr lang="en-US" altLang="pt-BR" sz="2000" dirty="0" err="1" smtClean="0"/>
              <a:t>Árvore</a:t>
            </a:r>
            <a:r>
              <a:rPr lang="en-US" altLang="pt-BR" sz="2000" dirty="0" smtClean="0"/>
              <a:t>-Bayer</a:t>
            </a:r>
            <a:endParaRPr lang="en-US" altLang="pt-BR" sz="2000" dirty="0" smtClean="0"/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</a:pPr>
            <a:endParaRPr lang="en-US" altLang="pt-BR" sz="2000" dirty="0" smtClean="0"/>
          </a:p>
        </p:txBody>
      </p:sp>
      <p:pic>
        <p:nvPicPr>
          <p:cNvPr id="4100" name="Picture 4" descr="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714375"/>
            <a:ext cx="2336800" cy="28844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00188" y="4500563"/>
            <a:ext cx="7215187" cy="12779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000" dirty="0" err="1">
                <a:solidFill>
                  <a:schemeClr val="bg1"/>
                </a:solidFill>
                <a:latin typeface="+mj-lt"/>
              </a:rPr>
              <a:t>Publicação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 Original: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Book Antiqua" pitchFamily="18" charset="0"/>
              </a:rPr>
              <a:t>Rudolf Bayer, Edward M. </a:t>
            </a:r>
            <a:r>
              <a:rPr lang="en-US" sz="2000" dirty="0" err="1">
                <a:solidFill>
                  <a:schemeClr val="bg1"/>
                </a:solidFill>
                <a:latin typeface="Book Antiqua" pitchFamily="18" charset="0"/>
              </a:rPr>
              <a:t>McCreight</a:t>
            </a:r>
            <a:r>
              <a:rPr lang="en-US" sz="2000" dirty="0">
                <a:solidFill>
                  <a:schemeClr val="bg1"/>
                </a:solidFill>
                <a:latin typeface="Book Antiqua" pitchFamily="18" charset="0"/>
              </a:rPr>
              <a:t>: Organization and Maintenance of Large Ordered Indices. </a:t>
            </a:r>
            <a:r>
              <a:rPr lang="en-US" sz="2000" dirty="0" err="1">
                <a:solidFill>
                  <a:schemeClr val="bg1"/>
                </a:solidFill>
                <a:latin typeface="Book Antiqua" pitchFamily="18" charset="0"/>
              </a:rPr>
              <a:t>Acta</a:t>
            </a:r>
            <a:r>
              <a:rPr lang="en-US" sz="2000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Book Antiqua" pitchFamily="18" charset="0"/>
              </a:rPr>
              <a:t>Informatica</a:t>
            </a:r>
            <a:r>
              <a:rPr lang="en-US" sz="2000" dirty="0">
                <a:solidFill>
                  <a:schemeClr val="bg1"/>
                </a:solidFill>
                <a:latin typeface="Book Antiqua" pitchFamily="18" charset="0"/>
              </a:rPr>
              <a:t> 1: 173-189 (1972)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257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200" dirty="0" smtClean="0"/>
              <a:t>Boeing Research Labs: Bases de Dados</a:t>
            </a:r>
            <a:endParaRPr lang="pt-BR" sz="3200" dirty="0"/>
          </a:p>
        </p:txBody>
      </p:sp>
      <p:pic>
        <p:nvPicPr>
          <p:cNvPr id="45058" name="Picture 2" descr="C:\Users\awangenh\Desktop\7254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7093296" cy="280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9" name="Picture 3" descr="C:\Users\awangenh\Desktop\707-120-machat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495" y="3861048"/>
            <a:ext cx="6699135" cy="230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282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wangenh\Desktop\800px-IBM_2311_memory_un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8" y="836712"/>
            <a:ext cx="404918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C:\Users\awangenh\Desktop\us__en_us__ibm100__system_360__woman_at_360__800x5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5"/>
            <a:ext cx="4247148" cy="314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045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14375"/>
            <a:ext cx="7848600" cy="796925"/>
          </a:xfrm>
        </p:spPr>
        <p:txBody>
          <a:bodyPr/>
          <a:lstStyle/>
          <a:p>
            <a:pPr algn="l" eaLnBrk="1" hangingPunct="1"/>
            <a:r>
              <a:rPr lang="pt-BR" altLang="pt-BR" sz="4000" smtClean="0"/>
              <a:t>Exemplo Simples </a:t>
            </a:r>
            <a:r>
              <a:rPr lang="pt-BR" altLang="pt-BR" sz="3200" smtClean="0"/>
              <a:t>(ordem t=3)</a:t>
            </a:r>
            <a:endParaRPr lang="en-US" altLang="pt-BR" sz="4000" smtClean="0"/>
          </a:p>
        </p:txBody>
      </p:sp>
      <p:grpSp>
        <p:nvGrpSpPr>
          <p:cNvPr id="5123" name="Group 19"/>
          <p:cNvGrpSpPr>
            <a:grpSpLocks/>
          </p:cNvGrpSpPr>
          <p:nvPr/>
        </p:nvGrpSpPr>
        <p:grpSpPr bwMode="auto">
          <a:xfrm>
            <a:off x="4000500" y="1714500"/>
            <a:ext cx="1785938" cy="714375"/>
            <a:chOff x="2714612" y="1714488"/>
            <a:chExt cx="3429024" cy="714380"/>
          </a:xfrm>
        </p:grpSpPr>
        <p:grpSp>
          <p:nvGrpSpPr>
            <p:cNvPr id="5404" name="Group 17"/>
            <p:cNvGrpSpPr>
              <a:grpSpLocks/>
            </p:cNvGrpSpPr>
            <p:nvPr/>
          </p:nvGrpSpPr>
          <p:grpSpPr bwMode="auto">
            <a:xfrm>
              <a:off x="3000364" y="1714488"/>
              <a:ext cx="2857521" cy="357190"/>
              <a:chOff x="3000364" y="1714488"/>
              <a:chExt cx="2857520" cy="35719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001126" y="1714488"/>
                <a:ext cx="569981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E</a:t>
                </a: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3571107" y="1714488"/>
                <a:ext cx="573028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K</a:t>
                </a: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4144135" y="1714488"/>
                <a:ext cx="569979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P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4714113" y="1714488"/>
                <a:ext cx="573028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287141" y="1714488"/>
                <a:ext cx="569981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  <p:grpSp>
          <p:nvGrpSpPr>
            <p:cNvPr id="5405" name="Group 16"/>
            <p:cNvGrpSpPr>
              <a:grpSpLocks/>
            </p:cNvGrpSpPr>
            <p:nvPr/>
          </p:nvGrpSpPr>
          <p:grpSpPr bwMode="auto">
            <a:xfrm>
              <a:off x="2714612" y="2071678"/>
              <a:ext cx="3429024" cy="357190"/>
              <a:chOff x="3152764" y="1866888"/>
              <a:chExt cx="3429024" cy="35719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3152764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3725792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295773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868800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5438779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6011807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</p:grpSp>
      <p:sp>
        <p:nvSpPr>
          <p:cNvPr id="21" name="Oval 20"/>
          <p:cNvSpPr/>
          <p:nvPr/>
        </p:nvSpPr>
        <p:spPr>
          <a:xfrm>
            <a:off x="4093029" y="220980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Oval 21"/>
          <p:cNvSpPr/>
          <p:nvPr/>
        </p:nvSpPr>
        <p:spPr>
          <a:xfrm>
            <a:off x="4407519" y="220980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3" name="Oval 22"/>
          <p:cNvSpPr/>
          <p:nvPr/>
        </p:nvSpPr>
        <p:spPr>
          <a:xfrm>
            <a:off x="4689880" y="220980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" name="Oval 23"/>
          <p:cNvSpPr/>
          <p:nvPr/>
        </p:nvSpPr>
        <p:spPr>
          <a:xfrm>
            <a:off x="4994143" y="220980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5" name="Oval 24"/>
          <p:cNvSpPr/>
          <p:nvPr/>
        </p:nvSpPr>
        <p:spPr>
          <a:xfrm>
            <a:off x="5308634" y="2209801"/>
            <a:ext cx="102234" cy="108858"/>
          </a:xfrm>
          <a:prstGeom prst="ellipse">
            <a:avLst/>
          </a:prstGeom>
          <a:solidFill>
            <a:srgbClr val="8E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6" name="Oval 25"/>
          <p:cNvSpPr/>
          <p:nvPr/>
        </p:nvSpPr>
        <p:spPr>
          <a:xfrm>
            <a:off x="5590994" y="2209801"/>
            <a:ext cx="102234" cy="108858"/>
          </a:xfrm>
          <a:prstGeom prst="ellipse">
            <a:avLst/>
          </a:prstGeom>
          <a:solidFill>
            <a:srgbClr val="8E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pSp>
        <p:nvGrpSpPr>
          <p:cNvPr id="5142" name="Group 110"/>
          <p:cNvGrpSpPr>
            <a:grpSpLocks/>
          </p:cNvGrpSpPr>
          <p:nvPr/>
        </p:nvGrpSpPr>
        <p:grpSpPr bwMode="auto">
          <a:xfrm>
            <a:off x="1143000" y="3143250"/>
            <a:ext cx="1785938" cy="714375"/>
            <a:chOff x="2714612" y="1714488"/>
            <a:chExt cx="3429024" cy="714380"/>
          </a:xfrm>
        </p:grpSpPr>
        <p:grpSp>
          <p:nvGrpSpPr>
            <p:cNvPr id="5391" name="Group 17"/>
            <p:cNvGrpSpPr>
              <a:grpSpLocks/>
            </p:cNvGrpSpPr>
            <p:nvPr/>
          </p:nvGrpSpPr>
          <p:grpSpPr bwMode="auto">
            <a:xfrm>
              <a:off x="3000363" y="1714488"/>
              <a:ext cx="2857520" cy="357190"/>
              <a:chOff x="3000364" y="1714488"/>
              <a:chExt cx="2857520" cy="357190"/>
            </a:xfrm>
          </p:grpSpPr>
          <p:sp>
            <p:nvSpPr>
              <p:cNvPr id="120" name="Rectangle 3"/>
              <p:cNvSpPr/>
              <p:nvPr/>
            </p:nvSpPr>
            <p:spPr>
              <a:xfrm>
                <a:off x="3001126" y="1714488"/>
                <a:ext cx="569981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B</a:t>
                </a:r>
              </a:p>
            </p:txBody>
          </p:sp>
          <p:sp>
            <p:nvSpPr>
              <p:cNvPr id="121" name="Rectangle 120"/>
              <p:cNvSpPr/>
              <p:nvPr/>
            </p:nvSpPr>
            <p:spPr>
              <a:xfrm>
                <a:off x="3571107" y="1714488"/>
                <a:ext cx="573028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D</a:t>
                </a:r>
              </a:p>
            </p:txBody>
          </p:sp>
          <p:sp>
            <p:nvSpPr>
              <p:cNvPr id="122" name="Rectangle 121"/>
              <p:cNvSpPr/>
              <p:nvPr/>
            </p:nvSpPr>
            <p:spPr>
              <a:xfrm>
                <a:off x="4144135" y="1714488"/>
                <a:ext cx="569979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23" name="Rectangle 122"/>
              <p:cNvSpPr/>
              <p:nvPr/>
            </p:nvSpPr>
            <p:spPr>
              <a:xfrm>
                <a:off x="4714113" y="1714488"/>
                <a:ext cx="573028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24" name="Rectangle 123"/>
              <p:cNvSpPr/>
              <p:nvPr/>
            </p:nvSpPr>
            <p:spPr>
              <a:xfrm>
                <a:off x="5287141" y="1714488"/>
                <a:ext cx="569981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  <p:grpSp>
          <p:nvGrpSpPr>
            <p:cNvPr id="5392" name="Group 16"/>
            <p:cNvGrpSpPr>
              <a:grpSpLocks/>
            </p:cNvGrpSpPr>
            <p:nvPr/>
          </p:nvGrpSpPr>
          <p:grpSpPr bwMode="auto">
            <a:xfrm>
              <a:off x="2714612" y="2071678"/>
              <a:ext cx="3429024" cy="357190"/>
              <a:chOff x="3152764" y="1866888"/>
              <a:chExt cx="3429024" cy="357190"/>
            </a:xfrm>
          </p:grpSpPr>
          <p:sp>
            <p:nvSpPr>
              <p:cNvPr id="114" name="Rectangle 113"/>
              <p:cNvSpPr/>
              <p:nvPr/>
            </p:nvSpPr>
            <p:spPr>
              <a:xfrm>
                <a:off x="3152764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3725792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16" name="Rectangle 115"/>
              <p:cNvSpPr/>
              <p:nvPr/>
            </p:nvSpPr>
            <p:spPr>
              <a:xfrm>
                <a:off x="4295773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17" name="Rectangle 116"/>
              <p:cNvSpPr/>
              <p:nvPr/>
            </p:nvSpPr>
            <p:spPr>
              <a:xfrm>
                <a:off x="4868800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18" name="Rectangle 117"/>
              <p:cNvSpPr/>
              <p:nvPr/>
            </p:nvSpPr>
            <p:spPr>
              <a:xfrm>
                <a:off x="5438779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19" name="Rectangle 118"/>
              <p:cNvSpPr/>
              <p:nvPr/>
            </p:nvSpPr>
            <p:spPr>
              <a:xfrm>
                <a:off x="6011807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</p:grpSp>
      <p:sp>
        <p:nvSpPr>
          <p:cNvPr id="125" name="Oval 124"/>
          <p:cNvSpPr/>
          <p:nvPr/>
        </p:nvSpPr>
        <p:spPr>
          <a:xfrm>
            <a:off x="1235509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6" name="Oval 125"/>
          <p:cNvSpPr/>
          <p:nvPr/>
        </p:nvSpPr>
        <p:spPr>
          <a:xfrm>
            <a:off x="1549999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7" name="Oval 126"/>
          <p:cNvSpPr/>
          <p:nvPr/>
        </p:nvSpPr>
        <p:spPr>
          <a:xfrm>
            <a:off x="1832360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8" name="Oval 127"/>
          <p:cNvSpPr/>
          <p:nvPr/>
        </p:nvSpPr>
        <p:spPr>
          <a:xfrm>
            <a:off x="2136623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9" name="Oval 128"/>
          <p:cNvSpPr/>
          <p:nvPr/>
        </p:nvSpPr>
        <p:spPr>
          <a:xfrm>
            <a:off x="2451114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30" name="Oval 129"/>
          <p:cNvSpPr/>
          <p:nvPr/>
        </p:nvSpPr>
        <p:spPr>
          <a:xfrm>
            <a:off x="2733474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pSp>
        <p:nvGrpSpPr>
          <p:cNvPr id="5161" name="Group 130"/>
          <p:cNvGrpSpPr>
            <a:grpSpLocks/>
          </p:cNvGrpSpPr>
          <p:nvPr/>
        </p:nvGrpSpPr>
        <p:grpSpPr bwMode="auto">
          <a:xfrm>
            <a:off x="3143250" y="3143250"/>
            <a:ext cx="1785938" cy="714375"/>
            <a:chOff x="2714612" y="1714488"/>
            <a:chExt cx="3429024" cy="714380"/>
          </a:xfrm>
        </p:grpSpPr>
        <p:grpSp>
          <p:nvGrpSpPr>
            <p:cNvPr id="5378" name="Group 17"/>
            <p:cNvGrpSpPr>
              <a:grpSpLocks/>
            </p:cNvGrpSpPr>
            <p:nvPr/>
          </p:nvGrpSpPr>
          <p:grpSpPr bwMode="auto">
            <a:xfrm>
              <a:off x="3000363" y="1714488"/>
              <a:ext cx="2857520" cy="357190"/>
              <a:chOff x="3000364" y="1714488"/>
              <a:chExt cx="2857520" cy="357190"/>
            </a:xfrm>
          </p:grpSpPr>
          <p:sp>
            <p:nvSpPr>
              <p:cNvPr id="140" name="Rectangle 3"/>
              <p:cNvSpPr/>
              <p:nvPr/>
            </p:nvSpPr>
            <p:spPr>
              <a:xfrm>
                <a:off x="3001126" y="1714488"/>
                <a:ext cx="569981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F</a:t>
                </a:r>
              </a:p>
            </p:txBody>
          </p:sp>
          <p:sp>
            <p:nvSpPr>
              <p:cNvPr id="141" name="Rectangle 140"/>
              <p:cNvSpPr/>
              <p:nvPr/>
            </p:nvSpPr>
            <p:spPr>
              <a:xfrm>
                <a:off x="3571107" y="1714488"/>
                <a:ext cx="573028" cy="357190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G</a:t>
                </a:r>
              </a:p>
            </p:txBody>
          </p:sp>
          <p:sp>
            <p:nvSpPr>
              <p:cNvPr id="142" name="Rectangle 141"/>
              <p:cNvSpPr/>
              <p:nvPr/>
            </p:nvSpPr>
            <p:spPr>
              <a:xfrm>
                <a:off x="4144135" y="1714488"/>
                <a:ext cx="569979" cy="357190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H</a:t>
                </a:r>
              </a:p>
            </p:txBody>
          </p:sp>
          <p:sp>
            <p:nvSpPr>
              <p:cNvPr id="143" name="Rectangle 142"/>
              <p:cNvSpPr/>
              <p:nvPr/>
            </p:nvSpPr>
            <p:spPr>
              <a:xfrm>
                <a:off x="4714113" y="1714488"/>
                <a:ext cx="573028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44" name="Rectangle 143"/>
              <p:cNvSpPr/>
              <p:nvPr/>
            </p:nvSpPr>
            <p:spPr>
              <a:xfrm>
                <a:off x="5287141" y="1714488"/>
                <a:ext cx="569981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  <p:grpSp>
          <p:nvGrpSpPr>
            <p:cNvPr id="5379" name="Group 16"/>
            <p:cNvGrpSpPr>
              <a:grpSpLocks/>
            </p:cNvGrpSpPr>
            <p:nvPr/>
          </p:nvGrpSpPr>
          <p:grpSpPr bwMode="auto">
            <a:xfrm>
              <a:off x="2714612" y="2071678"/>
              <a:ext cx="3429024" cy="357190"/>
              <a:chOff x="3152764" y="1866888"/>
              <a:chExt cx="3429024" cy="357190"/>
            </a:xfrm>
          </p:grpSpPr>
          <p:sp>
            <p:nvSpPr>
              <p:cNvPr id="134" name="Rectangle 133"/>
              <p:cNvSpPr/>
              <p:nvPr/>
            </p:nvSpPr>
            <p:spPr>
              <a:xfrm>
                <a:off x="3152764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5" name="Rectangle 134"/>
              <p:cNvSpPr/>
              <p:nvPr/>
            </p:nvSpPr>
            <p:spPr>
              <a:xfrm>
                <a:off x="3725792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6" name="Rectangle 135"/>
              <p:cNvSpPr/>
              <p:nvPr/>
            </p:nvSpPr>
            <p:spPr>
              <a:xfrm>
                <a:off x="4295773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7" name="Rectangle 136"/>
              <p:cNvSpPr/>
              <p:nvPr/>
            </p:nvSpPr>
            <p:spPr>
              <a:xfrm>
                <a:off x="4868800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8" name="Rectangle 137"/>
              <p:cNvSpPr/>
              <p:nvPr/>
            </p:nvSpPr>
            <p:spPr>
              <a:xfrm>
                <a:off x="5438779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39" name="Rectangle 138"/>
              <p:cNvSpPr/>
              <p:nvPr/>
            </p:nvSpPr>
            <p:spPr>
              <a:xfrm>
                <a:off x="6011807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</p:grpSp>
      <p:sp>
        <p:nvSpPr>
          <p:cNvPr id="145" name="Oval 144"/>
          <p:cNvSpPr/>
          <p:nvPr/>
        </p:nvSpPr>
        <p:spPr>
          <a:xfrm>
            <a:off x="3235773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6" name="Oval 145"/>
          <p:cNvSpPr/>
          <p:nvPr/>
        </p:nvSpPr>
        <p:spPr>
          <a:xfrm>
            <a:off x="3550263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7" name="Oval 146"/>
          <p:cNvSpPr/>
          <p:nvPr/>
        </p:nvSpPr>
        <p:spPr>
          <a:xfrm>
            <a:off x="3832624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8" name="Oval 147"/>
          <p:cNvSpPr/>
          <p:nvPr/>
        </p:nvSpPr>
        <p:spPr>
          <a:xfrm>
            <a:off x="4136887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9" name="Oval 148"/>
          <p:cNvSpPr/>
          <p:nvPr/>
        </p:nvSpPr>
        <p:spPr>
          <a:xfrm>
            <a:off x="4451378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50" name="Oval 149"/>
          <p:cNvSpPr/>
          <p:nvPr/>
        </p:nvSpPr>
        <p:spPr>
          <a:xfrm>
            <a:off x="4733738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pSp>
        <p:nvGrpSpPr>
          <p:cNvPr id="5180" name="Group 150"/>
          <p:cNvGrpSpPr>
            <a:grpSpLocks/>
          </p:cNvGrpSpPr>
          <p:nvPr/>
        </p:nvGrpSpPr>
        <p:grpSpPr bwMode="auto">
          <a:xfrm>
            <a:off x="5143500" y="3143250"/>
            <a:ext cx="1785938" cy="714375"/>
            <a:chOff x="2714612" y="1714488"/>
            <a:chExt cx="3429024" cy="714380"/>
          </a:xfrm>
        </p:grpSpPr>
        <p:grpSp>
          <p:nvGrpSpPr>
            <p:cNvPr id="5365" name="Group 17"/>
            <p:cNvGrpSpPr>
              <a:grpSpLocks/>
            </p:cNvGrpSpPr>
            <p:nvPr/>
          </p:nvGrpSpPr>
          <p:grpSpPr bwMode="auto">
            <a:xfrm>
              <a:off x="3000363" y="1714488"/>
              <a:ext cx="2857520" cy="357190"/>
              <a:chOff x="3000364" y="1714488"/>
              <a:chExt cx="2857520" cy="357190"/>
            </a:xfrm>
          </p:grpSpPr>
          <p:sp>
            <p:nvSpPr>
              <p:cNvPr id="160" name="Rectangle 3"/>
              <p:cNvSpPr/>
              <p:nvPr/>
            </p:nvSpPr>
            <p:spPr>
              <a:xfrm>
                <a:off x="3001126" y="1714488"/>
                <a:ext cx="569981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M</a:t>
                </a:r>
              </a:p>
            </p:txBody>
          </p:sp>
          <p:sp>
            <p:nvSpPr>
              <p:cNvPr id="161" name="Rectangle 160"/>
              <p:cNvSpPr/>
              <p:nvPr/>
            </p:nvSpPr>
            <p:spPr>
              <a:xfrm>
                <a:off x="3571107" y="1714488"/>
                <a:ext cx="573028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N</a:t>
                </a:r>
              </a:p>
            </p:txBody>
          </p:sp>
          <p:sp>
            <p:nvSpPr>
              <p:cNvPr id="162" name="Rectangle 161"/>
              <p:cNvSpPr/>
              <p:nvPr/>
            </p:nvSpPr>
            <p:spPr>
              <a:xfrm>
                <a:off x="4144135" y="1714488"/>
                <a:ext cx="569979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63" name="Rectangle 162"/>
              <p:cNvSpPr/>
              <p:nvPr/>
            </p:nvSpPr>
            <p:spPr>
              <a:xfrm>
                <a:off x="4714113" y="1714488"/>
                <a:ext cx="573028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64" name="Rectangle 163"/>
              <p:cNvSpPr/>
              <p:nvPr/>
            </p:nvSpPr>
            <p:spPr>
              <a:xfrm>
                <a:off x="5287141" y="1714488"/>
                <a:ext cx="569981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  <p:grpSp>
          <p:nvGrpSpPr>
            <p:cNvPr id="5366" name="Group 16"/>
            <p:cNvGrpSpPr>
              <a:grpSpLocks/>
            </p:cNvGrpSpPr>
            <p:nvPr/>
          </p:nvGrpSpPr>
          <p:grpSpPr bwMode="auto">
            <a:xfrm>
              <a:off x="2714612" y="2071678"/>
              <a:ext cx="3429024" cy="357190"/>
              <a:chOff x="3152764" y="1866888"/>
              <a:chExt cx="3429024" cy="357190"/>
            </a:xfrm>
          </p:grpSpPr>
          <p:sp>
            <p:nvSpPr>
              <p:cNvPr id="154" name="Rectangle 153"/>
              <p:cNvSpPr/>
              <p:nvPr/>
            </p:nvSpPr>
            <p:spPr>
              <a:xfrm>
                <a:off x="3152764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5" name="Rectangle 154"/>
              <p:cNvSpPr/>
              <p:nvPr/>
            </p:nvSpPr>
            <p:spPr>
              <a:xfrm>
                <a:off x="3725792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6" name="Rectangle 155"/>
              <p:cNvSpPr/>
              <p:nvPr/>
            </p:nvSpPr>
            <p:spPr>
              <a:xfrm>
                <a:off x="4295773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7" name="Rectangle 156"/>
              <p:cNvSpPr/>
              <p:nvPr/>
            </p:nvSpPr>
            <p:spPr>
              <a:xfrm>
                <a:off x="4868800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8" name="Rectangle 157"/>
              <p:cNvSpPr/>
              <p:nvPr/>
            </p:nvSpPr>
            <p:spPr>
              <a:xfrm>
                <a:off x="5438779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59" name="Rectangle 158"/>
              <p:cNvSpPr/>
              <p:nvPr/>
            </p:nvSpPr>
            <p:spPr>
              <a:xfrm>
                <a:off x="6011807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</p:grpSp>
      <p:sp>
        <p:nvSpPr>
          <p:cNvPr id="165" name="Oval 164"/>
          <p:cNvSpPr/>
          <p:nvPr/>
        </p:nvSpPr>
        <p:spPr>
          <a:xfrm>
            <a:off x="5236037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6" name="Oval 165"/>
          <p:cNvSpPr/>
          <p:nvPr/>
        </p:nvSpPr>
        <p:spPr>
          <a:xfrm>
            <a:off x="5550527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7" name="Oval 166"/>
          <p:cNvSpPr/>
          <p:nvPr/>
        </p:nvSpPr>
        <p:spPr>
          <a:xfrm>
            <a:off x="5832888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8" name="Oval 167"/>
          <p:cNvSpPr/>
          <p:nvPr/>
        </p:nvSpPr>
        <p:spPr>
          <a:xfrm>
            <a:off x="6137151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9" name="Oval 168"/>
          <p:cNvSpPr/>
          <p:nvPr/>
        </p:nvSpPr>
        <p:spPr>
          <a:xfrm>
            <a:off x="6451642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70" name="Oval 169"/>
          <p:cNvSpPr/>
          <p:nvPr/>
        </p:nvSpPr>
        <p:spPr>
          <a:xfrm>
            <a:off x="6734002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pSp>
        <p:nvGrpSpPr>
          <p:cNvPr id="5199" name="Group 170"/>
          <p:cNvGrpSpPr>
            <a:grpSpLocks/>
          </p:cNvGrpSpPr>
          <p:nvPr/>
        </p:nvGrpSpPr>
        <p:grpSpPr bwMode="auto">
          <a:xfrm>
            <a:off x="7215188" y="3143250"/>
            <a:ext cx="1785937" cy="714375"/>
            <a:chOff x="2714612" y="1714488"/>
            <a:chExt cx="3429024" cy="714380"/>
          </a:xfrm>
        </p:grpSpPr>
        <p:grpSp>
          <p:nvGrpSpPr>
            <p:cNvPr id="5352" name="Group 17"/>
            <p:cNvGrpSpPr>
              <a:grpSpLocks/>
            </p:cNvGrpSpPr>
            <p:nvPr/>
          </p:nvGrpSpPr>
          <p:grpSpPr bwMode="auto">
            <a:xfrm>
              <a:off x="3000363" y="1714488"/>
              <a:ext cx="2857520" cy="357190"/>
              <a:chOff x="3000364" y="1714488"/>
              <a:chExt cx="2857520" cy="357190"/>
            </a:xfrm>
          </p:grpSpPr>
          <p:sp>
            <p:nvSpPr>
              <p:cNvPr id="180" name="Rectangle 3"/>
              <p:cNvSpPr/>
              <p:nvPr/>
            </p:nvSpPr>
            <p:spPr>
              <a:xfrm>
                <a:off x="3001126" y="1714488"/>
                <a:ext cx="569979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Q</a:t>
                </a:r>
              </a:p>
            </p:txBody>
          </p:sp>
          <p:sp>
            <p:nvSpPr>
              <p:cNvPr id="181" name="Rectangle 180"/>
              <p:cNvSpPr/>
              <p:nvPr/>
            </p:nvSpPr>
            <p:spPr>
              <a:xfrm>
                <a:off x="3571105" y="1714488"/>
                <a:ext cx="573028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T</a:t>
                </a:r>
              </a:p>
            </p:txBody>
          </p:sp>
          <p:sp>
            <p:nvSpPr>
              <p:cNvPr id="182" name="Rectangle 181"/>
              <p:cNvSpPr/>
              <p:nvPr/>
            </p:nvSpPr>
            <p:spPr>
              <a:xfrm>
                <a:off x="4144133" y="1714488"/>
                <a:ext cx="569981" cy="357190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/>
                  <a:t>W</a:t>
                </a:r>
              </a:p>
            </p:txBody>
          </p:sp>
          <p:sp>
            <p:nvSpPr>
              <p:cNvPr id="183" name="Rectangle 182"/>
              <p:cNvSpPr/>
              <p:nvPr/>
            </p:nvSpPr>
            <p:spPr>
              <a:xfrm>
                <a:off x="4714115" y="1714488"/>
                <a:ext cx="573028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84" name="Rectangle 183"/>
              <p:cNvSpPr/>
              <p:nvPr/>
            </p:nvSpPr>
            <p:spPr>
              <a:xfrm>
                <a:off x="5287143" y="1714488"/>
                <a:ext cx="569979" cy="357190"/>
              </a:xfrm>
              <a:prstGeom prst="rect">
                <a:avLst/>
              </a:prstGeom>
              <a:noFill/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  <p:grpSp>
          <p:nvGrpSpPr>
            <p:cNvPr id="5353" name="Group 16"/>
            <p:cNvGrpSpPr>
              <a:grpSpLocks/>
            </p:cNvGrpSpPr>
            <p:nvPr/>
          </p:nvGrpSpPr>
          <p:grpSpPr bwMode="auto">
            <a:xfrm>
              <a:off x="2714612" y="2071678"/>
              <a:ext cx="3429024" cy="357190"/>
              <a:chOff x="3152764" y="1866888"/>
              <a:chExt cx="3429024" cy="357190"/>
            </a:xfrm>
          </p:grpSpPr>
          <p:sp>
            <p:nvSpPr>
              <p:cNvPr id="174" name="Rectangle 173"/>
              <p:cNvSpPr/>
              <p:nvPr/>
            </p:nvSpPr>
            <p:spPr>
              <a:xfrm>
                <a:off x="3152764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75" name="Rectangle 174"/>
              <p:cNvSpPr/>
              <p:nvPr/>
            </p:nvSpPr>
            <p:spPr>
              <a:xfrm>
                <a:off x="3725792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76" name="Rectangle 175"/>
              <p:cNvSpPr/>
              <p:nvPr/>
            </p:nvSpPr>
            <p:spPr>
              <a:xfrm>
                <a:off x="4295771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77" name="Rectangle 176"/>
              <p:cNvSpPr/>
              <p:nvPr/>
            </p:nvSpPr>
            <p:spPr>
              <a:xfrm>
                <a:off x="4868800" y="1866888"/>
                <a:ext cx="569981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78" name="Rectangle 177"/>
              <p:cNvSpPr/>
              <p:nvPr/>
            </p:nvSpPr>
            <p:spPr>
              <a:xfrm>
                <a:off x="5438781" y="1866888"/>
                <a:ext cx="573028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  <p:sp>
            <p:nvSpPr>
              <p:cNvPr id="179" name="Rectangle 178"/>
              <p:cNvSpPr/>
              <p:nvPr/>
            </p:nvSpPr>
            <p:spPr>
              <a:xfrm>
                <a:off x="6011809" y="1866888"/>
                <a:ext cx="569979" cy="357189"/>
              </a:xfrm>
              <a:prstGeom prst="rect">
                <a:avLst/>
              </a:prstGeom>
              <a:ln w="25400"/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pt-BR"/>
              </a:p>
            </p:txBody>
          </p:sp>
        </p:grpSp>
      </p:grpSp>
      <p:sp>
        <p:nvSpPr>
          <p:cNvPr id="185" name="Oval 184"/>
          <p:cNvSpPr/>
          <p:nvPr/>
        </p:nvSpPr>
        <p:spPr>
          <a:xfrm>
            <a:off x="7307739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86" name="Oval 185"/>
          <p:cNvSpPr/>
          <p:nvPr/>
        </p:nvSpPr>
        <p:spPr>
          <a:xfrm>
            <a:off x="7622229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87" name="Oval 186"/>
          <p:cNvSpPr/>
          <p:nvPr/>
        </p:nvSpPr>
        <p:spPr>
          <a:xfrm>
            <a:off x="7904590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88" name="Oval 187"/>
          <p:cNvSpPr/>
          <p:nvPr/>
        </p:nvSpPr>
        <p:spPr>
          <a:xfrm>
            <a:off x="8208853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89" name="Oval 188"/>
          <p:cNvSpPr/>
          <p:nvPr/>
        </p:nvSpPr>
        <p:spPr>
          <a:xfrm>
            <a:off x="8523344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90" name="Oval 189"/>
          <p:cNvSpPr/>
          <p:nvPr/>
        </p:nvSpPr>
        <p:spPr>
          <a:xfrm>
            <a:off x="8805704" y="3638561"/>
            <a:ext cx="102234" cy="108858"/>
          </a:xfrm>
          <a:prstGeom prst="ellipse">
            <a:avLst/>
          </a:prstGeom>
          <a:solidFill>
            <a:srgbClr val="FF0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254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pSp>
        <p:nvGrpSpPr>
          <p:cNvPr id="5218" name="Group 217"/>
          <p:cNvGrpSpPr>
            <a:grpSpLocks/>
          </p:cNvGrpSpPr>
          <p:nvPr/>
        </p:nvGrpSpPr>
        <p:grpSpPr bwMode="auto">
          <a:xfrm>
            <a:off x="1173163" y="3751263"/>
            <a:ext cx="214312" cy="342900"/>
            <a:chOff x="1173933" y="3750472"/>
            <a:chExt cx="214314" cy="342901"/>
          </a:xfrm>
        </p:grpSpPr>
        <p:cxnSp>
          <p:nvCxnSpPr>
            <p:cNvPr id="193" name="Straight Arrow Connector 192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19" name="Group 218"/>
          <p:cNvGrpSpPr>
            <a:grpSpLocks/>
          </p:cNvGrpSpPr>
          <p:nvPr/>
        </p:nvGrpSpPr>
        <p:grpSpPr bwMode="auto">
          <a:xfrm>
            <a:off x="1490663" y="3749675"/>
            <a:ext cx="214312" cy="342900"/>
            <a:chOff x="1173933" y="3750472"/>
            <a:chExt cx="214314" cy="342901"/>
          </a:xfrm>
        </p:grpSpPr>
        <p:cxnSp>
          <p:nvCxnSpPr>
            <p:cNvPr id="220" name="Straight Arrow Connector 21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10800000">
              <a:off x="1210445" y="4012411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10800000">
              <a:off x="1242196" y="4055273"/>
              <a:ext cx="73026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0" name="Group 223"/>
          <p:cNvGrpSpPr>
            <a:grpSpLocks/>
          </p:cNvGrpSpPr>
          <p:nvPr/>
        </p:nvGrpSpPr>
        <p:grpSpPr bwMode="auto">
          <a:xfrm>
            <a:off x="1776413" y="3748088"/>
            <a:ext cx="214312" cy="342900"/>
            <a:chOff x="1173933" y="3750472"/>
            <a:chExt cx="214314" cy="342901"/>
          </a:xfrm>
        </p:grpSpPr>
        <p:cxnSp>
          <p:nvCxnSpPr>
            <p:cNvPr id="225" name="Straight Arrow Connector 22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1" name="Group 233"/>
          <p:cNvGrpSpPr>
            <a:grpSpLocks/>
          </p:cNvGrpSpPr>
          <p:nvPr/>
        </p:nvGrpSpPr>
        <p:grpSpPr bwMode="auto">
          <a:xfrm>
            <a:off x="2076450" y="3751263"/>
            <a:ext cx="214313" cy="342900"/>
            <a:chOff x="1173933" y="3750472"/>
            <a:chExt cx="214314" cy="342901"/>
          </a:xfrm>
        </p:grpSpPr>
        <p:cxnSp>
          <p:nvCxnSpPr>
            <p:cNvPr id="235" name="Straight Arrow Connector 23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2" name="Group 238"/>
          <p:cNvGrpSpPr>
            <a:grpSpLocks/>
          </p:cNvGrpSpPr>
          <p:nvPr/>
        </p:nvGrpSpPr>
        <p:grpSpPr bwMode="auto">
          <a:xfrm>
            <a:off x="2392363" y="3749675"/>
            <a:ext cx="214312" cy="342900"/>
            <a:chOff x="1173933" y="3750472"/>
            <a:chExt cx="214314" cy="342901"/>
          </a:xfrm>
        </p:grpSpPr>
        <p:cxnSp>
          <p:nvCxnSpPr>
            <p:cNvPr id="240" name="Straight Arrow Connector 23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0800000">
              <a:off x="1210445" y="4012411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10800000">
              <a:off x="1242196" y="4055273"/>
              <a:ext cx="73026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3" name="Group 243"/>
          <p:cNvGrpSpPr>
            <a:grpSpLocks/>
          </p:cNvGrpSpPr>
          <p:nvPr/>
        </p:nvGrpSpPr>
        <p:grpSpPr bwMode="auto">
          <a:xfrm>
            <a:off x="2678113" y="3748088"/>
            <a:ext cx="214312" cy="342900"/>
            <a:chOff x="1173933" y="3750472"/>
            <a:chExt cx="214314" cy="342901"/>
          </a:xfrm>
        </p:grpSpPr>
        <p:cxnSp>
          <p:nvCxnSpPr>
            <p:cNvPr id="245" name="Straight Arrow Connector 24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4" name="Group 248"/>
          <p:cNvGrpSpPr>
            <a:grpSpLocks/>
          </p:cNvGrpSpPr>
          <p:nvPr/>
        </p:nvGrpSpPr>
        <p:grpSpPr bwMode="auto">
          <a:xfrm>
            <a:off x="3171825" y="3760788"/>
            <a:ext cx="214313" cy="342900"/>
            <a:chOff x="1173933" y="3750472"/>
            <a:chExt cx="214314" cy="342901"/>
          </a:xfrm>
        </p:grpSpPr>
        <p:cxnSp>
          <p:nvCxnSpPr>
            <p:cNvPr id="250" name="Straight Arrow Connector 24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5" name="Group 253"/>
          <p:cNvGrpSpPr>
            <a:grpSpLocks/>
          </p:cNvGrpSpPr>
          <p:nvPr/>
        </p:nvGrpSpPr>
        <p:grpSpPr bwMode="auto">
          <a:xfrm>
            <a:off x="3487738" y="3759200"/>
            <a:ext cx="214312" cy="342900"/>
            <a:chOff x="1173933" y="3750472"/>
            <a:chExt cx="214314" cy="342901"/>
          </a:xfrm>
        </p:grpSpPr>
        <p:cxnSp>
          <p:nvCxnSpPr>
            <p:cNvPr id="255" name="Straight Arrow Connector 25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0800000">
              <a:off x="1210445" y="4012411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10800000">
              <a:off x="1242196" y="4055273"/>
              <a:ext cx="73026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6" name="Group 258"/>
          <p:cNvGrpSpPr>
            <a:grpSpLocks/>
          </p:cNvGrpSpPr>
          <p:nvPr/>
        </p:nvGrpSpPr>
        <p:grpSpPr bwMode="auto">
          <a:xfrm>
            <a:off x="3773488" y="3757613"/>
            <a:ext cx="214312" cy="342900"/>
            <a:chOff x="1173933" y="3750472"/>
            <a:chExt cx="214314" cy="342901"/>
          </a:xfrm>
        </p:grpSpPr>
        <p:cxnSp>
          <p:nvCxnSpPr>
            <p:cNvPr id="260" name="Straight Arrow Connector 25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7" name="Group 263"/>
          <p:cNvGrpSpPr>
            <a:grpSpLocks/>
          </p:cNvGrpSpPr>
          <p:nvPr/>
        </p:nvGrpSpPr>
        <p:grpSpPr bwMode="auto">
          <a:xfrm>
            <a:off x="4073525" y="3760788"/>
            <a:ext cx="214313" cy="342900"/>
            <a:chOff x="1173933" y="3750472"/>
            <a:chExt cx="214314" cy="342901"/>
          </a:xfrm>
        </p:grpSpPr>
        <p:cxnSp>
          <p:nvCxnSpPr>
            <p:cNvPr id="265" name="Straight Arrow Connector 26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8" name="Group 268"/>
          <p:cNvGrpSpPr>
            <a:grpSpLocks/>
          </p:cNvGrpSpPr>
          <p:nvPr/>
        </p:nvGrpSpPr>
        <p:grpSpPr bwMode="auto">
          <a:xfrm>
            <a:off x="4391025" y="3759200"/>
            <a:ext cx="214313" cy="342900"/>
            <a:chOff x="1173933" y="3750472"/>
            <a:chExt cx="214314" cy="342901"/>
          </a:xfrm>
        </p:grpSpPr>
        <p:cxnSp>
          <p:nvCxnSpPr>
            <p:cNvPr id="270" name="Straight Arrow Connector 26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/>
            <p:cNvCxnSpPr/>
            <p:nvPr/>
          </p:nvCxnSpPr>
          <p:spPr>
            <a:xfrm rot="10800000">
              <a:off x="1210446" y="4012411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/>
            <p:cNvCxnSpPr/>
            <p:nvPr/>
          </p:nvCxnSpPr>
          <p:spPr>
            <a:xfrm rot="10800000">
              <a:off x="1242196" y="4055273"/>
              <a:ext cx="73025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29" name="Group 273"/>
          <p:cNvGrpSpPr>
            <a:grpSpLocks/>
          </p:cNvGrpSpPr>
          <p:nvPr/>
        </p:nvGrpSpPr>
        <p:grpSpPr bwMode="auto">
          <a:xfrm>
            <a:off x="4676775" y="3757613"/>
            <a:ext cx="214313" cy="342900"/>
            <a:chOff x="1173933" y="3750472"/>
            <a:chExt cx="214314" cy="342901"/>
          </a:xfrm>
        </p:grpSpPr>
        <p:cxnSp>
          <p:nvCxnSpPr>
            <p:cNvPr id="275" name="Straight Arrow Connector 27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0" name="Group 278"/>
          <p:cNvGrpSpPr>
            <a:grpSpLocks/>
          </p:cNvGrpSpPr>
          <p:nvPr/>
        </p:nvGrpSpPr>
        <p:grpSpPr bwMode="auto">
          <a:xfrm>
            <a:off x="5172075" y="3760788"/>
            <a:ext cx="214313" cy="342900"/>
            <a:chOff x="1173933" y="3750472"/>
            <a:chExt cx="214314" cy="342901"/>
          </a:xfrm>
        </p:grpSpPr>
        <p:cxnSp>
          <p:nvCxnSpPr>
            <p:cNvPr id="280" name="Straight Arrow Connector 27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1" name="Group 283"/>
          <p:cNvGrpSpPr>
            <a:grpSpLocks/>
          </p:cNvGrpSpPr>
          <p:nvPr/>
        </p:nvGrpSpPr>
        <p:grpSpPr bwMode="auto">
          <a:xfrm>
            <a:off x="5489575" y="3759200"/>
            <a:ext cx="214313" cy="342900"/>
            <a:chOff x="1173933" y="3750472"/>
            <a:chExt cx="214314" cy="342901"/>
          </a:xfrm>
        </p:grpSpPr>
        <p:cxnSp>
          <p:nvCxnSpPr>
            <p:cNvPr id="285" name="Straight Arrow Connector 28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/>
            <p:cNvCxnSpPr/>
            <p:nvPr/>
          </p:nvCxnSpPr>
          <p:spPr>
            <a:xfrm rot="10800000">
              <a:off x="1210446" y="4012411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/>
            <p:nvPr/>
          </p:nvCxnSpPr>
          <p:spPr>
            <a:xfrm rot="10800000">
              <a:off x="1242196" y="4055273"/>
              <a:ext cx="73025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2" name="Group 288"/>
          <p:cNvGrpSpPr>
            <a:grpSpLocks/>
          </p:cNvGrpSpPr>
          <p:nvPr/>
        </p:nvGrpSpPr>
        <p:grpSpPr bwMode="auto">
          <a:xfrm>
            <a:off x="5775325" y="3757613"/>
            <a:ext cx="214313" cy="342900"/>
            <a:chOff x="1173933" y="3750472"/>
            <a:chExt cx="214314" cy="342901"/>
          </a:xfrm>
        </p:grpSpPr>
        <p:cxnSp>
          <p:nvCxnSpPr>
            <p:cNvPr id="290" name="Straight Arrow Connector 28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3" name="Group 293"/>
          <p:cNvGrpSpPr>
            <a:grpSpLocks/>
          </p:cNvGrpSpPr>
          <p:nvPr/>
        </p:nvGrpSpPr>
        <p:grpSpPr bwMode="auto">
          <a:xfrm>
            <a:off x="6075363" y="3760788"/>
            <a:ext cx="214312" cy="342900"/>
            <a:chOff x="1173933" y="3750472"/>
            <a:chExt cx="214314" cy="342901"/>
          </a:xfrm>
        </p:grpSpPr>
        <p:cxnSp>
          <p:nvCxnSpPr>
            <p:cNvPr id="295" name="Straight Arrow Connector 29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4" name="Group 298"/>
          <p:cNvGrpSpPr>
            <a:grpSpLocks/>
          </p:cNvGrpSpPr>
          <p:nvPr/>
        </p:nvGrpSpPr>
        <p:grpSpPr bwMode="auto">
          <a:xfrm>
            <a:off x="6391275" y="3759200"/>
            <a:ext cx="214313" cy="342900"/>
            <a:chOff x="1173933" y="3750472"/>
            <a:chExt cx="214314" cy="342901"/>
          </a:xfrm>
        </p:grpSpPr>
        <p:cxnSp>
          <p:nvCxnSpPr>
            <p:cNvPr id="300" name="Straight Arrow Connector 29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10800000">
              <a:off x="1210446" y="4012411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/>
            <p:cNvCxnSpPr/>
            <p:nvPr/>
          </p:nvCxnSpPr>
          <p:spPr>
            <a:xfrm rot="10800000">
              <a:off x="1242196" y="4055273"/>
              <a:ext cx="73025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5" name="Group 303"/>
          <p:cNvGrpSpPr>
            <a:grpSpLocks/>
          </p:cNvGrpSpPr>
          <p:nvPr/>
        </p:nvGrpSpPr>
        <p:grpSpPr bwMode="auto">
          <a:xfrm>
            <a:off x="6677025" y="3757613"/>
            <a:ext cx="214313" cy="342900"/>
            <a:chOff x="1173933" y="3750472"/>
            <a:chExt cx="214314" cy="342901"/>
          </a:xfrm>
        </p:grpSpPr>
        <p:cxnSp>
          <p:nvCxnSpPr>
            <p:cNvPr id="305" name="Straight Arrow Connector 30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6" name="Group 308"/>
          <p:cNvGrpSpPr>
            <a:grpSpLocks/>
          </p:cNvGrpSpPr>
          <p:nvPr/>
        </p:nvGrpSpPr>
        <p:grpSpPr bwMode="auto">
          <a:xfrm>
            <a:off x="7253288" y="3760788"/>
            <a:ext cx="214312" cy="342900"/>
            <a:chOff x="1173933" y="3750472"/>
            <a:chExt cx="214314" cy="342901"/>
          </a:xfrm>
        </p:grpSpPr>
        <p:cxnSp>
          <p:nvCxnSpPr>
            <p:cNvPr id="310" name="Straight Arrow Connector 30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7" name="Group 313"/>
          <p:cNvGrpSpPr>
            <a:grpSpLocks/>
          </p:cNvGrpSpPr>
          <p:nvPr/>
        </p:nvGrpSpPr>
        <p:grpSpPr bwMode="auto">
          <a:xfrm>
            <a:off x="7570788" y="3759200"/>
            <a:ext cx="214312" cy="342900"/>
            <a:chOff x="1173933" y="3750472"/>
            <a:chExt cx="214314" cy="342901"/>
          </a:xfrm>
        </p:grpSpPr>
        <p:cxnSp>
          <p:nvCxnSpPr>
            <p:cNvPr id="315" name="Straight Arrow Connector 31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/>
            <p:cNvCxnSpPr/>
            <p:nvPr/>
          </p:nvCxnSpPr>
          <p:spPr>
            <a:xfrm rot="10800000">
              <a:off x="1210445" y="4012411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/>
            <p:cNvCxnSpPr/>
            <p:nvPr/>
          </p:nvCxnSpPr>
          <p:spPr>
            <a:xfrm rot="10800000">
              <a:off x="1242196" y="4055273"/>
              <a:ext cx="73026" cy="1588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8" name="Group 318"/>
          <p:cNvGrpSpPr>
            <a:grpSpLocks/>
          </p:cNvGrpSpPr>
          <p:nvPr/>
        </p:nvGrpSpPr>
        <p:grpSpPr bwMode="auto">
          <a:xfrm>
            <a:off x="7856538" y="3757613"/>
            <a:ext cx="214312" cy="342900"/>
            <a:chOff x="1173933" y="3750472"/>
            <a:chExt cx="214314" cy="342901"/>
          </a:xfrm>
        </p:grpSpPr>
        <p:cxnSp>
          <p:nvCxnSpPr>
            <p:cNvPr id="320" name="Straight Arrow Connector 31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39" name="Group 323"/>
          <p:cNvGrpSpPr>
            <a:grpSpLocks/>
          </p:cNvGrpSpPr>
          <p:nvPr/>
        </p:nvGrpSpPr>
        <p:grpSpPr bwMode="auto">
          <a:xfrm>
            <a:off x="8156575" y="3760788"/>
            <a:ext cx="214313" cy="342900"/>
            <a:chOff x="1173933" y="3750472"/>
            <a:chExt cx="214314" cy="342901"/>
          </a:xfrm>
        </p:grpSpPr>
        <p:cxnSp>
          <p:nvCxnSpPr>
            <p:cNvPr id="325" name="Straight Arrow Connector 32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40" name="Group 328"/>
          <p:cNvGrpSpPr>
            <a:grpSpLocks/>
          </p:cNvGrpSpPr>
          <p:nvPr/>
        </p:nvGrpSpPr>
        <p:grpSpPr bwMode="auto">
          <a:xfrm>
            <a:off x="8472488" y="3759200"/>
            <a:ext cx="214312" cy="342900"/>
            <a:chOff x="1173933" y="3750472"/>
            <a:chExt cx="214314" cy="342901"/>
          </a:xfrm>
        </p:grpSpPr>
        <p:cxnSp>
          <p:nvCxnSpPr>
            <p:cNvPr id="330" name="Straight Arrow Connector 32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Straight Connector 33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/>
            <p:cNvCxnSpPr/>
            <p:nvPr/>
          </p:nvCxnSpPr>
          <p:spPr>
            <a:xfrm rot="10800000">
              <a:off x="1210445" y="4012411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/>
            <p:cNvCxnSpPr/>
            <p:nvPr/>
          </p:nvCxnSpPr>
          <p:spPr>
            <a:xfrm rot="10800000">
              <a:off x="1242196" y="4055273"/>
              <a:ext cx="73026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41" name="Group 333"/>
          <p:cNvGrpSpPr>
            <a:grpSpLocks/>
          </p:cNvGrpSpPr>
          <p:nvPr/>
        </p:nvGrpSpPr>
        <p:grpSpPr bwMode="auto">
          <a:xfrm>
            <a:off x="8758238" y="3757613"/>
            <a:ext cx="214312" cy="342900"/>
            <a:chOff x="1173933" y="3750472"/>
            <a:chExt cx="214314" cy="342901"/>
          </a:xfrm>
        </p:grpSpPr>
        <p:cxnSp>
          <p:nvCxnSpPr>
            <p:cNvPr id="335" name="Straight Arrow Connector 33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/>
            <p:cNvCxnSpPr/>
            <p:nvPr/>
          </p:nvCxnSpPr>
          <p:spPr>
            <a:xfrm rot="10800000">
              <a:off x="1210445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/>
            <p:cNvCxnSpPr/>
            <p:nvPr/>
          </p:nvCxnSpPr>
          <p:spPr>
            <a:xfrm rot="10800000">
              <a:off x="1242196" y="4055273"/>
              <a:ext cx="73026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42" name="Group 358"/>
          <p:cNvGrpSpPr>
            <a:grpSpLocks/>
          </p:cNvGrpSpPr>
          <p:nvPr/>
        </p:nvGrpSpPr>
        <p:grpSpPr bwMode="auto">
          <a:xfrm>
            <a:off x="5248275" y="2330450"/>
            <a:ext cx="214313" cy="342900"/>
            <a:chOff x="1173933" y="3750472"/>
            <a:chExt cx="214314" cy="342901"/>
          </a:xfrm>
        </p:grpSpPr>
        <p:cxnSp>
          <p:nvCxnSpPr>
            <p:cNvPr id="360" name="Straight Arrow Connector 359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Straight Connector 360"/>
            <p:cNvCxnSpPr/>
            <p:nvPr/>
          </p:nvCxnSpPr>
          <p:spPr>
            <a:xfrm rot="10800000">
              <a:off x="1173933" y="3963198"/>
              <a:ext cx="214314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Straight Connector 361"/>
            <p:cNvCxnSpPr/>
            <p:nvPr/>
          </p:nvCxnSpPr>
          <p:spPr>
            <a:xfrm rot="10800000">
              <a:off x="1210446" y="4012411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Straight Connector 362"/>
            <p:cNvCxnSpPr/>
            <p:nvPr/>
          </p:nvCxnSpPr>
          <p:spPr>
            <a:xfrm rot="10800000">
              <a:off x="1242196" y="4055273"/>
              <a:ext cx="73025" cy="1588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43" name="Group 363"/>
          <p:cNvGrpSpPr>
            <a:grpSpLocks/>
          </p:cNvGrpSpPr>
          <p:nvPr/>
        </p:nvGrpSpPr>
        <p:grpSpPr bwMode="auto">
          <a:xfrm>
            <a:off x="5534025" y="2328863"/>
            <a:ext cx="214313" cy="342900"/>
            <a:chOff x="1173933" y="3750472"/>
            <a:chExt cx="214314" cy="342901"/>
          </a:xfrm>
        </p:grpSpPr>
        <p:cxnSp>
          <p:nvCxnSpPr>
            <p:cNvPr id="365" name="Straight Arrow Connector 364"/>
            <p:cNvCxnSpPr/>
            <p:nvPr/>
          </p:nvCxnSpPr>
          <p:spPr>
            <a:xfrm rot="5400000">
              <a:off x="1108846" y="3920334"/>
              <a:ext cx="342901" cy="3175"/>
            </a:xfrm>
            <a:prstGeom prst="straightConnector1">
              <a:avLst/>
            </a:prstGeom>
            <a:ln w="19050">
              <a:solidFill>
                <a:srgbClr val="3535A5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/>
            <p:cNvCxnSpPr/>
            <p:nvPr/>
          </p:nvCxnSpPr>
          <p:spPr>
            <a:xfrm rot="10800000">
              <a:off x="1173933" y="3963198"/>
              <a:ext cx="214314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/>
            <p:cNvCxnSpPr/>
            <p:nvPr/>
          </p:nvCxnSpPr>
          <p:spPr>
            <a:xfrm rot="10800000">
              <a:off x="1210446" y="4012410"/>
              <a:ext cx="142876" cy="0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/>
            <p:cNvCxnSpPr/>
            <p:nvPr/>
          </p:nvCxnSpPr>
          <p:spPr>
            <a:xfrm rot="10800000">
              <a:off x="1242196" y="4055273"/>
              <a:ext cx="73025" cy="1587"/>
            </a:xfrm>
            <a:prstGeom prst="line">
              <a:avLst/>
            </a:prstGeom>
            <a:ln w="19050">
              <a:solidFill>
                <a:srgbClr val="353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0" name="Straight Arrow Connector 369"/>
          <p:cNvCxnSpPr/>
          <p:nvPr/>
        </p:nvCxnSpPr>
        <p:spPr>
          <a:xfrm rot="10800000" flipV="1">
            <a:off x="2809875" y="2286000"/>
            <a:ext cx="1295400" cy="81915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Straight Arrow Connector 372"/>
          <p:cNvCxnSpPr/>
          <p:nvPr/>
        </p:nvCxnSpPr>
        <p:spPr>
          <a:xfrm rot="16200000" flipH="1">
            <a:off x="4071938" y="2700337"/>
            <a:ext cx="781050" cy="952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9" name="Straight Arrow Connector 378"/>
          <p:cNvCxnSpPr/>
          <p:nvPr/>
        </p:nvCxnSpPr>
        <p:spPr>
          <a:xfrm rot="16200000" flipH="1">
            <a:off x="4602956" y="2459832"/>
            <a:ext cx="809625" cy="53816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Arrow Connector 380"/>
          <p:cNvCxnSpPr/>
          <p:nvPr/>
        </p:nvCxnSpPr>
        <p:spPr>
          <a:xfrm>
            <a:off x="5043488" y="2305050"/>
            <a:ext cx="2309812" cy="82867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49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450" y="836613"/>
            <a:ext cx="7777163" cy="1470025"/>
          </a:xfrm>
        </p:spPr>
        <p:txBody>
          <a:bodyPr/>
          <a:lstStyle/>
          <a:p>
            <a:pPr algn="l" eaLnBrk="1" hangingPunct="1"/>
            <a:r>
              <a:rPr lang="pt-BR" altLang="pt-BR" smtClean="0"/>
              <a:t>INE5408</a:t>
            </a:r>
            <a:br>
              <a:rPr lang="pt-BR" altLang="pt-BR" smtClean="0"/>
            </a:br>
            <a:r>
              <a:rPr lang="pt-BR" altLang="pt-BR" smtClean="0"/>
              <a:t>Estruturas de Dados</a:t>
            </a:r>
            <a:endParaRPr lang="en-US" altLang="pt-B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781300"/>
            <a:ext cx="7521575" cy="2952750"/>
          </a:xfrm>
        </p:spPr>
        <p:txBody>
          <a:bodyPr/>
          <a:lstStyle/>
          <a:p>
            <a:pPr eaLnBrk="1" hangingPunct="1">
              <a:defRPr/>
            </a:pPr>
            <a:r>
              <a:rPr lang="pt-BR" sz="3600" smtClean="0"/>
              <a:t>Árvores B</a:t>
            </a:r>
          </a:p>
          <a:p>
            <a:pPr algn="l" eaLnBrk="1" hangingPunct="1">
              <a:defRPr/>
            </a:pPr>
            <a:endParaRPr lang="pt-BR" sz="2000" smtClean="0"/>
          </a:p>
          <a:p>
            <a:pPr marL="358775" indent="-358775" algn="l" eaLnBrk="1" hangingPunct="1">
              <a:buFont typeface="Arial" pitchFamily="34" charset="0"/>
              <a:buChar char="•"/>
              <a:defRPr/>
            </a:pPr>
            <a:r>
              <a:rPr lang="pt-BR" sz="2800" smtClean="0"/>
              <a:t>Exemplos de inserção e deleção segundo a interpretação de Alan Tharp do algoritmo de Bayer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Definição (interpretação de Alan Tharp)</a:t>
            </a:r>
            <a:endParaRPr lang="en-US" altLang="pt-BR" sz="32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n-US" sz="2400" smtClean="0"/>
              <a:t>Uma árvore B de ordem mínima </a:t>
            </a:r>
            <a:r>
              <a:rPr lang="en-US" sz="2400" smtClean="0">
                <a:solidFill>
                  <a:srgbClr val="FFFF00"/>
                </a:solidFill>
              </a:rPr>
              <a:t>t &gt;= 1</a:t>
            </a:r>
            <a:r>
              <a:rPr lang="en-US" sz="2400" smtClean="0"/>
              <a:t> é uma árvore com as seguintes propriedades: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Char char="•"/>
              <a:defRPr/>
            </a:pPr>
            <a:r>
              <a:rPr lang="en-US" sz="2000" smtClean="0"/>
              <a:t>Cada nodo possui os seguintes campos:</a:t>
            </a:r>
            <a:endParaRPr lang="pt-BR" sz="1600" smtClean="0"/>
          </a:p>
          <a:p>
            <a:pPr lvl="1" indent="-742950" algn="ctr"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en-US" sz="1800" b="1" smtClean="0">
                <a:solidFill>
                  <a:srgbClr val="FFFF00"/>
                </a:solidFill>
              </a:rPr>
              <a:t>&lt;NChaves, Folha, P</a:t>
            </a:r>
            <a:r>
              <a:rPr lang="en-US" sz="1800" b="1" baseline="-25000" smtClean="0">
                <a:solidFill>
                  <a:srgbClr val="FFFF00"/>
                </a:solidFill>
              </a:rPr>
              <a:t>0</a:t>
            </a:r>
            <a:r>
              <a:rPr lang="en-US" sz="1800" b="1" smtClean="0">
                <a:solidFill>
                  <a:srgbClr val="FFFF00"/>
                </a:solidFill>
              </a:rPr>
              <a:t>, &lt;K</a:t>
            </a:r>
            <a:r>
              <a:rPr lang="en-US" sz="1800" b="1" baseline="-25000" smtClean="0">
                <a:solidFill>
                  <a:srgbClr val="FFFF00"/>
                </a:solidFill>
              </a:rPr>
              <a:t>1</a:t>
            </a:r>
            <a:r>
              <a:rPr lang="en-US" sz="1800" b="1" smtClean="0">
                <a:solidFill>
                  <a:srgbClr val="FFFF00"/>
                </a:solidFill>
              </a:rPr>
              <a:t>,Info</a:t>
            </a:r>
            <a:r>
              <a:rPr lang="en-US" sz="1800" b="1" baseline="-25000" smtClean="0">
                <a:solidFill>
                  <a:srgbClr val="FFFF00"/>
                </a:solidFill>
              </a:rPr>
              <a:t>1</a:t>
            </a:r>
            <a:r>
              <a:rPr lang="en-US" sz="1800" b="1" smtClean="0">
                <a:solidFill>
                  <a:srgbClr val="FFFF00"/>
                </a:solidFill>
              </a:rPr>
              <a:t>&gt;, P</a:t>
            </a:r>
            <a:r>
              <a:rPr lang="en-US" sz="1800" b="1" baseline="-25000" smtClean="0">
                <a:solidFill>
                  <a:srgbClr val="FFFF00"/>
                </a:solidFill>
              </a:rPr>
              <a:t>1</a:t>
            </a:r>
            <a:r>
              <a:rPr lang="en-US" sz="1800" b="1" smtClean="0">
                <a:solidFill>
                  <a:srgbClr val="FFFF00"/>
                </a:solidFill>
              </a:rPr>
              <a:t>, &lt;K</a:t>
            </a:r>
            <a:r>
              <a:rPr lang="en-US" sz="1800" b="1" baseline="-25000" smtClean="0">
                <a:solidFill>
                  <a:srgbClr val="FFFF00"/>
                </a:solidFill>
              </a:rPr>
              <a:t>2</a:t>
            </a:r>
            <a:r>
              <a:rPr lang="en-US" sz="1800" b="1" smtClean="0">
                <a:solidFill>
                  <a:srgbClr val="FFFF00"/>
                </a:solidFill>
              </a:rPr>
              <a:t>,Info</a:t>
            </a:r>
            <a:r>
              <a:rPr lang="en-US" sz="1800" b="1" baseline="-25000" smtClean="0">
                <a:solidFill>
                  <a:srgbClr val="FFFF00"/>
                </a:solidFill>
              </a:rPr>
              <a:t>2</a:t>
            </a:r>
            <a:r>
              <a:rPr lang="en-US" sz="1800" b="1" smtClean="0">
                <a:solidFill>
                  <a:srgbClr val="FFFF00"/>
                </a:solidFill>
              </a:rPr>
              <a:t>&gt;,...,&lt;K</a:t>
            </a:r>
            <a:r>
              <a:rPr lang="en-US" sz="1800" b="1" baseline="-25000" smtClean="0">
                <a:solidFill>
                  <a:srgbClr val="FFFF00"/>
                </a:solidFill>
              </a:rPr>
              <a:t>q</a:t>
            </a:r>
            <a:r>
              <a:rPr lang="en-US" sz="1800" b="1" smtClean="0">
                <a:solidFill>
                  <a:srgbClr val="FFFF00"/>
                </a:solidFill>
              </a:rPr>
              <a:t>,Info</a:t>
            </a:r>
            <a:r>
              <a:rPr lang="en-US" sz="1800" b="1" baseline="-25000" smtClean="0">
                <a:solidFill>
                  <a:srgbClr val="FFFF00"/>
                </a:solidFill>
              </a:rPr>
              <a:t>q</a:t>
            </a:r>
            <a:r>
              <a:rPr lang="en-US" sz="1800" b="1" smtClean="0">
                <a:solidFill>
                  <a:srgbClr val="FFFF00"/>
                </a:solidFill>
              </a:rPr>
              <a:t>&gt;,P</a:t>
            </a:r>
            <a:r>
              <a:rPr lang="en-US" sz="1800" b="1" baseline="-25000" smtClean="0">
                <a:solidFill>
                  <a:srgbClr val="FFFF00"/>
                </a:solidFill>
              </a:rPr>
              <a:t>q</a:t>
            </a:r>
            <a:r>
              <a:rPr lang="en-US" sz="1800" b="1" smtClean="0">
                <a:solidFill>
                  <a:srgbClr val="FFFF00"/>
                </a:solidFill>
              </a:rPr>
              <a:t>&gt;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Char char="•"/>
              <a:defRPr/>
            </a:pPr>
            <a:r>
              <a:rPr lang="en-US" sz="2000" smtClean="0"/>
              <a:t>Descrição dos campos: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en-US" sz="1600" b="1" smtClean="0">
                <a:solidFill>
                  <a:srgbClr val="FFFF00"/>
                </a:solidFill>
              </a:rPr>
              <a:t>NChaves</a:t>
            </a:r>
            <a:r>
              <a:rPr lang="en-US" sz="1600" b="1" smtClean="0"/>
              <a:t> </a:t>
            </a:r>
            <a:r>
              <a:rPr lang="en-US" sz="1600" smtClean="0"/>
              <a:t>– número de chaves armazenadas no nodo;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en-US" sz="1600" b="1" smtClean="0">
                <a:solidFill>
                  <a:srgbClr val="FFFF00"/>
                </a:solidFill>
              </a:rPr>
              <a:t>Folha </a:t>
            </a:r>
            <a:r>
              <a:rPr lang="en-US" sz="1600" smtClean="0"/>
              <a:t>– flag indicando se o nodo é folha ou não;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en-US" sz="1600" b="1" smtClean="0">
                <a:solidFill>
                  <a:srgbClr val="FFFF00"/>
                </a:solidFill>
              </a:rPr>
              <a:t>P</a:t>
            </a:r>
            <a:r>
              <a:rPr lang="en-US" sz="1600" b="1" baseline="-25000" smtClean="0">
                <a:solidFill>
                  <a:srgbClr val="FFFF00"/>
                </a:solidFill>
              </a:rPr>
              <a:t>i </a:t>
            </a:r>
            <a:r>
              <a:rPr lang="en-US" sz="1600" smtClean="0"/>
              <a:t>– ponteiro para o nodo filho </a:t>
            </a:r>
            <a:r>
              <a:rPr lang="en-US" sz="1600" i="1" smtClean="0"/>
              <a:t>i</a:t>
            </a:r>
            <a:r>
              <a:rPr lang="en-US" sz="1600" smtClean="0"/>
              <a:t>;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pt-BR" sz="1600" b="1" smtClean="0">
                <a:solidFill>
                  <a:srgbClr val="FFFF00"/>
                </a:solidFill>
              </a:rPr>
              <a:t>K </a:t>
            </a:r>
            <a:r>
              <a:rPr lang="en-US" sz="1600" smtClean="0"/>
              <a:t>–</a:t>
            </a:r>
            <a:r>
              <a:rPr lang="pt-BR" sz="1600" smtClean="0"/>
              <a:t> chaves;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en-US" sz="1600" b="1" smtClean="0">
                <a:solidFill>
                  <a:srgbClr val="FFFF00"/>
                </a:solidFill>
              </a:rPr>
              <a:t>Info</a:t>
            </a:r>
            <a:r>
              <a:rPr lang="en-US" sz="1600" b="1" baseline="-25000" smtClean="0">
                <a:solidFill>
                  <a:srgbClr val="FFFF00"/>
                </a:solidFill>
              </a:rPr>
              <a:t>i </a:t>
            </a:r>
            <a:r>
              <a:rPr lang="en-US" sz="1600" smtClean="0"/>
              <a:t>– ponteiro para o elemento de dados na memória ou para um registro em disco onde se encontra a chave K</a:t>
            </a:r>
            <a:r>
              <a:rPr lang="en-US" sz="1600" baseline="-25000" smtClean="0"/>
              <a:t>i</a:t>
            </a:r>
            <a:r>
              <a:rPr lang="en-US" sz="1600" smtClean="0"/>
              <a:t>;</a:t>
            </a:r>
          </a:p>
          <a:p>
            <a:pPr lvl="2" eaLnBrk="1" hangingPunct="1">
              <a:spcBef>
                <a:spcPct val="0"/>
              </a:spcBef>
              <a:defRPr/>
            </a:pPr>
            <a:r>
              <a:rPr lang="en-US" sz="1600" smtClean="0"/>
              <a:t>Nº de chaves </a:t>
            </a:r>
            <a:r>
              <a:rPr lang="en-US" sz="1600" smtClean="0">
                <a:solidFill>
                  <a:srgbClr val="FFFF00"/>
                </a:solidFill>
              </a:rPr>
              <a:t>t &lt;= </a:t>
            </a:r>
            <a:r>
              <a:rPr lang="en-US" sz="1600" i="1" smtClean="0">
                <a:solidFill>
                  <a:srgbClr val="FFFF00"/>
                </a:solidFill>
              </a:rPr>
              <a:t>q</a:t>
            </a:r>
            <a:r>
              <a:rPr lang="en-US" sz="1600" smtClean="0">
                <a:solidFill>
                  <a:srgbClr val="FFFF00"/>
                </a:solidFill>
              </a:rPr>
              <a:t> &lt;= 2t + 1</a:t>
            </a:r>
            <a:r>
              <a:rPr lang="en-US" sz="1600" smtClean="0"/>
              <a:t>.</a:t>
            </a:r>
          </a:p>
          <a:p>
            <a:pPr lvl="3" eaLnBrk="1" hangingPunct="1">
              <a:spcBef>
                <a:spcPct val="0"/>
              </a:spcBef>
              <a:defRPr/>
            </a:pPr>
            <a:r>
              <a:rPr lang="en-US" sz="1400" smtClean="0"/>
              <a:t>A situação </a:t>
            </a:r>
            <a:r>
              <a:rPr lang="en-US" sz="1400" i="1" smtClean="0">
                <a:solidFill>
                  <a:srgbClr val="FFFF00"/>
                </a:solidFill>
              </a:rPr>
              <a:t>q</a:t>
            </a:r>
            <a:r>
              <a:rPr lang="en-US" sz="1400" smtClean="0">
                <a:solidFill>
                  <a:srgbClr val="FFFF00"/>
                </a:solidFill>
              </a:rPr>
              <a:t> = 2t + 1 </a:t>
            </a:r>
            <a:r>
              <a:rPr lang="en-US" sz="1400" smtClean="0"/>
              <a:t>é instável e provoca a </a:t>
            </a:r>
            <a:r>
              <a:rPr lang="en-US" sz="1400" i="1" smtClean="0"/>
              <a:t>explosão</a:t>
            </a:r>
            <a:r>
              <a:rPr lang="en-US" sz="1400" smtClean="0"/>
              <a:t> do nodo no ajuste subseqüente da árvore.</a:t>
            </a:r>
          </a:p>
          <a:p>
            <a:pPr lvl="3" eaLnBrk="1" hangingPunct="1">
              <a:spcBef>
                <a:spcPct val="0"/>
              </a:spcBef>
              <a:defRPr/>
            </a:pPr>
            <a:r>
              <a:rPr lang="en-US" sz="1400" smtClean="0"/>
              <a:t>A situação </a:t>
            </a:r>
            <a:r>
              <a:rPr lang="en-US" sz="1400" smtClean="0">
                <a:solidFill>
                  <a:srgbClr val="FFFF00"/>
                </a:solidFill>
              </a:rPr>
              <a:t>0 &lt; </a:t>
            </a:r>
            <a:r>
              <a:rPr lang="en-US" sz="1400" i="1" smtClean="0">
                <a:solidFill>
                  <a:srgbClr val="FFFF00"/>
                </a:solidFill>
              </a:rPr>
              <a:t>q</a:t>
            </a:r>
            <a:r>
              <a:rPr lang="en-US" sz="1400" smtClean="0">
                <a:solidFill>
                  <a:srgbClr val="FFFF00"/>
                </a:solidFill>
              </a:rPr>
              <a:t> &lt; t </a:t>
            </a:r>
            <a:r>
              <a:rPr lang="en-US" sz="1400" smtClean="0"/>
              <a:t> é estável somente na raiz. Quando é forçada por uma deleção fora da raiz, provoca a imediata </a:t>
            </a:r>
            <a:r>
              <a:rPr lang="en-US" sz="1400" i="1" smtClean="0"/>
              <a:t>rotação</a:t>
            </a:r>
            <a:r>
              <a:rPr lang="en-US" sz="1400" smtClean="0"/>
              <a:t> de uma chave ou </a:t>
            </a:r>
            <a:r>
              <a:rPr lang="en-US" sz="1400" i="1" smtClean="0"/>
              <a:t>fusão</a:t>
            </a:r>
            <a:r>
              <a:rPr lang="en-US" sz="1400" smtClean="0"/>
              <a:t> do nodo com um irmão.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Inserção em uma árvore B (Alan Tharp)</a:t>
            </a:r>
            <a:endParaRPr lang="en-US" altLang="pt-BR" sz="32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t-BR" sz="2800" b="1" smtClean="0"/>
              <a:t>Algoritmo de inserção em uma árvore B</a:t>
            </a:r>
            <a:r>
              <a:rPr lang="en-US" altLang="pt-BR" sz="2800" smtClean="0"/>
              <a:t>: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pt-BR" smtClean="0"/>
              <a:t>desça a árvore em busca da chave;</a:t>
            </a:r>
          </a:p>
          <a:p>
            <a:pPr lvl="2" eaLnBrk="1" hangingPunct="1">
              <a:spcBef>
                <a:spcPct val="0"/>
              </a:spcBef>
            </a:pPr>
            <a:r>
              <a:rPr lang="en-US" altLang="pt-BR" smtClean="0"/>
              <a:t>a inserção é sempre feita nas </a:t>
            </a:r>
            <a:r>
              <a:rPr lang="en-US" altLang="pt-BR" smtClean="0">
                <a:solidFill>
                  <a:srgbClr val="FFFF00"/>
                </a:solidFill>
              </a:rPr>
              <a:t>folhas</a:t>
            </a:r>
            <a:r>
              <a:rPr lang="en-US" altLang="pt-BR" smtClean="0"/>
              <a:t>;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pt-BR" smtClean="0"/>
              <a:t>ao retornar da inserção:</a:t>
            </a:r>
          </a:p>
          <a:p>
            <a:pPr lvl="2" eaLnBrk="1" hangingPunct="1">
              <a:spcBef>
                <a:spcPct val="0"/>
              </a:spcBef>
            </a:pPr>
            <a:r>
              <a:rPr lang="en-US" altLang="pt-BR" smtClean="0"/>
              <a:t>verifique se o nodo está cheio </a:t>
            </a:r>
            <a:br>
              <a:rPr lang="en-US" altLang="pt-BR" smtClean="0"/>
            </a:br>
            <a:r>
              <a:rPr lang="en-US" altLang="pt-BR" smtClean="0"/>
              <a:t>(se contém </a:t>
            </a:r>
            <a:r>
              <a:rPr lang="en-US" altLang="pt-BR" smtClean="0">
                <a:solidFill>
                  <a:srgbClr val="FF0000"/>
                </a:solidFill>
              </a:rPr>
              <a:t>2t+1</a:t>
            </a:r>
            <a:r>
              <a:rPr lang="en-US" altLang="pt-BR" smtClean="0"/>
              <a:t> chaves);</a:t>
            </a:r>
          </a:p>
          <a:p>
            <a:pPr lvl="2" eaLnBrk="1" hangingPunct="1">
              <a:spcBef>
                <a:spcPct val="0"/>
              </a:spcBef>
            </a:pPr>
            <a:r>
              <a:rPr lang="en-US" altLang="pt-BR" smtClean="0"/>
              <a:t>se o nodo estiver cheio:</a:t>
            </a:r>
            <a:endParaRPr lang="en-US" altLang="pt-BR" sz="2800" smtClean="0"/>
          </a:p>
          <a:p>
            <a:pPr lvl="3" eaLnBrk="1" hangingPunct="1">
              <a:spcBef>
                <a:spcPct val="0"/>
              </a:spcBef>
            </a:pPr>
            <a:r>
              <a:rPr lang="en-US" altLang="pt-BR" sz="2400" smtClean="0"/>
              <a:t>dividir o nodo ao meio;</a:t>
            </a:r>
          </a:p>
          <a:p>
            <a:pPr lvl="3" eaLnBrk="1" hangingPunct="1">
              <a:spcBef>
                <a:spcPct val="0"/>
              </a:spcBef>
            </a:pPr>
            <a:r>
              <a:rPr lang="en-US" altLang="pt-BR" sz="2400" smtClean="0"/>
              <a:t>colocar a chave do meio no nodo pai (</a:t>
            </a:r>
            <a:r>
              <a:rPr lang="en-US" altLang="pt-BR" sz="2400" i="1" smtClean="0"/>
              <a:t>se este também encher, repetir o processo recursivamente</a:t>
            </a:r>
            <a:r>
              <a:rPr lang="en-US" altLang="pt-BR" sz="2400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714375"/>
            <a:ext cx="7848600" cy="57150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Inserção em uma árvore B </a:t>
            </a:r>
            <a:r>
              <a:rPr lang="pt-BR" altLang="pt-BR" sz="2800" smtClean="0"/>
              <a:t>(Alan Tharp)</a:t>
            </a:r>
            <a:endParaRPr lang="en-US" altLang="pt-BR" sz="2800" smtClean="0"/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285875"/>
            <a:ext cx="7848600" cy="4879975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insere_B_tharp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(nodoB raiz, infoB dado)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variaveis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nodoB filho = nulo; 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inicializa p/folha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inicio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 raiz-&gt;folha 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ENTÃO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insira na folha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insere_folha_B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(raiz,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SENÃO 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continua descendo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filho &lt;- </a:t>
            </a: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selecionaRamoDescida_B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(raiz,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insere_B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(filho,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FIM SE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retorna ajustando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nodo_cheio_B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(filho) ENTÃO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se nodo possuir </a:t>
            </a:r>
            <a:r>
              <a:rPr lang="en-US" sz="1700" b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2t+1</a:t>
            </a: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 chaves, divida,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			   lembrando de passar a raiz que se altera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7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divide_nodo_B</a:t>
            </a: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 (raiz, filho);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7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FIM SE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700" b="1" smtClean="0">
                <a:latin typeface="Courier New" pitchFamily="49" charset="0"/>
                <a:cs typeface="Courier New" pitchFamily="49" charset="0"/>
              </a:rPr>
              <a:t>	fim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>
                <a:solidFill>
                  <a:srgbClr val="FFFF00"/>
                </a:solidFill>
              </a:rPr>
              <a:t>Exemplo</a:t>
            </a:r>
            <a:r>
              <a:rPr lang="pt-BR" altLang="pt-BR" sz="2000" smtClean="0"/>
              <a:t>: Criação de uma árvore-B de Ordem t=2 e inserção do 80</a:t>
            </a:r>
            <a:endParaRPr lang="en-US" altLang="pt-BR" sz="2000" smtClean="0"/>
          </a:p>
        </p:txBody>
      </p:sp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500313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86375" y="2862263"/>
            <a:ext cx="581025" cy="273050"/>
          </a:xfrm>
          <a:prstGeom prst="rect">
            <a:avLst/>
          </a:prstGeom>
          <a:solidFill>
            <a:srgbClr val="DEF1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sz="1100">
                <a:solidFill>
                  <a:schemeClr val="tx1"/>
                </a:solidFill>
              </a:rPr>
              <a:t>k</a:t>
            </a:r>
            <a:r>
              <a:rPr lang="pt-BR" sz="1100" baseline="-25000">
                <a:solidFill>
                  <a:schemeClr val="tx1"/>
                </a:solidFill>
              </a:rPr>
              <a:t>2t+1    </a:t>
            </a:r>
            <a:r>
              <a:rPr lang="pt-BR" sz="1100" b="1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715000" y="3714750"/>
            <a:ext cx="2928938" cy="1428750"/>
          </a:xfrm>
          <a:prstGeom prst="roundRect">
            <a:avLst/>
          </a:prstGeom>
          <a:solidFill>
            <a:schemeClr val="tx1"/>
          </a:solidFill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BR" sz="1400">
                <a:solidFill>
                  <a:srgbClr val="C00000"/>
                </a:solidFill>
              </a:rPr>
              <a:t>Neste modelo você tem de prever uma área no nodo para a chave </a:t>
            </a:r>
            <a:r>
              <a:rPr lang="pt-BR" sz="1400" b="1" i="1">
                <a:solidFill>
                  <a:srgbClr val="C00000"/>
                </a:solidFill>
              </a:rPr>
              <a:t>k</a:t>
            </a:r>
            <a:r>
              <a:rPr lang="pt-BR" sz="1400" b="1" i="1" baseline="-25000">
                <a:solidFill>
                  <a:srgbClr val="C00000"/>
                </a:solidFill>
              </a:rPr>
              <a:t>2t+1</a:t>
            </a:r>
            <a:r>
              <a:rPr lang="pt-BR" sz="1400">
                <a:solidFill>
                  <a:srgbClr val="C00000"/>
                </a:solidFill>
              </a:rPr>
              <a:t>  e o ponteiro </a:t>
            </a:r>
            <a:r>
              <a:rPr lang="pt-BR" sz="1400" b="1" i="1">
                <a:solidFill>
                  <a:srgbClr val="C00000"/>
                </a:solidFill>
              </a:rPr>
              <a:t>p</a:t>
            </a:r>
            <a:r>
              <a:rPr lang="pt-BR" sz="1400" b="1" i="1" baseline="-25000">
                <a:solidFill>
                  <a:srgbClr val="C00000"/>
                </a:solidFill>
              </a:rPr>
              <a:t>2t+1 </a:t>
            </a:r>
            <a:r>
              <a:rPr lang="pt-BR" sz="1400">
                <a:solidFill>
                  <a:srgbClr val="C00000"/>
                </a:solidFill>
              </a:rPr>
              <a:t>para armazenar o dado de overflow. Esta posição não é mostrada na animação.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16200000" flipV="1">
            <a:off x="5536407" y="3393281"/>
            <a:ext cx="500062" cy="142875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50: 80 move-se uma posição</a:t>
            </a:r>
            <a:endParaRPr lang="en-US" altLang="pt-BR" sz="2000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95: inserção no fim</a:t>
            </a:r>
            <a:endParaRPr lang="en-US" altLang="pt-BR" sz="2000" smtClean="0"/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90: 95 move-se uma posição</a:t>
            </a:r>
            <a:endParaRPr lang="en-US" altLang="pt-BR" sz="2000" smtClean="0"/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60: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Valor central é 80 e dois novos nodos são gerados</a:t>
            </a:r>
            <a:endParaRPr lang="en-US" altLang="pt-BR" sz="2000" smtClean="0"/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3976688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4214810" y="2143116"/>
            <a:ext cx="1500198" cy="285752"/>
          </a:xfrm>
          <a:prstGeom prst="round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>
              <a:defRPr/>
            </a:pPr>
            <a:r>
              <a:rPr lang="pt-BR" sz="1050">
                <a:solidFill>
                  <a:schemeClr val="tx1"/>
                </a:solidFill>
              </a:rPr>
              <a:t>. 50 . 60 . </a:t>
            </a:r>
            <a:r>
              <a:rPr lang="pt-BR" sz="1050">
                <a:solidFill>
                  <a:srgbClr val="FF0000"/>
                </a:solidFill>
              </a:rPr>
              <a:t>80</a:t>
            </a:r>
            <a:r>
              <a:rPr lang="pt-BR" sz="1050">
                <a:solidFill>
                  <a:schemeClr val="tx1"/>
                </a:solidFill>
              </a:rPr>
              <a:t> . 90 . 95 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386388" y="1928813"/>
            <a:ext cx="1214437" cy="92868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pt-BR" sz="1200">
                <a:solidFill>
                  <a:srgbClr val="FF0000"/>
                </a:solidFill>
              </a:rPr>
              <a:t>Área de Overflow </a:t>
            </a:r>
            <a:br>
              <a:rPr lang="pt-BR" sz="1200">
                <a:solidFill>
                  <a:srgbClr val="FF0000"/>
                </a:solidFill>
              </a:rPr>
            </a:br>
            <a:r>
              <a:rPr lang="pt-BR" sz="1200">
                <a:solidFill>
                  <a:srgbClr val="FF0000"/>
                </a:solidFill>
              </a:rPr>
              <a:t>do Nodo: </a:t>
            </a:r>
            <a:br>
              <a:rPr lang="pt-BR" sz="1200">
                <a:solidFill>
                  <a:srgbClr val="FF0000"/>
                </a:solidFill>
              </a:rPr>
            </a:br>
            <a:r>
              <a:rPr lang="pt-BR" sz="1200">
                <a:solidFill>
                  <a:srgbClr val="FF0000"/>
                </a:solidFill>
              </a:rPr>
              <a:t>q = 2t + 1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4251326" y="3321050"/>
            <a:ext cx="1071562" cy="1587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65</a:t>
            </a:r>
            <a:endParaRPr lang="en-US" altLang="pt-BR" sz="2000" smtClean="0"/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70</a:t>
            </a:r>
            <a:endParaRPr lang="en-US" altLang="pt-BR" sz="2000" smtClean="0"/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75: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Nodo dividido. Valor central é 65: sobe e desloca 80 uma posição.</a:t>
            </a:r>
            <a:endParaRPr lang="en-US" altLang="pt-BR" sz="2000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2000" smtClean="0"/>
              <a:t>Inserção do 55 e do 64: </a:t>
            </a:r>
            <a:br>
              <a:rPr lang="pt-BR" altLang="pt-BR" sz="2000" smtClean="0"/>
            </a:br>
            <a:r>
              <a:rPr lang="pt-BR" altLang="pt-BR" sz="2000" smtClean="0"/>
              <a:t>Só provocam reposicionamentos dentro da folha.</a:t>
            </a:r>
            <a:endParaRPr lang="en-US" altLang="pt-BR" sz="2000" smtClean="0"/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027112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do 51: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Nodo dividido: 50 e 55 permanecem, 60 e 64 vão para o nodo novo.</a:t>
            </a:r>
            <a:br>
              <a:rPr lang="pt-BR" altLang="pt-BR" sz="2000" smtClean="0"/>
            </a:br>
            <a:r>
              <a:rPr lang="pt-BR" altLang="pt-BR" sz="2000" smtClean="0"/>
              <a:t>Valor central é 55: sobe e desloca 65 e 80 uma posição.</a:t>
            </a:r>
            <a:endParaRPr lang="en-US" altLang="pt-BR" sz="2000" smtClean="0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027112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do 76 e 77.</a:t>
            </a:r>
            <a:endParaRPr lang="en-US" altLang="pt-BR" sz="2000" smtClean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384300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do 78: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Nodo dividido: 70 e 75 permanecem, 77 e 78 vão para o nodo novo.</a:t>
            </a:r>
            <a:br>
              <a:rPr lang="pt-BR" altLang="pt-BR" sz="2000" smtClean="0"/>
            </a:br>
            <a:r>
              <a:rPr lang="pt-BR" altLang="pt-BR" sz="2000" smtClean="0"/>
              <a:t>Valor central é 76: sobe e desloca 80 uma posição</a:t>
            </a:r>
            <a:br>
              <a:rPr lang="pt-BR" altLang="pt-BR" sz="2000" smtClean="0"/>
            </a:br>
            <a:r>
              <a:rPr lang="pt-BR" altLang="pt-BR" sz="2000" smtClean="0"/>
              <a:t>Raiz finalmente está completa.</a:t>
            </a:r>
            <a:endParaRPr lang="en-US" altLang="pt-BR" sz="2000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027112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do 98 e 99.</a:t>
            </a:r>
            <a:endParaRPr lang="en-US" altLang="pt-BR" sz="2000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812925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do 96: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Nodo dividido: 90 e 95 permanecem, 98 e 99 vão para o nodo novo.</a:t>
            </a:r>
            <a:br>
              <a:rPr lang="pt-BR" altLang="pt-BR" sz="2000" smtClean="0"/>
            </a:br>
            <a:r>
              <a:rPr lang="pt-BR" altLang="pt-BR" sz="2000" smtClean="0"/>
              <a:t>Valor central é 96: sobe e provoca novo </a:t>
            </a:r>
            <a:r>
              <a:rPr lang="pt-BR" altLang="pt-BR" sz="2000" i="1" smtClean="0">
                <a:solidFill>
                  <a:srgbClr val="FFFF00"/>
                </a:solidFill>
              </a:rPr>
              <a:t>Overflow</a:t>
            </a:r>
            <a:r>
              <a:rPr lang="pt-BR" altLang="pt-BR" sz="2000" smtClean="0"/>
              <a:t> na raiz.</a:t>
            </a:r>
            <a:br>
              <a:rPr lang="pt-BR" altLang="pt-BR" sz="2000" smtClean="0"/>
            </a:br>
            <a:r>
              <a:rPr lang="pt-BR" altLang="pt-BR" sz="2000" smtClean="0"/>
              <a:t>Nodo-raiz dividido: </a:t>
            </a:r>
            <a:br>
              <a:rPr lang="pt-BR" altLang="pt-BR" sz="2000" smtClean="0"/>
            </a:br>
            <a:r>
              <a:rPr lang="pt-BR" altLang="pt-BR" sz="2000" smtClean="0"/>
              <a:t>	55 e 65 permanecem. 80 e 96 vão para o novo nodo.</a:t>
            </a:r>
            <a:br>
              <a:rPr lang="pt-BR" altLang="pt-BR" sz="2000" smtClean="0"/>
            </a:br>
            <a:r>
              <a:rPr lang="pt-BR" altLang="pt-BR" sz="2000" smtClean="0"/>
              <a:t>	76 sobre para nova raiz que é criada.</a:t>
            </a:r>
            <a:endParaRPr lang="en-US" altLang="pt-BR" sz="2000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2524125"/>
            <a:ext cx="71818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1500188" y="2928938"/>
            <a:ext cx="7215187" cy="796925"/>
          </a:xfrm>
        </p:spPr>
        <p:txBody>
          <a:bodyPr/>
          <a:lstStyle/>
          <a:p>
            <a:r>
              <a:rPr lang="pt-BR" altLang="pt-BR" sz="5400" smtClean="0"/>
              <a:t>Deleções</a:t>
            </a:r>
            <a:br>
              <a:rPr lang="pt-BR" altLang="pt-BR" sz="5400" smtClean="0"/>
            </a:br>
            <a:r>
              <a:rPr lang="pt-BR" altLang="pt-BR" sz="5400" smtClean="0"/>
              <a:t>na mesma árvore</a:t>
            </a:r>
            <a:br>
              <a:rPr lang="pt-BR" altLang="pt-BR" sz="5400" smtClean="0"/>
            </a:br>
            <a:r>
              <a:rPr lang="pt-BR" altLang="pt-BR" sz="5400" smtClean="0"/>
              <a:t/>
            </a:r>
            <a:br>
              <a:rPr lang="pt-BR" altLang="pt-BR" sz="5400" smtClean="0"/>
            </a:br>
            <a:r>
              <a:rPr lang="pt-BR" altLang="pt-BR" sz="4000" smtClean="0"/>
              <a:t>(c/base na interpretação de Alan Tharp)</a:t>
            </a:r>
            <a:endParaRPr lang="pt-BR" altLang="pt-BR" sz="54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Deleção em uma árvore B (Alan Tharp)</a:t>
            </a:r>
            <a:endParaRPr lang="en-US" altLang="pt-BR" sz="320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b="1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smtClean="0">
                <a:solidFill>
                  <a:srgbClr val="FFFF00"/>
                </a:solidFill>
              </a:rPr>
              <a:t>Regra 1</a:t>
            </a:r>
            <a:r>
              <a:rPr lang="pt-BR" altLang="pt-BR" sz="2800" baseline="-25000" smtClean="0">
                <a:solidFill>
                  <a:srgbClr val="FFFF00"/>
                </a:solidFill>
              </a:rPr>
              <a:t>at</a:t>
            </a:r>
            <a:r>
              <a:rPr lang="pt-BR" altLang="pt-BR" sz="2800" smtClean="0"/>
              <a:t>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smtClean="0"/>
              <a:t>	</a:t>
            </a:r>
            <a:r>
              <a:rPr lang="en-US" altLang="pt-BR" sz="2800" smtClean="0"/>
              <a:t>se a chave </a:t>
            </a:r>
            <a:r>
              <a:rPr lang="en-US" altLang="pt-BR" sz="2800" i="1" smtClean="0"/>
              <a:t>k</a:t>
            </a:r>
            <a:r>
              <a:rPr lang="en-US" altLang="pt-BR" sz="2800" smtClean="0"/>
              <a:t> está no nodo X e X é folha, então remova.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Deleção em uma árvore B (Alan Tharp)</a:t>
            </a:r>
            <a:endParaRPr lang="en-US" altLang="pt-BR" sz="320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pt-BR" sz="2400" smtClean="0">
                <a:solidFill>
                  <a:srgbClr val="FFFF00"/>
                </a:solidFill>
              </a:rPr>
              <a:t>Regra 2</a:t>
            </a:r>
            <a:r>
              <a:rPr lang="pt-BR" altLang="pt-BR" sz="2400" baseline="-25000" smtClean="0">
                <a:solidFill>
                  <a:srgbClr val="FFFF00"/>
                </a:solidFill>
              </a:rPr>
              <a:t>at</a:t>
            </a:r>
            <a:r>
              <a:rPr lang="pt-BR" altLang="pt-BR" sz="2400" smtClean="0"/>
              <a:t>: </a:t>
            </a:r>
            <a:r>
              <a:rPr lang="en-US" altLang="pt-BR" sz="2400" smtClean="0"/>
              <a:t>se a chave </a:t>
            </a:r>
            <a:r>
              <a:rPr lang="en-US" altLang="pt-BR" sz="2400" i="1" smtClean="0"/>
              <a:t>k</a:t>
            </a:r>
            <a:r>
              <a:rPr lang="en-US" altLang="pt-BR" sz="2400" smtClean="0"/>
              <a:t> está no nodo X e X é um nodo interno:</a:t>
            </a:r>
          </a:p>
          <a:p>
            <a:pPr marL="990600" lvl="1" indent="-533400" eaLnBrk="1" hangingPunct="1">
              <a:lnSpc>
                <a:spcPct val="90000"/>
              </a:lnSpc>
              <a:spcBef>
                <a:spcPct val="0"/>
              </a:spcBef>
              <a:buClr>
                <a:srgbClr val="FFFF00"/>
              </a:buClr>
              <a:buFontTx/>
              <a:buAutoNum type="alphaLcParenR"/>
            </a:pPr>
            <a:r>
              <a:rPr lang="en-US" altLang="pt-BR" sz="2000" smtClean="0"/>
              <a:t>se a subárvore Y predecessora inordem de X possui pelo menos </a:t>
            </a:r>
            <a:r>
              <a:rPr lang="en-US" altLang="pt-BR" sz="2000" smtClean="0">
                <a:solidFill>
                  <a:srgbClr val="FF0000"/>
                </a:solidFill>
              </a:rPr>
              <a:t>t + 1</a:t>
            </a:r>
            <a:r>
              <a:rPr lang="en-US" altLang="pt-BR" sz="2000" smtClean="0"/>
              <a:t> chaves: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determine a chave predecessora inordem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 em Y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substitua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 por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recursivamente exclua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 da subárvore Y</a:t>
            </a:r>
          </a:p>
          <a:p>
            <a:pPr marL="990600" lvl="1" indent="-533400" eaLnBrk="1" hangingPunct="1">
              <a:lnSpc>
                <a:spcPct val="90000"/>
              </a:lnSpc>
              <a:spcBef>
                <a:spcPct val="0"/>
              </a:spcBef>
              <a:buClr>
                <a:srgbClr val="FFFF00"/>
              </a:buClr>
              <a:buFontTx/>
              <a:buAutoNum type="alphaLcParenR"/>
            </a:pPr>
            <a:r>
              <a:rPr lang="en-US" altLang="pt-BR" sz="2000" smtClean="0"/>
              <a:t>se a subárvore Z sucessora inordem de X possui pelo menos </a:t>
            </a:r>
            <a:r>
              <a:rPr lang="en-US" altLang="pt-BR" sz="2000" smtClean="0">
                <a:solidFill>
                  <a:srgbClr val="FF0000"/>
                </a:solidFill>
              </a:rPr>
              <a:t>t + 1</a:t>
            </a:r>
            <a:r>
              <a:rPr lang="en-US" altLang="pt-BR" sz="2000" smtClean="0"/>
              <a:t> chaves: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determine a chave sucessora inordem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 em Z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substitua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 por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 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recursivamente exclua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' da subárvore Z</a:t>
            </a:r>
          </a:p>
          <a:p>
            <a:pPr marL="990600" lvl="1" indent="-533400" eaLnBrk="1" hangingPunct="1">
              <a:lnSpc>
                <a:spcPct val="90000"/>
              </a:lnSpc>
              <a:spcBef>
                <a:spcPct val="0"/>
              </a:spcBef>
              <a:buClr>
                <a:srgbClr val="FFFF00"/>
              </a:buClr>
              <a:buFontTx/>
              <a:buAutoNum type="alphaLcParenR"/>
            </a:pPr>
            <a:r>
              <a:rPr lang="en-US" altLang="pt-BR" sz="2000" smtClean="0"/>
              <a:t>se as subárvores Y e Z possuem apenas </a:t>
            </a:r>
            <a:r>
              <a:rPr lang="en-US" altLang="pt-BR" sz="2000" smtClean="0">
                <a:solidFill>
                  <a:srgbClr val="FF0000"/>
                </a:solidFill>
              </a:rPr>
              <a:t>t</a:t>
            </a:r>
            <a:r>
              <a:rPr lang="en-US" altLang="pt-BR" sz="2000" smtClean="0"/>
              <a:t> chaves: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funda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 e todo o nodo Z em Y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retire </a:t>
            </a:r>
            <a:r>
              <a:rPr lang="en-US" altLang="pt-BR" sz="1800" i="1" smtClean="0"/>
              <a:t>k </a:t>
            </a:r>
            <a:r>
              <a:rPr lang="en-US" altLang="pt-BR" sz="1800" smtClean="0"/>
              <a:t>e o apontador para Z de X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libere o nodo Z</a:t>
            </a:r>
          </a:p>
          <a:p>
            <a:pPr marL="1371600" lvl="2" indent="-4572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pt-BR" sz="1800" smtClean="0"/>
              <a:t>recursivamente exclua </a:t>
            </a:r>
            <a:r>
              <a:rPr lang="en-US" altLang="pt-BR" sz="1800" i="1" smtClean="0"/>
              <a:t>k</a:t>
            </a:r>
            <a:r>
              <a:rPr lang="en-US" altLang="pt-BR" sz="1800" smtClean="0"/>
              <a:t> da subárvore 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200" smtClean="0"/>
              <a:t>Deleção em uma árvore B (Alan Tharp)</a:t>
            </a:r>
            <a:endParaRPr lang="en-US" altLang="pt-BR" sz="320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670800" cy="46799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pt-BR" sz="2400" smtClean="0">
                <a:solidFill>
                  <a:srgbClr val="FFFF00"/>
                </a:solidFill>
              </a:rPr>
              <a:t>Regra 3</a:t>
            </a:r>
            <a:r>
              <a:rPr lang="pt-BR" altLang="pt-BR" sz="2400" baseline="-25000" smtClean="0">
                <a:solidFill>
                  <a:srgbClr val="FFFF00"/>
                </a:solidFill>
              </a:rPr>
              <a:t>at</a:t>
            </a:r>
            <a:r>
              <a:rPr lang="pt-BR" altLang="pt-BR" sz="2400" smtClean="0"/>
              <a:t>: </a:t>
            </a:r>
            <a:r>
              <a:rPr lang="en-US" altLang="pt-BR" sz="2400" smtClean="0"/>
              <a:t>se a chave </a:t>
            </a:r>
            <a:r>
              <a:rPr lang="en-US" altLang="pt-BR" sz="2400" i="1" smtClean="0"/>
              <a:t>k</a:t>
            </a:r>
            <a:r>
              <a:rPr lang="en-US" altLang="pt-BR" sz="2400" smtClean="0"/>
              <a:t> não está em X e X é um nodo interno.</a:t>
            </a:r>
          </a:p>
          <a:p>
            <a:pPr marL="990600" lvl="1" indent="-533400" eaLnBrk="1" hangingPunct="1">
              <a:spcBef>
                <a:spcPts val="600"/>
              </a:spcBef>
              <a:buClr>
                <a:srgbClr val="FF0000"/>
              </a:buClr>
              <a:buFontTx/>
              <a:buAutoNum type="arabicPeriod"/>
            </a:pPr>
            <a:r>
              <a:rPr lang="en-US" altLang="pt-BR" sz="2000" smtClean="0"/>
              <a:t>determine a raiz P</a:t>
            </a:r>
            <a:r>
              <a:rPr lang="en-US" altLang="pt-BR" sz="2000" baseline="-25000" smtClean="0"/>
              <a:t>i</a:t>
            </a:r>
            <a:r>
              <a:rPr lang="en-US" altLang="pt-BR" sz="2000" smtClean="0"/>
              <a:t>[X] da subárvore onde </a:t>
            </a:r>
            <a:r>
              <a:rPr lang="en-US" altLang="pt-BR" sz="2000" i="1" smtClean="0"/>
              <a:t>K</a:t>
            </a:r>
            <a:r>
              <a:rPr lang="en-US" altLang="pt-BR" sz="2000" smtClean="0"/>
              <a:t> deve estar</a:t>
            </a:r>
          </a:p>
          <a:p>
            <a:pPr marL="990600" lvl="1" indent="-533400" eaLnBrk="1" hangingPunct="1">
              <a:spcBef>
                <a:spcPts val="600"/>
              </a:spcBef>
              <a:buClr>
                <a:srgbClr val="FF0000"/>
              </a:buClr>
              <a:buFontTx/>
              <a:buAutoNum type="arabicPeriod"/>
            </a:pPr>
            <a:r>
              <a:rPr lang="en-US" altLang="pt-BR" sz="2000" smtClean="0"/>
              <a:t>exclua recursivamente </a:t>
            </a:r>
            <a:r>
              <a:rPr lang="en-US" altLang="pt-BR" sz="2000" i="1" smtClean="0"/>
              <a:t>k</a:t>
            </a:r>
            <a:r>
              <a:rPr lang="en-US" altLang="pt-BR" sz="2000" smtClean="0"/>
              <a:t> de P</a:t>
            </a:r>
            <a:r>
              <a:rPr lang="en-US" altLang="pt-BR" sz="2000" baseline="-25000" smtClean="0"/>
              <a:t>i</a:t>
            </a:r>
            <a:r>
              <a:rPr lang="en-US" altLang="pt-BR" sz="2000" smtClean="0"/>
              <a:t>[X]</a:t>
            </a:r>
          </a:p>
          <a:p>
            <a:pPr marL="990600" lvl="1" indent="-533400" eaLnBrk="1" hangingPunct="1">
              <a:spcBef>
                <a:spcPts val="600"/>
              </a:spcBef>
              <a:buClr>
                <a:srgbClr val="FF0000"/>
              </a:buClr>
              <a:buFontTx/>
              <a:buAutoNum type="arabicPeriod"/>
            </a:pPr>
            <a:r>
              <a:rPr lang="en-US" altLang="pt-BR" sz="2000" smtClean="0">
                <a:solidFill>
                  <a:srgbClr val="FFFF00"/>
                </a:solidFill>
              </a:rPr>
              <a:t>SE</a:t>
            </a:r>
            <a:r>
              <a:rPr lang="en-US" altLang="pt-BR" sz="2000" smtClean="0"/>
              <a:t> P</a:t>
            </a:r>
            <a:r>
              <a:rPr lang="en-US" altLang="pt-BR" sz="2000" baseline="-25000" smtClean="0"/>
              <a:t>i</a:t>
            </a:r>
            <a:r>
              <a:rPr lang="en-US" altLang="pt-BR" sz="2000" smtClean="0"/>
              <a:t>[X] tem apenas </a:t>
            </a:r>
            <a:r>
              <a:rPr lang="en-US" altLang="pt-BR" sz="2000" smtClean="0">
                <a:solidFill>
                  <a:srgbClr val="FF0000"/>
                </a:solidFill>
              </a:rPr>
              <a:t>t-1</a:t>
            </a:r>
            <a:r>
              <a:rPr lang="en-US" altLang="pt-BR" sz="2000" smtClean="0"/>
              <a:t> chaves:</a:t>
            </a:r>
          </a:p>
          <a:p>
            <a:pPr marL="1524000" lvl="3" indent="-271463" eaLnBrk="1" hangingPunct="1">
              <a:spcBef>
                <a:spcPts val="600"/>
              </a:spcBef>
              <a:buClr>
                <a:srgbClr val="FFFF00"/>
              </a:buClr>
              <a:buFontTx/>
              <a:buAutoNum type="alphaLcParenR"/>
            </a:pPr>
            <a:r>
              <a:rPr lang="en-US" altLang="pt-BR" sz="1600" i="1" smtClean="0">
                <a:solidFill>
                  <a:srgbClr val="FFFF00"/>
                </a:solidFill>
              </a:rPr>
              <a:t>Rotação de chaves</a:t>
            </a:r>
            <a:r>
              <a:rPr lang="en-US" altLang="pt-BR" sz="1600" smtClean="0"/>
              <a:t> - se um dos vizinhos de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 tem pelo menos </a:t>
            </a:r>
            <a:r>
              <a:rPr lang="en-US" altLang="pt-BR" sz="1600" smtClean="0">
                <a:solidFill>
                  <a:srgbClr val="FF0000"/>
                </a:solidFill>
              </a:rPr>
              <a:t>t + 1</a:t>
            </a:r>
            <a:r>
              <a:rPr lang="en-US" altLang="pt-BR" sz="1600" smtClean="0"/>
              <a:t> chaves :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mova uma chave de X descendo para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mova uma chave do vizinho de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 subindo para X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mova o apontador apropriado do vizinho para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</a:t>
            </a:r>
          </a:p>
          <a:p>
            <a:pPr marL="1524000" lvl="3" indent="-271463" eaLnBrk="1" hangingPunct="1">
              <a:spcBef>
                <a:spcPts val="600"/>
              </a:spcBef>
              <a:buClr>
                <a:srgbClr val="FFFF00"/>
              </a:buClr>
              <a:buFontTx/>
              <a:buAutoNum type="alphaLcParenR"/>
            </a:pPr>
            <a:r>
              <a:rPr lang="en-US" altLang="pt-BR" sz="1600" i="1" smtClean="0">
                <a:solidFill>
                  <a:srgbClr val="FFFF00"/>
                </a:solidFill>
              </a:rPr>
              <a:t>Fusão de nodos</a:t>
            </a:r>
            <a:r>
              <a:rPr lang="en-US" altLang="pt-BR" sz="1600" smtClean="0"/>
              <a:t>: se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 e seus vizinhos têm apenas </a:t>
            </a:r>
            <a:r>
              <a:rPr lang="en-US" altLang="pt-BR" sz="1600" smtClean="0">
                <a:solidFill>
                  <a:srgbClr val="FF0000"/>
                </a:solidFill>
              </a:rPr>
              <a:t>t</a:t>
            </a:r>
            <a:r>
              <a:rPr lang="en-US" altLang="pt-BR" sz="1600" smtClean="0"/>
              <a:t> chaves: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funda 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[X] com um dos seus vizinhos e com a chave </a:t>
            </a:r>
            <a:r>
              <a:rPr lang="en-US" altLang="pt-BR" sz="1600" i="1" smtClean="0"/>
              <a:t>k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 de X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remova o par </a:t>
            </a:r>
            <a:r>
              <a:rPr lang="en-US" altLang="pt-BR" sz="1600" i="1" smtClean="0"/>
              <a:t>k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 e </a:t>
            </a:r>
            <a:r>
              <a:rPr lang="en-US" altLang="pt-BR" sz="1600" i="1" smtClean="0"/>
              <a:t>p</a:t>
            </a:r>
            <a:r>
              <a:rPr lang="en-US" altLang="pt-BR" sz="1600" baseline="-25000" smtClean="0"/>
              <a:t>i</a:t>
            </a:r>
            <a:r>
              <a:rPr lang="en-US" altLang="pt-BR" sz="1600" smtClean="0"/>
              <a:t> de X</a:t>
            </a:r>
          </a:p>
          <a:p>
            <a:pPr marL="1524000" lvl="4" indent="-271463" eaLnBrk="1" hangingPunct="1">
              <a:spcBef>
                <a:spcPts val="600"/>
              </a:spcBef>
              <a:buFontTx/>
              <a:buChar char="•"/>
            </a:pPr>
            <a:r>
              <a:rPr lang="en-US" altLang="pt-BR" sz="1600" smtClean="0"/>
              <a:t>libere o nodo apontado por </a:t>
            </a:r>
            <a:r>
              <a:rPr lang="en-US" altLang="pt-BR" sz="1600" i="1" smtClean="0"/>
              <a:t>Info</a:t>
            </a:r>
            <a:r>
              <a:rPr lang="en-US" altLang="pt-BR" sz="1600" baseline="-25000" smtClean="0"/>
              <a:t>i</a:t>
            </a:r>
            <a:endParaRPr lang="en-US" alt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33600" y="5192713"/>
            <a:ext cx="6335713" cy="544512"/>
          </a:xfrm>
          <a:prstGeom prst="rect">
            <a:avLst/>
          </a:prstGeom>
          <a:solidFill>
            <a:srgbClr val="82184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579" name="Title 1"/>
          <p:cNvSpPr>
            <a:spLocks noGrp="1"/>
          </p:cNvSpPr>
          <p:nvPr>
            <p:ph type="title"/>
          </p:nvPr>
        </p:nvSpPr>
        <p:spPr>
          <a:xfrm>
            <a:off x="1116013" y="642938"/>
            <a:ext cx="7848600" cy="796925"/>
          </a:xfrm>
        </p:spPr>
        <p:txBody>
          <a:bodyPr/>
          <a:lstStyle/>
          <a:p>
            <a:pPr algn="l" eaLnBrk="1" hangingPunct="1"/>
            <a:r>
              <a:rPr lang="pt-BR" altLang="pt-BR" sz="2800" smtClean="0"/>
              <a:t>Algoritmo de Deleção em Árvore B</a:t>
            </a:r>
            <a:br>
              <a:rPr lang="pt-BR" altLang="pt-BR" sz="2800" smtClean="0"/>
            </a:br>
            <a:r>
              <a:rPr lang="pt-BR" altLang="pt-BR" sz="2400" smtClean="0"/>
              <a:t>(o ajuste de nodo é que é diferente)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deleta_B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(nodoB pai, nodoB nodo, infoB dado)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variaveis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nodoB filho;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inicio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contem_chave_B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(nodo, dado) 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ENTÃO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 raiz-&gt;folha 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ENTÃO </a:t>
            </a:r>
            <a:r>
              <a:rPr lang="en-US" sz="18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caso 1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	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deleta_folha_B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SENÃO </a:t>
            </a:r>
            <a:r>
              <a:rPr lang="en-US" sz="18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caso 2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	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 deleta_interno_B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(pai, nodo,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FIM SE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SENÃO </a:t>
            </a:r>
            <a:r>
              <a:rPr lang="en-US" sz="18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/* desce recursivamente */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filho &lt;- 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selecionaRamoDescida_B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deleta_B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(nodo, filho,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			/* caso 3 depois de fazer tudo */</a:t>
            </a:r>
            <a:endParaRPr lang="en-US" sz="1800" b="1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1800" b="1" smtClean="0">
                <a:solidFill>
                  <a:srgbClr val="FF6600"/>
                </a:solidFill>
                <a:latin typeface="Courier New" pitchFamily="49" charset="0"/>
                <a:cs typeface="Courier New" pitchFamily="49" charset="0"/>
              </a:rPr>
              <a:t>ajusta_nodo_B_tharp</a:t>
            </a: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(nodo, filho, dado);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FIM SE</a:t>
            </a:r>
            <a:r>
              <a:rPr lang="en-US" sz="1800" b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urier New" pitchFamily="49" charset="0"/>
                <a:cs typeface="Courier New" pitchFamily="49" charset="0"/>
              </a:rPr>
              <a:t>		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r>
              <a:rPr lang="en-US" sz="1800" b="1" smtClean="0">
                <a:latin typeface="Courier New" pitchFamily="49" charset="0"/>
                <a:cs typeface="Courier New" pitchFamily="49" charset="0"/>
              </a:rPr>
              <a:t>	fim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  <a:tabLst>
                <a:tab pos="361950" algn="l"/>
                <a:tab pos="714375" algn="l"/>
                <a:tab pos="1076325" algn="l"/>
                <a:tab pos="1438275" algn="l"/>
                <a:tab pos="1790700" algn="l"/>
                <a:tab pos="2152650" algn="l"/>
              </a:tabLst>
              <a:defRPr/>
            </a:pPr>
            <a:endParaRPr lang="en-US" sz="1800" b="1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FontTx/>
              <a:buNone/>
              <a:defRPr/>
            </a:pPr>
            <a:endParaRPr lang="pt-BR" sz="1800" b="1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027112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Inserção de 62, 79, 91, 93 e 97 são realizadas nas folhas com apenas deslocamentos intra-nodais de posição de chaves.</a:t>
            </a:r>
            <a:endParaRPr lang="en-US" altLang="pt-BR" sz="2000" smtClean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943225"/>
            <a:ext cx="762476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027112"/>
          </a:xfrm>
        </p:spPr>
        <p:txBody>
          <a:bodyPr/>
          <a:lstStyle/>
          <a:p>
            <a:pPr algn="l" eaLnBrk="1" hangingPunct="1"/>
            <a:r>
              <a:rPr lang="pt-BR" altLang="pt-BR" sz="2000" smtClean="0"/>
              <a:t>Deleção do 90: deletamos de um nodo folha que não viola a </a:t>
            </a:r>
            <a:r>
              <a:rPr lang="pt-BR" altLang="pt-BR" sz="2000" i="1" smtClean="0"/>
              <a:t>condição de capacidade mínima (</a:t>
            </a:r>
            <a:r>
              <a:rPr lang="pt-BR" altLang="pt-BR" sz="2000" i="1" smtClean="0">
                <a:solidFill>
                  <a:srgbClr val="FFFF00"/>
                </a:solidFill>
              </a:rPr>
              <a:t>underflow</a:t>
            </a:r>
            <a:r>
              <a:rPr lang="pt-BR" altLang="pt-BR" sz="2000" i="1" smtClean="0"/>
              <a:t>)</a:t>
            </a:r>
            <a:r>
              <a:rPr lang="pt-BR" altLang="pt-BR" sz="2000" smtClean="0"/>
              <a:t>.</a:t>
            </a:r>
            <a:endParaRPr lang="en-US" altLang="pt-BR" sz="2000" smtClean="0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943225"/>
            <a:ext cx="762476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884237"/>
          </a:xfrm>
        </p:spPr>
        <p:txBody>
          <a:bodyPr/>
          <a:lstStyle/>
          <a:p>
            <a:pPr algn="l" eaLnBrk="1" hangingPunct="1">
              <a:spcBef>
                <a:spcPts val="1200"/>
              </a:spcBef>
            </a:pPr>
            <a:r>
              <a:rPr lang="pt-BR" altLang="pt-BR" sz="2000" smtClean="0"/>
              <a:t>Deleção do 76: Seu sucessor inordem (77) sobe da folha para ocupar seu lugar raiz sem causar </a:t>
            </a:r>
            <a:r>
              <a:rPr lang="pt-BR" altLang="pt-BR" sz="2000" i="1" smtClean="0">
                <a:solidFill>
                  <a:srgbClr val="FFFF00"/>
                </a:solidFill>
              </a:rPr>
              <a:t>underflow</a:t>
            </a:r>
            <a:r>
              <a:rPr lang="pt-BR" altLang="pt-BR" sz="2000" smtClean="0"/>
              <a:t> na folha.</a:t>
            </a:r>
            <a:endParaRPr lang="en-US" altLang="pt-BR" sz="2000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943225"/>
            <a:ext cx="762476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1670050"/>
          </a:xfrm>
        </p:spPr>
        <p:txBody>
          <a:bodyPr/>
          <a:lstStyle/>
          <a:p>
            <a:pPr algn="l" eaLnBrk="1" hangingPunct="1">
              <a:spcBef>
                <a:spcPts val="1200"/>
              </a:spcBef>
            </a:pPr>
            <a:r>
              <a:rPr lang="pt-BR" altLang="pt-BR" sz="2000" smtClean="0"/>
              <a:t>Deleção do 79: deletamos de um nodo-folha: </a:t>
            </a:r>
            <a:r>
              <a:rPr lang="pt-BR" altLang="pt-BR" sz="2000" i="1" smtClean="0">
                <a:solidFill>
                  <a:srgbClr val="FFFF00"/>
                </a:solidFill>
              </a:rPr>
              <a:t>underflow</a:t>
            </a:r>
            <a:r>
              <a:rPr lang="pt-BR" altLang="pt-BR" sz="2000" smtClean="0"/>
              <a:t>. </a:t>
            </a:r>
            <a:br>
              <a:rPr lang="pt-BR" altLang="pt-BR" sz="2000" smtClean="0"/>
            </a:br>
            <a:r>
              <a:rPr lang="pt-BR" altLang="pt-BR" sz="2000" smtClean="0"/>
              <a:t>Rearranjamos: descendo seu sucessor inordem (80) do nodo-pai e subindo o sucessor inordem do pai (90) de seu nodo-irmão da direita. </a:t>
            </a:r>
            <a:br>
              <a:rPr lang="pt-BR" altLang="pt-BR" sz="2000" smtClean="0"/>
            </a:br>
            <a:r>
              <a:rPr lang="pt-BR" altLang="pt-BR" sz="2000" smtClean="0"/>
              <a:t>Recursivamente deletamos 90 do nodo-irmão da direita. </a:t>
            </a:r>
            <a:endParaRPr lang="en-US" altLang="pt-BR" sz="2000" smtClean="0"/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943225"/>
            <a:ext cx="762476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85112" cy="2527300"/>
          </a:xfrm>
        </p:spPr>
        <p:txBody>
          <a:bodyPr/>
          <a:lstStyle/>
          <a:p>
            <a:pPr algn="l" eaLnBrk="1" hangingPunct="1">
              <a:spcBef>
                <a:spcPts val="1200"/>
              </a:spcBef>
            </a:pPr>
            <a:r>
              <a:rPr lang="pt-BR" altLang="pt-BR" sz="1800" smtClean="0"/>
              <a:t>Deleção do 77: </a:t>
            </a:r>
            <a:r>
              <a:rPr lang="pt-BR" altLang="pt-BR" sz="1800" i="1" smtClean="0">
                <a:solidFill>
                  <a:srgbClr val="FFFF00"/>
                </a:solidFill>
              </a:rPr>
              <a:t>underflow </a:t>
            </a:r>
            <a:r>
              <a:rPr lang="pt-BR" altLang="pt-BR" sz="1800" smtClean="0"/>
              <a:t>provoca seqüência de junções de nodos.</a:t>
            </a:r>
            <a:br>
              <a:rPr lang="pt-BR" altLang="pt-BR" sz="1800" smtClean="0"/>
            </a:br>
            <a:r>
              <a:rPr lang="pt-BR" altLang="pt-BR" sz="1800" smtClean="0"/>
              <a:t>Ao deletar 77 seu, sucessor inordem 78 sobe da folha para a raiz: </a:t>
            </a:r>
            <a:r>
              <a:rPr lang="pt-BR" altLang="pt-BR" sz="1800" i="1" smtClean="0">
                <a:solidFill>
                  <a:srgbClr val="FFFF00"/>
                </a:solidFill>
              </a:rPr>
              <a:t>underflow</a:t>
            </a:r>
            <a:r>
              <a:rPr lang="pt-BR" altLang="pt-BR" sz="1800" smtClean="0"/>
              <a:t> nessa folha.</a:t>
            </a:r>
            <a:br>
              <a:rPr lang="pt-BR" altLang="pt-BR" sz="1800" smtClean="0"/>
            </a:br>
            <a:r>
              <a:rPr lang="pt-BR" altLang="pt-BR" sz="1800" smtClean="0"/>
              <a:t>Desce o sucessor inordem da folha (80): 91.</a:t>
            </a:r>
            <a:br>
              <a:rPr lang="pt-BR" altLang="pt-BR" sz="1800" smtClean="0"/>
            </a:br>
            <a:r>
              <a:rPr lang="pt-BR" altLang="pt-BR" sz="1800" smtClean="0"/>
              <a:t>Como a subida do sucessor inordem de 91 para repô-lo provoca </a:t>
            </a:r>
            <a:r>
              <a:rPr lang="pt-BR" altLang="pt-BR" sz="1800" i="1" smtClean="0">
                <a:solidFill>
                  <a:srgbClr val="FFFF00"/>
                </a:solidFill>
              </a:rPr>
              <a:t>underflow</a:t>
            </a:r>
            <a:r>
              <a:rPr lang="pt-BR" altLang="pt-BR" sz="1800" smtClean="0"/>
              <a:t> na folha-irmã, temos de fundir essa folha com o 91 (que desce) e a folha com (93,95). </a:t>
            </a:r>
            <a:br>
              <a:rPr lang="pt-BR" altLang="pt-BR" sz="1800" smtClean="0"/>
            </a:br>
            <a:r>
              <a:rPr lang="pt-BR" altLang="pt-BR" sz="1800" smtClean="0"/>
              <a:t>Isso provoca </a:t>
            </a:r>
            <a:r>
              <a:rPr lang="pt-BR" altLang="pt-BR" sz="1800" i="1" smtClean="0">
                <a:solidFill>
                  <a:srgbClr val="FFFF00"/>
                </a:solidFill>
              </a:rPr>
              <a:t>underflow</a:t>
            </a:r>
            <a:r>
              <a:rPr lang="pt-BR" altLang="pt-BR" sz="1800" smtClean="0"/>
              <a:t> no nodo interno (96), de onde o 91 saiu.</a:t>
            </a:r>
            <a:br>
              <a:rPr lang="pt-BR" altLang="pt-BR" sz="1800" smtClean="0"/>
            </a:br>
            <a:r>
              <a:rPr lang="pt-BR" altLang="pt-BR" sz="1800" smtClean="0"/>
              <a:t>Temos de fundir com a raiz e seu irmão da esquerda (55,65).</a:t>
            </a:r>
            <a:endParaRPr lang="en-US" altLang="pt-BR" sz="1800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2943225"/>
            <a:ext cx="762476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dirty="0" smtClean="0"/>
              <a:t>Curiosidade: Árvore 2-3-4 (</a:t>
            </a:r>
            <a:r>
              <a:rPr lang="pt-BR" sz="3600" i="1" dirty="0" smtClean="0"/>
              <a:t>min</a:t>
            </a:r>
            <a:r>
              <a:rPr lang="pt-BR" sz="3600" dirty="0" smtClean="0"/>
              <a:t> t=2)</a:t>
            </a:r>
            <a:endParaRPr lang="pt-BR" sz="3600" dirty="0"/>
          </a:p>
        </p:txBody>
      </p:sp>
      <p:pic>
        <p:nvPicPr>
          <p:cNvPr id="4" name="Picture 3" descr="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879" y="2348880"/>
            <a:ext cx="770394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935797"/>
      </p:ext>
    </p:extLst>
  </p:cSld>
  <p:clrMapOvr>
    <a:masterClrMapping/>
  </p:clrMapOvr>
</p:sld>
</file>

<file path=ppt/theme/theme1.xml><?xml version="1.0" encoding="utf-8"?>
<a:theme xmlns:a="http://schemas.openxmlformats.org/drawingml/2006/main" name="Personalizar design">
  <a:themeElements>
    <a:clrScheme name="Personalizar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r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4840</TotalTime>
  <Words>988</Words>
  <Application>Microsoft Office PowerPoint</Application>
  <PresentationFormat>On-screen Show (4:3)</PresentationFormat>
  <Paragraphs>154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Courier New</vt:lpstr>
      <vt:lpstr>Personalizar design</vt:lpstr>
      <vt:lpstr>INE5408 Estruturas de Dados</vt:lpstr>
      <vt:lpstr>Definição</vt:lpstr>
      <vt:lpstr>Histórico</vt:lpstr>
      <vt:lpstr>Boeing Research Labs: Bases de Dados</vt:lpstr>
      <vt:lpstr>PowerPoint Presentation</vt:lpstr>
      <vt:lpstr>Exemplo Simples (ordem t=3)</vt:lpstr>
      <vt:lpstr>INE5408 Estruturas de Dados</vt:lpstr>
      <vt:lpstr>Definição (interpretação de Alan Tharp)</vt:lpstr>
      <vt:lpstr>Inserção em uma árvore B (Alan Tharp)</vt:lpstr>
      <vt:lpstr>Inserção em uma árvore B (Alan Tharp)</vt:lpstr>
      <vt:lpstr>Exemplo: Criação de uma árvore-B de Ordem t=2 e inserção do 80</vt:lpstr>
      <vt:lpstr>Inserção do 50: 80 move-se uma posição</vt:lpstr>
      <vt:lpstr>Inserção do 95: inserção no fim</vt:lpstr>
      <vt:lpstr>Inserção do 90: 95 move-se uma posição</vt:lpstr>
      <vt:lpstr>Inserção do 60: Overflow.  Valor central é 80 e dois novos nodos são gerados</vt:lpstr>
      <vt:lpstr>Inserção do 65</vt:lpstr>
      <vt:lpstr>Inserção do 70</vt:lpstr>
      <vt:lpstr>Inserção do 75: Overflow.  Nodo dividido. Valor central é 65: sobe e desloca 80 uma posição.</vt:lpstr>
      <vt:lpstr>Inserção do 55 e do 64:  Só provocam reposicionamentos dentro da folha.</vt:lpstr>
      <vt:lpstr>Inserção do 51: Overflow.  Nodo dividido: 50 e 55 permanecem, 60 e 64 vão para o nodo novo. Valor central é 55: sobe e desloca 65 e 80 uma posição.</vt:lpstr>
      <vt:lpstr>Inserção do 76 e 77.</vt:lpstr>
      <vt:lpstr>Inserção do 78: Overflow.  Nodo dividido: 70 e 75 permanecem, 77 e 78 vão para o nodo novo. Valor central é 76: sobe e desloca 80 uma posição Raiz finalmente está completa.</vt:lpstr>
      <vt:lpstr>Inserção do 98 e 99.</vt:lpstr>
      <vt:lpstr>Inserção do 96: Overflow.  Nodo dividido: 90 e 95 permanecem, 98 e 99 vão para o nodo novo. Valor central é 96: sobe e provoca novo Overflow na raiz. Nodo-raiz dividido:   55 e 65 permanecem. 80 e 96 vão para o novo nodo.  76 sobre para nova raiz que é criada.</vt:lpstr>
      <vt:lpstr>Deleções na mesma árvore  (c/base na interpretação de Alan Tharp)</vt:lpstr>
      <vt:lpstr>Deleção em uma árvore B (Alan Tharp)</vt:lpstr>
      <vt:lpstr>Deleção em uma árvore B (Alan Tharp)</vt:lpstr>
      <vt:lpstr>Deleção em uma árvore B (Alan Tharp)</vt:lpstr>
      <vt:lpstr>Algoritmo de Deleção em Árvore B (o ajuste de nodo é que é diferente)</vt:lpstr>
      <vt:lpstr>Inserção de 62, 79, 91, 93 e 97 são realizadas nas folhas com apenas deslocamentos intra-nodais de posição de chaves.</vt:lpstr>
      <vt:lpstr>Deleção do 90: deletamos de um nodo folha que não viola a condição de capacidade mínima (underflow).</vt:lpstr>
      <vt:lpstr>Deleção do 76: Seu sucessor inordem (77) sobe da folha para ocupar seu lugar raiz sem causar underflow na folha.</vt:lpstr>
      <vt:lpstr>Deleção do 79: deletamos de um nodo-folha: underflow.  Rearranjamos: descendo seu sucessor inordem (80) do nodo-pai e subindo o sucessor inordem do pai (90) de seu nodo-irmão da direita.  Recursivamente deletamos 90 do nodo-irmão da direita. </vt:lpstr>
      <vt:lpstr>Deleção do 77: underflow provoca seqüência de junções de nodos. Ao deletar 77 seu, sucessor inordem 78 sobe da folha para a raiz: underflow nessa folha. Desce o sucessor inordem da folha (80): 91. Como a subida do sucessor inordem de 91 para repô-lo provoca underflow na folha-irmã, temos de fundir essa folha com o 91 (que desce) e a folha com (93,95).  Isso provoca underflow no nodo interno (96), de onde o 91 saiu. Temos de fundir com a raiz e seu irmão da esquerda (55,65).</vt:lpstr>
      <vt:lpstr>Curiosidade: Árvore 2-3-4 (min t=2)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Alexandre Savaris</dc:creator>
  <cp:lastModifiedBy>awangenh</cp:lastModifiedBy>
  <cp:revision>695</cp:revision>
  <dcterms:created xsi:type="dcterms:W3CDTF">2008-07-22T01:53:50Z</dcterms:created>
  <dcterms:modified xsi:type="dcterms:W3CDTF">2016-06-10T21:14:38Z</dcterms:modified>
</cp:coreProperties>
</file>