
<file path=[Content_Types].xml><?xml version="1.0" encoding="utf-8"?>
<Types xmlns="http://schemas.openxmlformats.org/package/2006/content-types">
  <Default Extension="png" ContentType="image/png"/>
  <Default Extension="bin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77" r:id="rId3"/>
    <p:sldId id="308" r:id="rId4"/>
    <p:sldId id="309" r:id="rId5"/>
    <p:sldId id="310" r:id="rId6"/>
    <p:sldId id="311" r:id="rId7"/>
    <p:sldId id="313" r:id="rId8"/>
    <p:sldId id="314" r:id="rId9"/>
    <p:sldId id="316" r:id="rId10"/>
    <p:sldId id="345" r:id="rId11"/>
    <p:sldId id="315" r:id="rId12"/>
    <p:sldId id="312" r:id="rId13"/>
    <p:sldId id="317" r:id="rId14"/>
    <p:sldId id="346" r:id="rId15"/>
    <p:sldId id="318" r:id="rId16"/>
    <p:sldId id="321" r:id="rId17"/>
    <p:sldId id="322" r:id="rId18"/>
    <p:sldId id="319" r:id="rId19"/>
    <p:sldId id="323" r:id="rId20"/>
    <p:sldId id="320" r:id="rId21"/>
    <p:sldId id="324" r:id="rId22"/>
    <p:sldId id="325" r:id="rId23"/>
    <p:sldId id="326" r:id="rId24"/>
    <p:sldId id="327" r:id="rId25"/>
    <p:sldId id="328" r:id="rId26"/>
    <p:sldId id="329" r:id="rId27"/>
    <p:sldId id="330" r:id="rId28"/>
    <p:sldId id="331" r:id="rId29"/>
    <p:sldId id="332" r:id="rId30"/>
    <p:sldId id="333" r:id="rId31"/>
    <p:sldId id="334" r:id="rId32"/>
    <p:sldId id="335" r:id="rId33"/>
    <p:sldId id="349" r:id="rId34"/>
    <p:sldId id="350" r:id="rId35"/>
    <p:sldId id="348" r:id="rId36"/>
    <p:sldId id="375" r:id="rId37"/>
    <p:sldId id="351" r:id="rId38"/>
    <p:sldId id="352" r:id="rId39"/>
    <p:sldId id="353" r:id="rId40"/>
    <p:sldId id="354" r:id="rId41"/>
    <p:sldId id="355" r:id="rId42"/>
    <p:sldId id="356" r:id="rId43"/>
    <p:sldId id="336" r:id="rId44"/>
    <p:sldId id="338" r:id="rId45"/>
    <p:sldId id="357" r:id="rId46"/>
    <p:sldId id="358" r:id="rId47"/>
    <p:sldId id="359" r:id="rId48"/>
    <p:sldId id="360" r:id="rId49"/>
    <p:sldId id="361" r:id="rId50"/>
    <p:sldId id="337" r:id="rId51"/>
    <p:sldId id="362" r:id="rId52"/>
    <p:sldId id="363" r:id="rId53"/>
    <p:sldId id="364" r:id="rId54"/>
    <p:sldId id="365" r:id="rId55"/>
    <p:sldId id="341" r:id="rId56"/>
    <p:sldId id="366" r:id="rId57"/>
    <p:sldId id="367" r:id="rId58"/>
    <p:sldId id="368" r:id="rId59"/>
    <p:sldId id="369" r:id="rId60"/>
    <p:sldId id="370" r:id="rId61"/>
    <p:sldId id="342" r:id="rId62"/>
    <p:sldId id="347" r:id="rId63"/>
    <p:sldId id="371" r:id="rId64"/>
    <p:sldId id="372" r:id="rId65"/>
    <p:sldId id="373" r:id="rId66"/>
    <p:sldId id="374" r:id="rId67"/>
    <p:sldId id="343" r:id="rId68"/>
    <p:sldId id="344" r:id="rId69"/>
    <p:sldId id="340" r:id="rId70"/>
    <p:sldId id="339" r:id="rId71"/>
    <p:sldId id="376" r:id="rId7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0000"/>
    <a:srgbClr val="3FCDFF"/>
    <a:srgbClr val="3BCCFF"/>
    <a:srgbClr val="FF0000"/>
    <a:srgbClr val="FE7402"/>
    <a:srgbClr val="CC0000"/>
    <a:srgbClr val="D09E00"/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-22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56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0834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593714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116013" y="1557338"/>
            <a:ext cx="3848100" cy="4708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116513" y="1557338"/>
            <a:ext cx="3848100" cy="4708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2193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0602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5415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8884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  <p:extLst>
      <p:ext uri="{BB962C8B-B14F-4D97-AF65-F5344CB8AC3E}">
        <p14:creationId xmlns:p14="http://schemas.microsoft.com/office/powerpoint/2010/main" val="68076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  <p:extLst>
      <p:ext uri="{BB962C8B-B14F-4D97-AF65-F5344CB8AC3E}">
        <p14:creationId xmlns:p14="http://schemas.microsoft.com/office/powerpoint/2010/main" val="441883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1500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002463" y="687388"/>
            <a:ext cx="1962150" cy="557847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116013" y="687388"/>
            <a:ext cx="5734050" cy="557847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137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Imagem1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1116013" y="687388"/>
            <a:ext cx="78486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/>
          </a:p>
        </p:txBody>
      </p:sp>
      <p:sp>
        <p:nvSpPr>
          <p:cNvPr id="1028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6013" y="1557338"/>
            <a:ext cx="78486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87450" y="836613"/>
            <a:ext cx="7777163" cy="1470025"/>
          </a:xfrm>
        </p:spPr>
        <p:txBody>
          <a:bodyPr/>
          <a:lstStyle/>
          <a:p>
            <a:pPr algn="l" eaLnBrk="1" hangingPunct="1"/>
            <a:r>
              <a:rPr lang="pt-BR" altLang="pt-BR" sz="3600" smtClean="0"/>
              <a:t>INE5408</a:t>
            </a:r>
            <a:br>
              <a:rPr lang="pt-BR" altLang="pt-BR" sz="3600" smtClean="0"/>
            </a:br>
            <a:r>
              <a:rPr lang="pt-BR" altLang="pt-BR" sz="3600" smtClean="0"/>
              <a:t>Estruturas de Dados</a:t>
            </a:r>
            <a:endParaRPr lang="en-US" altLang="pt-BR" sz="360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781300"/>
            <a:ext cx="7521575" cy="2952750"/>
          </a:xfrm>
        </p:spPr>
        <p:txBody>
          <a:bodyPr/>
          <a:lstStyle/>
          <a:p>
            <a:pPr eaLnBrk="1" hangingPunct="1"/>
            <a:r>
              <a:rPr lang="pt-BR" altLang="pt-BR" sz="3600" smtClean="0">
                <a:latin typeface="Consolas" pitchFamily="49" charset="0"/>
              </a:rPr>
              <a:t>6.3.2.</a:t>
            </a:r>
            <a:r>
              <a:rPr lang="pt-BR" altLang="pt-BR" sz="4400" smtClean="0">
                <a:latin typeface="Consolas" pitchFamily="49" charset="0"/>
              </a:rPr>
              <a:t>Árvores </a:t>
            </a:r>
            <a:r>
              <a:rPr lang="pt-BR" altLang="pt-BR" sz="4400" smtClean="0">
                <a:solidFill>
                  <a:srgbClr val="FF0000"/>
                </a:solidFill>
                <a:latin typeface="Consolas" pitchFamily="49" charset="0"/>
              </a:rPr>
              <a:t>Rubro</a:t>
            </a:r>
            <a:r>
              <a:rPr lang="pt-BR" altLang="pt-BR" sz="4400" smtClean="0">
                <a:latin typeface="Consolas" pitchFamily="49" charset="0"/>
              </a:rPr>
              <a:t>-</a:t>
            </a:r>
          </a:p>
          <a:p>
            <a:pPr eaLnBrk="1" hangingPunct="1"/>
            <a:endParaRPr lang="pt-BR" altLang="pt-BR" sz="4400" smtClean="0">
              <a:latin typeface="Consolas" pitchFamily="49" charset="0"/>
            </a:endParaRPr>
          </a:p>
          <a:p>
            <a:pPr eaLnBrk="1" hangingPunct="1"/>
            <a:endParaRPr lang="pt-BR" altLang="pt-BR" sz="2000" smtClean="0"/>
          </a:p>
          <a:p>
            <a:pPr algn="l" eaLnBrk="1" hangingPunct="1">
              <a:buFontTx/>
              <a:buChar char="•"/>
            </a:pPr>
            <a:r>
              <a:rPr lang="pt-BR" altLang="pt-BR" smtClean="0">
                <a:latin typeface="Consolas" pitchFamily="49" charset="0"/>
              </a:rPr>
              <a:t> Características</a:t>
            </a:r>
          </a:p>
          <a:p>
            <a:pPr algn="l" eaLnBrk="1" hangingPunct="1">
              <a:buFontTx/>
              <a:buChar char="•"/>
            </a:pPr>
            <a:r>
              <a:rPr lang="pt-BR" altLang="pt-BR" smtClean="0">
                <a:latin typeface="Consolas" pitchFamily="49" charset="0"/>
              </a:rPr>
              <a:t> Algoritmos</a:t>
            </a:r>
          </a:p>
        </p:txBody>
      </p:sp>
      <p:sp>
        <p:nvSpPr>
          <p:cNvPr id="2" name="Retângulo 1"/>
          <p:cNvSpPr/>
          <p:nvPr/>
        </p:nvSpPr>
        <p:spPr>
          <a:xfrm>
            <a:off x="4355976" y="3356992"/>
            <a:ext cx="2050561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nsolas" pitchFamily="49" charset="0"/>
              </a:rPr>
              <a:t>Negras</a:t>
            </a:r>
            <a:endParaRPr lang="pt-BR" sz="5400" b="1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dirty="0" smtClean="0"/>
              <a:t>Oque são Árvores </a:t>
            </a:r>
            <a:r>
              <a:rPr lang="pt-BR" altLang="pt-BR" sz="4000" dirty="0" smtClean="0">
                <a:solidFill>
                  <a:srgbClr val="FF0000"/>
                </a:solidFill>
              </a:rPr>
              <a:t>Rubro</a:t>
            </a:r>
            <a:r>
              <a:rPr lang="pt-BR" altLang="pt-BR" sz="4000" dirty="0" smtClean="0"/>
              <a:t>-</a:t>
            </a:r>
            <a:endParaRPr lang="en-US" altLang="pt-BR" sz="400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pt-BR" sz="2800" dirty="0" err="1" smtClean="0"/>
              <a:t>Árvores</a:t>
            </a:r>
            <a:r>
              <a:rPr lang="en-US" altLang="pt-BR" sz="2800" dirty="0" smtClean="0"/>
              <a:t> de </a:t>
            </a:r>
            <a:r>
              <a:rPr lang="en-US" altLang="pt-BR" sz="2800" dirty="0" err="1" smtClean="0"/>
              <a:t>pesquisa</a:t>
            </a:r>
            <a:r>
              <a:rPr lang="en-US" altLang="pt-BR" sz="2800" dirty="0" smtClean="0"/>
              <a:t> </a:t>
            </a:r>
            <a:r>
              <a:rPr lang="en-US" altLang="pt-BR" sz="2800" dirty="0" err="1" smtClean="0"/>
              <a:t>binária</a:t>
            </a:r>
            <a:r>
              <a:rPr lang="en-US" altLang="pt-BR" sz="2800" dirty="0" smtClean="0"/>
              <a:t> com um bit de </a:t>
            </a:r>
            <a:r>
              <a:rPr lang="en-US" altLang="pt-BR" sz="2800" dirty="0" err="1" smtClean="0"/>
              <a:t>informação</a:t>
            </a:r>
            <a:r>
              <a:rPr lang="en-US" altLang="pt-BR" sz="2800" dirty="0" smtClean="0"/>
              <a:t> </a:t>
            </a:r>
            <a:r>
              <a:rPr lang="en-US" altLang="pt-BR" sz="2800" dirty="0" err="1" smtClean="0"/>
              <a:t>adicional</a:t>
            </a:r>
            <a:r>
              <a:rPr lang="en-US" altLang="pt-BR" sz="2800" dirty="0" smtClean="0"/>
              <a:t>: a </a:t>
            </a:r>
            <a:r>
              <a:rPr lang="en-US" altLang="pt-BR" sz="2800" dirty="0" err="1" smtClean="0"/>
              <a:t>sua</a:t>
            </a:r>
            <a:r>
              <a:rPr lang="en-US" altLang="pt-BR" sz="2800" dirty="0" smtClean="0"/>
              <a:t> </a:t>
            </a:r>
            <a:r>
              <a:rPr lang="en-US" altLang="pt-BR" sz="2800" dirty="0" smtClean="0">
                <a:solidFill>
                  <a:srgbClr val="FFC000"/>
                </a:solidFill>
              </a:rPr>
              <a:t>cor</a:t>
            </a:r>
            <a:r>
              <a:rPr lang="en-US" altLang="pt-BR" sz="2800" dirty="0" smtClean="0"/>
              <a:t>.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400" dirty="0" err="1" smtClean="0"/>
              <a:t>Pode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ser</a:t>
            </a:r>
            <a:r>
              <a:rPr lang="en-US" altLang="pt-BR" sz="2400" dirty="0" smtClean="0"/>
              <a:t> </a:t>
            </a:r>
            <a:r>
              <a:rPr lang="en-US" altLang="pt-BR" sz="2400" b="1" dirty="0" err="1" smtClean="0">
                <a:solidFill>
                  <a:srgbClr val="FF0000"/>
                </a:solidFill>
              </a:rPr>
              <a:t>rubra</a:t>
            </a:r>
            <a:r>
              <a:rPr lang="en-US" altLang="pt-BR" sz="2400" dirty="0" smtClean="0">
                <a:solidFill>
                  <a:srgbClr val="FF0000"/>
                </a:solidFill>
              </a:rPr>
              <a:t> </a:t>
            </a:r>
            <a:r>
              <a:rPr lang="en-US" altLang="pt-BR" sz="2400" dirty="0" err="1" smtClean="0"/>
              <a:t>ou</a:t>
            </a:r>
            <a:r>
              <a:rPr lang="en-US" altLang="pt-BR" sz="2400" dirty="0" smtClean="0"/>
              <a:t> </a:t>
            </a:r>
          </a:p>
          <a:p>
            <a:pPr eaLnBrk="1" hangingPunct="1">
              <a:spcBef>
                <a:spcPts val="1200"/>
              </a:spcBef>
            </a:pPr>
            <a:r>
              <a:rPr lang="en-US" altLang="pt-BR" sz="2800" dirty="0" err="1" smtClean="0"/>
              <a:t>Limitação</a:t>
            </a:r>
            <a:r>
              <a:rPr lang="en-US" altLang="pt-BR" sz="2800" dirty="0" smtClean="0"/>
              <a:t> da </a:t>
            </a:r>
            <a:r>
              <a:rPr lang="en-US" altLang="pt-BR" sz="2800" dirty="0" err="1" smtClean="0"/>
              <a:t>coloração</a:t>
            </a:r>
            <a:r>
              <a:rPr lang="en-US" altLang="pt-BR" sz="2800" dirty="0" smtClean="0"/>
              <a:t> </a:t>
            </a:r>
            <a:r>
              <a:rPr lang="en-US" altLang="pt-BR" sz="2800" dirty="0" smtClean="0"/>
              <a:t>dos </a:t>
            </a:r>
            <a:r>
              <a:rPr lang="en-US" altLang="pt-BR" sz="2800" dirty="0" err="1" smtClean="0"/>
              <a:t>nodos</a:t>
            </a:r>
            <a:r>
              <a:rPr lang="en-US" altLang="pt-BR" sz="2800" dirty="0" smtClean="0"/>
              <a:t> da </a:t>
            </a:r>
            <a:r>
              <a:rPr lang="en-US" altLang="pt-BR" sz="2800" dirty="0" err="1" smtClean="0"/>
              <a:t>raiz</a:t>
            </a:r>
            <a:r>
              <a:rPr lang="en-US" altLang="pt-BR" sz="2800" dirty="0" smtClean="0"/>
              <a:t> </a:t>
            </a:r>
            <a:r>
              <a:rPr lang="en-US" altLang="pt-BR" sz="2800" dirty="0" err="1" smtClean="0"/>
              <a:t>às</a:t>
            </a:r>
            <a:r>
              <a:rPr lang="en-US" altLang="pt-BR" sz="2800" dirty="0" smtClean="0"/>
              <a:t> </a:t>
            </a:r>
            <a:r>
              <a:rPr lang="en-US" altLang="pt-BR" sz="2800" dirty="0" err="1" smtClean="0"/>
              <a:t>folhas</a:t>
            </a:r>
            <a:endParaRPr lang="en-US" altLang="pt-BR" sz="2800" dirty="0" smtClean="0"/>
          </a:p>
          <a:p>
            <a:pPr lvl="1" eaLnBrk="1" hangingPunct="1">
              <a:spcBef>
                <a:spcPts val="1200"/>
              </a:spcBef>
            </a:pPr>
            <a:r>
              <a:rPr lang="en-US" altLang="pt-BR" sz="2400" dirty="0" err="1" smtClean="0"/>
              <a:t>Garante</a:t>
            </a:r>
            <a:r>
              <a:rPr lang="en-US" altLang="pt-BR" sz="2400" dirty="0" smtClean="0"/>
              <a:t> que </a:t>
            </a:r>
            <a:r>
              <a:rPr lang="en-US" altLang="pt-BR" sz="2400" dirty="0" err="1" smtClean="0"/>
              <a:t>nenhum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caminho</a:t>
            </a:r>
            <a:r>
              <a:rPr lang="en-US" altLang="pt-BR" sz="2400" dirty="0" smtClean="0"/>
              <a:t> é </a:t>
            </a:r>
            <a:r>
              <a:rPr lang="en-US" altLang="pt-BR" sz="2400" dirty="0" err="1" smtClean="0"/>
              <a:t>mais</a:t>
            </a:r>
            <a:r>
              <a:rPr lang="en-US" altLang="pt-BR" sz="2400" dirty="0" smtClean="0"/>
              <a:t> que </a:t>
            </a:r>
            <a:r>
              <a:rPr lang="en-US" altLang="pt-BR" sz="2400" dirty="0" err="1" smtClean="0"/>
              <a:t>duas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vezes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mais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longo</a:t>
            </a:r>
            <a:r>
              <a:rPr lang="en-US" altLang="pt-BR" sz="2400" dirty="0" smtClean="0"/>
              <a:t> que </a:t>
            </a:r>
            <a:r>
              <a:rPr lang="en-US" altLang="pt-BR" sz="2400" dirty="0" err="1" smtClean="0"/>
              <a:t>qualquer</a:t>
            </a:r>
            <a:r>
              <a:rPr lang="en-US" altLang="pt-BR" sz="2400" dirty="0" smtClean="0"/>
              <a:t> outro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400" dirty="0" err="1" smtClean="0"/>
              <a:t>Árvore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semibalanceada</a:t>
            </a:r>
            <a:endParaRPr lang="en-US" altLang="pt-BR" sz="2400" dirty="0" smtClean="0"/>
          </a:p>
          <a:p>
            <a:pPr lvl="1" eaLnBrk="1" hangingPunct="1">
              <a:spcBef>
                <a:spcPts val="1200"/>
              </a:spcBef>
            </a:pPr>
            <a:r>
              <a:rPr lang="en-US" altLang="pt-BR" sz="2400" dirty="0" err="1" smtClean="0"/>
              <a:t>Propriedades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comuns</a:t>
            </a:r>
            <a:r>
              <a:rPr lang="en-US" altLang="pt-BR" sz="2400" dirty="0" smtClean="0"/>
              <a:t> a </a:t>
            </a:r>
            <a:r>
              <a:rPr lang="en-US" altLang="pt-BR" sz="2400" dirty="0" err="1" smtClean="0"/>
              <a:t>Árvores</a:t>
            </a:r>
            <a:r>
              <a:rPr lang="en-US" altLang="pt-BR" sz="2400" dirty="0" smtClean="0"/>
              <a:t>-B de </a:t>
            </a:r>
            <a:r>
              <a:rPr lang="en-US" altLang="pt-BR" sz="2400" dirty="0" err="1" smtClean="0"/>
              <a:t>ordem</a:t>
            </a:r>
            <a:r>
              <a:rPr lang="en-US" altLang="pt-BR" sz="2400" dirty="0" smtClean="0"/>
              <a:t> 4</a:t>
            </a:r>
          </a:p>
        </p:txBody>
      </p:sp>
      <p:sp>
        <p:nvSpPr>
          <p:cNvPr id="2" name="Retângulo 1"/>
          <p:cNvSpPr/>
          <p:nvPr/>
        </p:nvSpPr>
        <p:spPr>
          <a:xfrm>
            <a:off x="6858911" y="764704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4413059" y="2555941"/>
            <a:ext cx="102303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negra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Histórico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5527675" cy="27289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600"/>
              </a:spcBef>
            </a:pPr>
            <a:r>
              <a:rPr lang="en-US" altLang="pt-BR" sz="2400" smtClean="0">
                <a:solidFill>
                  <a:srgbClr val="FFFF00"/>
                </a:solidFill>
              </a:rPr>
              <a:t>Árvores Red-Black</a:t>
            </a:r>
            <a:r>
              <a:rPr lang="en-US" altLang="pt-BR" sz="2400" smtClean="0"/>
              <a:t> foram inventadas em 1972 por Rudolf Bayer: 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</a:pPr>
            <a:r>
              <a:rPr lang="en-US" altLang="pt-BR" sz="2000" smtClean="0"/>
              <a:t>Estudou matemática em Munique e fez doutorado também em Matemática na Universidade de Illinois, em 1966. 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</a:pPr>
            <a:r>
              <a:rPr lang="en-US" altLang="pt-BR" sz="2000" smtClean="0"/>
              <a:t>Foi pesquisador nos </a:t>
            </a:r>
            <a:r>
              <a:rPr lang="en-US" altLang="pt-BR" sz="2000" i="1" smtClean="0"/>
              <a:t>Boeing Research Labs</a:t>
            </a:r>
            <a:r>
              <a:rPr lang="en-US" altLang="pt-BR" sz="2000" smtClean="0"/>
              <a:t>, onde inventou em 1970 a </a:t>
            </a:r>
            <a:r>
              <a:rPr lang="en-US" altLang="pt-BR" sz="2000" smtClean="0">
                <a:solidFill>
                  <a:srgbClr val="FFFF00"/>
                </a:solidFill>
              </a:rPr>
              <a:t>árvore-B</a:t>
            </a:r>
            <a:endParaRPr lang="en-US" altLang="pt-BR" sz="2000" smtClean="0"/>
          </a:p>
          <a:p>
            <a:pPr lvl="1" eaLnBrk="1" hangingPunct="1">
              <a:lnSpc>
                <a:spcPct val="90000"/>
              </a:lnSpc>
              <a:spcBef>
                <a:spcPts val="600"/>
              </a:spcBef>
            </a:pPr>
            <a:endParaRPr lang="en-US" altLang="pt-BR" sz="2000" smtClean="0"/>
          </a:p>
        </p:txBody>
      </p:sp>
      <p:pic>
        <p:nvPicPr>
          <p:cNvPr id="4100" name="Picture 4" descr="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908050"/>
            <a:ext cx="2198687" cy="2714625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500188" y="4500563"/>
            <a:ext cx="7215187" cy="10001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2000" err="1">
                <a:solidFill>
                  <a:schemeClr val="bg1"/>
                </a:solidFill>
                <a:latin typeface="+mj-lt"/>
              </a:rPr>
              <a:t>Publicação</a:t>
            </a:r>
            <a:r>
              <a:rPr lang="en-US" sz="2000">
                <a:solidFill>
                  <a:schemeClr val="bg1"/>
                </a:solidFill>
                <a:latin typeface="+mj-lt"/>
              </a:rPr>
              <a:t> Original:</a:t>
            </a:r>
          </a:p>
          <a:p>
            <a:pPr>
              <a:lnSpc>
                <a:spcPct val="90000"/>
              </a:lnSpc>
              <a:spcBef>
                <a:spcPts val="600"/>
              </a:spcBef>
              <a:defRPr/>
            </a:pPr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Symmetric binary B-trees: Data structures and maintenance algorithms, </a:t>
            </a:r>
            <a:r>
              <a:rPr lang="en-US" sz="2000" err="1">
                <a:solidFill>
                  <a:schemeClr val="bg1"/>
                </a:solidFill>
                <a:latin typeface="Book Antiqua" pitchFamily="18" charset="0"/>
              </a:rPr>
              <a:t>Acta</a:t>
            </a:r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en-US" sz="2000" err="1">
                <a:solidFill>
                  <a:schemeClr val="bg1"/>
                </a:solidFill>
                <a:latin typeface="Book Antiqua" pitchFamily="18" charset="0"/>
              </a:rPr>
              <a:t>Informatica</a:t>
            </a:r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, 1 (1972) 290-306</a:t>
            </a:r>
            <a:endParaRPr lang="en-US" sz="200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Propriedades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</a:t>
            </a:r>
            <a:endParaRPr lang="en-US" altLang="pt-BR" sz="400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marL="457200" indent="-457200" eaLnBrk="1" hangingPunct="1">
              <a:spcBef>
                <a:spcPts val="1200"/>
              </a:spcBef>
              <a:buFontTx/>
              <a:buAutoNum type="arabicPeriod"/>
            </a:pPr>
            <a:r>
              <a:rPr lang="en-US" altLang="pt-BR" sz="2400" smtClean="0"/>
              <a:t>Todo nodo ou é </a:t>
            </a:r>
            <a:r>
              <a:rPr lang="en-US" altLang="pt-BR" sz="2400" smtClean="0">
                <a:solidFill>
                  <a:srgbClr val="FF0000"/>
                </a:solidFill>
              </a:rPr>
              <a:t>rubro </a:t>
            </a:r>
            <a:r>
              <a:rPr lang="en-US" altLang="pt-BR" sz="2400" smtClean="0"/>
              <a:t>ou é negro</a:t>
            </a:r>
          </a:p>
          <a:p>
            <a:pPr marL="457200" indent="-457200" eaLnBrk="1" hangingPunct="1">
              <a:spcBef>
                <a:spcPts val="1200"/>
              </a:spcBef>
              <a:buFontTx/>
              <a:buAutoNum type="arabicPeriod"/>
            </a:pPr>
            <a:r>
              <a:rPr lang="en-US" altLang="pt-BR" sz="2400" smtClean="0"/>
              <a:t>A raiz é negra</a:t>
            </a:r>
          </a:p>
          <a:p>
            <a:pPr marL="457200" indent="-457200" eaLnBrk="1" hangingPunct="1">
              <a:spcBef>
                <a:spcPts val="1200"/>
              </a:spcBef>
              <a:buFontTx/>
              <a:buAutoNum type="arabicPeriod"/>
            </a:pPr>
            <a:r>
              <a:rPr lang="en-US" altLang="pt-BR" sz="2400" smtClean="0"/>
              <a:t>Toda folha é negra </a:t>
            </a:r>
          </a:p>
          <a:p>
            <a:pPr marL="857250" lvl="1" indent="-457200" eaLnBrk="1" hangingPunct="1">
              <a:spcBef>
                <a:spcPts val="1200"/>
              </a:spcBef>
            </a:pPr>
            <a:r>
              <a:rPr lang="en-US" altLang="pt-BR" sz="2000" smtClean="0"/>
              <a:t>Folhas são somente os nodos vazios (ponteiros nulos).</a:t>
            </a:r>
          </a:p>
          <a:p>
            <a:pPr marL="457200" indent="-457200" eaLnBrk="1" hangingPunct="1">
              <a:spcBef>
                <a:spcPts val="1200"/>
              </a:spcBef>
              <a:buFontTx/>
              <a:buAutoNum type="arabicPeriod"/>
            </a:pPr>
            <a:r>
              <a:rPr lang="en-US" altLang="pt-BR" sz="2400" smtClean="0"/>
              <a:t>Se um nodo for </a:t>
            </a:r>
            <a:r>
              <a:rPr lang="en-US" altLang="pt-BR" sz="2400" smtClean="0">
                <a:solidFill>
                  <a:srgbClr val="FF0000"/>
                </a:solidFill>
              </a:rPr>
              <a:t>rubro</a:t>
            </a:r>
            <a:r>
              <a:rPr lang="en-US" altLang="pt-BR" sz="2400" smtClean="0"/>
              <a:t>, então ambos os filhos são negros.</a:t>
            </a:r>
          </a:p>
          <a:p>
            <a:pPr marL="457200" indent="-457200" eaLnBrk="1" hangingPunct="1">
              <a:spcBef>
                <a:spcPts val="1200"/>
              </a:spcBef>
              <a:buFontTx/>
              <a:buAutoNum type="arabicPeriod"/>
            </a:pPr>
            <a:r>
              <a:rPr lang="en-US" altLang="pt-BR" sz="2400" smtClean="0"/>
              <a:t>Para todo nodo, todos os caminhos até uma folha contém o </a:t>
            </a:r>
            <a:r>
              <a:rPr lang="en-US" altLang="pt-BR" sz="2400" smtClean="0">
                <a:solidFill>
                  <a:srgbClr val="FFC000"/>
                </a:solidFill>
              </a:rPr>
              <a:t>mesmo número </a:t>
            </a:r>
            <a:r>
              <a:rPr lang="en-US" altLang="pt-BR" sz="2400" smtClean="0"/>
              <a:t>de nodos negros.</a:t>
            </a:r>
          </a:p>
        </p:txBody>
      </p:sp>
      <p:sp>
        <p:nvSpPr>
          <p:cNvPr id="2" name="Retângulo 1"/>
          <p:cNvSpPr/>
          <p:nvPr/>
        </p:nvSpPr>
        <p:spPr>
          <a:xfrm>
            <a:off x="5796136" y="756237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Implementação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</a:t>
            </a:r>
            <a:endParaRPr lang="en-US" altLang="pt-BR" sz="400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412875"/>
            <a:ext cx="7632700" cy="4824413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pt-BR" sz="2400" smtClean="0"/>
              <a:t>Nodo possui dois campos a mais: pai e cor</a:t>
            </a:r>
          </a:p>
          <a:p>
            <a:pPr>
              <a:spcBef>
                <a:spcPts val="1200"/>
              </a:spcBef>
              <a:buFontTx/>
              <a:buNone/>
            </a:pPr>
            <a:r>
              <a:rPr lang="pt-BR" altLang="pt-BR" sz="20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Classe nodoRB {        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20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info	:	tipo_info;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20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 esq   	:	*nodoRB;    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20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  dir   	:	*nodoRB;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20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pai		:	*nodoRB;     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20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  cor   	: 	{rubro, negro};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20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};</a:t>
            </a:r>
            <a:r>
              <a:rPr lang="pt-BR" altLang="pt-BR" sz="200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</a:t>
            </a:r>
            <a:endParaRPr lang="en-US" altLang="pt-BR" sz="2000" smtClean="0"/>
          </a:p>
          <a:p>
            <a:pPr eaLnBrk="1" hangingPunct="1">
              <a:spcBef>
                <a:spcPts val="1200"/>
              </a:spcBef>
            </a:pPr>
            <a:r>
              <a:rPr lang="en-US" altLang="pt-BR" sz="2400" smtClean="0"/>
              <a:t>Folhas nulas obrigatórias (“toda folha é negra”)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000" smtClean="0"/>
              <a:t>Pode-se empregar um único </a:t>
            </a:r>
            <a:r>
              <a:rPr lang="en-US" altLang="pt-BR" sz="2000" smtClean="0">
                <a:solidFill>
                  <a:srgbClr val="FFC000"/>
                </a:solidFill>
              </a:rPr>
              <a:t>nodo sentinela </a:t>
            </a:r>
            <a:r>
              <a:rPr lang="en-US" altLang="pt-BR" sz="2000" smtClean="0"/>
              <a:t>para representar todas as folhas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000" smtClean="0"/>
              <a:t>Para fins de visualização em nossos algoritmos vamos ignorar as folhas.</a:t>
            </a:r>
          </a:p>
        </p:txBody>
      </p:sp>
      <p:sp>
        <p:nvSpPr>
          <p:cNvPr id="2" name="Retângulo 1"/>
          <p:cNvSpPr/>
          <p:nvPr/>
        </p:nvSpPr>
        <p:spPr>
          <a:xfrm>
            <a:off x="6276026" y="747770"/>
            <a:ext cx="158248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675" y="642938"/>
            <a:ext cx="7807325" cy="557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1" name="AutoShape 2" descr="mk:@MSITStore:C:\Users\awangenh\Documents\Aulas\Estruturas\2011.1\Introduction%20to%20Algorithms%202nd%20ed%20-%20T.%20Cormen,%20C.%20Leiserson,%20R.%20Rivest,%20C.%20Stein%20(MIT,%202001)%20WW.chm::/3444/images/fig297_01_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7172" name="AutoShape 4" descr="mk:@MSITStore:C:\Users\awangenh\Documents\Aulas\Estruturas\2011.1\Introduction%20to%20Algorithms%202nd%20ed%20-%20T.%20Cormen,%20C.%20Leiserson,%20R.%20Rivest,%20C.%20Stein%20(MIT,%202001)%20WW.chm::/3444/images/fig297_01_0.jpg"/>
          <p:cNvSpPr>
            <a:spLocks noChangeAspect="1" noChangeArrowheads="1"/>
          </p:cNvSpPr>
          <p:nvPr/>
        </p:nvSpPr>
        <p:spPr bwMode="auto">
          <a:xfrm>
            <a:off x="215900" y="158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7173" name="AutoShape 6" descr="mk:@MSITStore:C:\Users\awangenh\Documents\Aulas\Estruturas\2011.1\Introduction%20to%20Algorithms%202nd%20ed%20-%20T.%20Cormen,%20C.%20Leiserson,%20R.%20Rivest,%20C.%20Stein%20(MIT,%202001)%20WW.chm::/3444/images/fig297_01_0.jpg"/>
          <p:cNvSpPr>
            <a:spLocks noChangeAspect="1" noChangeArrowheads="1"/>
          </p:cNvSpPr>
          <p:nvPr/>
        </p:nvSpPr>
        <p:spPr bwMode="auto">
          <a:xfrm>
            <a:off x="368300" y="1682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7174" name="AutoShape 8" descr="mk:@MSITStore:C:\Users\awangenh\Documents\Aulas\Estruturas\2011.1\Introduction%20to%20Algorithms%202nd%20ed%20-%20T.%20Cormen,%20C.%20Leiserson,%20R.%20Rivest,%20C.%20Stein%20(MIT,%202001)%20WW.chm::/3444/images/fig297_01_0.jpg"/>
          <p:cNvSpPr>
            <a:spLocks noChangeAspect="1" noChangeArrowheads="1"/>
          </p:cNvSpPr>
          <p:nvPr/>
        </p:nvSpPr>
        <p:spPr bwMode="auto">
          <a:xfrm>
            <a:off x="520700" y="3206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" name="Elipse 1"/>
          <p:cNvSpPr/>
          <p:nvPr/>
        </p:nvSpPr>
        <p:spPr>
          <a:xfrm>
            <a:off x="5533505" y="4250761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26</a:t>
            </a:r>
            <a:endParaRPr lang="pt-BR" sz="500" b="1"/>
          </a:p>
        </p:txBody>
      </p:sp>
      <p:sp>
        <p:nvSpPr>
          <p:cNvPr id="8" name="Elipse 7"/>
          <p:cNvSpPr/>
          <p:nvPr/>
        </p:nvSpPr>
        <p:spPr>
          <a:xfrm>
            <a:off x="3589289" y="4574714"/>
            <a:ext cx="360040" cy="360040"/>
          </a:xfrm>
          <a:prstGeom prst="ellipse">
            <a:avLst/>
          </a:prstGeom>
          <a:solidFill>
            <a:srgbClr val="CC0000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17</a:t>
            </a:r>
            <a:endParaRPr lang="pt-BR" sz="500" b="1"/>
          </a:p>
        </p:txBody>
      </p:sp>
      <p:sp>
        <p:nvSpPr>
          <p:cNvPr id="9" name="Elipse 8"/>
          <p:cNvSpPr/>
          <p:nvPr/>
        </p:nvSpPr>
        <p:spPr>
          <a:xfrm>
            <a:off x="7481993" y="4555727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41</a:t>
            </a:r>
            <a:endParaRPr lang="pt-BR" sz="500" b="1"/>
          </a:p>
        </p:txBody>
      </p:sp>
      <p:sp>
        <p:nvSpPr>
          <p:cNvPr id="10" name="Elipse 9"/>
          <p:cNvSpPr/>
          <p:nvPr/>
        </p:nvSpPr>
        <p:spPr>
          <a:xfrm>
            <a:off x="8471438" y="4877294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47</a:t>
            </a:r>
            <a:endParaRPr lang="pt-BR" sz="500" b="1"/>
          </a:p>
        </p:txBody>
      </p:sp>
      <p:sp>
        <p:nvSpPr>
          <p:cNvPr id="11" name="Elipse 10"/>
          <p:cNvSpPr/>
          <p:nvPr/>
        </p:nvSpPr>
        <p:spPr>
          <a:xfrm>
            <a:off x="2612505" y="4877294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14</a:t>
            </a:r>
            <a:endParaRPr lang="pt-BR" sz="500" b="1"/>
          </a:p>
        </p:txBody>
      </p:sp>
      <p:sp>
        <p:nvSpPr>
          <p:cNvPr id="12" name="Elipse 11"/>
          <p:cNvSpPr/>
          <p:nvPr/>
        </p:nvSpPr>
        <p:spPr>
          <a:xfrm>
            <a:off x="1630372" y="5503828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7</a:t>
            </a:r>
            <a:endParaRPr lang="pt-BR" sz="500" b="1"/>
          </a:p>
        </p:txBody>
      </p:sp>
      <p:sp>
        <p:nvSpPr>
          <p:cNvPr id="13" name="Elipse 12"/>
          <p:cNvSpPr/>
          <p:nvPr/>
        </p:nvSpPr>
        <p:spPr>
          <a:xfrm>
            <a:off x="3264438" y="5190561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16</a:t>
            </a:r>
            <a:endParaRPr lang="pt-BR" sz="500" b="1"/>
          </a:p>
        </p:txBody>
      </p:sp>
      <p:sp>
        <p:nvSpPr>
          <p:cNvPr id="14" name="Elipse 13"/>
          <p:cNvSpPr/>
          <p:nvPr/>
        </p:nvSpPr>
        <p:spPr>
          <a:xfrm>
            <a:off x="2290771" y="5512295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12</a:t>
            </a:r>
            <a:endParaRPr lang="pt-BR" sz="500" b="1"/>
          </a:p>
        </p:txBody>
      </p:sp>
      <p:sp>
        <p:nvSpPr>
          <p:cNvPr id="16" name="Elipse 15"/>
          <p:cNvSpPr/>
          <p:nvPr/>
        </p:nvSpPr>
        <p:spPr>
          <a:xfrm>
            <a:off x="5220238" y="5190561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23</a:t>
            </a:r>
            <a:endParaRPr lang="pt-BR" sz="500" b="1"/>
          </a:p>
        </p:txBody>
      </p:sp>
      <p:sp>
        <p:nvSpPr>
          <p:cNvPr id="17" name="Elipse 16"/>
          <p:cNvSpPr/>
          <p:nvPr/>
        </p:nvSpPr>
        <p:spPr>
          <a:xfrm>
            <a:off x="3890970" y="5190560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19</a:t>
            </a:r>
            <a:endParaRPr lang="pt-BR" sz="500" b="1"/>
          </a:p>
        </p:txBody>
      </p:sp>
      <p:sp>
        <p:nvSpPr>
          <p:cNvPr id="18" name="Elipse 17"/>
          <p:cNvSpPr/>
          <p:nvPr/>
        </p:nvSpPr>
        <p:spPr>
          <a:xfrm>
            <a:off x="7163544" y="5191061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38</a:t>
            </a:r>
            <a:endParaRPr lang="pt-BR" sz="500" b="1"/>
          </a:p>
        </p:txBody>
      </p:sp>
      <p:sp>
        <p:nvSpPr>
          <p:cNvPr id="19" name="Elipse 18"/>
          <p:cNvSpPr/>
          <p:nvPr/>
        </p:nvSpPr>
        <p:spPr>
          <a:xfrm>
            <a:off x="5851210" y="5191060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28</a:t>
            </a:r>
            <a:endParaRPr lang="pt-BR" sz="500" b="1"/>
          </a:p>
        </p:txBody>
      </p:sp>
      <p:sp>
        <p:nvSpPr>
          <p:cNvPr id="20" name="Elipse 19"/>
          <p:cNvSpPr/>
          <p:nvPr/>
        </p:nvSpPr>
        <p:spPr>
          <a:xfrm>
            <a:off x="4559838" y="4877294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21</a:t>
            </a:r>
            <a:endParaRPr lang="pt-BR" sz="500" b="1"/>
          </a:p>
        </p:txBody>
      </p:sp>
      <p:sp>
        <p:nvSpPr>
          <p:cNvPr id="21" name="Elipse 20"/>
          <p:cNvSpPr/>
          <p:nvPr/>
        </p:nvSpPr>
        <p:spPr>
          <a:xfrm>
            <a:off x="1963689" y="5201248"/>
            <a:ext cx="360040" cy="360040"/>
          </a:xfrm>
          <a:prstGeom prst="ellipse">
            <a:avLst/>
          </a:prstGeom>
          <a:solidFill>
            <a:srgbClr val="CC0000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10</a:t>
            </a:r>
            <a:endParaRPr lang="pt-BR" sz="500" b="1"/>
          </a:p>
        </p:txBody>
      </p:sp>
      <p:sp>
        <p:nvSpPr>
          <p:cNvPr id="22" name="Elipse 21"/>
          <p:cNvSpPr/>
          <p:nvPr/>
        </p:nvSpPr>
        <p:spPr>
          <a:xfrm>
            <a:off x="6510289" y="4879515"/>
            <a:ext cx="360040" cy="360040"/>
          </a:xfrm>
          <a:prstGeom prst="ellipse">
            <a:avLst/>
          </a:prstGeom>
          <a:solidFill>
            <a:srgbClr val="CC0000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30</a:t>
            </a:r>
            <a:endParaRPr lang="pt-BR" sz="500" b="1"/>
          </a:p>
        </p:txBody>
      </p:sp>
      <p:sp>
        <p:nvSpPr>
          <p:cNvPr id="23" name="Elipse 22"/>
          <p:cNvSpPr/>
          <p:nvPr/>
        </p:nvSpPr>
        <p:spPr>
          <a:xfrm>
            <a:off x="1387956" y="5827781"/>
            <a:ext cx="360040" cy="360040"/>
          </a:xfrm>
          <a:prstGeom prst="ellipse">
            <a:avLst/>
          </a:prstGeom>
          <a:solidFill>
            <a:srgbClr val="CC0000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3</a:t>
            </a:r>
            <a:endParaRPr lang="pt-BR" sz="500" b="1"/>
          </a:p>
        </p:txBody>
      </p:sp>
      <p:sp>
        <p:nvSpPr>
          <p:cNvPr id="24" name="Elipse 23"/>
          <p:cNvSpPr/>
          <p:nvPr/>
        </p:nvSpPr>
        <p:spPr>
          <a:xfrm>
            <a:off x="2928889" y="5506048"/>
            <a:ext cx="360040" cy="360040"/>
          </a:xfrm>
          <a:prstGeom prst="ellipse">
            <a:avLst/>
          </a:prstGeom>
          <a:solidFill>
            <a:srgbClr val="CC0000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15</a:t>
            </a:r>
            <a:endParaRPr lang="pt-BR" sz="500" b="1"/>
          </a:p>
        </p:txBody>
      </p:sp>
      <p:sp>
        <p:nvSpPr>
          <p:cNvPr id="25" name="Elipse 24"/>
          <p:cNvSpPr/>
          <p:nvPr/>
        </p:nvSpPr>
        <p:spPr>
          <a:xfrm>
            <a:off x="4393622" y="5506048"/>
            <a:ext cx="360040" cy="360040"/>
          </a:xfrm>
          <a:prstGeom prst="ellipse">
            <a:avLst/>
          </a:prstGeom>
          <a:solidFill>
            <a:srgbClr val="CC0000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20</a:t>
            </a:r>
            <a:endParaRPr lang="pt-BR" sz="500" b="1"/>
          </a:p>
        </p:txBody>
      </p:sp>
      <p:sp>
        <p:nvSpPr>
          <p:cNvPr id="26" name="Elipse 25"/>
          <p:cNvSpPr/>
          <p:nvPr/>
        </p:nvSpPr>
        <p:spPr>
          <a:xfrm>
            <a:off x="6832022" y="5506048"/>
            <a:ext cx="360040" cy="360040"/>
          </a:xfrm>
          <a:prstGeom prst="ellipse">
            <a:avLst/>
          </a:prstGeom>
          <a:solidFill>
            <a:srgbClr val="CC0000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35</a:t>
            </a:r>
            <a:endParaRPr lang="pt-BR" sz="500" b="1"/>
          </a:p>
        </p:txBody>
      </p:sp>
      <p:sp>
        <p:nvSpPr>
          <p:cNvPr id="27" name="Elipse 26"/>
          <p:cNvSpPr/>
          <p:nvPr/>
        </p:nvSpPr>
        <p:spPr>
          <a:xfrm>
            <a:off x="7481993" y="5512295"/>
            <a:ext cx="360040" cy="360040"/>
          </a:xfrm>
          <a:prstGeom prst="ellipse">
            <a:avLst/>
          </a:prstGeom>
          <a:solidFill>
            <a:srgbClr val="CC0000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39</a:t>
            </a:r>
            <a:endParaRPr lang="pt-BR" sz="500" b="1"/>
          </a:p>
        </p:txBody>
      </p:sp>
      <p:sp>
        <p:nvSpPr>
          <p:cNvPr id="28" name="Elipse 27"/>
          <p:cNvSpPr/>
          <p:nvPr/>
        </p:nvSpPr>
        <p:spPr>
          <a:xfrm>
            <a:off x="5533505" y="3212976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 err="1"/>
              <a:t>nil</a:t>
            </a:r>
            <a:endParaRPr lang="pt-BR" sz="500" b="1"/>
          </a:p>
        </p:txBody>
      </p:sp>
      <p:sp>
        <p:nvSpPr>
          <p:cNvPr id="29" name="Elipse 28"/>
          <p:cNvSpPr/>
          <p:nvPr/>
        </p:nvSpPr>
        <p:spPr>
          <a:xfrm>
            <a:off x="5522499" y="980728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26</a:t>
            </a:r>
            <a:endParaRPr lang="pt-BR" sz="500" b="1"/>
          </a:p>
        </p:txBody>
      </p:sp>
      <p:sp>
        <p:nvSpPr>
          <p:cNvPr id="30" name="Elipse 29"/>
          <p:cNvSpPr/>
          <p:nvPr/>
        </p:nvSpPr>
        <p:spPr>
          <a:xfrm>
            <a:off x="3578283" y="1304681"/>
            <a:ext cx="360040" cy="360040"/>
          </a:xfrm>
          <a:prstGeom prst="ellipse">
            <a:avLst/>
          </a:prstGeom>
          <a:solidFill>
            <a:srgbClr val="CC0000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17</a:t>
            </a:r>
            <a:endParaRPr lang="pt-BR" sz="500" b="1"/>
          </a:p>
        </p:txBody>
      </p:sp>
      <p:sp>
        <p:nvSpPr>
          <p:cNvPr id="31" name="Elipse 30"/>
          <p:cNvSpPr/>
          <p:nvPr/>
        </p:nvSpPr>
        <p:spPr>
          <a:xfrm>
            <a:off x="7470987" y="1285694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41</a:t>
            </a:r>
            <a:endParaRPr lang="pt-BR" sz="500" b="1"/>
          </a:p>
        </p:txBody>
      </p:sp>
      <p:sp>
        <p:nvSpPr>
          <p:cNvPr id="32" name="Elipse 31"/>
          <p:cNvSpPr/>
          <p:nvPr/>
        </p:nvSpPr>
        <p:spPr>
          <a:xfrm>
            <a:off x="8460432" y="1607261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47</a:t>
            </a:r>
            <a:endParaRPr lang="pt-BR" sz="500" b="1"/>
          </a:p>
        </p:txBody>
      </p:sp>
      <p:sp>
        <p:nvSpPr>
          <p:cNvPr id="33" name="Elipse 32"/>
          <p:cNvSpPr/>
          <p:nvPr/>
        </p:nvSpPr>
        <p:spPr>
          <a:xfrm>
            <a:off x="2601499" y="1607261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14</a:t>
            </a:r>
            <a:endParaRPr lang="pt-BR" sz="500" b="1"/>
          </a:p>
        </p:txBody>
      </p:sp>
      <p:sp>
        <p:nvSpPr>
          <p:cNvPr id="34" name="Elipse 33"/>
          <p:cNvSpPr/>
          <p:nvPr/>
        </p:nvSpPr>
        <p:spPr>
          <a:xfrm>
            <a:off x="1619366" y="2233795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7</a:t>
            </a:r>
            <a:endParaRPr lang="pt-BR" sz="500" b="1"/>
          </a:p>
        </p:txBody>
      </p:sp>
      <p:sp>
        <p:nvSpPr>
          <p:cNvPr id="35" name="Elipse 34"/>
          <p:cNvSpPr/>
          <p:nvPr/>
        </p:nvSpPr>
        <p:spPr>
          <a:xfrm>
            <a:off x="3278833" y="1928995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16</a:t>
            </a:r>
            <a:endParaRPr lang="pt-BR" sz="500" b="1"/>
          </a:p>
        </p:txBody>
      </p:sp>
      <p:sp>
        <p:nvSpPr>
          <p:cNvPr id="36" name="Elipse 35"/>
          <p:cNvSpPr/>
          <p:nvPr/>
        </p:nvSpPr>
        <p:spPr>
          <a:xfrm>
            <a:off x="2279765" y="2242262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12</a:t>
            </a:r>
            <a:endParaRPr lang="pt-BR" sz="500" b="1"/>
          </a:p>
        </p:txBody>
      </p:sp>
      <p:sp>
        <p:nvSpPr>
          <p:cNvPr id="37" name="Elipse 36"/>
          <p:cNvSpPr/>
          <p:nvPr/>
        </p:nvSpPr>
        <p:spPr>
          <a:xfrm>
            <a:off x="5209232" y="1920528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23</a:t>
            </a:r>
            <a:endParaRPr lang="pt-BR" sz="500" b="1"/>
          </a:p>
        </p:txBody>
      </p:sp>
      <p:sp>
        <p:nvSpPr>
          <p:cNvPr id="38" name="Elipse 37"/>
          <p:cNvSpPr/>
          <p:nvPr/>
        </p:nvSpPr>
        <p:spPr>
          <a:xfrm>
            <a:off x="3905365" y="1928994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19</a:t>
            </a:r>
            <a:endParaRPr lang="pt-BR" sz="500" b="1"/>
          </a:p>
        </p:txBody>
      </p:sp>
      <p:sp>
        <p:nvSpPr>
          <p:cNvPr id="39" name="Elipse 38"/>
          <p:cNvSpPr/>
          <p:nvPr/>
        </p:nvSpPr>
        <p:spPr>
          <a:xfrm>
            <a:off x="7169472" y="1921028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38</a:t>
            </a:r>
            <a:endParaRPr lang="pt-BR" sz="500" b="1"/>
          </a:p>
        </p:txBody>
      </p:sp>
      <p:sp>
        <p:nvSpPr>
          <p:cNvPr id="40" name="Elipse 39"/>
          <p:cNvSpPr/>
          <p:nvPr/>
        </p:nvSpPr>
        <p:spPr>
          <a:xfrm>
            <a:off x="5840204" y="1921027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28</a:t>
            </a:r>
            <a:endParaRPr lang="pt-BR" sz="500" b="1"/>
          </a:p>
        </p:txBody>
      </p:sp>
      <p:sp>
        <p:nvSpPr>
          <p:cNvPr id="41" name="Elipse 40"/>
          <p:cNvSpPr/>
          <p:nvPr/>
        </p:nvSpPr>
        <p:spPr>
          <a:xfrm>
            <a:off x="4548832" y="1607261"/>
            <a:ext cx="360040" cy="360040"/>
          </a:xfrm>
          <a:prstGeom prst="ellipse">
            <a:avLst/>
          </a:prstGeom>
          <a:solidFill>
            <a:schemeClr val="tx1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21</a:t>
            </a:r>
            <a:endParaRPr lang="pt-BR" sz="500" b="1"/>
          </a:p>
        </p:txBody>
      </p:sp>
      <p:sp>
        <p:nvSpPr>
          <p:cNvPr id="42" name="Elipse 41"/>
          <p:cNvSpPr/>
          <p:nvPr/>
        </p:nvSpPr>
        <p:spPr>
          <a:xfrm>
            <a:off x="1952683" y="1931215"/>
            <a:ext cx="360040" cy="360040"/>
          </a:xfrm>
          <a:prstGeom prst="ellipse">
            <a:avLst/>
          </a:prstGeom>
          <a:solidFill>
            <a:srgbClr val="CC0000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10</a:t>
            </a:r>
            <a:endParaRPr lang="pt-BR" sz="500" b="1"/>
          </a:p>
        </p:txBody>
      </p:sp>
      <p:sp>
        <p:nvSpPr>
          <p:cNvPr id="43" name="Elipse 42"/>
          <p:cNvSpPr/>
          <p:nvPr/>
        </p:nvSpPr>
        <p:spPr>
          <a:xfrm>
            <a:off x="6499283" y="1609482"/>
            <a:ext cx="360040" cy="360040"/>
          </a:xfrm>
          <a:prstGeom prst="ellipse">
            <a:avLst/>
          </a:prstGeom>
          <a:solidFill>
            <a:srgbClr val="CC0000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30</a:t>
            </a:r>
            <a:endParaRPr lang="pt-BR" sz="500" b="1"/>
          </a:p>
        </p:txBody>
      </p:sp>
      <p:sp>
        <p:nvSpPr>
          <p:cNvPr id="44" name="Elipse 43"/>
          <p:cNvSpPr/>
          <p:nvPr/>
        </p:nvSpPr>
        <p:spPr>
          <a:xfrm>
            <a:off x="1376950" y="2557748"/>
            <a:ext cx="360040" cy="360040"/>
          </a:xfrm>
          <a:prstGeom prst="ellipse">
            <a:avLst/>
          </a:prstGeom>
          <a:solidFill>
            <a:srgbClr val="CC0000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3</a:t>
            </a:r>
            <a:endParaRPr lang="pt-BR" sz="500" b="1"/>
          </a:p>
        </p:txBody>
      </p:sp>
      <p:sp>
        <p:nvSpPr>
          <p:cNvPr id="45" name="Elipse 44"/>
          <p:cNvSpPr/>
          <p:nvPr/>
        </p:nvSpPr>
        <p:spPr>
          <a:xfrm>
            <a:off x="2917883" y="2236015"/>
            <a:ext cx="360040" cy="360040"/>
          </a:xfrm>
          <a:prstGeom prst="ellipse">
            <a:avLst/>
          </a:prstGeom>
          <a:solidFill>
            <a:srgbClr val="CC0000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15</a:t>
            </a:r>
            <a:endParaRPr lang="pt-BR" sz="500" b="1"/>
          </a:p>
        </p:txBody>
      </p:sp>
      <p:sp>
        <p:nvSpPr>
          <p:cNvPr id="46" name="Elipse 45"/>
          <p:cNvSpPr/>
          <p:nvPr/>
        </p:nvSpPr>
        <p:spPr>
          <a:xfrm>
            <a:off x="4382616" y="2236015"/>
            <a:ext cx="360040" cy="360040"/>
          </a:xfrm>
          <a:prstGeom prst="ellipse">
            <a:avLst/>
          </a:prstGeom>
          <a:solidFill>
            <a:srgbClr val="CC0000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20</a:t>
            </a:r>
            <a:endParaRPr lang="pt-BR" sz="500" b="1"/>
          </a:p>
        </p:txBody>
      </p:sp>
      <p:sp>
        <p:nvSpPr>
          <p:cNvPr id="47" name="Elipse 46"/>
          <p:cNvSpPr/>
          <p:nvPr/>
        </p:nvSpPr>
        <p:spPr>
          <a:xfrm>
            <a:off x="6821016" y="2236015"/>
            <a:ext cx="360040" cy="360040"/>
          </a:xfrm>
          <a:prstGeom prst="ellipse">
            <a:avLst/>
          </a:prstGeom>
          <a:solidFill>
            <a:srgbClr val="CC0000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35</a:t>
            </a:r>
            <a:endParaRPr lang="pt-BR" sz="500" b="1"/>
          </a:p>
        </p:txBody>
      </p:sp>
      <p:sp>
        <p:nvSpPr>
          <p:cNvPr id="48" name="Elipse 47"/>
          <p:cNvSpPr/>
          <p:nvPr/>
        </p:nvSpPr>
        <p:spPr>
          <a:xfrm>
            <a:off x="7470987" y="2242262"/>
            <a:ext cx="360040" cy="360040"/>
          </a:xfrm>
          <a:prstGeom prst="ellipse">
            <a:avLst/>
          </a:prstGeom>
          <a:solidFill>
            <a:srgbClr val="CC0000"/>
          </a:solidFill>
          <a:ln>
            <a:solidFill>
              <a:srgbClr val="FFC000">
                <a:alpha val="64000"/>
              </a:srgb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pt-BR" sz="1200" b="1"/>
              <a:t>39</a:t>
            </a:r>
            <a:endParaRPr lang="pt-BR" sz="500" b="1"/>
          </a:p>
        </p:txBody>
      </p:sp>
      <p:grpSp>
        <p:nvGrpSpPr>
          <p:cNvPr id="49" name="Grupo 26"/>
          <p:cNvGrpSpPr>
            <a:grpSpLocks/>
          </p:cNvGrpSpPr>
          <p:nvPr/>
        </p:nvGrpSpPr>
        <p:grpSpPr bwMode="auto">
          <a:xfrm>
            <a:off x="1454841" y="3573016"/>
            <a:ext cx="4247678" cy="714375"/>
            <a:chOff x="5572132" y="2214554"/>
            <a:chExt cx="4247708" cy="714380"/>
          </a:xfrm>
        </p:grpSpPr>
        <p:sp>
          <p:nvSpPr>
            <p:cNvPr id="50" name="Retângulo de cantos arredondados 27"/>
            <p:cNvSpPr/>
            <p:nvPr/>
          </p:nvSpPr>
          <p:spPr>
            <a:xfrm>
              <a:off x="5572132" y="2214554"/>
              <a:ext cx="1643074" cy="714380"/>
            </a:xfrm>
            <a:prstGeom prst="roundRect">
              <a:avLst/>
            </a:prstGeom>
            <a:noFill/>
            <a:ln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pt-BR" sz="1400" dirty="0" smtClean="0"/>
                <a:t>Ponteiro nulo representando folha negra</a:t>
              </a:r>
              <a:endParaRPr lang="pt-BR" sz="1400" dirty="0"/>
            </a:p>
          </p:txBody>
        </p:sp>
        <p:cxnSp>
          <p:nvCxnSpPr>
            <p:cNvPr id="51" name="Conector angulado 28"/>
            <p:cNvCxnSpPr/>
            <p:nvPr/>
          </p:nvCxnSpPr>
          <p:spPr>
            <a:xfrm flipV="1">
              <a:off x="7226212" y="2214554"/>
              <a:ext cx="2593628" cy="357192"/>
            </a:xfrm>
            <a:prstGeom prst="bentConnector3">
              <a:avLst>
                <a:gd name="adj1" fmla="val 99946"/>
              </a:avLst>
            </a:prstGeom>
            <a:ln w="25400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upo 26"/>
          <p:cNvGrpSpPr>
            <a:grpSpLocks/>
          </p:cNvGrpSpPr>
          <p:nvPr/>
        </p:nvGrpSpPr>
        <p:grpSpPr bwMode="auto">
          <a:xfrm>
            <a:off x="1607241" y="3725416"/>
            <a:ext cx="4106284" cy="714375"/>
            <a:chOff x="5572132" y="2214554"/>
            <a:chExt cx="4106313" cy="714380"/>
          </a:xfrm>
        </p:grpSpPr>
        <p:sp>
          <p:nvSpPr>
            <p:cNvPr id="58" name="Retângulo de cantos arredondados 27"/>
            <p:cNvSpPr/>
            <p:nvPr/>
          </p:nvSpPr>
          <p:spPr>
            <a:xfrm>
              <a:off x="5572132" y="2214554"/>
              <a:ext cx="1643074" cy="714380"/>
            </a:xfrm>
            <a:prstGeom prst="roundRect">
              <a:avLst/>
            </a:prstGeom>
            <a:noFill/>
            <a:ln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pt-BR" sz="1400" dirty="0" smtClean="0"/>
                <a:t>Visualização “tradicional”</a:t>
              </a:r>
              <a:endParaRPr lang="pt-BR" sz="1400" dirty="0"/>
            </a:p>
          </p:txBody>
        </p:sp>
        <p:cxnSp>
          <p:nvCxnSpPr>
            <p:cNvPr id="59" name="Conector angulado 28"/>
            <p:cNvCxnSpPr/>
            <p:nvPr/>
          </p:nvCxnSpPr>
          <p:spPr>
            <a:xfrm>
              <a:off x="7226212" y="2571747"/>
              <a:ext cx="2452233" cy="168156"/>
            </a:xfrm>
            <a:prstGeom prst="bentConnector3">
              <a:avLst>
                <a:gd name="adj1" fmla="val 100064"/>
              </a:avLst>
            </a:prstGeom>
            <a:ln w="25400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Rotações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632700" cy="4679950"/>
          </a:xfrm>
        </p:spPr>
        <p:txBody>
          <a:bodyPr/>
          <a:lstStyle/>
          <a:p>
            <a:pPr eaLnBrk="1" hangingPunct="1">
              <a:spcBef>
                <a:spcPts val="1200"/>
              </a:spcBef>
              <a:defRPr/>
            </a:pPr>
            <a:r>
              <a:rPr lang="en-US" sz="2400" err="1" smtClean="0"/>
              <a:t>Árvores</a:t>
            </a:r>
            <a:r>
              <a:rPr lang="en-US" sz="2400" smtClean="0"/>
              <a:t> </a:t>
            </a:r>
            <a:r>
              <a:rPr lang="en-US" sz="2400" err="1" smtClean="0"/>
              <a:t>Rubro-Negras</a:t>
            </a:r>
            <a:r>
              <a:rPr lang="en-US" sz="2400" smtClean="0"/>
              <a:t> </a:t>
            </a:r>
            <a:r>
              <a:rPr lang="en-US" sz="2400" err="1" smtClean="0"/>
              <a:t>também</a:t>
            </a:r>
            <a:r>
              <a:rPr lang="en-US" sz="2400" smtClean="0"/>
              <a:t> </a:t>
            </a:r>
            <a:r>
              <a:rPr lang="en-US" sz="2400" err="1" smtClean="0"/>
              <a:t>realizam</a:t>
            </a:r>
            <a:r>
              <a:rPr lang="en-US" sz="2400" smtClean="0"/>
              <a:t> </a:t>
            </a:r>
            <a:r>
              <a:rPr lang="en-US" sz="2400" err="1" smtClean="0"/>
              <a:t>rotações</a:t>
            </a:r>
            <a:r>
              <a:rPr lang="en-US" sz="2400" smtClean="0"/>
              <a:t> </a:t>
            </a:r>
            <a:r>
              <a:rPr lang="en-US" sz="2400" err="1" smtClean="0"/>
              <a:t>para</a:t>
            </a:r>
            <a:r>
              <a:rPr lang="en-US" sz="2400" smtClean="0"/>
              <a:t> </a:t>
            </a:r>
            <a:r>
              <a:rPr lang="en-US" sz="2400" err="1" smtClean="0"/>
              <a:t>efetuar</a:t>
            </a:r>
            <a:r>
              <a:rPr lang="en-US" sz="2400" smtClean="0"/>
              <a:t> </a:t>
            </a:r>
            <a:r>
              <a:rPr lang="en-US" sz="2400" err="1" smtClean="0"/>
              <a:t>ajustes</a:t>
            </a:r>
            <a:endParaRPr lang="en-US" sz="2400" smtClean="0"/>
          </a:p>
          <a:p>
            <a:pPr eaLnBrk="1" hangingPunct="1">
              <a:spcBef>
                <a:spcPts val="1200"/>
              </a:spcBef>
              <a:defRPr/>
            </a:pPr>
            <a:r>
              <a:rPr lang="en-US" sz="2400" smtClean="0"/>
              <a:t>O </a:t>
            </a:r>
            <a:r>
              <a:rPr lang="en-US" sz="2400" err="1" smtClean="0"/>
              <a:t>Procedimento</a:t>
            </a:r>
            <a:r>
              <a:rPr lang="en-US" sz="2400" smtClean="0"/>
              <a:t> é </a:t>
            </a:r>
            <a:r>
              <a:rPr lang="en-US" sz="2400" err="1" smtClean="0"/>
              <a:t>quase</a:t>
            </a:r>
            <a:r>
              <a:rPr lang="en-US" sz="2400" smtClean="0"/>
              <a:t> </a:t>
            </a:r>
            <a:r>
              <a:rPr lang="en-US" sz="2400" err="1" smtClean="0"/>
              <a:t>idêntico</a:t>
            </a:r>
            <a:r>
              <a:rPr lang="en-US" sz="2400" smtClean="0"/>
              <a:t> à </a:t>
            </a:r>
            <a:r>
              <a:rPr lang="en-US" sz="2400" err="1" smtClean="0"/>
              <a:t>rotação</a:t>
            </a:r>
            <a:r>
              <a:rPr lang="en-US" sz="2400" smtClean="0"/>
              <a:t> simples  das </a:t>
            </a:r>
            <a:r>
              <a:rPr lang="en-US" sz="2400" err="1" smtClean="0"/>
              <a:t>árvores</a:t>
            </a:r>
            <a:r>
              <a:rPr lang="en-US" sz="2400" smtClean="0"/>
              <a:t> AVL</a:t>
            </a:r>
          </a:p>
          <a:p>
            <a:pPr lvl="1" eaLnBrk="1" hangingPunct="1">
              <a:spcBef>
                <a:spcPts val="1200"/>
              </a:spcBef>
              <a:defRPr/>
            </a:pPr>
            <a:r>
              <a:rPr lang="en-US" sz="2000" err="1" smtClean="0"/>
              <a:t>Mudam</a:t>
            </a:r>
            <a:r>
              <a:rPr lang="en-US" sz="2000" smtClean="0"/>
              <a:t> </a:t>
            </a:r>
            <a:r>
              <a:rPr lang="en-US" sz="2000" err="1" smtClean="0"/>
              <a:t>os</a:t>
            </a:r>
            <a:r>
              <a:rPr lang="en-US" sz="2000" smtClean="0"/>
              <a:t> </a:t>
            </a:r>
            <a:r>
              <a:rPr lang="en-US" sz="2000" err="1" smtClean="0">
                <a:solidFill>
                  <a:srgbClr val="FFC000"/>
                </a:solidFill>
              </a:rPr>
              <a:t>nomes</a:t>
            </a:r>
            <a:r>
              <a:rPr lang="en-US" sz="2000" smtClean="0">
                <a:solidFill>
                  <a:srgbClr val="FFC000"/>
                </a:solidFill>
              </a:rPr>
              <a:t> </a:t>
            </a:r>
            <a:r>
              <a:rPr lang="en-US" sz="2000" smtClean="0"/>
              <a:t>dos </a:t>
            </a:r>
            <a:r>
              <a:rPr lang="en-US" sz="2000" err="1" smtClean="0"/>
              <a:t>algoritmos</a:t>
            </a:r>
            <a:endParaRPr lang="en-US" sz="2000" smtClean="0"/>
          </a:p>
          <a:p>
            <a:pPr lvl="1" eaLnBrk="1" hangingPunct="1">
              <a:spcBef>
                <a:spcPts val="1200"/>
              </a:spcBef>
              <a:defRPr/>
            </a:pPr>
            <a:r>
              <a:rPr lang="en-US" sz="2000" err="1" smtClean="0"/>
              <a:t>Rotação</a:t>
            </a:r>
            <a:r>
              <a:rPr lang="en-US" sz="2000" smtClean="0"/>
              <a:t> simples à </a:t>
            </a:r>
            <a:r>
              <a:rPr lang="en-US" sz="2000" err="1" smtClean="0"/>
              <a:t>esquerda</a:t>
            </a:r>
            <a:r>
              <a:rPr lang="en-US" sz="2000" smtClean="0"/>
              <a:t> </a:t>
            </a:r>
            <a:r>
              <a:rPr lang="en-US" sz="2000" err="1" smtClean="0"/>
              <a:t>passa</a:t>
            </a:r>
            <a:r>
              <a:rPr lang="en-US" sz="2000" smtClean="0"/>
              <a:t> a se </a:t>
            </a:r>
            <a:r>
              <a:rPr lang="en-US" sz="2000" err="1" smtClean="0"/>
              <a:t>chamar</a:t>
            </a:r>
            <a:r>
              <a:rPr lang="en-US" sz="2000" smtClean="0"/>
              <a:t> </a:t>
            </a:r>
            <a:r>
              <a:rPr lang="en-US" sz="2000" err="1" smtClean="0">
                <a:solidFill>
                  <a:srgbClr val="FFC000"/>
                </a:solidFill>
              </a:rPr>
              <a:t>rotação</a:t>
            </a:r>
            <a:r>
              <a:rPr lang="en-US" sz="2000" smtClean="0">
                <a:solidFill>
                  <a:srgbClr val="FFC000"/>
                </a:solidFill>
              </a:rPr>
              <a:t> </a:t>
            </a:r>
            <a:r>
              <a:rPr lang="en-US" sz="2000" err="1" smtClean="0">
                <a:solidFill>
                  <a:srgbClr val="FFC000"/>
                </a:solidFill>
              </a:rPr>
              <a:t>para</a:t>
            </a:r>
            <a:r>
              <a:rPr lang="en-US" sz="2000" smtClean="0">
                <a:solidFill>
                  <a:srgbClr val="FFC000"/>
                </a:solidFill>
              </a:rPr>
              <a:t> a </a:t>
            </a:r>
            <a:r>
              <a:rPr lang="en-US" sz="2000" err="1" smtClean="0">
                <a:solidFill>
                  <a:srgbClr val="FFC000"/>
                </a:solidFill>
              </a:rPr>
              <a:t>direita</a:t>
            </a:r>
            <a:endParaRPr lang="en-US" sz="2000" smtClean="0">
              <a:solidFill>
                <a:srgbClr val="FFC000"/>
              </a:solidFill>
            </a:endParaRPr>
          </a:p>
          <a:p>
            <a:pPr lvl="1" eaLnBrk="1" hangingPunct="1">
              <a:spcBef>
                <a:spcPts val="1200"/>
              </a:spcBef>
              <a:defRPr/>
            </a:pPr>
            <a:r>
              <a:rPr lang="en-US" sz="2000" err="1"/>
              <a:t>Rotação</a:t>
            </a:r>
            <a:r>
              <a:rPr lang="en-US" sz="2000"/>
              <a:t> simples à </a:t>
            </a:r>
            <a:r>
              <a:rPr lang="en-US" sz="2000" err="1" smtClean="0"/>
              <a:t>direita</a:t>
            </a:r>
            <a:r>
              <a:rPr lang="en-US" sz="2000" smtClean="0"/>
              <a:t> </a:t>
            </a:r>
            <a:r>
              <a:rPr lang="en-US" sz="2000" err="1" smtClean="0"/>
              <a:t>passa</a:t>
            </a:r>
            <a:r>
              <a:rPr lang="en-US" sz="2000" smtClean="0"/>
              <a:t> </a:t>
            </a:r>
            <a:r>
              <a:rPr lang="en-US" sz="2000"/>
              <a:t>a se </a:t>
            </a:r>
            <a:r>
              <a:rPr lang="en-US" sz="2000" err="1"/>
              <a:t>chamar</a:t>
            </a:r>
            <a:r>
              <a:rPr lang="en-US" sz="2000"/>
              <a:t> </a:t>
            </a:r>
            <a:r>
              <a:rPr lang="en-US" sz="2000" err="1">
                <a:solidFill>
                  <a:srgbClr val="FFC000"/>
                </a:solidFill>
              </a:rPr>
              <a:t>rotação</a:t>
            </a:r>
            <a:r>
              <a:rPr lang="en-US" sz="2000">
                <a:solidFill>
                  <a:srgbClr val="FFC000"/>
                </a:solidFill>
              </a:rPr>
              <a:t> </a:t>
            </a:r>
            <a:r>
              <a:rPr lang="en-US" sz="2000" err="1">
                <a:solidFill>
                  <a:srgbClr val="FFC000"/>
                </a:solidFill>
              </a:rPr>
              <a:t>para</a:t>
            </a:r>
            <a:r>
              <a:rPr lang="en-US" sz="2000">
                <a:solidFill>
                  <a:srgbClr val="FFC000"/>
                </a:solidFill>
              </a:rPr>
              <a:t> a </a:t>
            </a:r>
            <a:r>
              <a:rPr lang="en-US" sz="2000" err="1" smtClean="0">
                <a:solidFill>
                  <a:srgbClr val="FFC000"/>
                </a:solidFill>
              </a:rPr>
              <a:t>esquerda</a:t>
            </a:r>
            <a:endParaRPr lang="en-US" sz="2000">
              <a:solidFill>
                <a:srgbClr val="FFC000"/>
              </a:solidFill>
            </a:endParaRPr>
          </a:p>
          <a:p>
            <a:pPr marL="457200" lvl="1" indent="0" eaLnBrk="1" hangingPunct="1">
              <a:spcBef>
                <a:spcPts val="1200"/>
              </a:spcBef>
              <a:buFontTx/>
              <a:buNone/>
              <a:defRPr/>
            </a:pPr>
            <a:endParaRPr lang="en-US" sz="2000"/>
          </a:p>
        </p:txBody>
      </p:sp>
      <p:sp>
        <p:nvSpPr>
          <p:cNvPr id="2" name="Retângulo 1"/>
          <p:cNvSpPr/>
          <p:nvPr/>
        </p:nvSpPr>
        <p:spPr>
          <a:xfrm>
            <a:off x="4932040" y="756237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" name="Conector reto 40"/>
          <p:cNvCxnSpPr/>
          <p:nvPr/>
        </p:nvCxnSpPr>
        <p:spPr>
          <a:xfrm rot="10800000">
            <a:off x="4929188" y="3857625"/>
            <a:ext cx="571500" cy="3571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to 34"/>
          <p:cNvCxnSpPr/>
          <p:nvPr/>
        </p:nvCxnSpPr>
        <p:spPr>
          <a:xfrm flipV="1">
            <a:off x="4986338" y="4429125"/>
            <a:ext cx="514350" cy="46037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3200" smtClean="0"/>
              <a:t>Rotação       para a direita</a:t>
            </a:r>
            <a:endParaRPr lang="en-US" altLang="pt-BR" sz="3200" smtClean="0"/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1563" y="1571625"/>
            <a:ext cx="7858125" cy="85725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pt-BR" altLang="pt-BR" sz="2200" smtClean="0"/>
              <a:t>Corresponde a uma rotação entre os nodos </a:t>
            </a:r>
            <a:r>
              <a:rPr lang="pt-BR" altLang="pt-BR" sz="2200" smtClean="0">
                <a:solidFill>
                  <a:srgbClr val="FF0000"/>
                </a:solidFill>
              </a:rPr>
              <a:t>x</a:t>
            </a:r>
            <a:r>
              <a:rPr lang="pt-BR" altLang="pt-BR" sz="2200" smtClean="0"/>
              <a:t> e seu filho da esquerda, </a:t>
            </a:r>
            <a:r>
              <a:rPr lang="pt-BR" altLang="pt-BR" sz="2200" smtClean="0">
                <a:solidFill>
                  <a:srgbClr val="FF0000"/>
                </a:solidFill>
              </a:rPr>
              <a:t>y</a:t>
            </a:r>
            <a:r>
              <a:rPr lang="pt-BR" altLang="pt-BR" sz="2200" smtClean="0"/>
              <a:t>, envolvendo as subárvores </a:t>
            </a:r>
            <a:r>
              <a:rPr lang="pt-BR" altLang="pt-BR" sz="2200" smtClean="0">
                <a:solidFill>
                  <a:srgbClr val="FF0000"/>
                </a:solidFill>
              </a:rPr>
              <a:t>A</a:t>
            </a:r>
            <a:r>
              <a:rPr lang="pt-BR" altLang="pt-BR" sz="2200" smtClean="0"/>
              <a:t>, </a:t>
            </a:r>
            <a:r>
              <a:rPr lang="pt-BR" altLang="pt-BR" sz="2200" smtClean="0">
                <a:solidFill>
                  <a:srgbClr val="FF0000"/>
                </a:solidFill>
              </a:rPr>
              <a:t>B</a:t>
            </a:r>
            <a:r>
              <a:rPr lang="pt-BR" altLang="pt-BR" sz="2200" smtClean="0"/>
              <a:t> e </a:t>
            </a:r>
            <a:r>
              <a:rPr lang="pt-BR" altLang="pt-BR" sz="2200" smtClean="0">
                <a:solidFill>
                  <a:srgbClr val="FF0000"/>
                </a:solidFill>
              </a:rPr>
              <a:t>C</a:t>
            </a:r>
          </a:p>
        </p:txBody>
      </p:sp>
      <p:grpSp>
        <p:nvGrpSpPr>
          <p:cNvPr id="2" name="Grupo 39"/>
          <p:cNvGrpSpPr>
            <a:grpSpLocks/>
          </p:cNvGrpSpPr>
          <p:nvPr/>
        </p:nvGrpSpPr>
        <p:grpSpPr bwMode="auto">
          <a:xfrm>
            <a:off x="2733675" y="4127500"/>
            <a:ext cx="1627188" cy="1327150"/>
            <a:chOff x="2734374" y="3555318"/>
            <a:chExt cx="1626844" cy="1328301"/>
          </a:xfrm>
        </p:grpSpPr>
        <p:sp>
          <p:nvSpPr>
            <p:cNvPr id="8" name="Elipse 7"/>
            <p:cNvSpPr/>
            <p:nvPr/>
          </p:nvSpPr>
          <p:spPr>
            <a:xfrm>
              <a:off x="3875506" y="3555318"/>
              <a:ext cx="485712" cy="488346"/>
            </a:xfrm>
            <a:prstGeom prst="ellipse">
              <a:avLst/>
            </a:prstGeom>
            <a:solidFill>
              <a:srgbClr val="339933"/>
            </a:solidFill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pt-BR" sz="1200" b="1" i="1"/>
                <a:t>y</a:t>
              </a:r>
              <a:endParaRPr lang="pt-BR" sz="600" b="1" i="1"/>
            </a:p>
          </p:txBody>
        </p:sp>
        <p:sp>
          <p:nvSpPr>
            <p:cNvPr id="10" name="Triângulo isósceles 9"/>
            <p:cNvSpPr/>
            <p:nvPr/>
          </p:nvSpPr>
          <p:spPr>
            <a:xfrm>
              <a:off x="2734374" y="4252025"/>
              <a:ext cx="1047500" cy="631594"/>
            </a:xfrm>
            <a:prstGeom prst="triangle">
              <a:avLst/>
            </a:prstGeom>
            <a:solidFill>
              <a:srgbClr val="D09E00"/>
            </a:solidFill>
            <a:ln>
              <a:noFill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bIns="180000" anchor="ctr"/>
            <a:lstStyle/>
            <a:p>
              <a:pPr algn="ctr">
                <a:defRPr/>
              </a:pPr>
              <a:r>
                <a:rPr lang="pt-BR" sz="1400" b="1"/>
                <a:t>B</a:t>
              </a:r>
            </a:p>
          </p:txBody>
        </p:sp>
        <p:cxnSp>
          <p:nvCxnSpPr>
            <p:cNvPr id="25" name="Conector reto 24"/>
            <p:cNvCxnSpPr/>
            <p:nvPr/>
          </p:nvCxnSpPr>
          <p:spPr>
            <a:xfrm rot="10800000" flipV="1">
              <a:off x="3258138" y="3906460"/>
              <a:ext cx="611059" cy="344786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upo 33"/>
          <p:cNvGrpSpPr>
            <a:grpSpLocks/>
          </p:cNvGrpSpPr>
          <p:nvPr/>
        </p:nvGrpSpPr>
        <p:grpSpPr bwMode="auto">
          <a:xfrm>
            <a:off x="4654550" y="3554413"/>
            <a:ext cx="1631950" cy="1366837"/>
            <a:chOff x="4653817" y="2982326"/>
            <a:chExt cx="1632695" cy="1367368"/>
          </a:xfrm>
        </p:grpSpPr>
        <p:sp>
          <p:nvSpPr>
            <p:cNvPr id="7" name="Elipse 6"/>
            <p:cNvSpPr/>
            <p:nvPr/>
          </p:nvSpPr>
          <p:spPr>
            <a:xfrm>
              <a:off x="4653817" y="2982326"/>
              <a:ext cx="485712" cy="488346"/>
            </a:xfrm>
            <a:prstGeom prst="ellipse">
              <a:avLst/>
            </a:prstGeom>
            <a:solidFill>
              <a:srgbClr val="AC0000"/>
            </a:solidFill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pt-BR" sz="1200" b="1" i="1"/>
                <a:t>x</a:t>
              </a:r>
              <a:endParaRPr lang="pt-BR" sz="600" b="1" i="1"/>
            </a:p>
          </p:txBody>
        </p:sp>
        <p:sp>
          <p:nvSpPr>
            <p:cNvPr id="12" name="Triângulo isósceles 11"/>
            <p:cNvSpPr/>
            <p:nvPr/>
          </p:nvSpPr>
          <p:spPr>
            <a:xfrm>
              <a:off x="5239012" y="3718100"/>
              <a:ext cx="1047500" cy="631594"/>
            </a:xfrm>
            <a:prstGeom prst="triangle">
              <a:avLst/>
            </a:prstGeom>
            <a:solidFill>
              <a:srgbClr val="AC0000"/>
            </a:solidFill>
            <a:ln>
              <a:noFill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bIns="180000" anchor="ctr"/>
            <a:lstStyle/>
            <a:p>
              <a:pPr algn="ctr">
                <a:defRPr/>
              </a:pPr>
              <a:r>
                <a:rPr lang="pt-BR" sz="1400" b="1"/>
                <a:t>A</a:t>
              </a:r>
            </a:p>
          </p:txBody>
        </p:sp>
        <p:cxnSp>
          <p:nvCxnSpPr>
            <p:cNvPr id="30" name="Conector reto 29"/>
            <p:cNvCxnSpPr/>
            <p:nvPr/>
          </p:nvCxnSpPr>
          <p:spPr>
            <a:xfrm>
              <a:off x="5101696" y="3344417"/>
              <a:ext cx="625761" cy="400205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3" name="Conector reto 32"/>
          <p:cNvCxnSpPr/>
          <p:nvPr/>
        </p:nvCxnSpPr>
        <p:spPr>
          <a:xfrm rot="10800000">
            <a:off x="4325938" y="4478338"/>
            <a:ext cx="701675" cy="4032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riângulo isósceles 10"/>
          <p:cNvSpPr/>
          <p:nvPr/>
        </p:nvSpPr>
        <p:spPr>
          <a:xfrm>
            <a:off x="4489961" y="4869108"/>
            <a:ext cx="1047500" cy="631594"/>
          </a:xfrm>
          <a:prstGeom prst="triangl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r>
              <a:rPr lang="pt-BR" sz="1400" b="1"/>
              <a:t>C</a:t>
            </a:r>
          </a:p>
        </p:txBody>
      </p:sp>
      <p:cxnSp>
        <p:nvCxnSpPr>
          <p:cNvPr id="43" name="Conector reto 42"/>
          <p:cNvCxnSpPr/>
          <p:nvPr/>
        </p:nvCxnSpPr>
        <p:spPr>
          <a:xfrm rot="10800000" flipV="1">
            <a:off x="4289425" y="3916363"/>
            <a:ext cx="396875" cy="28257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upo 26"/>
          <p:cNvGrpSpPr>
            <a:grpSpLocks/>
          </p:cNvGrpSpPr>
          <p:nvPr/>
        </p:nvGrpSpPr>
        <p:grpSpPr bwMode="auto">
          <a:xfrm>
            <a:off x="4929188" y="2786063"/>
            <a:ext cx="2500312" cy="714375"/>
            <a:chOff x="4714876" y="2214554"/>
            <a:chExt cx="2500330" cy="714380"/>
          </a:xfrm>
        </p:grpSpPr>
        <p:sp>
          <p:nvSpPr>
            <p:cNvPr id="28" name="Retângulo de cantos arredondados 27"/>
            <p:cNvSpPr/>
            <p:nvPr/>
          </p:nvSpPr>
          <p:spPr>
            <a:xfrm>
              <a:off x="5572132" y="2214554"/>
              <a:ext cx="1643074" cy="714380"/>
            </a:xfrm>
            <a:prstGeom prst="roundRect">
              <a:avLst/>
            </a:prstGeom>
            <a:noFill/>
            <a:ln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pt-BR" sz="1400"/>
                <a:t>Devolvo </a:t>
              </a:r>
              <a:r>
                <a:rPr lang="pt-BR" sz="1400" i="1"/>
                <a:t>y</a:t>
              </a:r>
              <a:r>
                <a:rPr lang="pt-BR" sz="1400"/>
                <a:t> como a nova raiz desta subárvore</a:t>
              </a:r>
            </a:p>
          </p:txBody>
        </p:sp>
        <p:cxnSp>
          <p:nvCxnSpPr>
            <p:cNvPr id="29" name="Conector angulado 28"/>
            <p:cNvCxnSpPr>
              <a:stCxn id="28" idx="1"/>
            </p:cNvCxnSpPr>
            <p:nvPr/>
          </p:nvCxnSpPr>
          <p:spPr>
            <a:xfrm rot="10800000" flipV="1">
              <a:off x="4714876" y="2571743"/>
              <a:ext cx="857256" cy="285752"/>
            </a:xfrm>
            <a:prstGeom prst="bentConnector3">
              <a:avLst>
                <a:gd name="adj1" fmla="val 100370"/>
              </a:avLst>
            </a:prstGeom>
            <a:ln w="25400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Retângulo 5"/>
          <p:cNvSpPr/>
          <p:nvPr/>
        </p:nvSpPr>
        <p:spPr>
          <a:xfrm>
            <a:off x="2724707" y="773171"/>
            <a:ext cx="77777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32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32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sp>
        <p:nvSpPr>
          <p:cNvPr id="9" name="Seta em curva para baixo 8"/>
          <p:cNvSpPr/>
          <p:nvPr/>
        </p:nvSpPr>
        <p:spPr>
          <a:xfrm>
            <a:off x="3419475" y="3213100"/>
            <a:ext cx="2324100" cy="698500"/>
          </a:xfrm>
          <a:prstGeom prst="curvedDown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mph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0.08282 0.0810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00" y="4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22222E-6 L 0.07274 -0.083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00" y="-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04900" y="1374775"/>
            <a:ext cx="8072438" cy="5016500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nodoRB *</a:t>
            </a:r>
            <a:r>
              <a:rPr lang="pt-BR" altLang="pt-BR" sz="15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roda_esq</a:t>
            </a: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(x *nodoRB)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 variáveis locais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   y, pai : *nodoRB;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lado	  : {esq, dir};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início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pai &lt;- x-&gt;pai;</a:t>
            </a:r>
            <a:r>
              <a:rPr lang="pt-BR" altLang="pt-BR" sz="1500" b="1" dirty="0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	  //guardo o pai da subárvore que vou rodar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</a:t>
            </a: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 pai-&gt;esq = x </a:t>
            </a:r>
            <a:r>
              <a:rPr lang="pt-BR" altLang="pt-BR" sz="15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ENTÃO</a:t>
            </a: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pt-BR" altLang="pt-BR" sz="1500" b="1" dirty="0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//x está pendurado de qual lado do pai?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   lado &lt;- esq;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SENÃO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   lado &lt;- dir;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pt-BR" altLang="pt-BR" sz="1500" b="1" dirty="0" smtClean="0">
                <a:solidFill>
                  <a:srgbClr val="00B0F0"/>
                </a:solidFill>
                <a:latin typeface="Courier New" pitchFamily="49" charset="0"/>
                <a:cs typeface="Courier New" pitchFamily="49" charset="0"/>
              </a:rPr>
              <a:t> y &lt;- x-&gt;dir; </a:t>
            </a: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dirty="0" smtClean="0">
                <a:solidFill>
                  <a:srgbClr val="00B0F0"/>
                </a:solidFill>
                <a:latin typeface="Courier New" pitchFamily="49" charset="0"/>
                <a:cs typeface="Courier New" pitchFamily="49" charset="0"/>
              </a:rPr>
              <a:t>y-&gt;pai &lt;- pai	    </a:t>
            </a:r>
            <a:r>
              <a:rPr lang="pt-BR" altLang="pt-BR" sz="1500" b="1" dirty="0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//roda &amp; ajusta pais</a:t>
            </a:r>
            <a:endParaRPr lang="pt-BR" altLang="pt-BR" sz="1500" b="1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pt-BR" altLang="pt-BR" sz="1500" b="1" dirty="0" smtClean="0">
                <a:solidFill>
                  <a:srgbClr val="00B0F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pt-BR" altLang="pt-BR" sz="1500" b="1" dirty="0" smtClean="0">
                <a:solidFill>
                  <a:srgbClr val="3FCDFF"/>
                </a:solidFill>
                <a:latin typeface="Courier New" pitchFamily="49" charset="0"/>
                <a:cs typeface="Courier New" pitchFamily="49" charset="0"/>
              </a:rPr>
              <a:t>x-&gt;dir &lt;- y-&gt;esq;	</a:t>
            </a:r>
            <a:r>
              <a:rPr lang="pt-BR" altLang="pt-BR" sz="1500" b="1" dirty="0" smtClean="0">
                <a:solidFill>
                  <a:srgbClr val="00B0F0"/>
                </a:solidFill>
                <a:latin typeface="Courier New" pitchFamily="49" charset="0"/>
                <a:cs typeface="Courier New" pitchFamily="49" charset="0"/>
              </a:rPr>
              <a:t>x-&gt;dir-&gt;pai &lt;- x;</a:t>
            </a:r>
            <a:endParaRPr lang="pt-BR" altLang="pt-BR" sz="1500" b="1" dirty="0" smtClean="0">
              <a:solidFill>
                <a:srgbClr val="3FCDFF"/>
              </a:solidFill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solidFill>
                  <a:srgbClr val="3FCDFF"/>
                </a:solidFill>
                <a:latin typeface="Courier New" pitchFamily="49" charset="0"/>
                <a:cs typeface="Courier New" pitchFamily="49" charset="0"/>
              </a:rPr>
              <a:t>   y-&gt;esq &lt;- x;		</a:t>
            </a:r>
            <a:r>
              <a:rPr lang="pt-BR" altLang="pt-BR" sz="1500" b="1" dirty="0" smtClean="0">
                <a:solidFill>
                  <a:srgbClr val="00B0F0"/>
                </a:solidFill>
                <a:latin typeface="Courier New" pitchFamily="49" charset="0"/>
                <a:cs typeface="Courier New" pitchFamily="49" charset="0"/>
              </a:rPr>
              <a:t>y-&gt;esq-&gt;pai &lt;- y;</a:t>
            </a:r>
            <a:endParaRPr lang="pt-BR" altLang="pt-BR" sz="1500" b="1" dirty="0" smtClean="0">
              <a:solidFill>
                <a:srgbClr val="3FCDFF"/>
              </a:solidFill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</a:t>
            </a: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 lado = esq ENTÃO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   pai-&gt;esq &lt;- y;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SENÃO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   pai-&gt;dir &lt;- y;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   retorne y;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 roda_esq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3200" smtClean="0"/>
              <a:t>Rotação       para a esquerda</a:t>
            </a:r>
            <a:endParaRPr lang="en-US" altLang="pt-BR" sz="3200" smtClean="0"/>
          </a:p>
        </p:txBody>
      </p:sp>
      <p:sp>
        <p:nvSpPr>
          <p:cNvPr id="6" name="Retângulo 5"/>
          <p:cNvSpPr/>
          <p:nvPr/>
        </p:nvSpPr>
        <p:spPr>
          <a:xfrm>
            <a:off x="2724707" y="683985"/>
            <a:ext cx="77777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32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32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sp>
        <p:nvSpPr>
          <p:cNvPr id="2" name="Retângulo 1"/>
          <p:cNvSpPr/>
          <p:nvPr/>
        </p:nvSpPr>
        <p:spPr>
          <a:xfrm>
            <a:off x="1258888" y="3916363"/>
            <a:ext cx="7561262" cy="71913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04900" y="1374775"/>
            <a:ext cx="8072438" cy="5016500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nodoRB *</a:t>
            </a:r>
            <a:r>
              <a:rPr lang="pt-BR" altLang="pt-BR" sz="15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roda_esq</a:t>
            </a: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(x *nodoRB)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 variáveis locais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   y, pai : *nodoRB;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lado	  : {esq, dir};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início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pai &lt;- x-&gt;pai;</a:t>
            </a:r>
            <a:r>
              <a:rPr lang="pt-BR" altLang="pt-BR" sz="1500" b="1" dirty="0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	  //guardo o pai da subárvore que vou rodar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</a:t>
            </a: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 pai-&gt;esq = x </a:t>
            </a:r>
            <a:r>
              <a:rPr lang="pt-BR" altLang="pt-BR" sz="15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ENTÃO</a:t>
            </a: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pt-BR" altLang="pt-BR" sz="1500" b="1" dirty="0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//x está pendurado de qual lado do pai?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   lado &lt;- esq;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SENÃO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   lado &lt;- dir;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pt-BR" altLang="pt-BR" sz="1500" b="1" dirty="0" smtClean="0">
                <a:solidFill>
                  <a:srgbClr val="00B0F0"/>
                </a:solidFill>
                <a:latin typeface="Courier New" pitchFamily="49" charset="0"/>
                <a:cs typeface="Courier New" pitchFamily="49" charset="0"/>
              </a:rPr>
              <a:t> y &lt;- x-&gt;dir; </a:t>
            </a: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dirty="0" smtClean="0">
                <a:solidFill>
                  <a:srgbClr val="00B0F0"/>
                </a:solidFill>
                <a:latin typeface="Courier New" pitchFamily="49" charset="0"/>
                <a:cs typeface="Courier New" pitchFamily="49" charset="0"/>
              </a:rPr>
              <a:t>y-&gt;pai &lt;- pai	    </a:t>
            </a:r>
            <a:r>
              <a:rPr lang="pt-BR" altLang="pt-BR" sz="1500" b="1" dirty="0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//roda</a:t>
            </a:r>
            <a:endParaRPr lang="pt-BR" altLang="pt-BR" sz="1500" b="1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pt-BR" altLang="pt-BR" sz="1500" b="1" dirty="0" smtClean="0">
                <a:solidFill>
                  <a:srgbClr val="00B0F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pt-BR" altLang="pt-BR" sz="1500" b="1" dirty="0" smtClean="0">
                <a:solidFill>
                  <a:srgbClr val="3FCDFF"/>
                </a:solidFill>
                <a:latin typeface="Courier New" pitchFamily="49" charset="0"/>
                <a:cs typeface="Courier New" pitchFamily="49" charset="0"/>
              </a:rPr>
              <a:t>x-&gt;dir &lt;- y-&gt;esq;	</a:t>
            </a:r>
            <a:r>
              <a:rPr lang="pt-BR" altLang="pt-BR" sz="1500" b="1" dirty="0" smtClean="0">
                <a:solidFill>
                  <a:srgbClr val="00B0F0"/>
                </a:solidFill>
                <a:latin typeface="Courier New" pitchFamily="49" charset="0"/>
                <a:cs typeface="Courier New" pitchFamily="49" charset="0"/>
              </a:rPr>
              <a:t>x-&gt;dir-&gt;pai &lt;- x;</a:t>
            </a:r>
            <a:endParaRPr lang="pt-BR" altLang="pt-BR" sz="1500" b="1" dirty="0" smtClean="0">
              <a:solidFill>
                <a:srgbClr val="3FCDFF"/>
              </a:solidFill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solidFill>
                  <a:srgbClr val="3FCDFF"/>
                </a:solidFill>
                <a:latin typeface="Courier New" pitchFamily="49" charset="0"/>
                <a:cs typeface="Courier New" pitchFamily="49" charset="0"/>
              </a:rPr>
              <a:t>   y-&gt;esq &lt;- x;		</a:t>
            </a:r>
            <a:r>
              <a:rPr lang="pt-BR" altLang="pt-BR" sz="1500" b="1" dirty="0" smtClean="0">
                <a:solidFill>
                  <a:srgbClr val="00B0F0"/>
                </a:solidFill>
                <a:latin typeface="Courier New" pitchFamily="49" charset="0"/>
                <a:cs typeface="Courier New" pitchFamily="49" charset="0"/>
              </a:rPr>
              <a:t>y-&gt;esq-&gt;pai &lt;- y;</a:t>
            </a:r>
            <a:endParaRPr lang="pt-BR" altLang="pt-BR" sz="1500" b="1" dirty="0" smtClean="0">
              <a:solidFill>
                <a:srgbClr val="3FCDFF"/>
              </a:solidFill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</a:t>
            </a: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 lado = esq ENTÃO </a:t>
            </a:r>
            <a:r>
              <a:rPr lang="pt-BR" altLang="pt-BR" sz="1500" b="1" dirty="0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                     // </a:t>
            </a:r>
            <a:r>
              <a:rPr lang="pt-BR" altLang="pt-BR" sz="1500" b="1" dirty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A</a:t>
            </a:r>
            <a:r>
              <a:rPr lang="pt-BR" altLang="pt-BR" sz="1500" b="1" dirty="0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justa pais.</a:t>
            </a:r>
            <a:endParaRPr lang="pt-BR" altLang="pt-BR" sz="1500" b="1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   pai-&gt;esq &lt;- y; ENTÃO </a:t>
            </a:r>
            <a:r>
              <a:rPr lang="pt-BR" altLang="pt-BR" sz="1500" b="1" dirty="0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                 // Evita ter que passar</a:t>
            </a:r>
            <a:endParaRPr lang="pt-BR" altLang="pt-BR" sz="1500" b="1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SENÃO</a:t>
            </a:r>
            <a:r>
              <a:rPr lang="pt-BR" altLang="pt-BR" sz="1500" b="1" dirty="0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 				    // pai como parâmetro.</a:t>
            </a:r>
            <a:endParaRPr lang="pt-BR" altLang="pt-BR" sz="15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   pai-&gt;dir &lt;- y;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latin typeface="Courier New" pitchFamily="49" charset="0"/>
                <a:cs typeface="Courier New" pitchFamily="49" charset="0"/>
              </a:rPr>
              <a:t>   retorne y;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 roda_esq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3200" smtClean="0"/>
              <a:t>Rotação       para a esquerda</a:t>
            </a:r>
            <a:endParaRPr lang="en-US" altLang="pt-BR" sz="3200" smtClean="0"/>
          </a:p>
        </p:txBody>
      </p:sp>
      <p:sp>
        <p:nvSpPr>
          <p:cNvPr id="6" name="Retângulo 5"/>
          <p:cNvSpPr/>
          <p:nvPr/>
        </p:nvSpPr>
        <p:spPr>
          <a:xfrm>
            <a:off x="2724707" y="683985"/>
            <a:ext cx="77777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32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32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sp>
        <p:nvSpPr>
          <p:cNvPr id="2" name="Retângulo 1"/>
          <p:cNvSpPr/>
          <p:nvPr/>
        </p:nvSpPr>
        <p:spPr>
          <a:xfrm>
            <a:off x="1258888" y="4606529"/>
            <a:ext cx="7705600" cy="112672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7" name="Retângulo 1"/>
          <p:cNvSpPr/>
          <p:nvPr/>
        </p:nvSpPr>
        <p:spPr>
          <a:xfrm>
            <a:off x="1259632" y="2564905"/>
            <a:ext cx="7704856" cy="21602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515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3200" smtClean="0"/>
              <a:t>Rotação       para a direita</a:t>
            </a:r>
            <a:endParaRPr lang="en-US" altLang="pt-BR" sz="3200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08075" y="1363663"/>
            <a:ext cx="8072438" cy="5089525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nodoRB *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roda_dir</a:t>
            </a: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(x *nodoRB)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variáveis locais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  y, pai : *nodoRB;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lado	  : {esq, dir};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início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pai &lt;- x-&gt;pai;</a:t>
            </a:r>
            <a:r>
              <a:rPr lang="pt-BR" altLang="pt-BR" sz="1500" b="1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 	  //guardo o pai da subárvore que vou rodar</a:t>
            </a:r>
            <a:endParaRPr lang="pt-BR" altLang="pt-BR" sz="1500" b="1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</a:t>
            </a: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pai-&gt;esq = x 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ENTÃO</a:t>
            </a: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pt-BR" altLang="pt-BR" sz="1500" b="1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//x está pendurado de qual lado do pai?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   lado &lt;- esq;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SENÃO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   lado &lt;- dir;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pt-BR" altLang="pt-BR" sz="1500" b="1" smtClean="0">
                <a:solidFill>
                  <a:srgbClr val="00B0F0"/>
                </a:solidFill>
                <a:latin typeface="Courier New" pitchFamily="49" charset="0"/>
                <a:cs typeface="Courier New" pitchFamily="49" charset="0"/>
              </a:rPr>
              <a:t>y &lt;- x-&gt;esq;		y-&gt;pai &lt;- pai	    </a:t>
            </a:r>
            <a:r>
              <a:rPr lang="pt-BR" altLang="pt-BR" sz="1500" b="1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//roda &amp; ajusta pais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pt-BR" altLang="pt-BR" sz="1500" b="1" smtClean="0">
                <a:solidFill>
                  <a:srgbClr val="00B0F0"/>
                </a:solidFill>
                <a:latin typeface="Courier New" pitchFamily="49" charset="0"/>
                <a:cs typeface="Courier New" pitchFamily="49" charset="0"/>
              </a:rPr>
              <a:t>x-&gt;esq &lt;- y-&gt;dir;	x-&gt;esq-&gt;pai &lt;- x;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solidFill>
                  <a:srgbClr val="00B0F0"/>
                </a:solidFill>
                <a:latin typeface="Courier New" pitchFamily="49" charset="0"/>
                <a:cs typeface="Courier New" pitchFamily="49" charset="0"/>
              </a:rPr>
              <a:t>   y-&gt;dir &lt;- x;		y-&gt;dir-&gt;pai &lt;- y;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</a:t>
            </a: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lado = esq ENTÃO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   pai-&gt;esq &lt;- y;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SENÃO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   pai-&gt;dir &lt;- y;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  retorne y;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 roda_dir</a:t>
            </a:r>
          </a:p>
        </p:txBody>
      </p:sp>
      <p:sp>
        <p:nvSpPr>
          <p:cNvPr id="4" name="Retângulo 3"/>
          <p:cNvSpPr/>
          <p:nvPr/>
        </p:nvSpPr>
        <p:spPr>
          <a:xfrm>
            <a:off x="2724707" y="683985"/>
            <a:ext cx="77777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32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32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Inserções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</a:t>
            </a:r>
            <a:endParaRPr lang="en-US" altLang="pt-BR" sz="4000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pt-BR" sz="2400" smtClean="0"/>
              <a:t>A inclusão é sempre executada utilizando-se o algoritmo de inserção em árvore de busca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000" smtClean="0"/>
              <a:t>Modificado para  manter os ponteiros para o pai.</a:t>
            </a:r>
          </a:p>
          <a:p>
            <a:pPr eaLnBrk="1" hangingPunct="1">
              <a:spcBef>
                <a:spcPts val="1200"/>
              </a:spcBef>
            </a:pPr>
            <a:r>
              <a:rPr lang="en-US" altLang="pt-BR" sz="2400" smtClean="0"/>
              <a:t>Todo novo nodo é colorido </a:t>
            </a:r>
            <a:r>
              <a:rPr lang="en-US" altLang="pt-BR" sz="2400" smtClean="0">
                <a:solidFill>
                  <a:srgbClr val="FF0000"/>
                </a:solidFill>
              </a:rPr>
              <a:t>rubro</a:t>
            </a:r>
            <a:r>
              <a:rPr lang="en-US" altLang="pt-BR" sz="2400" smtClean="0"/>
              <a:t>.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000" smtClean="0"/>
              <a:t>Sempre ganha duas folhas nulas negras</a:t>
            </a:r>
          </a:p>
          <a:p>
            <a:pPr eaLnBrk="1" hangingPunct="1">
              <a:spcBef>
                <a:spcPts val="1200"/>
              </a:spcBef>
            </a:pPr>
            <a:r>
              <a:rPr lang="en-US" altLang="pt-BR" sz="2400" smtClean="0"/>
              <a:t>Se o pai do novo nodo for negro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000" smtClean="0"/>
              <a:t>Está pronto, trata-se de uma árvore- </a:t>
            </a:r>
          </a:p>
          <a:p>
            <a:pPr eaLnBrk="1" hangingPunct="1">
              <a:spcBef>
                <a:spcPts val="1200"/>
              </a:spcBef>
            </a:pPr>
            <a:r>
              <a:rPr lang="en-US" altLang="pt-BR" sz="2400" smtClean="0"/>
              <a:t>Se o pai for </a:t>
            </a:r>
            <a:r>
              <a:rPr lang="en-US" altLang="pt-BR" sz="2400" smtClean="0">
                <a:solidFill>
                  <a:srgbClr val="FF0000"/>
                </a:solidFill>
              </a:rPr>
              <a:t>rubro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000" smtClean="0"/>
              <a:t>A propriedade 4 está ferida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000" smtClean="0"/>
              <a:t>Até duas rotações devem ser realizadas</a:t>
            </a:r>
          </a:p>
        </p:txBody>
      </p:sp>
      <p:sp>
        <p:nvSpPr>
          <p:cNvPr id="2" name="Retângulo 1"/>
          <p:cNvSpPr/>
          <p:nvPr/>
        </p:nvSpPr>
        <p:spPr>
          <a:xfrm>
            <a:off x="4986489" y="756237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5936493" y="4386156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Ajustes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</a:t>
            </a:r>
            <a:endParaRPr lang="en-US" altLang="pt-BR" sz="400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458913"/>
            <a:ext cx="7848600" cy="4778375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pt-BR" sz="2400" dirty="0" smtClean="0"/>
              <a:t>Para </a:t>
            </a:r>
            <a:r>
              <a:rPr lang="en-US" altLang="pt-BR" sz="2400" dirty="0" err="1" smtClean="0"/>
              <a:t>todo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nodo</a:t>
            </a:r>
            <a:r>
              <a:rPr lang="en-US" altLang="pt-BR" sz="2400" dirty="0" smtClean="0"/>
              <a:t> </a:t>
            </a:r>
            <a:r>
              <a:rPr lang="en-US" altLang="pt-BR" sz="2400" i="1" dirty="0" smtClean="0">
                <a:solidFill>
                  <a:srgbClr val="FFC000"/>
                </a:solidFill>
              </a:rPr>
              <a:t>v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definimos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uma</a:t>
            </a:r>
            <a:r>
              <a:rPr lang="en-US" altLang="pt-BR" sz="2400" dirty="0" smtClean="0"/>
              <a:t> </a:t>
            </a:r>
            <a:r>
              <a:rPr lang="en-US" altLang="pt-BR" sz="2400" i="1" dirty="0" err="1" smtClean="0">
                <a:solidFill>
                  <a:srgbClr val="FFC000"/>
                </a:solidFill>
              </a:rPr>
              <a:t>vizinhança</a:t>
            </a:r>
            <a:r>
              <a:rPr lang="en-US" altLang="pt-BR" sz="2400" i="1" dirty="0" smtClean="0">
                <a:solidFill>
                  <a:srgbClr val="FFC000"/>
                </a:solidFill>
              </a:rPr>
              <a:t>-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1800" i="1" dirty="0" smtClean="0">
                <a:solidFill>
                  <a:srgbClr val="FFC000"/>
                </a:solidFill>
              </a:rPr>
              <a:t>v</a:t>
            </a:r>
            <a:r>
              <a:rPr lang="en-US" altLang="pt-BR" sz="1800" i="1" dirty="0" smtClean="0"/>
              <a:t>, </a:t>
            </a:r>
            <a:r>
              <a:rPr lang="en-US" altLang="pt-BR" sz="1800" dirty="0" err="1" smtClean="0"/>
              <a:t>seu</a:t>
            </a:r>
            <a:r>
              <a:rPr lang="en-US" altLang="pt-BR" sz="1800" dirty="0" smtClean="0"/>
              <a:t> </a:t>
            </a:r>
            <a:r>
              <a:rPr lang="en-US" altLang="pt-BR" sz="1800" i="1" dirty="0" err="1" smtClean="0">
                <a:solidFill>
                  <a:srgbClr val="FFC000"/>
                </a:solidFill>
              </a:rPr>
              <a:t>pai</a:t>
            </a:r>
            <a:r>
              <a:rPr lang="en-US" altLang="pt-BR" sz="1800" i="1" dirty="0" smtClean="0"/>
              <a:t>, </a:t>
            </a:r>
            <a:r>
              <a:rPr lang="en-US" altLang="pt-BR" sz="1800" dirty="0" err="1" smtClean="0"/>
              <a:t>seu</a:t>
            </a:r>
            <a:r>
              <a:rPr lang="en-US" altLang="pt-BR" sz="1800" dirty="0" smtClean="0"/>
              <a:t> </a:t>
            </a:r>
            <a:r>
              <a:rPr lang="en-US" altLang="pt-BR" sz="1800" i="1" dirty="0" err="1" smtClean="0">
                <a:solidFill>
                  <a:srgbClr val="FFC000"/>
                </a:solidFill>
              </a:rPr>
              <a:t>avô</a:t>
            </a:r>
            <a:r>
              <a:rPr lang="en-US" altLang="pt-BR" sz="1800" i="1" dirty="0" smtClean="0"/>
              <a:t> e </a:t>
            </a:r>
            <a:r>
              <a:rPr lang="en-US" altLang="pt-BR" sz="1800" dirty="0" err="1" smtClean="0"/>
              <a:t>seu</a:t>
            </a:r>
            <a:r>
              <a:rPr lang="en-US" altLang="pt-BR" sz="1800" dirty="0" smtClean="0"/>
              <a:t> </a:t>
            </a:r>
            <a:r>
              <a:rPr lang="en-US" altLang="pt-BR" sz="1800" i="1" dirty="0" err="1" smtClean="0">
                <a:solidFill>
                  <a:srgbClr val="FFC000"/>
                </a:solidFill>
              </a:rPr>
              <a:t>tio</a:t>
            </a:r>
            <a:r>
              <a:rPr lang="en-US" altLang="pt-BR" sz="1800" i="1" dirty="0" smtClean="0"/>
              <a:t> </a:t>
            </a:r>
            <a:r>
              <a:rPr lang="en-US" altLang="pt-BR" sz="1800" dirty="0" smtClean="0"/>
              <a:t>(RB é </a:t>
            </a:r>
            <a:r>
              <a:rPr lang="en-US" altLang="pt-BR" sz="1800" dirty="0" err="1" smtClean="0"/>
              <a:t>binária</a:t>
            </a:r>
            <a:r>
              <a:rPr lang="en-US" altLang="pt-BR" sz="1800" dirty="0" smtClean="0"/>
              <a:t>, </a:t>
            </a:r>
            <a:r>
              <a:rPr lang="en-US" altLang="pt-BR" sz="1800" dirty="0" err="1" smtClean="0"/>
              <a:t>haverá</a:t>
            </a:r>
            <a:r>
              <a:rPr lang="en-US" altLang="pt-BR" sz="1800" dirty="0" smtClean="0"/>
              <a:t> no </a:t>
            </a:r>
            <a:r>
              <a:rPr lang="en-US" altLang="pt-BR" sz="1800" dirty="0" err="1" smtClean="0"/>
              <a:t>máximo</a:t>
            </a:r>
            <a:r>
              <a:rPr lang="en-US" altLang="pt-BR" sz="1800" dirty="0" smtClean="0"/>
              <a:t> 1 </a:t>
            </a:r>
            <a:r>
              <a:rPr lang="en-US" altLang="pt-BR" sz="1800" dirty="0" err="1" smtClean="0"/>
              <a:t>tio</a:t>
            </a:r>
            <a:r>
              <a:rPr lang="en-US" altLang="pt-BR" sz="1800" dirty="0" smtClean="0"/>
              <a:t>)</a:t>
            </a:r>
          </a:p>
          <a:p>
            <a:pPr eaLnBrk="1" hangingPunct="1">
              <a:spcBef>
                <a:spcPts val="1200"/>
              </a:spcBef>
            </a:pPr>
            <a:r>
              <a:rPr lang="en-US" altLang="pt-BR" sz="2000" dirty="0" smtClean="0"/>
              <a:t>Um </a:t>
            </a:r>
            <a:r>
              <a:rPr lang="en-US" altLang="pt-BR" sz="2000" i="1" dirty="0" err="1" smtClean="0"/>
              <a:t>passo</a:t>
            </a:r>
            <a:r>
              <a:rPr lang="en-US" altLang="pt-BR" sz="2000" i="1" dirty="0" smtClean="0"/>
              <a:t>-CE</a:t>
            </a:r>
            <a:r>
              <a:rPr lang="en-US" altLang="pt-BR" sz="2000" dirty="0" smtClean="0"/>
              <a:t> de </a:t>
            </a:r>
            <a:r>
              <a:rPr lang="en-US" altLang="pt-BR" sz="2000" dirty="0" err="1" smtClean="0">
                <a:solidFill>
                  <a:srgbClr val="FFC000"/>
                </a:solidFill>
              </a:rPr>
              <a:t>correção-ou-elevação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envolve</a:t>
            </a:r>
            <a:endParaRPr lang="en-US" altLang="pt-BR" sz="2000" dirty="0" smtClean="0"/>
          </a:p>
          <a:p>
            <a:pPr lvl="1" eaLnBrk="1" hangingPunct="1">
              <a:spcBef>
                <a:spcPts val="1200"/>
              </a:spcBef>
            </a:pPr>
            <a:r>
              <a:rPr lang="en-US" altLang="pt-BR" sz="1800" dirty="0" err="1" smtClean="0">
                <a:solidFill>
                  <a:srgbClr val="FFC000"/>
                </a:solidFill>
              </a:rPr>
              <a:t>recolorir</a:t>
            </a:r>
            <a:r>
              <a:rPr lang="en-US" altLang="pt-BR" sz="1800" dirty="0" smtClean="0"/>
              <a:t> e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1800" dirty="0" smtClean="0"/>
              <a:t>(</a:t>
            </a:r>
            <a:r>
              <a:rPr lang="en-US" altLang="pt-BR" sz="1800" dirty="0" err="1" smtClean="0"/>
              <a:t>eventualmente</a:t>
            </a:r>
            <a:r>
              <a:rPr lang="en-US" altLang="pt-BR" sz="1800" dirty="0" smtClean="0"/>
              <a:t>) </a:t>
            </a:r>
            <a:r>
              <a:rPr lang="en-US" altLang="pt-BR" sz="1800" dirty="0" err="1" smtClean="0">
                <a:solidFill>
                  <a:srgbClr val="FFC000"/>
                </a:solidFill>
              </a:rPr>
              <a:t>rotacionar</a:t>
            </a:r>
            <a:r>
              <a:rPr lang="en-US" altLang="pt-BR" sz="1800" dirty="0" smtClean="0"/>
              <a:t> a </a:t>
            </a:r>
            <a:r>
              <a:rPr lang="en-US" altLang="pt-BR" sz="1800" dirty="0" err="1" smtClean="0"/>
              <a:t>vizinhança</a:t>
            </a:r>
            <a:r>
              <a:rPr lang="en-US" altLang="pt-BR" sz="1800" dirty="0" smtClean="0"/>
              <a:t>-RB</a:t>
            </a:r>
          </a:p>
          <a:p>
            <a:pPr eaLnBrk="1" hangingPunct="1">
              <a:spcBef>
                <a:spcPts val="1200"/>
              </a:spcBef>
            </a:pPr>
            <a:r>
              <a:rPr lang="en-US" altLang="pt-BR" sz="2000" dirty="0" smtClean="0"/>
              <a:t>Um </a:t>
            </a:r>
            <a:r>
              <a:rPr lang="en-US" altLang="pt-BR" sz="2000" i="1" dirty="0" err="1" smtClean="0"/>
              <a:t>passo</a:t>
            </a:r>
            <a:r>
              <a:rPr lang="en-US" altLang="pt-BR" sz="2000" i="1" dirty="0" smtClean="0"/>
              <a:t>-CE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provoca</a:t>
            </a:r>
            <a:endParaRPr lang="en-US" altLang="pt-BR" sz="2000" dirty="0" smtClean="0"/>
          </a:p>
          <a:p>
            <a:pPr lvl="1" eaLnBrk="1" hangingPunct="1">
              <a:spcBef>
                <a:spcPts val="1200"/>
              </a:spcBef>
            </a:pPr>
            <a:r>
              <a:rPr lang="en-US" altLang="pt-BR" sz="1800" dirty="0" smtClean="0"/>
              <a:t>a </a:t>
            </a:r>
            <a:r>
              <a:rPr lang="en-US" altLang="pt-BR" sz="1800" dirty="0" err="1" smtClean="0">
                <a:solidFill>
                  <a:srgbClr val="FFC000"/>
                </a:solidFill>
              </a:rPr>
              <a:t>restituição</a:t>
            </a:r>
            <a:r>
              <a:rPr lang="en-US" altLang="pt-BR" sz="1800" dirty="0" smtClean="0"/>
              <a:t> da </a:t>
            </a:r>
            <a:r>
              <a:rPr lang="en-US" altLang="pt-BR" sz="1800" i="1" dirty="0" err="1" smtClean="0"/>
              <a:t>propriedade</a:t>
            </a:r>
            <a:r>
              <a:rPr lang="en-US" altLang="pt-BR" sz="1800" i="1" dirty="0" smtClean="0"/>
              <a:t> 4</a:t>
            </a:r>
            <a:r>
              <a:rPr lang="en-US" altLang="pt-BR" sz="1800" dirty="0" smtClean="0"/>
              <a:t> </a:t>
            </a:r>
            <a:r>
              <a:rPr lang="en-US" altLang="pt-BR" sz="1800" dirty="0" err="1" smtClean="0"/>
              <a:t>ou</a:t>
            </a:r>
            <a:endParaRPr lang="en-US" altLang="pt-BR" sz="1800" dirty="0" smtClean="0"/>
          </a:p>
          <a:p>
            <a:pPr lvl="1" eaLnBrk="1" hangingPunct="1">
              <a:spcBef>
                <a:spcPts val="1200"/>
              </a:spcBef>
            </a:pPr>
            <a:r>
              <a:rPr lang="en-US" altLang="pt-BR" sz="1800" dirty="0" smtClean="0"/>
              <a:t>a </a:t>
            </a:r>
            <a:r>
              <a:rPr lang="en-US" altLang="pt-BR" sz="1800" dirty="0" err="1" smtClean="0">
                <a:solidFill>
                  <a:srgbClr val="FFC000"/>
                </a:solidFill>
              </a:rPr>
              <a:t>elevação</a:t>
            </a:r>
            <a:r>
              <a:rPr lang="en-US" altLang="pt-BR" sz="1800" dirty="0" smtClean="0"/>
              <a:t> do </a:t>
            </a:r>
            <a:r>
              <a:rPr lang="en-US" altLang="pt-BR" sz="1800" dirty="0" err="1" smtClean="0"/>
              <a:t>erro</a:t>
            </a:r>
            <a:r>
              <a:rPr lang="en-US" altLang="pt-BR" sz="1800" dirty="0" smtClean="0"/>
              <a:t> para um </a:t>
            </a:r>
            <a:r>
              <a:rPr lang="en-US" altLang="pt-BR" sz="1800" dirty="0" err="1" smtClean="0"/>
              <a:t>nível</a:t>
            </a:r>
            <a:r>
              <a:rPr lang="en-US" altLang="pt-BR" sz="1800" dirty="0" smtClean="0"/>
              <a:t> </a:t>
            </a:r>
            <a:r>
              <a:rPr lang="en-US" altLang="pt-BR" sz="1800" dirty="0" err="1" smtClean="0"/>
              <a:t>acima</a:t>
            </a:r>
            <a:r>
              <a:rPr lang="en-US" altLang="pt-BR" sz="1800" dirty="0" smtClean="0"/>
              <a:t> </a:t>
            </a:r>
            <a:r>
              <a:rPr lang="en-US" altLang="pt-BR" sz="1800" dirty="0" err="1" smtClean="0"/>
              <a:t>na</a:t>
            </a:r>
            <a:r>
              <a:rPr lang="en-US" altLang="pt-BR" sz="1800" dirty="0" smtClean="0"/>
              <a:t> </a:t>
            </a:r>
            <a:r>
              <a:rPr lang="en-US" altLang="pt-BR" sz="1800" dirty="0" err="1" smtClean="0"/>
              <a:t>árvore</a:t>
            </a:r>
            <a:r>
              <a:rPr lang="en-US" altLang="pt-BR" sz="1800" dirty="0" smtClean="0"/>
              <a:t>-RB</a:t>
            </a:r>
          </a:p>
          <a:p>
            <a:pPr eaLnBrk="1" hangingPunct="1">
              <a:spcBef>
                <a:spcPts val="1200"/>
              </a:spcBef>
            </a:pPr>
            <a:r>
              <a:rPr lang="en-US" altLang="pt-BR" sz="2000" dirty="0" smtClean="0"/>
              <a:t>Para </a:t>
            </a:r>
            <a:r>
              <a:rPr lang="en-US" altLang="pt-BR" sz="2000" dirty="0" err="1" smtClean="0"/>
              <a:t>todo</a:t>
            </a:r>
            <a:r>
              <a:rPr lang="en-US" altLang="pt-BR" sz="2000" dirty="0" smtClean="0"/>
              <a:t> </a:t>
            </a:r>
            <a:r>
              <a:rPr lang="en-US" altLang="pt-BR" sz="2000" i="1" dirty="0" err="1" smtClean="0"/>
              <a:t>passo</a:t>
            </a:r>
            <a:r>
              <a:rPr lang="en-US" altLang="pt-BR" sz="2000" i="1" dirty="0" smtClean="0"/>
              <a:t>-CE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1800" dirty="0" err="1" smtClean="0"/>
              <a:t>existem</a:t>
            </a:r>
            <a:r>
              <a:rPr lang="en-US" altLang="pt-BR" sz="1800" dirty="0" smtClean="0"/>
              <a:t> 6 </a:t>
            </a:r>
            <a:r>
              <a:rPr lang="en-US" altLang="pt-BR" sz="1800" dirty="0" err="1" smtClean="0"/>
              <a:t>possíveis</a:t>
            </a:r>
            <a:r>
              <a:rPr lang="en-US" altLang="pt-BR" sz="1800" dirty="0" smtClean="0"/>
              <a:t> </a:t>
            </a:r>
            <a:r>
              <a:rPr lang="en-US" altLang="pt-BR" sz="1800" dirty="0" err="1" smtClean="0"/>
              <a:t>casos</a:t>
            </a:r>
            <a:endParaRPr lang="en-US" altLang="pt-BR" sz="1800" dirty="0" smtClean="0"/>
          </a:p>
          <a:p>
            <a:pPr lvl="1" eaLnBrk="1" hangingPunct="1">
              <a:spcBef>
                <a:spcPts val="1200"/>
              </a:spcBef>
            </a:pPr>
            <a:r>
              <a:rPr lang="en-US" altLang="pt-BR" sz="1800" dirty="0" smtClean="0"/>
              <a:t>3 para a </a:t>
            </a:r>
            <a:r>
              <a:rPr lang="en-US" altLang="pt-BR" sz="1800" dirty="0" err="1" smtClean="0"/>
              <a:t>direita</a:t>
            </a:r>
            <a:r>
              <a:rPr lang="en-US" altLang="pt-BR" sz="1800" dirty="0" smtClean="0"/>
              <a:t> e 3 para a </a:t>
            </a:r>
            <a:r>
              <a:rPr lang="en-US" altLang="pt-BR" sz="1800" dirty="0" err="1" smtClean="0"/>
              <a:t>esquerda</a:t>
            </a:r>
            <a:r>
              <a:rPr lang="en-US" altLang="pt-BR" sz="1800" dirty="0" smtClean="0"/>
              <a:t> </a:t>
            </a:r>
          </a:p>
        </p:txBody>
      </p:sp>
      <p:sp>
        <p:nvSpPr>
          <p:cNvPr id="2" name="Retângulo 1"/>
          <p:cNvSpPr/>
          <p:nvPr/>
        </p:nvSpPr>
        <p:spPr>
          <a:xfrm>
            <a:off x="4466124" y="750473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Negros</a:t>
            </a:r>
          </a:p>
        </p:txBody>
      </p:sp>
      <p:sp>
        <p:nvSpPr>
          <p:cNvPr id="5" name="Retângulo 4"/>
          <p:cNvSpPr/>
          <p:nvPr/>
        </p:nvSpPr>
        <p:spPr>
          <a:xfrm>
            <a:off x="7487459" y="1455167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Retângulo 1"/>
          <p:cNvSpPr/>
          <p:nvPr/>
        </p:nvSpPr>
        <p:spPr>
          <a:xfrm>
            <a:off x="1258888" y="4966569"/>
            <a:ext cx="7705600" cy="127074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3200" dirty="0" smtClean="0"/>
              <a:t>Relembrando: Propriedades </a:t>
            </a:r>
            <a:r>
              <a:rPr lang="pt-BR" altLang="pt-BR" sz="3200" dirty="0" smtClean="0">
                <a:solidFill>
                  <a:srgbClr val="FF0000"/>
                </a:solidFill>
              </a:rPr>
              <a:t>Rubro</a:t>
            </a:r>
            <a:r>
              <a:rPr lang="pt-BR" altLang="pt-BR" sz="3200" dirty="0" smtClean="0"/>
              <a:t>-</a:t>
            </a:r>
            <a:endParaRPr lang="en-US" altLang="pt-BR" sz="3200" dirty="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marL="457200" indent="-457200" eaLnBrk="1" hangingPunct="1">
              <a:spcBef>
                <a:spcPts val="1200"/>
              </a:spcBef>
              <a:buFontTx/>
              <a:buAutoNum type="arabicPeriod"/>
            </a:pPr>
            <a:r>
              <a:rPr lang="en-US" altLang="pt-BR" sz="2400" dirty="0" err="1" smtClean="0"/>
              <a:t>Todo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nodo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ou</a:t>
            </a:r>
            <a:r>
              <a:rPr lang="en-US" altLang="pt-BR" sz="2400" dirty="0" smtClean="0"/>
              <a:t> é </a:t>
            </a:r>
            <a:r>
              <a:rPr lang="en-US" altLang="pt-BR" sz="2400" dirty="0" err="1" smtClean="0">
                <a:solidFill>
                  <a:srgbClr val="FF0000"/>
                </a:solidFill>
              </a:rPr>
              <a:t>rubro</a:t>
            </a:r>
            <a:r>
              <a:rPr lang="en-US" altLang="pt-BR" sz="2400" dirty="0" smtClean="0">
                <a:solidFill>
                  <a:srgbClr val="FF0000"/>
                </a:solidFill>
              </a:rPr>
              <a:t> </a:t>
            </a:r>
            <a:r>
              <a:rPr lang="en-US" altLang="pt-BR" sz="2400" dirty="0" err="1" smtClean="0"/>
              <a:t>ou</a:t>
            </a:r>
            <a:r>
              <a:rPr lang="en-US" altLang="pt-BR" sz="2400" dirty="0" smtClean="0"/>
              <a:t> é negro</a:t>
            </a:r>
          </a:p>
          <a:p>
            <a:pPr marL="457200" indent="-457200" eaLnBrk="1" hangingPunct="1">
              <a:spcBef>
                <a:spcPts val="1200"/>
              </a:spcBef>
              <a:buFontTx/>
              <a:buAutoNum type="arabicPeriod"/>
            </a:pPr>
            <a:r>
              <a:rPr lang="en-US" altLang="pt-BR" sz="2400" dirty="0" smtClean="0"/>
              <a:t>A </a:t>
            </a:r>
            <a:r>
              <a:rPr lang="en-US" altLang="pt-BR" sz="2400" dirty="0" err="1" smtClean="0"/>
              <a:t>raiz</a:t>
            </a:r>
            <a:r>
              <a:rPr lang="en-US" altLang="pt-BR" sz="2400" dirty="0" smtClean="0"/>
              <a:t> é </a:t>
            </a:r>
            <a:r>
              <a:rPr lang="en-US" altLang="pt-BR" sz="2400" dirty="0" err="1" smtClean="0"/>
              <a:t>negra</a:t>
            </a:r>
            <a:endParaRPr lang="en-US" altLang="pt-BR" sz="2400" dirty="0" smtClean="0"/>
          </a:p>
          <a:p>
            <a:pPr marL="457200" indent="-457200" eaLnBrk="1" hangingPunct="1">
              <a:spcBef>
                <a:spcPts val="1200"/>
              </a:spcBef>
              <a:buFontTx/>
              <a:buAutoNum type="arabicPeriod"/>
            </a:pPr>
            <a:r>
              <a:rPr lang="en-US" altLang="pt-BR" sz="2400" dirty="0" smtClean="0"/>
              <a:t>Toda </a:t>
            </a:r>
            <a:r>
              <a:rPr lang="en-US" altLang="pt-BR" sz="2400" dirty="0" err="1" smtClean="0"/>
              <a:t>folha</a:t>
            </a:r>
            <a:r>
              <a:rPr lang="en-US" altLang="pt-BR" sz="2400" dirty="0" smtClean="0"/>
              <a:t> é </a:t>
            </a:r>
            <a:r>
              <a:rPr lang="en-US" altLang="pt-BR" sz="2400" dirty="0" err="1" smtClean="0"/>
              <a:t>negra</a:t>
            </a:r>
            <a:r>
              <a:rPr lang="en-US" altLang="pt-BR" sz="2400" dirty="0" smtClean="0"/>
              <a:t> </a:t>
            </a:r>
          </a:p>
          <a:p>
            <a:pPr marL="857250" lvl="1" indent="-457200" eaLnBrk="1" hangingPunct="1">
              <a:spcBef>
                <a:spcPts val="1200"/>
              </a:spcBef>
            </a:pPr>
            <a:r>
              <a:rPr lang="en-US" altLang="pt-BR" sz="2000" dirty="0" err="1" smtClean="0"/>
              <a:t>Folhas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são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somente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os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nodos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vazios</a:t>
            </a:r>
            <a:r>
              <a:rPr lang="en-US" altLang="pt-BR" sz="2000" dirty="0" smtClean="0"/>
              <a:t> (</a:t>
            </a:r>
            <a:r>
              <a:rPr lang="en-US" altLang="pt-BR" sz="2000" dirty="0" err="1" smtClean="0"/>
              <a:t>ponteiros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nulos</a:t>
            </a:r>
            <a:r>
              <a:rPr lang="en-US" altLang="pt-BR" sz="2000" dirty="0" smtClean="0"/>
              <a:t>).</a:t>
            </a:r>
          </a:p>
          <a:p>
            <a:pPr marL="457200" indent="-457200" eaLnBrk="1" hangingPunct="1">
              <a:spcBef>
                <a:spcPts val="1200"/>
              </a:spcBef>
              <a:buFontTx/>
              <a:buAutoNum type="arabicPeriod"/>
            </a:pPr>
            <a:r>
              <a:rPr lang="en-US" altLang="pt-BR" sz="2400" dirty="0" smtClean="0"/>
              <a:t>Se um </a:t>
            </a:r>
            <a:r>
              <a:rPr lang="en-US" altLang="pt-BR" sz="2400" dirty="0" err="1" smtClean="0"/>
              <a:t>nodo</a:t>
            </a:r>
            <a:r>
              <a:rPr lang="en-US" altLang="pt-BR" sz="2400" dirty="0" smtClean="0"/>
              <a:t> for </a:t>
            </a:r>
            <a:r>
              <a:rPr lang="en-US" altLang="pt-BR" sz="2400" dirty="0" err="1" smtClean="0">
                <a:solidFill>
                  <a:srgbClr val="FF0000"/>
                </a:solidFill>
              </a:rPr>
              <a:t>rubro</a:t>
            </a:r>
            <a:r>
              <a:rPr lang="en-US" altLang="pt-BR" sz="2400" dirty="0" smtClean="0"/>
              <a:t>, </a:t>
            </a:r>
            <a:r>
              <a:rPr lang="en-US" altLang="pt-BR" sz="2400" dirty="0" err="1" smtClean="0"/>
              <a:t>então</a:t>
            </a:r>
            <a:r>
              <a:rPr lang="en-US" altLang="pt-BR" sz="2400" dirty="0" smtClean="0"/>
              <a:t> ambos </a:t>
            </a:r>
            <a:r>
              <a:rPr lang="en-US" altLang="pt-BR" sz="2400" dirty="0" err="1" smtClean="0"/>
              <a:t>os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filhos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são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negros</a:t>
            </a:r>
            <a:r>
              <a:rPr lang="en-US" altLang="pt-BR" sz="2400" dirty="0" smtClean="0"/>
              <a:t>.</a:t>
            </a:r>
          </a:p>
          <a:p>
            <a:pPr marL="457200" indent="-457200" eaLnBrk="1" hangingPunct="1">
              <a:spcBef>
                <a:spcPts val="1200"/>
              </a:spcBef>
              <a:buFontTx/>
              <a:buAutoNum type="arabicPeriod"/>
            </a:pPr>
            <a:r>
              <a:rPr lang="en-US" altLang="pt-BR" sz="2400" dirty="0" smtClean="0"/>
              <a:t>Para </a:t>
            </a:r>
            <a:r>
              <a:rPr lang="en-US" altLang="pt-BR" sz="2400" dirty="0" err="1" smtClean="0"/>
              <a:t>todo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nodo</a:t>
            </a:r>
            <a:r>
              <a:rPr lang="en-US" altLang="pt-BR" sz="2400" dirty="0" smtClean="0"/>
              <a:t>, </a:t>
            </a:r>
            <a:r>
              <a:rPr lang="en-US" altLang="pt-BR" sz="2400" dirty="0" err="1" smtClean="0"/>
              <a:t>todos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os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caminhos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até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uma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folha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contém</a:t>
            </a:r>
            <a:r>
              <a:rPr lang="en-US" altLang="pt-BR" sz="2400" dirty="0" smtClean="0"/>
              <a:t> o </a:t>
            </a:r>
            <a:r>
              <a:rPr lang="en-US" altLang="pt-BR" sz="2400" dirty="0" err="1" smtClean="0">
                <a:solidFill>
                  <a:srgbClr val="FFC000"/>
                </a:solidFill>
              </a:rPr>
              <a:t>mesmo</a:t>
            </a:r>
            <a:r>
              <a:rPr lang="en-US" altLang="pt-BR" sz="2400" dirty="0" smtClean="0">
                <a:solidFill>
                  <a:srgbClr val="FFC000"/>
                </a:solidFill>
              </a:rPr>
              <a:t> </a:t>
            </a:r>
            <a:r>
              <a:rPr lang="en-US" altLang="pt-BR" sz="2400" dirty="0" err="1" smtClean="0">
                <a:solidFill>
                  <a:srgbClr val="FFC000"/>
                </a:solidFill>
              </a:rPr>
              <a:t>número</a:t>
            </a:r>
            <a:r>
              <a:rPr lang="en-US" altLang="pt-BR" sz="2400" dirty="0" smtClean="0">
                <a:solidFill>
                  <a:srgbClr val="FFC000"/>
                </a:solidFill>
              </a:rPr>
              <a:t> </a:t>
            </a:r>
            <a:r>
              <a:rPr lang="en-US" altLang="pt-BR" sz="2400" dirty="0" smtClean="0"/>
              <a:t>de </a:t>
            </a:r>
            <a:r>
              <a:rPr lang="en-US" altLang="pt-BR" sz="2400" dirty="0" err="1" smtClean="0"/>
              <a:t>nodos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negros</a:t>
            </a:r>
            <a:r>
              <a:rPr lang="en-US" altLang="pt-BR" sz="2400" dirty="0" smtClean="0"/>
              <a:t>.</a:t>
            </a:r>
          </a:p>
        </p:txBody>
      </p:sp>
      <p:sp>
        <p:nvSpPr>
          <p:cNvPr id="2" name="Retângulo 1"/>
          <p:cNvSpPr/>
          <p:nvPr/>
        </p:nvSpPr>
        <p:spPr>
          <a:xfrm>
            <a:off x="7558196" y="794133"/>
            <a:ext cx="1505540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32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1"/>
          <p:cNvSpPr/>
          <p:nvPr/>
        </p:nvSpPr>
        <p:spPr>
          <a:xfrm>
            <a:off x="1114872" y="3429000"/>
            <a:ext cx="7705600" cy="112672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4073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Caso 1e </a:t>
            </a:r>
            <a:r>
              <a:rPr lang="pt-BR" altLang="pt-BR" sz="2400" smtClean="0"/>
              <a:t>(esquerda)</a:t>
            </a:r>
            <a:endParaRPr lang="en-US" altLang="pt-BR" sz="2400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pt-BR" sz="2400" b="1" i="1" smtClean="0"/>
              <a:t>v</a:t>
            </a:r>
            <a:r>
              <a:rPr lang="en-US" altLang="pt-BR" sz="2400" smtClean="0"/>
              <a:t> possui um tio </a:t>
            </a:r>
            <a:r>
              <a:rPr lang="en-US" altLang="pt-BR" sz="2400" smtClean="0">
                <a:solidFill>
                  <a:srgbClr val="FF0000"/>
                </a:solidFill>
              </a:rPr>
              <a:t>rubro</a:t>
            </a:r>
            <a:r>
              <a:rPr lang="en-US" altLang="pt-BR" sz="2400" smtClean="0"/>
              <a:t> e seu pai é um filho </a:t>
            </a:r>
            <a:r>
              <a:rPr lang="en-US" altLang="pt-BR" sz="2400" smtClean="0">
                <a:solidFill>
                  <a:srgbClr val="FF0000"/>
                </a:solidFill>
              </a:rPr>
              <a:t>rubro</a:t>
            </a:r>
            <a:r>
              <a:rPr lang="en-US" altLang="pt-BR" sz="2400" smtClean="0"/>
              <a:t> da esquerda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000" smtClean="0"/>
              <a:t>não importa se </a:t>
            </a:r>
            <a:r>
              <a:rPr lang="en-US" altLang="pt-BR" sz="2000" i="1" smtClean="0"/>
              <a:t>v</a:t>
            </a:r>
            <a:r>
              <a:rPr lang="en-US" altLang="pt-BR" sz="2000" smtClean="0"/>
              <a:t> é filho da esquerda ou direita</a:t>
            </a:r>
          </a:p>
          <a:p>
            <a:pPr eaLnBrk="1" hangingPunct="1">
              <a:spcBef>
                <a:spcPts val="1200"/>
              </a:spcBef>
            </a:pPr>
            <a:r>
              <a:rPr lang="en-US" altLang="pt-BR" sz="2400" smtClean="0"/>
              <a:t>recolorimos o pai, avô e tio de </a:t>
            </a:r>
            <a:r>
              <a:rPr lang="en-US" altLang="pt-BR" sz="2400" i="1" smtClean="0"/>
              <a:t>v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000" smtClean="0"/>
              <a:t>se o bisavô de </a:t>
            </a:r>
            <a:r>
              <a:rPr lang="en-US" altLang="pt-BR" sz="2000" i="1" smtClean="0"/>
              <a:t>v</a:t>
            </a:r>
            <a:r>
              <a:rPr lang="en-US" altLang="pt-BR" sz="2000" smtClean="0"/>
              <a:t> for negro está feito</a:t>
            </a:r>
          </a:p>
          <a:p>
            <a:pPr eaLnBrk="1" hangingPunct="1">
              <a:spcBef>
                <a:spcPts val="1200"/>
              </a:spcBef>
            </a:pPr>
            <a:r>
              <a:rPr lang="en-US" altLang="pt-BR" sz="2400" smtClean="0"/>
              <a:t>caso contrário a violação de 4 foi elevada 2 níveis 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000" smtClean="0"/>
              <a:t>v é elevado dois níveis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000" smtClean="0"/>
              <a:t>executamos um </a:t>
            </a:r>
            <a:r>
              <a:rPr lang="en-US" altLang="pt-BR" sz="2000" i="1" smtClean="0"/>
              <a:t>passo-CE</a:t>
            </a:r>
            <a:r>
              <a:rPr lang="en-US" altLang="pt-BR" sz="2000" smtClean="0"/>
              <a:t> para o novo </a:t>
            </a:r>
            <a:r>
              <a:rPr lang="en-US" altLang="pt-BR" sz="2000" i="1" smtClean="0"/>
              <a:t>v</a:t>
            </a:r>
            <a:r>
              <a:rPr lang="en-US" altLang="pt-BR" sz="2000" smtClean="0"/>
              <a:t> (avô de </a:t>
            </a:r>
            <a:r>
              <a:rPr lang="en-US" altLang="pt-BR" sz="2000" i="1" smtClean="0"/>
              <a:t>v</a:t>
            </a:r>
            <a:r>
              <a:rPr lang="en-US" altLang="pt-BR" sz="2000" smtClean="0"/>
              <a:t>)</a:t>
            </a:r>
          </a:p>
          <a:p>
            <a:pPr lvl="1" eaLnBrk="1" hangingPunct="1">
              <a:spcBef>
                <a:spcPts val="1200"/>
              </a:spcBef>
            </a:pPr>
            <a:endParaRPr lang="en-US" altLang="pt-BR" sz="2000" smtClean="0"/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Caso 1e </a:t>
            </a:r>
            <a:r>
              <a:rPr lang="pt-BR" altLang="pt-BR" sz="2400" smtClean="0"/>
              <a:t>(esquerda)</a:t>
            </a:r>
            <a:endParaRPr lang="en-US" altLang="pt-BR" sz="2400" smtClean="0"/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536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433513"/>
            <a:ext cx="7224713" cy="1417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3017838"/>
            <a:ext cx="7224713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4673600"/>
            <a:ext cx="7224713" cy="153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Conector reto 3"/>
          <p:cNvCxnSpPr/>
          <p:nvPr/>
        </p:nvCxnSpPr>
        <p:spPr>
          <a:xfrm flipH="1" flipV="1">
            <a:off x="5037138" y="1447800"/>
            <a:ext cx="3175" cy="2190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 flipV="1">
            <a:off x="5218113" y="3008313"/>
            <a:ext cx="3175" cy="2190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to 24"/>
          <p:cNvCxnSpPr/>
          <p:nvPr/>
        </p:nvCxnSpPr>
        <p:spPr>
          <a:xfrm flipH="1" flipV="1">
            <a:off x="5130800" y="4673600"/>
            <a:ext cx="3175" cy="2190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Caso 1e </a:t>
            </a:r>
            <a:r>
              <a:rPr lang="pt-BR" altLang="pt-BR" sz="2400" smtClean="0"/>
              <a:t>(inserção do 14 - esquerda)</a:t>
            </a:r>
            <a:endParaRPr lang="en-US" altLang="pt-BR" sz="2400" smtClean="0"/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4" name="Conector reto 3"/>
          <p:cNvCxnSpPr/>
          <p:nvPr/>
        </p:nvCxnSpPr>
        <p:spPr>
          <a:xfrm flipH="1" flipV="1">
            <a:off x="5037138" y="1447800"/>
            <a:ext cx="3175" cy="2190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 flipV="1">
            <a:off x="5218113" y="3008313"/>
            <a:ext cx="3175" cy="2190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to 24"/>
          <p:cNvCxnSpPr/>
          <p:nvPr/>
        </p:nvCxnSpPr>
        <p:spPr>
          <a:xfrm flipH="1" flipV="1">
            <a:off x="5130800" y="4673600"/>
            <a:ext cx="3175" cy="2190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9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568450"/>
            <a:ext cx="7058025" cy="178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836988"/>
            <a:ext cx="7058025" cy="189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2" name="Conector reto 11"/>
          <p:cNvCxnSpPr/>
          <p:nvPr/>
        </p:nvCxnSpPr>
        <p:spPr>
          <a:xfrm flipH="1" flipV="1">
            <a:off x="4978400" y="1557338"/>
            <a:ext cx="3175" cy="2190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to 12"/>
          <p:cNvCxnSpPr/>
          <p:nvPr/>
        </p:nvCxnSpPr>
        <p:spPr>
          <a:xfrm flipH="1" flipV="1">
            <a:off x="5040313" y="3836988"/>
            <a:ext cx="3175" cy="2206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Caso 2de </a:t>
            </a:r>
            <a:r>
              <a:rPr lang="pt-BR" altLang="pt-BR" sz="2400" smtClean="0"/>
              <a:t>(direita-esquerda)</a:t>
            </a:r>
            <a:endParaRPr lang="en-US" altLang="pt-BR" sz="2400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pt-BR" sz="2400" b="1" i="1" dirty="0" smtClean="0"/>
              <a:t>v</a:t>
            </a:r>
            <a:r>
              <a:rPr lang="en-US" altLang="pt-BR" sz="2400" dirty="0" smtClean="0"/>
              <a:t> é um </a:t>
            </a:r>
            <a:r>
              <a:rPr lang="en-US" altLang="pt-BR" sz="2400" dirty="0" err="1" smtClean="0"/>
              <a:t>filho</a:t>
            </a:r>
            <a:r>
              <a:rPr lang="en-US" altLang="pt-BR" sz="2400" dirty="0" smtClean="0"/>
              <a:t> da </a:t>
            </a:r>
            <a:r>
              <a:rPr lang="en-US" altLang="pt-BR" sz="2400" dirty="0" err="1" smtClean="0"/>
              <a:t>direita</a:t>
            </a:r>
            <a:r>
              <a:rPr lang="en-US" altLang="pt-BR" sz="2400" dirty="0" smtClean="0"/>
              <a:t>, </a:t>
            </a:r>
            <a:r>
              <a:rPr lang="en-US" altLang="pt-BR" sz="2400" dirty="0" err="1" smtClean="0"/>
              <a:t>cujo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pai</a:t>
            </a:r>
            <a:r>
              <a:rPr lang="en-US" altLang="pt-BR" sz="2400" dirty="0" smtClean="0"/>
              <a:t> é um </a:t>
            </a:r>
            <a:r>
              <a:rPr lang="en-US" altLang="pt-BR" sz="2400" dirty="0" err="1" smtClean="0"/>
              <a:t>filho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>
                <a:solidFill>
                  <a:srgbClr val="FF0000"/>
                </a:solidFill>
              </a:rPr>
              <a:t>rubro</a:t>
            </a:r>
            <a:r>
              <a:rPr lang="en-US" altLang="pt-BR" sz="2400" dirty="0" smtClean="0"/>
              <a:t> da </a:t>
            </a:r>
            <a:r>
              <a:rPr lang="en-US" altLang="pt-BR" sz="2400" dirty="0" err="1" smtClean="0"/>
              <a:t>esquerda</a:t>
            </a:r>
            <a:r>
              <a:rPr lang="en-US" altLang="pt-BR" sz="2400" dirty="0" smtClean="0"/>
              <a:t> e </a:t>
            </a:r>
            <a:r>
              <a:rPr lang="en-US" altLang="pt-BR" sz="2400" dirty="0" err="1" smtClean="0"/>
              <a:t>cujo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tio</a:t>
            </a:r>
            <a:r>
              <a:rPr lang="en-US" altLang="pt-BR" sz="2400" dirty="0" smtClean="0"/>
              <a:t> é negro</a:t>
            </a:r>
          </a:p>
          <a:p>
            <a:pPr eaLnBrk="1" hangingPunct="1">
              <a:spcBef>
                <a:spcPts val="1200"/>
              </a:spcBef>
            </a:pPr>
            <a:r>
              <a:rPr lang="en-US" altLang="pt-BR" sz="2400" dirty="0" err="1" smtClean="0"/>
              <a:t>rotacionamos</a:t>
            </a:r>
            <a:r>
              <a:rPr lang="en-US" altLang="pt-BR" sz="2400" dirty="0" smtClean="0"/>
              <a:t> para a </a:t>
            </a:r>
            <a:r>
              <a:rPr lang="en-US" altLang="pt-BR" sz="2400" dirty="0" err="1" smtClean="0"/>
              <a:t>esquerda</a:t>
            </a:r>
            <a:r>
              <a:rPr lang="en-US" altLang="pt-BR" sz="2400" dirty="0" smtClean="0"/>
              <a:t> </a:t>
            </a:r>
            <a:r>
              <a:rPr lang="en-US" altLang="pt-BR" sz="2400" i="1" dirty="0" smtClean="0"/>
              <a:t>v</a:t>
            </a:r>
            <a:r>
              <a:rPr lang="en-US" altLang="pt-BR" sz="2400" dirty="0" smtClean="0"/>
              <a:t> e </a:t>
            </a:r>
            <a:r>
              <a:rPr lang="en-US" altLang="pt-BR" sz="2400" dirty="0" err="1" smtClean="0"/>
              <a:t>seu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pai</a:t>
            </a:r>
            <a:endParaRPr lang="en-US" altLang="pt-BR" sz="2400" i="1" dirty="0" smtClean="0"/>
          </a:p>
          <a:p>
            <a:pPr lvl="1" eaLnBrk="1" hangingPunct="1">
              <a:spcBef>
                <a:spcPts val="1200"/>
              </a:spcBef>
            </a:pPr>
            <a:r>
              <a:rPr lang="en-US" altLang="pt-BR" sz="2000" dirty="0" err="1" smtClean="0"/>
              <a:t>atualizamos</a:t>
            </a:r>
            <a:r>
              <a:rPr lang="en-US" altLang="pt-BR" sz="2000" dirty="0" smtClean="0"/>
              <a:t> o </a:t>
            </a:r>
            <a:r>
              <a:rPr lang="en-US" altLang="pt-BR" sz="2000" dirty="0" err="1" smtClean="0"/>
              <a:t>nodo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corrente</a:t>
            </a:r>
            <a:endParaRPr lang="en-US" altLang="pt-BR" sz="2000" dirty="0" smtClean="0"/>
          </a:p>
          <a:p>
            <a:pPr lvl="1" eaLnBrk="1" hangingPunct="1">
              <a:spcBef>
                <a:spcPts val="1200"/>
              </a:spcBef>
            </a:pPr>
            <a:r>
              <a:rPr lang="en-US" altLang="pt-BR" sz="2000" dirty="0" err="1" smtClean="0"/>
              <a:t>caímos</a:t>
            </a:r>
            <a:r>
              <a:rPr lang="en-US" altLang="pt-BR" sz="2000" dirty="0" smtClean="0"/>
              <a:t> no </a:t>
            </a:r>
            <a:r>
              <a:rPr lang="en-US" altLang="pt-BR" sz="2000" dirty="0" err="1" smtClean="0"/>
              <a:t>caso</a:t>
            </a:r>
            <a:r>
              <a:rPr lang="en-US" altLang="pt-BR" sz="2000" dirty="0" smtClean="0"/>
              <a:t> 3</a:t>
            </a:r>
          </a:p>
          <a:p>
            <a:pPr eaLnBrk="1" hangingPunct="1">
              <a:spcBef>
                <a:spcPts val="1200"/>
              </a:spcBef>
            </a:pPr>
            <a:endParaRPr lang="en-US" altLang="pt-BR" sz="2400" dirty="0"/>
          </a:p>
          <a:p>
            <a:pPr marL="0" indent="0" eaLnBrk="1" hangingPunct="1">
              <a:spcBef>
                <a:spcPts val="1200"/>
              </a:spcBef>
              <a:buNone/>
            </a:pPr>
            <a:r>
              <a:rPr lang="en-US" altLang="pt-BR" sz="2400" dirty="0" smtClean="0"/>
              <a:t>O </a:t>
            </a:r>
            <a:r>
              <a:rPr lang="en-US" altLang="pt-BR" sz="2400" dirty="0" err="1" smtClean="0">
                <a:solidFill>
                  <a:srgbClr val="FFFF00"/>
                </a:solidFill>
              </a:rPr>
              <a:t>caso</a:t>
            </a:r>
            <a:r>
              <a:rPr lang="en-US" altLang="pt-BR" sz="2400" dirty="0" smtClean="0">
                <a:solidFill>
                  <a:srgbClr val="FFFF00"/>
                </a:solidFill>
              </a:rPr>
              <a:t> 2</a:t>
            </a:r>
            <a:r>
              <a:rPr lang="en-US" altLang="pt-BR" sz="2400" dirty="0" smtClean="0"/>
              <a:t> (</a:t>
            </a:r>
            <a:r>
              <a:rPr lang="en-US" altLang="pt-BR" sz="2400" dirty="0" err="1" smtClean="0"/>
              <a:t>inserção</a:t>
            </a:r>
            <a:r>
              <a:rPr lang="en-US" altLang="pt-BR" sz="2400" dirty="0" smtClean="0"/>
              <a:t>) </a:t>
            </a:r>
            <a:r>
              <a:rPr lang="en-US" altLang="pt-BR" sz="2400" dirty="0" err="1" smtClean="0">
                <a:solidFill>
                  <a:srgbClr val="FFC000"/>
                </a:solidFill>
              </a:rPr>
              <a:t>sempre</a:t>
            </a:r>
            <a:r>
              <a:rPr lang="en-US" altLang="pt-BR" sz="2400" dirty="0" smtClean="0">
                <a:solidFill>
                  <a:srgbClr val="FFC000"/>
                </a:solidFill>
              </a:rPr>
              <a:t> </a:t>
            </a:r>
            <a:r>
              <a:rPr lang="en-US" altLang="pt-BR" sz="2400" dirty="0" smtClean="0"/>
              <a:t>é </a:t>
            </a:r>
            <a:r>
              <a:rPr lang="en-US" altLang="pt-BR" sz="2400" dirty="0" err="1" smtClean="0"/>
              <a:t>sucedido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pelo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>
                <a:solidFill>
                  <a:srgbClr val="FFFF00"/>
                </a:solidFill>
              </a:rPr>
              <a:t>caso</a:t>
            </a:r>
            <a:r>
              <a:rPr lang="en-US" altLang="pt-BR" sz="2400" dirty="0" smtClean="0">
                <a:solidFill>
                  <a:srgbClr val="FFFF00"/>
                </a:solidFill>
              </a:rPr>
              <a:t> 3</a:t>
            </a:r>
          </a:p>
          <a:p>
            <a:pPr eaLnBrk="1" hangingPunct="1">
              <a:spcBef>
                <a:spcPts val="1200"/>
              </a:spcBef>
            </a:pPr>
            <a:r>
              <a:rPr lang="en-US" altLang="pt-BR" sz="2400" dirty="0" err="1" smtClean="0"/>
              <a:t>Podemos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ter</a:t>
            </a:r>
            <a:r>
              <a:rPr lang="en-US" altLang="pt-BR" sz="2400" dirty="0" smtClean="0"/>
              <a:t> o </a:t>
            </a:r>
            <a:r>
              <a:rPr lang="en-US" altLang="pt-BR" sz="2400" dirty="0" err="1" smtClean="0"/>
              <a:t>caso</a:t>
            </a:r>
            <a:r>
              <a:rPr lang="en-US" altLang="pt-BR" sz="2400" dirty="0" smtClean="0"/>
              <a:t> 3 </a:t>
            </a:r>
            <a:r>
              <a:rPr lang="en-US" altLang="pt-BR" sz="2400" dirty="0" err="1" smtClean="0"/>
              <a:t>acontecendo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sozinho</a:t>
            </a:r>
            <a:r>
              <a:rPr lang="en-US" altLang="pt-BR" sz="2400" dirty="0" smtClean="0"/>
              <a:t>!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Caso 2de </a:t>
            </a:r>
            <a:r>
              <a:rPr lang="pt-BR" altLang="pt-BR" sz="2400" smtClean="0"/>
              <a:t>(inserção do 15 - direita-esquerda)</a:t>
            </a:r>
            <a:endParaRPr lang="en-US" altLang="pt-BR" sz="1400" smtClean="0"/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4" name="Conector reto 3"/>
          <p:cNvCxnSpPr/>
          <p:nvPr/>
        </p:nvCxnSpPr>
        <p:spPr>
          <a:xfrm flipH="1" flipV="1">
            <a:off x="5037138" y="1447800"/>
            <a:ext cx="3175" cy="2190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 flipV="1">
            <a:off x="5218113" y="3008313"/>
            <a:ext cx="3175" cy="2190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to 24"/>
          <p:cNvCxnSpPr/>
          <p:nvPr/>
        </p:nvCxnSpPr>
        <p:spPr>
          <a:xfrm flipH="1" flipV="1">
            <a:off x="5130800" y="4673600"/>
            <a:ext cx="3175" cy="2190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to 11"/>
          <p:cNvCxnSpPr/>
          <p:nvPr/>
        </p:nvCxnSpPr>
        <p:spPr>
          <a:xfrm flipH="1" flipV="1">
            <a:off x="4978400" y="1557338"/>
            <a:ext cx="3175" cy="2190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to 12"/>
          <p:cNvCxnSpPr/>
          <p:nvPr/>
        </p:nvCxnSpPr>
        <p:spPr>
          <a:xfrm flipH="1" flipV="1">
            <a:off x="5040313" y="3836988"/>
            <a:ext cx="3175" cy="2206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4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1490663"/>
            <a:ext cx="6796088" cy="2370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42" name="CaixaDeTexto 2"/>
          <p:cNvSpPr txBox="1">
            <a:spLocks noChangeArrowheads="1"/>
          </p:cNvSpPr>
          <p:nvPr/>
        </p:nvSpPr>
        <p:spPr bwMode="auto">
          <a:xfrm>
            <a:off x="4424363" y="2847975"/>
            <a:ext cx="22653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altLang="pt-BR" sz="1200" b="1"/>
              <a:t>E o tio negro?</a:t>
            </a:r>
          </a:p>
          <a:p>
            <a:pPr eaLnBrk="1" hangingPunct="1"/>
            <a:r>
              <a:rPr lang="pt-BR" altLang="pt-BR" sz="1200" b="1"/>
              <a:t>Folha nula é sempre negra...</a:t>
            </a:r>
          </a:p>
        </p:txBody>
      </p:sp>
      <p:sp>
        <p:nvSpPr>
          <p:cNvPr id="6" name="Seta para baixo 5"/>
          <p:cNvSpPr/>
          <p:nvPr/>
        </p:nvSpPr>
        <p:spPr>
          <a:xfrm rot="8039043">
            <a:off x="4214499" y="2694957"/>
            <a:ext cx="222368" cy="254564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1844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2713"/>
            <a:ext cx="6786563" cy="229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47" name="CaixaDeTexto 14"/>
          <p:cNvSpPr txBox="1">
            <a:spLocks noChangeArrowheads="1"/>
          </p:cNvSpPr>
          <p:nvPr/>
        </p:nvSpPr>
        <p:spPr bwMode="auto">
          <a:xfrm>
            <a:off x="3995738" y="5516563"/>
            <a:ext cx="25606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altLang="pt-BR" sz="1200" b="1"/>
              <a:t>Rotacionamos para a esquerda.</a:t>
            </a:r>
          </a:p>
          <a:p>
            <a:pPr eaLnBrk="1" hangingPunct="1"/>
            <a:r>
              <a:rPr lang="pt-BR" altLang="pt-BR" sz="1200" b="1"/>
              <a:t>Geramos caso 3e...</a:t>
            </a:r>
          </a:p>
        </p:txBody>
      </p:sp>
      <p:sp>
        <p:nvSpPr>
          <p:cNvPr id="16" name="Seta para baixo 15"/>
          <p:cNvSpPr/>
          <p:nvPr/>
        </p:nvSpPr>
        <p:spPr>
          <a:xfrm rot="6072469">
            <a:off x="3621500" y="5558343"/>
            <a:ext cx="222368" cy="254564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Caso 3e </a:t>
            </a:r>
            <a:r>
              <a:rPr lang="pt-BR" altLang="pt-BR" sz="2400" smtClean="0"/>
              <a:t>(esquerda)</a:t>
            </a:r>
            <a:endParaRPr lang="en-US" altLang="pt-BR" sz="24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spcBef>
                <a:spcPts val="1200"/>
              </a:spcBef>
              <a:defRPr/>
            </a:pPr>
            <a:r>
              <a:rPr lang="en-US" sz="2400" b="1" i="1" smtClean="0"/>
              <a:t>v</a:t>
            </a:r>
            <a:r>
              <a:rPr lang="en-US" sz="2400" smtClean="0"/>
              <a:t> é um filho da esquerda, cujo pai é um filho </a:t>
            </a:r>
            <a:r>
              <a:rPr lang="en-US" sz="2400">
                <a:solidFill>
                  <a:srgbClr val="FF0000"/>
                </a:solidFill>
              </a:rPr>
              <a:t>rubro</a:t>
            </a:r>
            <a:r>
              <a:rPr lang="en-US" sz="2400"/>
              <a:t> </a:t>
            </a:r>
            <a:r>
              <a:rPr lang="en-US" sz="2400" smtClean="0"/>
              <a:t>da esquerda e cujo tio é negro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en-US" sz="2400"/>
              <a:t>rotacionamos para a direita entre o avô e o pai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en-US" sz="2400" smtClean="0"/>
              <a:t>recolorimos o pai e o avô</a:t>
            </a:r>
          </a:p>
          <a:p>
            <a:pPr lvl="1" eaLnBrk="1" hangingPunct="1">
              <a:spcBef>
                <a:spcPts val="1200"/>
              </a:spcBef>
              <a:defRPr/>
            </a:pPr>
            <a:r>
              <a:rPr lang="en-US" sz="2000" smtClean="0"/>
              <a:t>pai fica negro</a:t>
            </a:r>
          </a:p>
          <a:p>
            <a:pPr lvl="1" eaLnBrk="1" hangingPunct="1">
              <a:spcBef>
                <a:spcPts val="1200"/>
              </a:spcBef>
              <a:defRPr/>
            </a:pPr>
            <a:r>
              <a:rPr lang="en-US" sz="2000" smtClean="0"/>
              <a:t>avô fica </a:t>
            </a:r>
            <a:r>
              <a:rPr lang="en-US" sz="2000" smtClean="0">
                <a:solidFill>
                  <a:srgbClr val="FF0000"/>
                </a:solidFill>
              </a:rPr>
              <a:t>rubro</a:t>
            </a:r>
          </a:p>
          <a:p>
            <a:pPr marL="0" indent="0" eaLnBrk="1" hangingPunct="1">
              <a:spcBef>
                <a:spcPts val="1200"/>
              </a:spcBef>
              <a:buFontTx/>
              <a:buNone/>
              <a:defRPr/>
            </a:pPr>
            <a:endParaRPr lang="en-US" sz="2400" smtClean="0"/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Caso 3e</a:t>
            </a:r>
            <a:endParaRPr lang="en-US" altLang="pt-BR" sz="1400" smtClean="0"/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4" name="Conector reto 3"/>
          <p:cNvCxnSpPr/>
          <p:nvPr/>
        </p:nvCxnSpPr>
        <p:spPr>
          <a:xfrm flipH="1" flipV="1">
            <a:off x="5037138" y="1447800"/>
            <a:ext cx="3175" cy="2190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to 24"/>
          <p:cNvCxnSpPr/>
          <p:nvPr/>
        </p:nvCxnSpPr>
        <p:spPr>
          <a:xfrm flipH="1" flipV="1">
            <a:off x="4872038" y="2174875"/>
            <a:ext cx="1587" cy="2190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to 11"/>
          <p:cNvCxnSpPr/>
          <p:nvPr/>
        </p:nvCxnSpPr>
        <p:spPr>
          <a:xfrm flipH="1" flipV="1">
            <a:off x="4978400" y="1557338"/>
            <a:ext cx="3175" cy="2190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to 12"/>
          <p:cNvCxnSpPr/>
          <p:nvPr/>
        </p:nvCxnSpPr>
        <p:spPr>
          <a:xfrm flipH="1" flipV="1">
            <a:off x="4779963" y="1339850"/>
            <a:ext cx="3175" cy="2190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48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423988"/>
            <a:ext cx="6786563" cy="229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Seta para baixo 15"/>
          <p:cNvSpPr/>
          <p:nvPr/>
        </p:nvSpPr>
        <p:spPr>
          <a:xfrm rot="6072469">
            <a:off x="3361680" y="3059710"/>
            <a:ext cx="222368" cy="254564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2049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3908425"/>
            <a:ext cx="678497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88" y="1412875"/>
            <a:ext cx="7235825" cy="2176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Caso 3e</a:t>
            </a:r>
            <a:endParaRPr lang="en-US" altLang="pt-BR" sz="1400" smtClean="0"/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6" name="Seta para baixo 15"/>
          <p:cNvSpPr/>
          <p:nvPr/>
        </p:nvSpPr>
        <p:spPr>
          <a:xfrm rot="4637632">
            <a:off x="4247241" y="2418136"/>
            <a:ext cx="222368" cy="254564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215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3860800"/>
            <a:ext cx="7227888" cy="2128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Elipse 1"/>
          <p:cNvSpPr/>
          <p:nvPr/>
        </p:nvSpPr>
        <p:spPr>
          <a:xfrm rot="18553621">
            <a:off x="3858418" y="4761707"/>
            <a:ext cx="538163" cy="1079500"/>
          </a:xfrm>
          <a:prstGeom prst="ellipse">
            <a:avLst/>
          </a:prstGeom>
          <a:noFill/>
          <a:ln>
            <a:solidFill>
              <a:srgbClr val="FE7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Deleção do 32</a:t>
            </a:r>
            <a:endParaRPr lang="en-US" altLang="pt-BR" sz="1400" smtClean="0"/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253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886200"/>
            <a:ext cx="7086600" cy="191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33" name="CaixaDeTexto 2"/>
          <p:cNvSpPr txBox="1">
            <a:spLocks noChangeArrowheads="1"/>
          </p:cNvSpPr>
          <p:nvPr/>
        </p:nvSpPr>
        <p:spPr bwMode="auto">
          <a:xfrm>
            <a:off x="1476375" y="1531938"/>
            <a:ext cx="7086600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pt-BR" altLang="pt-BR" sz="2400">
                <a:solidFill>
                  <a:schemeClr val="bg1"/>
                </a:solidFill>
              </a:rPr>
              <a:t>É deletado como na árvore de busca não balanceada.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altLang="pt-BR" sz="2000">
                <a:solidFill>
                  <a:schemeClr val="bg1"/>
                </a:solidFill>
              </a:rPr>
              <a:t>Caso simples: basta apagar o nodo.</a:t>
            </a:r>
          </a:p>
          <a:p>
            <a:pPr eaLnBrk="1" hangingPunct="1">
              <a:buFont typeface="Arial" charset="0"/>
              <a:buChar char="•"/>
            </a:pPr>
            <a:r>
              <a:rPr lang="pt-BR" altLang="pt-BR" sz="2400">
                <a:solidFill>
                  <a:schemeClr val="bg1"/>
                </a:solidFill>
              </a:rPr>
              <a:t>Fizemos aqui apenas para usar a árvore resultante para ver mais exemplos de inserção.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altLang="pt-BR" sz="2000">
                <a:solidFill>
                  <a:schemeClr val="bg1"/>
                </a:solidFill>
              </a:rPr>
              <a:t>Veremos deleção mais adiante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Caso 2ed </a:t>
            </a:r>
            <a:r>
              <a:rPr lang="pt-BR" altLang="pt-BR" sz="2400" smtClean="0"/>
              <a:t>(esquerda-direita)</a:t>
            </a:r>
            <a:endParaRPr lang="en-US" altLang="pt-BR" sz="2400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pt-BR" sz="2400" b="1" i="1" smtClean="0"/>
              <a:t>v</a:t>
            </a:r>
            <a:r>
              <a:rPr lang="en-US" altLang="pt-BR" sz="2400" smtClean="0"/>
              <a:t> é um filho da esquerda, cujo pai é um filho </a:t>
            </a:r>
            <a:r>
              <a:rPr lang="en-US" altLang="pt-BR" sz="2400" smtClean="0">
                <a:solidFill>
                  <a:srgbClr val="FF0000"/>
                </a:solidFill>
              </a:rPr>
              <a:t>rubro</a:t>
            </a:r>
            <a:r>
              <a:rPr lang="en-US" altLang="pt-BR" sz="2400" smtClean="0"/>
              <a:t> da direita e cujo tio é negro</a:t>
            </a:r>
          </a:p>
          <a:p>
            <a:pPr eaLnBrk="1" hangingPunct="1">
              <a:spcBef>
                <a:spcPts val="1200"/>
              </a:spcBef>
            </a:pPr>
            <a:r>
              <a:rPr lang="en-US" altLang="pt-BR" sz="2400" smtClean="0"/>
              <a:t>rotacionamos para a direita </a:t>
            </a:r>
            <a:r>
              <a:rPr lang="en-US" altLang="pt-BR" sz="2400" i="1" smtClean="0"/>
              <a:t>v</a:t>
            </a:r>
            <a:r>
              <a:rPr lang="en-US" altLang="pt-BR" sz="2400" smtClean="0"/>
              <a:t> e seu pai</a:t>
            </a:r>
            <a:endParaRPr lang="en-US" altLang="pt-BR" sz="2400" i="1" smtClean="0"/>
          </a:p>
          <a:p>
            <a:pPr lvl="1" eaLnBrk="1" hangingPunct="1">
              <a:spcBef>
                <a:spcPts val="1200"/>
              </a:spcBef>
            </a:pPr>
            <a:r>
              <a:rPr lang="en-US" altLang="pt-BR" sz="2000" smtClean="0"/>
              <a:t>atualizamos o nodo corrente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000" smtClean="0"/>
              <a:t>caímos no caso 3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613" y="4149725"/>
            <a:ext cx="73025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557338"/>
            <a:ext cx="7343775" cy="1970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Caso 2ed </a:t>
            </a:r>
            <a:r>
              <a:rPr lang="pt-BR" altLang="pt-BR" sz="2400" smtClean="0"/>
              <a:t>(inserção do 42 – esquerda-direita)</a:t>
            </a:r>
            <a:endParaRPr lang="en-US" altLang="pt-BR" sz="1400" smtClean="0"/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4582" name="CaixaDeTexto 2"/>
          <p:cNvSpPr txBox="1">
            <a:spLocks noChangeArrowheads="1"/>
          </p:cNvSpPr>
          <p:nvPr/>
        </p:nvSpPr>
        <p:spPr bwMode="auto">
          <a:xfrm>
            <a:off x="4679950" y="2751138"/>
            <a:ext cx="22653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pt-BR" altLang="pt-BR" sz="1200" b="1"/>
              <a:t>E o tio negro?</a:t>
            </a:r>
          </a:p>
          <a:p>
            <a:pPr algn="r" eaLnBrk="1" hangingPunct="1"/>
            <a:r>
              <a:rPr lang="pt-BR" altLang="pt-BR" sz="1200" b="1"/>
              <a:t>Folha nula é sempre negra...</a:t>
            </a:r>
          </a:p>
        </p:txBody>
      </p:sp>
      <p:sp>
        <p:nvSpPr>
          <p:cNvPr id="6" name="Seta para baixo 5"/>
          <p:cNvSpPr/>
          <p:nvPr/>
        </p:nvSpPr>
        <p:spPr>
          <a:xfrm rot="13656661">
            <a:off x="6145026" y="2370567"/>
            <a:ext cx="222368" cy="306104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4586" name="CaixaDeTexto 14"/>
          <p:cNvSpPr txBox="1">
            <a:spLocks noChangeArrowheads="1"/>
          </p:cNvSpPr>
          <p:nvPr/>
        </p:nvSpPr>
        <p:spPr bwMode="auto">
          <a:xfrm>
            <a:off x="4660900" y="5300663"/>
            <a:ext cx="22875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pt-BR" altLang="pt-BR" sz="1200" b="1"/>
              <a:t>Rotacionamos para a direita.</a:t>
            </a:r>
          </a:p>
          <a:p>
            <a:pPr algn="r" eaLnBrk="1" hangingPunct="1"/>
            <a:r>
              <a:rPr lang="pt-BR" altLang="pt-BR" sz="1200" b="1"/>
              <a:t>Geramos caso 3d...</a:t>
            </a:r>
          </a:p>
        </p:txBody>
      </p:sp>
      <p:sp>
        <p:nvSpPr>
          <p:cNvPr id="16" name="Seta para baixo 15"/>
          <p:cNvSpPr/>
          <p:nvPr/>
        </p:nvSpPr>
        <p:spPr>
          <a:xfrm rot="14724877">
            <a:off x="7038122" y="5250510"/>
            <a:ext cx="222368" cy="254564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Caso 3d </a:t>
            </a:r>
            <a:r>
              <a:rPr lang="pt-BR" altLang="pt-BR" sz="2400" smtClean="0"/>
              <a:t>(direita)</a:t>
            </a:r>
            <a:endParaRPr lang="en-US" altLang="pt-BR" sz="24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spcBef>
                <a:spcPts val="1200"/>
              </a:spcBef>
              <a:defRPr/>
            </a:pPr>
            <a:r>
              <a:rPr lang="en-US" sz="2400" b="1" i="1" smtClean="0"/>
              <a:t>v</a:t>
            </a:r>
            <a:r>
              <a:rPr lang="en-US" sz="2400" smtClean="0"/>
              <a:t> é um filho da direita, cujo pai é um filho </a:t>
            </a:r>
            <a:r>
              <a:rPr lang="en-US" sz="2400">
                <a:solidFill>
                  <a:srgbClr val="FF0000"/>
                </a:solidFill>
              </a:rPr>
              <a:t>rubro</a:t>
            </a:r>
            <a:r>
              <a:rPr lang="en-US" sz="2400"/>
              <a:t> </a:t>
            </a:r>
            <a:r>
              <a:rPr lang="en-US" sz="2400" smtClean="0"/>
              <a:t>da direita e cujo tio é negro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en-US" sz="2400"/>
              <a:t>rotacionamos para a </a:t>
            </a:r>
            <a:r>
              <a:rPr lang="en-US" sz="2400" smtClean="0"/>
              <a:t>esquerda entre </a:t>
            </a:r>
            <a:r>
              <a:rPr lang="en-US" sz="2400"/>
              <a:t>o avô e o pai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en-US" sz="2400" smtClean="0"/>
              <a:t>recorimos o pai e o avô</a:t>
            </a:r>
          </a:p>
          <a:p>
            <a:pPr lvl="1" eaLnBrk="1" hangingPunct="1">
              <a:spcBef>
                <a:spcPts val="1200"/>
              </a:spcBef>
              <a:defRPr/>
            </a:pPr>
            <a:r>
              <a:rPr lang="en-US" sz="2000" smtClean="0"/>
              <a:t>pai fica negro</a:t>
            </a:r>
          </a:p>
          <a:p>
            <a:pPr lvl="1" eaLnBrk="1" hangingPunct="1">
              <a:spcBef>
                <a:spcPts val="1200"/>
              </a:spcBef>
              <a:defRPr/>
            </a:pPr>
            <a:r>
              <a:rPr lang="en-US" sz="2000" smtClean="0"/>
              <a:t>avô fica </a:t>
            </a:r>
            <a:r>
              <a:rPr lang="en-US" sz="2000" smtClean="0">
                <a:solidFill>
                  <a:srgbClr val="FF0000"/>
                </a:solidFill>
              </a:rPr>
              <a:t>rubro</a:t>
            </a:r>
          </a:p>
          <a:p>
            <a:pPr marL="0" indent="0" eaLnBrk="1" hangingPunct="1">
              <a:spcBef>
                <a:spcPts val="1200"/>
              </a:spcBef>
              <a:buFontTx/>
              <a:buNone/>
              <a:defRPr/>
            </a:pPr>
            <a:endParaRPr lang="en-US" sz="2400" smtClean="0"/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500188"/>
            <a:ext cx="7304088" cy="183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Caso 3d</a:t>
            </a:r>
            <a:endParaRPr lang="en-US" altLang="pt-BR" sz="1400" smtClean="0"/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6" name="Seta para baixo 15"/>
          <p:cNvSpPr/>
          <p:nvPr/>
        </p:nvSpPr>
        <p:spPr>
          <a:xfrm rot="12517430">
            <a:off x="7271577" y="2792103"/>
            <a:ext cx="222368" cy="254564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2663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3852863"/>
            <a:ext cx="7304088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0" y="3860800"/>
            <a:ext cx="7308850" cy="201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476375"/>
            <a:ext cx="7304088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6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Caso 3d</a:t>
            </a:r>
            <a:endParaRPr lang="en-US" altLang="pt-BR" sz="1400" smtClean="0"/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6" name="Seta para baixo 15"/>
          <p:cNvSpPr/>
          <p:nvPr/>
        </p:nvSpPr>
        <p:spPr>
          <a:xfrm rot="9946270">
            <a:off x="6769677" y="2475957"/>
            <a:ext cx="222368" cy="254564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" name="Elipse 1"/>
          <p:cNvSpPr/>
          <p:nvPr/>
        </p:nvSpPr>
        <p:spPr>
          <a:xfrm rot="14339888">
            <a:off x="6218238" y="4083050"/>
            <a:ext cx="539750" cy="1384300"/>
          </a:xfrm>
          <a:prstGeom prst="ellipse">
            <a:avLst/>
          </a:prstGeom>
          <a:noFill/>
          <a:ln>
            <a:solidFill>
              <a:srgbClr val="FE7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/>
            <a:r>
              <a:rPr lang="pt-BR" altLang="pt-BR" sz="3200" smtClean="0"/>
              <a:t>Inserção-</a:t>
            </a:r>
            <a:endParaRPr lang="pt-BR" altLang="pt-BR" sz="3600" smtClean="0"/>
          </a:p>
        </p:txBody>
      </p:sp>
      <p:sp>
        <p:nvSpPr>
          <p:cNvPr id="28675" name="Espaço Reservado para Conteúdo 2"/>
          <p:cNvSpPr>
            <a:spLocks noGrp="1"/>
          </p:cNvSpPr>
          <p:nvPr>
            <p:ph idx="1"/>
          </p:nvPr>
        </p:nvSpPr>
        <p:spPr>
          <a:xfrm>
            <a:off x="1116013" y="1268413"/>
            <a:ext cx="7848600" cy="499745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pt-BR" altLang="pt-BR" sz="16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InsereRB</a:t>
            </a:r>
            <a:r>
              <a:rPr lang="pt-BR" altLang="pt-BR" sz="1600" b="1" smtClean="0">
                <a:latin typeface="Courier New" pitchFamily="49" charset="0"/>
                <a:cs typeface="Courier New" pitchFamily="49" charset="0"/>
              </a:rPr>
              <a:t> (nodoRB *raiz, tipoInfo info, nodoRB *nodo)</a:t>
            </a:r>
          </a:p>
          <a:p>
            <a:pPr marL="0" indent="0">
              <a:buFontTx/>
              <a:buNone/>
            </a:pPr>
            <a:r>
              <a:rPr lang="pt-BR" altLang="pt-BR" sz="1600" b="1" smtClean="0">
                <a:latin typeface="Courier New" pitchFamily="49" charset="0"/>
                <a:cs typeface="Courier New" pitchFamily="49" charset="0"/>
              </a:rPr>
              <a:t>   nodoRB    *atual, *pai, *avô;</a:t>
            </a:r>
          </a:p>
          <a:p>
            <a:pPr marL="0" indent="0">
              <a:buFontTx/>
              <a:buNone/>
            </a:pPr>
            <a:r>
              <a:rPr lang="pt-BR" altLang="pt-BR" sz="16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início</a:t>
            </a:r>
          </a:p>
          <a:p>
            <a:pPr marL="0" indent="0">
              <a:buFontTx/>
              <a:buNone/>
            </a:pPr>
            <a:r>
              <a:rPr lang="pt-BR" altLang="pt-BR" sz="1600" b="1" smtClean="0">
                <a:latin typeface="Courier New" pitchFamily="49" charset="0"/>
                <a:cs typeface="Courier New" pitchFamily="49" charset="0"/>
              </a:rPr>
              <a:t>   InsereArvBusca(raiz,info,nodo); </a:t>
            </a:r>
            <a:r>
              <a:rPr lang="pt-BR" altLang="pt-BR" sz="1600" b="1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//mod.p/atualizar ref.p/pai</a:t>
            </a:r>
          </a:p>
          <a:p>
            <a:pPr marL="0" indent="0">
              <a:buFontTx/>
              <a:buNone/>
            </a:pPr>
            <a:r>
              <a:rPr lang="pt-BR" altLang="pt-BR" sz="1600" b="1" smtClean="0">
                <a:latin typeface="Courier New" pitchFamily="49" charset="0"/>
                <a:cs typeface="Courier New" pitchFamily="49" charset="0"/>
              </a:rPr>
              <a:t>   nodo-&gt;cor &lt;- </a:t>
            </a:r>
            <a:r>
              <a:rPr lang="pt-BR" altLang="pt-BR" sz="1600" b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rubro</a:t>
            </a:r>
            <a:r>
              <a:rPr lang="pt-BR" altLang="pt-BR" sz="1600" b="1" smtClean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marL="0" indent="0">
              <a:buFontTx/>
              <a:buNone/>
            </a:pPr>
            <a:r>
              <a:rPr lang="pt-BR" altLang="pt-BR" sz="1600" b="1" smtClean="0">
                <a:latin typeface="Courier New" pitchFamily="49" charset="0"/>
                <a:cs typeface="Courier New" pitchFamily="49" charset="0"/>
              </a:rPr>
              <a:t>   atual &lt;- nodo;</a:t>
            </a:r>
          </a:p>
          <a:p>
            <a:pPr marL="0" indent="0">
              <a:buFontTx/>
              <a:buNone/>
            </a:pPr>
            <a:r>
              <a:rPr lang="pt-BR" altLang="pt-BR" sz="16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 ENQUANTO</a:t>
            </a:r>
            <a:r>
              <a:rPr lang="pt-BR" altLang="pt-BR" sz="1600" b="1" smtClean="0">
                <a:latin typeface="Courier New" pitchFamily="49" charset="0"/>
                <a:cs typeface="Courier New" pitchFamily="49" charset="0"/>
              </a:rPr>
              <a:t> (atual ≠ raiz E atual-&gt;pai-&gt;cor = </a:t>
            </a:r>
            <a:r>
              <a:rPr lang="pt-BR" altLang="pt-BR" sz="1600" b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rubro</a:t>
            </a:r>
            <a:r>
              <a:rPr lang="pt-BR" altLang="pt-BR" sz="1600" b="1" smtClean="0">
                <a:latin typeface="Courier New" pitchFamily="49" charset="0"/>
                <a:cs typeface="Courier New" pitchFamily="49" charset="0"/>
              </a:rPr>
              <a:t>) </a:t>
            </a:r>
            <a:r>
              <a:rPr lang="pt-BR" altLang="pt-BR" sz="16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FAÇA</a:t>
            </a:r>
          </a:p>
          <a:p>
            <a:pPr marL="0" indent="0">
              <a:buFontTx/>
              <a:buNone/>
            </a:pPr>
            <a:r>
              <a:rPr lang="pt-BR" altLang="pt-BR" sz="1600" b="1" smtClean="0">
                <a:latin typeface="Courier New" pitchFamily="49" charset="0"/>
                <a:cs typeface="Courier New" pitchFamily="49" charset="0"/>
              </a:rPr>
              <a:t>	pai &lt;- atual-&gt;pai;</a:t>
            </a:r>
          </a:p>
          <a:p>
            <a:pPr marL="0" indent="0">
              <a:buFontTx/>
              <a:buNone/>
            </a:pPr>
            <a:r>
              <a:rPr lang="pt-BR" altLang="pt-BR" sz="1600" b="1" smtClean="0">
                <a:latin typeface="Courier New" pitchFamily="49" charset="0"/>
                <a:cs typeface="Courier New" pitchFamily="49" charset="0"/>
              </a:rPr>
              <a:t>	avô &lt;- pai-&gt;pai;</a:t>
            </a:r>
          </a:p>
          <a:p>
            <a:pPr marL="0" indent="0">
              <a:buFontTx/>
              <a:buNone/>
            </a:pPr>
            <a:r>
              <a:rPr lang="pt-BR" altLang="pt-BR" sz="1600" b="1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6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</a:t>
            </a:r>
            <a:r>
              <a:rPr lang="pt-BR" altLang="pt-BR" sz="1600" b="1" smtClean="0">
                <a:latin typeface="Courier New" pitchFamily="49" charset="0"/>
                <a:cs typeface="Courier New" pitchFamily="49" charset="0"/>
              </a:rPr>
              <a:t> avo-&gt;esq = pai ENTÃO</a:t>
            </a:r>
          </a:p>
          <a:p>
            <a:pPr marL="0" indent="0">
              <a:buFontTx/>
              <a:buNone/>
            </a:pPr>
            <a:r>
              <a:rPr lang="pt-BR" altLang="pt-BR" sz="1600" b="1" smtClean="0">
                <a:latin typeface="Courier New" pitchFamily="49" charset="0"/>
                <a:cs typeface="Courier New" pitchFamily="49" charset="0"/>
              </a:rPr>
              <a:t>		PassoCE_esq(atual, pai, avô);</a:t>
            </a:r>
          </a:p>
          <a:p>
            <a:pPr marL="0" indent="0">
              <a:buFontTx/>
              <a:buNone/>
            </a:pPr>
            <a:r>
              <a:rPr lang="pt-BR" altLang="pt-BR" sz="1600" b="1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6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SENÃO</a:t>
            </a:r>
          </a:p>
          <a:p>
            <a:pPr marL="0" indent="0">
              <a:buFontTx/>
              <a:buNone/>
            </a:pPr>
            <a:r>
              <a:rPr lang="pt-BR" altLang="pt-BR" sz="1600" b="1" smtClean="0">
                <a:latin typeface="Courier New" pitchFamily="49" charset="0"/>
                <a:cs typeface="Courier New" pitchFamily="49" charset="0"/>
              </a:rPr>
              <a:t>		PassoCE_dir(atual, pai, avô);</a:t>
            </a:r>
          </a:p>
          <a:p>
            <a:pPr marL="0" indent="0">
              <a:buFontTx/>
              <a:buNone/>
            </a:pPr>
            <a:r>
              <a:rPr lang="pt-BR" altLang="pt-BR" sz="1600" b="1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6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FIMSE</a:t>
            </a:r>
          </a:p>
          <a:p>
            <a:pPr marL="0" indent="0">
              <a:buFontTx/>
              <a:buNone/>
            </a:pPr>
            <a:r>
              <a:rPr lang="pt-BR" altLang="pt-BR" sz="16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 FIM ENQUANTO</a:t>
            </a:r>
          </a:p>
          <a:p>
            <a:pPr marL="0" indent="0">
              <a:buFontTx/>
              <a:buNone/>
            </a:pPr>
            <a:r>
              <a:rPr lang="pt-BR" altLang="pt-BR" sz="16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 </a:t>
            </a:r>
            <a:r>
              <a:rPr lang="pt-BR" altLang="pt-BR" sz="1600" b="1" smtClean="0">
                <a:latin typeface="Courier New" pitchFamily="49" charset="0"/>
                <a:cs typeface="Courier New" pitchFamily="49" charset="0"/>
              </a:rPr>
              <a:t>raiz-&gt;cor &lt;- negro; </a:t>
            </a:r>
            <a:r>
              <a:rPr lang="pt-BR" altLang="pt-BR" sz="1600" b="1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//caso zero, por via das dúvidas</a:t>
            </a:r>
          </a:p>
          <a:p>
            <a:pPr marL="0" indent="0">
              <a:buFontTx/>
              <a:buNone/>
            </a:pPr>
            <a:r>
              <a:rPr lang="pt-BR" altLang="pt-BR" sz="16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fim.</a:t>
            </a:r>
          </a:p>
          <a:p>
            <a:pPr marL="0" indent="0">
              <a:buFontTx/>
              <a:buNone/>
            </a:pPr>
            <a:endParaRPr lang="pt-BR" altLang="pt-BR" sz="1600" b="1" smtClean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818407" y="683985"/>
            <a:ext cx="77777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32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32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8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>
          <a:xfrm>
            <a:off x="1116013" y="620713"/>
            <a:ext cx="7848600" cy="436562"/>
          </a:xfrm>
        </p:spPr>
        <p:txBody>
          <a:bodyPr/>
          <a:lstStyle/>
          <a:p>
            <a:pPr algn="l"/>
            <a:r>
              <a:rPr lang="pt-BR" altLang="pt-BR" sz="3200" smtClean="0"/>
              <a:t>Passo-CE-</a:t>
            </a:r>
            <a:endParaRPr lang="pt-BR" altLang="pt-BR" sz="3600" smtClean="0"/>
          </a:p>
        </p:txBody>
      </p:sp>
      <p:sp>
        <p:nvSpPr>
          <p:cNvPr id="29699" name="Espaço Reservado para Conteúdo 2"/>
          <p:cNvSpPr>
            <a:spLocks noGrp="1"/>
          </p:cNvSpPr>
          <p:nvPr>
            <p:ph idx="1"/>
          </p:nvPr>
        </p:nvSpPr>
        <p:spPr>
          <a:xfrm>
            <a:off x="1116013" y="1073150"/>
            <a:ext cx="7848600" cy="5141913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PassoCE_esq</a:t>
            </a: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(nodoRB *atual, *pai, *avô)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  nodoRB    *tio;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início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  tio &lt;- avô-&gt;dir;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   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 </a:t>
            </a: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tio-&gt;cor = </a:t>
            </a:r>
            <a:r>
              <a:rPr lang="pt-BR" altLang="pt-BR" sz="1500" b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rubro</a:t>
            </a: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ENTÃO			</a:t>
            </a:r>
            <a:r>
              <a:rPr lang="pt-BR" altLang="pt-BR" sz="1500" b="1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//caso 1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pai-&gt;cor &lt;- negro;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avô-&gt;cor &lt;- </a:t>
            </a:r>
            <a:r>
              <a:rPr lang="pt-BR" altLang="pt-BR" sz="1500" b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rubro</a:t>
            </a: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tio-&gt;cor &lt;- negro;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atual &lt;- avô;				</a:t>
            </a:r>
            <a:r>
              <a:rPr lang="pt-BR" altLang="pt-BR" sz="1500" b="1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//sobe 2 níveis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SENÃO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</a:t>
            </a: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pai-&gt;dir = atual 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ENTÃO</a:t>
            </a: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	</a:t>
            </a:r>
            <a:r>
              <a:rPr lang="pt-BR" altLang="pt-BR" sz="1500" b="1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//caso 2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   roda_esq(pai);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   atual &lt;- atual-&gt;esq;			</a:t>
            </a:r>
            <a:r>
              <a:rPr lang="pt-BR" altLang="pt-BR" sz="1500" b="1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//reseta atual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FIMSE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pai-&gt;cor &lt;- negro;			</a:t>
            </a:r>
            <a:r>
              <a:rPr lang="pt-BR" altLang="pt-BR" sz="1500" b="1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//caso3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avô-&gt;cor &lt;- </a:t>
            </a:r>
            <a:r>
              <a:rPr lang="pt-BR" altLang="pt-BR" sz="1500" b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rubro</a:t>
            </a: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roda_dir(avô);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FIMSE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 PassoCE-esq</a:t>
            </a:r>
          </a:p>
          <a:p>
            <a:pPr marL="0" indent="0">
              <a:buFontTx/>
              <a:buNone/>
            </a:pPr>
            <a:endParaRPr lang="pt-BR" altLang="pt-BR" sz="1600" b="1" smtClean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085233" y="548680"/>
            <a:ext cx="77777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32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32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8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>
          <a:xfrm>
            <a:off x="1116013" y="620713"/>
            <a:ext cx="7848600" cy="436562"/>
          </a:xfrm>
        </p:spPr>
        <p:txBody>
          <a:bodyPr/>
          <a:lstStyle/>
          <a:p>
            <a:pPr algn="l"/>
            <a:r>
              <a:rPr lang="pt-BR" altLang="pt-BR" sz="3200" smtClean="0"/>
              <a:t>Passo-CE-</a:t>
            </a:r>
            <a:endParaRPr lang="pt-BR" altLang="pt-BR" sz="3600" smtClean="0"/>
          </a:p>
        </p:txBody>
      </p:sp>
      <p:sp>
        <p:nvSpPr>
          <p:cNvPr id="30723" name="Espaço Reservado para Conteúdo 2"/>
          <p:cNvSpPr>
            <a:spLocks noGrp="1"/>
          </p:cNvSpPr>
          <p:nvPr>
            <p:ph idx="1"/>
          </p:nvPr>
        </p:nvSpPr>
        <p:spPr>
          <a:xfrm>
            <a:off x="1116013" y="1073150"/>
            <a:ext cx="7848600" cy="5141913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PassoCE_dir</a:t>
            </a: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(nodoRB *atual, *pai, *avô)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  nodoRB    *tio;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início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  tio &lt;- avô-&gt;esq;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   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 </a:t>
            </a: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tio-&gt;cor = </a:t>
            </a:r>
            <a:r>
              <a:rPr lang="pt-BR" altLang="pt-BR" sz="1500" b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rubro</a:t>
            </a: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ENTÃO			</a:t>
            </a:r>
            <a:r>
              <a:rPr lang="pt-BR" altLang="pt-BR" sz="1500" b="1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//caso 1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pai-&gt;cor &lt;- negro;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avô-&gt;cor &lt;- </a:t>
            </a:r>
            <a:r>
              <a:rPr lang="pt-BR" altLang="pt-BR" sz="1500" b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rubro</a:t>
            </a: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tio-&gt;cor &lt;- negro;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atual &lt;- avô;				</a:t>
            </a:r>
            <a:r>
              <a:rPr lang="pt-BR" altLang="pt-BR" sz="1500" b="1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//sobe 2 níveis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SENÃO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</a:t>
            </a: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pai-&gt;esq = atual 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ENTÃO</a:t>
            </a: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	</a:t>
            </a:r>
            <a:r>
              <a:rPr lang="pt-BR" altLang="pt-BR" sz="1500" b="1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//caso 2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   roda_dir(pai);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   atual &lt;- atual-&gt;dir;			</a:t>
            </a:r>
            <a:r>
              <a:rPr lang="pt-BR" altLang="pt-BR" sz="1500" b="1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//reseta atual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FIMSE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pai-&gt;cor &lt;- negro;			</a:t>
            </a:r>
            <a:r>
              <a:rPr lang="pt-BR" altLang="pt-BR" sz="1500" b="1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//caso3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avô-&gt;cor &lt;- </a:t>
            </a:r>
            <a:r>
              <a:rPr lang="pt-BR" altLang="pt-BR" sz="1500" b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rubro</a:t>
            </a: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	roda_esq(avô);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FIMSE</a:t>
            </a:r>
          </a:p>
          <a:p>
            <a:pPr marL="0" indent="0">
              <a:buFontTx/>
              <a:buNone/>
            </a:pPr>
            <a:r>
              <a:rPr lang="pt-BR" altLang="pt-BR" sz="15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 PassoCE-dir</a:t>
            </a:r>
          </a:p>
          <a:p>
            <a:pPr marL="0" indent="0">
              <a:buFontTx/>
              <a:buNone/>
            </a:pPr>
            <a:endParaRPr lang="pt-BR" altLang="pt-BR" sz="1600" b="1" smtClean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085233" y="548680"/>
            <a:ext cx="77777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32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32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8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dirty="0" smtClean="0"/>
              <a:t>Deleções </a:t>
            </a:r>
            <a:r>
              <a:rPr lang="pt-BR" altLang="pt-BR" sz="4000" dirty="0" smtClean="0">
                <a:solidFill>
                  <a:srgbClr val="FF0000"/>
                </a:solidFill>
              </a:rPr>
              <a:t>Rubro</a:t>
            </a:r>
            <a:r>
              <a:rPr lang="pt-BR" altLang="pt-BR" sz="4000" dirty="0" smtClean="0"/>
              <a:t>-</a:t>
            </a:r>
            <a:endParaRPr lang="en-US" altLang="pt-BR" sz="4000" dirty="0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4679950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pt-BR" sz="2800" dirty="0" err="1" smtClean="0"/>
              <a:t>Deleção</a:t>
            </a:r>
            <a:r>
              <a:rPr lang="en-US" altLang="pt-BR" sz="2800" dirty="0" smtClean="0"/>
              <a:t> </a:t>
            </a:r>
            <a:r>
              <a:rPr lang="en-US" altLang="pt-BR" sz="2800" dirty="0" smtClean="0"/>
              <a:t>do </a:t>
            </a:r>
            <a:r>
              <a:rPr lang="en-US" altLang="pt-BR" sz="2800" dirty="0" err="1" smtClean="0"/>
              <a:t>nodo</a:t>
            </a:r>
            <a:r>
              <a:rPr lang="en-US" altLang="pt-BR" sz="2800" dirty="0" smtClean="0"/>
              <a:t> </a:t>
            </a:r>
            <a:r>
              <a:rPr lang="en-US" altLang="pt-BR" sz="2800" i="1" dirty="0" smtClean="0">
                <a:solidFill>
                  <a:srgbClr val="FFC000"/>
                </a:solidFill>
              </a:rPr>
              <a:t>v </a:t>
            </a:r>
            <a:r>
              <a:rPr lang="en-US" altLang="pt-BR" sz="2800" dirty="0" smtClean="0"/>
              <a:t>é </a:t>
            </a:r>
            <a:r>
              <a:rPr lang="en-US" altLang="pt-BR" sz="2800" dirty="0" err="1" smtClean="0"/>
              <a:t>executada</a:t>
            </a:r>
            <a:r>
              <a:rPr lang="en-US" altLang="pt-BR" sz="2800" dirty="0" smtClean="0"/>
              <a:t> </a:t>
            </a:r>
            <a:r>
              <a:rPr lang="en-US" altLang="pt-BR" sz="2800" dirty="0" err="1" smtClean="0"/>
              <a:t>utilizando</a:t>
            </a:r>
            <a:r>
              <a:rPr lang="en-US" altLang="pt-BR" sz="2800" dirty="0" smtClean="0"/>
              <a:t>-se o </a:t>
            </a:r>
            <a:r>
              <a:rPr lang="en-US" altLang="pt-BR" sz="2800" dirty="0" err="1" smtClean="0"/>
              <a:t>algoritmo</a:t>
            </a:r>
            <a:r>
              <a:rPr lang="en-US" altLang="pt-BR" sz="2800" dirty="0" smtClean="0"/>
              <a:t> de </a:t>
            </a:r>
            <a:r>
              <a:rPr lang="en-US" altLang="pt-BR" sz="2800" dirty="0" err="1" smtClean="0"/>
              <a:t>deleção</a:t>
            </a:r>
            <a:r>
              <a:rPr lang="en-US" altLang="pt-BR" sz="2800" dirty="0" smtClean="0"/>
              <a:t> </a:t>
            </a:r>
            <a:r>
              <a:rPr lang="en-US" altLang="pt-BR" sz="2800" dirty="0" err="1" smtClean="0"/>
              <a:t>em</a:t>
            </a:r>
            <a:r>
              <a:rPr lang="en-US" altLang="pt-BR" sz="2800" dirty="0" smtClean="0"/>
              <a:t> </a:t>
            </a:r>
            <a:r>
              <a:rPr lang="en-US" altLang="pt-BR" sz="2800" dirty="0" err="1" smtClean="0"/>
              <a:t>árvore</a:t>
            </a:r>
            <a:r>
              <a:rPr lang="en-US" altLang="pt-BR" sz="2800" dirty="0" smtClean="0"/>
              <a:t> de </a:t>
            </a:r>
            <a:r>
              <a:rPr lang="en-US" altLang="pt-BR" sz="2800" dirty="0" err="1" smtClean="0"/>
              <a:t>busca</a:t>
            </a:r>
            <a:endParaRPr lang="en-US" altLang="pt-BR" sz="2800" dirty="0" smtClean="0"/>
          </a:p>
          <a:p>
            <a:pPr lvl="1" eaLnBrk="1" hangingPunct="1">
              <a:spcBef>
                <a:spcPts val="1200"/>
              </a:spcBef>
            </a:pPr>
            <a:r>
              <a:rPr lang="en-US" altLang="pt-BR" sz="2400" dirty="0" err="1" smtClean="0"/>
              <a:t>Modificado</a:t>
            </a:r>
            <a:r>
              <a:rPr lang="en-US" altLang="pt-BR" sz="2400" dirty="0" smtClean="0"/>
              <a:t> para  </a:t>
            </a:r>
            <a:r>
              <a:rPr lang="en-US" altLang="pt-BR" sz="2400" dirty="0" err="1" smtClean="0"/>
              <a:t>manter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os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ponteiros</a:t>
            </a:r>
            <a:r>
              <a:rPr lang="en-US" altLang="pt-BR" sz="2400" dirty="0" smtClean="0"/>
              <a:t> para o </a:t>
            </a:r>
            <a:r>
              <a:rPr lang="en-US" altLang="pt-BR" sz="2400" dirty="0" err="1" smtClean="0"/>
              <a:t>pai</a:t>
            </a:r>
            <a:endParaRPr lang="en-US" altLang="pt-BR" sz="2400" dirty="0" smtClean="0"/>
          </a:p>
          <a:p>
            <a:pPr lvl="1" eaLnBrk="1" hangingPunct="1">
              <a:spcBef>
                <a:spcPts val="1200"/>
              </a:spcBef>
            </a:pPr>
            <a:r>
              <a:rPr lang="en-US" altLang="pt-BR" sz="2400" dirty="0" err="1" smtClean="0"/>
              <a:t>Subimos</a:t>
            </a:r>
            <a:r>
              <a:rPr lang="en-US" altLang="pt-BR" sz="2400" dirty="0" smtClean="0"/>
              <a:t> </a:t>
            </a:r>
            <a:r>
              <a:rPr lang="en-US" altLang="pt-BR" sz="2400" i="1" dirty="0" smtClean="0">
                <a:solidFill>
                  <a:srgbClr val="FFC000"/>
                </a:solidFill>
              </a:rPr>
              <a:t>w</a:t>
            </a:r>
            <a:r>
              <a:rPr lang="en-US" altLang="pt-BR" sz="2400" dirty="0" smtClean="0"/>
              <a:t>, o </a:t>
            </a:r>
            <a:r>
              <a:rPr lang="en-US" altLang="pt-BR" sz="2400" dirty="0" smtClean="0"/>
              <a:t>predecessor </a:t>
            </a:r>
            <a:r>
              <a:rPr lang="en-US" altLang="pt-BR" sz="2400" dirty="0" err="1" smtClean="0"/>
              <a:t>inordem</a:t>
            </a:r>
            <a:r>
              <a:rPr lang="en-US" altLang="pt-BR" sz="2400" dirty="0" smtClean="0"/>
              <a:t> </a:t>
            </a:r>
            <a:r>
              <a:rPr lang="en-US" altLang="pt-BR" sz="2400" dirty="0" smtClean="0"/>
              <a:t>de </a:t>
            </a:r>
            <a:r>
              <a:rPr lang="en-US" altLang="pt-BR" sz="2400" i="1" dirty="0" smtClean="0">
                <a:solidFill>
                  <a:srgbClr val="FFC000"/>
                </a:solidFill>
              </a:rPr>
              <a:t>v</a:t>
            </a:r>
          </a:p>
          <a:p>
            <a:pPr lvl="2" eaLnBrk="1" hangingPunct="1">
              <a:spcBef>
                <a:spcPts val="1200"/>
              </a:spcBef>
              <a:buFontTx/>
              <a:buBlip>
                <a:blip r:embed="rId2"/>
              </a:buBlip>
            </a:pPr>
            <a:r>
              <a:rPr lang="en-US" altLang="pt-BR" sz="1800" dirty="0" err="1" smtClean="0"/>
              <a:t>Maior</a:t>
            </a:r>
            <a:r>
              <a:rPr lang="en-US" altLang="pt-BR" sz="1800" dirty="0" smtClean="0"/>
              <a:t> </a:t>
            </a:r>
            <a:r>
              <a:rPr lang="en-US" altLang="pt-BR" sz="1800" dirty="0" err="1" smtClean="0"/>
              <a:t>elemento</a:t>
            </a:r>
            <a:r>
              <a:rPr lang="en-US" altLang="pt-BR" sz="1800" dirty="0" smtClean="0"/>
              <a:t> </a:t>
            </a:r>
            <a:r>
              <a:rPr lang="en-US" altLang="pt-BR" sz="1800" dirty="0" smtClean="0"/>
              <a:t>da </a:t>
            </a:r>
            <a:r>
              <a:rPr lang="en-US" altLang="pt-BR" sz="1800" dirty="0" err="1" smtClean="0"/>
              <a:t>subárvore</a:t>
            </a:r>
            <a:r>
              <a:rPr lang="en-US" altLang="pt-BR" sz="1800" dirty="0" smtClean="0"/>
              <a:t> </a:t>
            </a:r>
            <a:r>
              <a:rPr lang="en-US" altLang="pt-BR" sz="1800" dirty="0" err="1" smtClean="0"/>
              <a:t>esquerda</a:t>
            </a:r>
            <a:endParaRPr lang="en-US" altLang="pt-BR" sz="1800" dirty="0" smtClean="0"/>
          </a:p>
          <a:p>
            <a:pPr lvl="2" eaLnBrk="1" hangingPunct="1">
              <a:spcBef>
                <a:spcPts val="1200"/>
              </a:spcBef>
              <a:buFontTx/>
              <a:buBlip>
                <a:blip r:embed="rId2"/>
              </a:buBlip>
            </a:pPr>
            <a:r>
              <a:rPr lang="en-US" altLang="pt-BR" sz="1800" dirty="0" smtClean="0">
                <a:solidFill>
                  <a:srgbClr val="FFFF00"/>
                </a:solidFill>
              </a:rPr>
              <a:t>Na </a:t>
            </a:r>
            <a:r>
              <a:rPr lang="en-US" altLang="pt-BR" sz="1800" dirty="0" err="1" smtClean="0">
                <a:solidFill>
                  <a:srgbClr val="FFFF00"/>
                </a:solidFill>
              </a:rPr>
              <a:t>falta</a:t>
            </a:r>
            <a:r>
              <a:rPr lang="en-US" altLang="pt-BR" sz="1800" dirty="0" smtClean="0"/>
              <a:t>: </a:t>
            </a:r>
            <a:r>
              <a:rPr lang="en-US" altLang="pt-BR" sz="1800" dirty="0" err="1" smtClean="0"/>
              <a:t>menor</a:t>
            </a:r>
            <a:r>
              <a:rPr lang="en-US" altLang="pt-BR" sz="1800" dirty="0" smtClean="0"/>
              <a:t> </a:t>
            </a:r>
            <a:r>
              <a:rPr lang="en-US" altLang="pt-BR" sz="1800" dirty="0" err="1" smtClean="0"/>
              <a:t>elemento</a:t>
            </a:r>
            <a:r>
              <a:rPr lang="en-US" altLang="pt-BR" sz="1800" dirty="0" smtClean="0"/>
              <a:t> da </a:t>
            </a:r>
            <a:r>
              <a:rPr lang="en-US" altLang="pt-BR" sz="1800" dirty="0" err="1" smtClean="0"/>
              <a:t>subárvore</a:t>
            </a:r>
            <a:r>
              <a:rPr lang="en-US" altLang="pt-BR" sz="1800" dirty="0" smtClean="0"/>
              <a:t> </a:t>
            </a:r>
            <a:r>
              <a:rPr lang="en-US" altLang="pt-BR" sz="1800" dirty="0" err="1" smtClean="0"/>
              <a:t>direita</a:t>
            </a:r>
            <a:endParaRPr lang="en-US" altLang="pt-BR" dirty="0" smtClean="0"/>
          </a:p>
          <a:p>
            <a:pPr eaLnBrk="1" hangingPunct="1">
              <a:spcBef>
                <a:spcPts val="1200"/>
              </a:spcBef>
            </a:pPr>
            <a:r>
              <a:rPr lang="en-US" altLang="pt-BR" sz="2800" dirty="0" err="1" smtClean="0"/>
              <a:t>Ao</a:t>
            </a:r>
            <a:r>
              <a:rPr lang="en-US" altLang="pt-BR" sz="2800" dirty="0" smtClean="0"/>
              <a:t> </a:t>
            </a:r>
            <a:r>
              <a:rPr lang="en-US" altLang="pt-BR" sz="2800" dirty="0" err="1" smtClean="0"/>
              <a:t>subir</a:t>
            </a:r>
            <a:r>
              <a:rPr lang="en-US" altLang="pt-BR" sz="2800" dirty="0" smtClean="0"/>
              <a:t> </a:t>
            </a:r>
            <a:r>
              <a:rPr lang="en-US" altLang="pt-BR" sz="2800" i="1" dirty="0" smtClean="0">
                <a:solidFill>
                  <a:srgbClr val="FFC000"/>
                </a:solidFill>
              </a:rPr>
              <a:t>w</a:t>
            </a:r>
            <a:r>
              <a:rPr lang="en-US" altLang="pt-BR" sz="2800" dirty="0" smtClean="0">
                <a:solidFill>
                  <a:srgbClr val="FFC000"/>
                </a:solidFill>
              </a:rPr>
              <a:t> </a:t>
            </a:r>
            <a:r>
              <a:rPr lang="en-US" altLang="pt-BR" sz="2800" dirty="0" err="1" smtClean="0"/>
              <a:t>nunca</a:t>
            </a:r>
            <a:r>
              <a:rPr lang="en-US" altLang="pt-BR" sz="2800" dirty="0" smtClean="0"/>
              <a:t> </a:t>
            </a:r>
            <a:r>
              <a:rPr lang="en-US" altLang="pt-BR" sz="2800" dirty="0" err="1" smtClean="0"/>
              <a:t>subimos</a:t>
            </a:r>
            <a:r>
              <a:rPr lang="en-US" altLang="pt-BR" sz="2800" dirty="0" smtClean="0"/>
              <a:t> junto a </a:t>
            </a:r>
            <a:r>
              <a:rPr lang="en-US" altLang="pt-BR" sz="2800" dirty="0" err="1" smtClean="0"/>
              <a:t>cor</a:t>
            </a:r>
            <a:r>
              <a:rPr lang="en-US" altLang="pt-BR" sz="2800" dirty="0" smtClean="0"/>
              <a:t> de </a:t>
            </a:r>
            <a:r>
              <a:rPr lang="en-US" altLang="pt-BR" sz="2800" dirty="0" smtClean="0">
                <a:solidFill>
                  <a:srgbClr val="FFC000"/>
                </a:solidFill>
              </a:rPr>
              <a:t>w</a:t>
            </a:r>
            <a:endParaRPr lang="en-US" altLang="pt-BR" sz="2800" dirty="0" smtClean="0"/>
          </a:p>
          <a:p>
            <a:pPr lvl="1" eaLnBrk="1" hangingPunct="1">
              <a:spcBef>
                <a:spcPts val="1200"/>
              </a:spcBef>
            </a:pPr>
            <a:r>
              <a:rPr lang="en-US" altLang="pt-BR" sz="2400" dirty="0" smtClean="0"/>
              <a:t>o </a:t>
            </a:r>
            <a:r>
              <a:rPr lang="en-US" altLang="pt-BR" sz="2400" dirty="0" err="1" smtClean="0"/>
              <a:t>nodo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cujo</a:t>
            </a:r>
            <a:r>
              <a:rPr lang="en-US" altLang="pt-BR" sz="2400" dirty="0" smtClean="0"/>
              <a:t> valor </a:t>
            </a:r>
            <a:r>
              <a:rPr lang="en-US" altLang="pt-BR" sz="2400" dirty="0" err="1" smtClean="0"/>
              <a:t>foi</a:t>
            </a:r>
            <a:r>
              <a:rPr lang="en-US" altLang="pt-BR" sz="2400" dirty="0" smtClean="0"/>
              <a:t> “</a:t>
            </a:r>
            <a:r>
              <a:rPr lang="en-US" altLang="pt-BR" sz="2400" dirty="0" err="1" smtClean="0"/>
              <a:t>retirado</a:t>
            </a:r>
            <a:r>
              <a:rPr lang="en-US" altLang="pt-BR" sz="2400" dirty="0" smtClean="0"/>
              <a:t>” </a:t>
            </a:r>
            <a:r>
              <a:rPr lang="en-US" altLang="pt-BR" sz="2400" dirty="0" err="1" smtClean="0"/>
              <a:t>mantém</a:t>
            </a:r>
            <a:r>
              <a:rPr lang="en-US" altLang="pt-BR" sz="2400" dirty="0" smtClean="0"/>
              <a:t> a </a:t>
            </a:r>
            <a:r>
              <a:rPr lang="en-US" altLang="pt-BR" sz="2400" dirty="0" err="1" smtClean="0"/>
              <a:t>cor</a:t>
            </a:r>
            <a:r>
              <a:rPr lang="en-US" altLang="pt-BR" sz="2400" dirty="0" smtClean="0"/>
              <a:t> original, </a:t>
            </a:r>
            <a:r>
              <a:rPr lang="en-US" altLang="pt-BR" sz="2400" dirty="0" err="1" smtClean="0"/>
              <a:t>associada</a:t>
            </a:r>
            <a:r>
              <a:rPr lang="en-US" altLang="pt-BR" sz="2400" dirty="0" smtClean="0"/>
              <a:t> à </a:t>
            </a:r>
            <a:r>
              <a:rPr lang="en-US" altLang="pt-BR" sz="2400" dirty="0" err="1" smtClean="0"/>
              <a:t>chave</a:t>
            </a:r>
            <a:r>
              <a:rPr lang="en-US" altLang="pt-BR" sz="2400" dirty="0" smtClean="0"/>
              <a:t> </a:t>
            </a:r>
            <a:r>
              <a:rPr lang="en-US" altLang="pt-BR" sz="2400" i="1" dirty="0" smtClean="0">
                <a:solidFill>
                  <a:srgbClr val="FFC000"/>
                </a:solidFill>
              </a:rPr>
              <a:t>v</a:t>
            </a:r>
            <a:endParaRPr lang="en-US" altLang="pt-BR" sz="2400" i="1" dirty="0" smtClean="0">
              <a:solidFill>
                <a:srgbClr val="FFC000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932040" y="620688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dirty="0" smtClean="0"/>
              <a:t>Deleções </a:t>
            </a:r>
            <a:r>
              <a:rPr lang="pt-BR" altLang="pt-BR" sz="4000" dirty="0" smtClean="0">
                <a:solidFill>
                  <a:srgbClr val="FF0000"/>
                </a:solidFill>
              </a:rPr>
              <a:t>Rubro</a:t>
            </a:r>
            <a:r>
              <a:rPr lang="pt-BR" altLang="pt-BR" sz="4000" dirty="0" smtClean="0"/>
              <a:t>-</a:t>
            </a:r>
            <a:endParaRPr lang="en-US" altLang="pt-BR" sz="4000" dirty="0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503386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pt-BR" sz="2400" dirty="0" smtClean="0"/>
              <a:t>Ex.: </a:t>
            </a:r>
            <a:r>
              <a:rPr lang="en-US" altLang="pt-BR" sz="2400" dirty="0" err="1" smtClean="0"/>
              <a:t>deleção</a:t>
            </a:r>
            <a:r>
              <a:rPr lang="en-US" altLang="pt-BR" sz="2400" dirty="0" smtClean="0"/>
              <a:t> </a:t>
            </a:r>
            <a:r>
              <a:rPr lang="en-US" altLang="pt-BR" sz="2400" dirty="0"/>
              <a:t>do </a:t>
            </a:r>
            <a:r>
              <a:rPr lang="en-US" altLang="pt-BR" sz="2400" dirty="0" smtClean="0"/>
              <a:t>17:</a:t>
            </a:r>
            <a:endParaRPr lang="en-US" altLang="pt-BR" sz="2400" i="1" dirty="0" smtClean="0">
              <a:solidFill>
                <a:srgbClr val="FFC000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932040" y="620688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173604"/>
            <a:ext cx="704691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7092280" y="2420888"/>
            <a:ext cx="576064" cy="360040"/>
          </a:xfrm>
          <a:prstGeom prst="wedgeRoundRectCallout">
            <a:avLst>
              <a:gd name="adj1" fmla="val -31984"/>
              <a:gd name="adj2" fmla="val 96844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v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6372200" y="5247219"/>
            <a:ext cx="576064" cy="360040"/>
          </a:xfrm>
          <a:prstGeom prst="wedgeRoundRectCallout">
            <a:avLst>
              <a:gd name="adj1" fmla="val -21883"/>
              <a:gd name="adj2" fmla="val -17329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w</a:t>
            </a:r>
            <a:endParaRPr lang="pt-B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049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178259"/>
            <a:ext cx="704691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dirty="0" smtClean="0"/>
              <a:t>Deleções </a:t>
            </a:r>
            <a:r>
              <a:rPr lang="pt-BR" altLang="pt-BR" sz="4000" dirty="0" smtClean="0">
                <a:solidFill>
                  <a:srgbClr val="FF0000"/>
                </a:solidFill>
              </a:rPr>
              <a:t>Rubro</a:t>
            </a:r>
            <a:r>
              <a:rPr lang="pt-BR" altLang="pt-BR" sz="4000" dirty="0" smtClean="0"/>
              <a:t>-</a:t>
            </a:r>
            <a:endParaRPr lang="en-US" altLang="pt-BR" sz="4000" dirty="0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503386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pt-BR" sz="2400" dirty="0" smtClean="0"/>
              <a:t>O </a:t>
            </a:r>
            <a:r>
              <a:rPr lang="en-US" altLang="pt-BR" sz="2400" dirty="0" err="1" smtClean="0"/>
              <a:t>problema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em</a:t>
            </a:r>
            <a:r>
              <a:rPr lang="en-US" altLang="pt-BR" sz="2400" dirty="0" smtClean="0"/>
              <a:t> RB </a:t>
            </a:r>
            <a:r>
              <a:rPr lang="en-US" altLang="pt-BR" sz="2400" dirty="0" err="1" smtClean="0"/>
              <a:t>será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sempre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tratar</a:t>
            </a:r>
            <a:r>
              <a:rPr lang="en-US" altLang="pt-BR" sz="2400" dirty="0" smtClean="0"/>
              <a:t> </a:t>
            </a:r>
            <a:r>
              <a:rPr lang="en-US" altLang="pt-BR" sz="2400" b="1" i="1" dirty="0" smtClean="0">
                <a:solidFill>
                  <a:srgbClr val="FFFF00"/>
                </a:solidFill>
              </a:rPr>
              <a:t>w</a:t>
            </a:r>
            <a:r>
              <a:rPr lang="en-US" altLang="pt-BR" sz="2400" dirty="0" smtClean="0"/>
              <a:t>:</a:t>
            </a:r>
            <a:endParaRPr lang="en-US" altLang="pt-BR" sz="2400" i="1" dirty="0" smtClean="0">
              <a:solidFill>
                <a:srgbClr val="FFC000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932040" y="620688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7092280" y="2420888"/>
            <a:ext cx="576064" cy="360040"/>
          </a:xfrm>
          <a:prstGeom prst="wedgeRoundRectCallout">
            <a:avLst>
              <a:gd name="adj1" fmla="val -31984"/>
              <a:gd name="adj2" fmla="val 96844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v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6660232" y="5247219"/>
            <a:ext cx="576064" cy="360040"/>
          </a:xfrm>
          <a:prstGeom prst="wedgeRoundRectCallout">
            <a:avLst>
              <a:gd name="adj1" fmla="val -55073"/>
              <a:gd name="adj2" fmla="val -168672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w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4" name="Bent Arrow 3"/>
          <p:cNvSpPr/>
          <p:nvPr/>
        </p:nvSpPr>
        <p:spPr>
          <a:xfrm rot="2539677" flipH="1">
            <a:off x="6843169" y="3438783"/>
            <a:ext cx="266643" cy="907955"/>
          </a:xfrm>
          <a:prstGeom prst="bentArrow">
            <a:avLst>
              <a:gd name="adj1" fmla="val 25000"/>
              <a:gd name="adj2" fmla="val 23287"/>
              <a:gd name="adj3" fmla="val 25000"/>
              <a:gd name="adj4" fmla="val 7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grpSp>
        <p:nvGrpSpPr>
          <p:cNvPr id="11" name="Grupo 26"/>
          <p:cNvGrpSpPr>
            <a:grpSpLocks/>
          </p:cNvGrpSpPr>
          <p:nvPr/>
        </p:nvGrpSpPr>
        <p:grpSpPr bwMode="auto">
          <a:xfrm>
            <a:off x="1763687" y="4869160"/>
            <a:ext cx="4752528" cy="1140854"/>
            <a:chOff x="5572132" y="1788072"/>
            <a:chExt cx="4752562" cy="1140862"/>
          </a:xfrm>
        </p:grpSpPr>
        <p:sp>
          <p:nvSpPr>
            <p:cNvPr id="12" name="Retângulo de cantos arredondados 27"/>
            <p:cNvSpPr/>
            <p:nvPr/>
          </p:nvSpPr>
          <p:spPr>
            <a:xfrm>
              <a:off x="5572132" y="2214554"/>
              <a:ext cx="1643074" cy="714380"/>
            </a:xfrm>
            <a:prstGeom prst="roundRect">
              <a:avLst/>
            </a:prstGeom>
            <a:noFill/>
            <a:ln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pt-BR" sz="1400" dirty="0" smtClean="0"/>
                <a:t>16 copia para </a:t>
              </a:r>
              <a:r>
                <a:rPr lang="pt-BR" sz="1400" b="1" i="1" dirty="0" smtClean="0">
                  <a:solidFill>
                    <a:srgbClr val="FFFF00"/>
                  </a:solidFill>
                </a:rPr>
                <a:t>v</a:t>
              </a:r>
              <a:r>
                <a:rPr lang="pt-BR" sz="1400" dirty="0" smtClean="0"/>
                <a:t>. Com </a:t>
              </a:r>
              <a:r>
                <a:rPr lang="pt-BR" sz="1400" b="1" i="1" dirty="0" smtClean="0">
                  <a:solidFill>
                    <a:srgbClr val="FFFF00"/>
                  </a:solidFill>
                </a:rPr>
                <a:t>w</a:t>
              </a:r>
              <a:r>
                <a:rPr lang="pt-BR" sz="1400" dirty="0" smtClean="0"/>
                <a:t> faço o quê?</a:t>
              </a:r>
              <a:endParaRPr lang="pt-BR" sz="1400" dirty="0"/>
            </a:p>
          </p:txBody>
        </p:sp>
        <p:cxnSp>
          <p:nvCxnSpPr>
            <p:cNvPr id="13" name="Conector angulado 28"/>
            <p:cNvCxnSpPr/>
            <p:nvPr/>
          </p:nvCxnSpPr>
          <p:spPr>
            <a:xfrm flipV="1">
              <a:off x="7226212" y="1788072"/>
              <a:ext cx="3098482" cy="783675"/>
            </a:xfrm>
            <a:prstGeom prst="bentConnector3">
              <a:avLst>
                <a:gd name="adj1" fmla="val 99901"/>
              </a:avLst>
            </a:prstGeom>
            <a:ln w="25400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092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dirty="0" smtClean="0"/>
              <a:t>Deleções </a:t>
            </a:r>
            <a:r>
              <a:rPr lang="pt-BR" altLang="pt-BR" sz="4000" dirty="0" smtClean="0">
                <a:solidFill>
                  <a:srgbClr val="FF0000"/>
                </a:solidFill>
              </a:rPr>
              <a:t>Rubro</a:t>
            </a:r>
            <a:r>
              <a:rPr lang="pt-BR" altLang="pt-BR" sz="4000" dirty="0" smtClean="0"/>
              <a:t>-</a:t>
            </a:r>
            <a:endParaRPr lang="en-US" altLang="pt-BR" sz="4000" dirty="0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4679950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pt-BR" dirty="0" smtClean="0"/>
              <a:t>10 </a:t>
            </a:r>
            <a:r>
              <a:rPr lang="en-US" altLang="pt-BR" dirty="0" err="1" smtClean="0"/>
              <a:t>Casos</a:t>
            </a:r>
            <a:r>
              <a:rPr lang="en-US" altLang="pt-BR" dirty="0" smtClean="0"/>
              <a:t>: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dirty="0" err="1" smtClean="0"/>
              <a:t>Caso</a:t>
            </a:r>
            <a:r>
              <a:rPr lang="en-US" altLang="pt-BR" dirty="0" smtClean="0"/>
              <a:t> 0 </a:t>
            </a:r>
          </a:p>
          <a:p>
            <a:pPr lvl="2" eaLnBrk="1" hangingPunct="1">
              <a:spcBef>
                <a:spcPts val="1200"/>
              </a:spcBef>
            </a:pPr>
            <a:r>
              <a:rPr lang="en-US" altLang="pt-BR" dirty="0" err="1" smtClean="0">
                <a:solidFill>
                  <a:srgbClr val="FF0000"/>
                </a:solidFill>
              </a:rPr>
              <a:t>rubro</a:t>
            </a:r>
            <a:r>
              <a:rPr lang="en-US" altLang="pt-BR" dirty="0" smtClean="0">
                <a:solidFill>
                  <a:srgbClr val="FF0000"/>
                </a:solidFill>
              </a:rPr>
              <a:t> </a:t>
            </a:r>
            <a:r>
              <a:rPr lang="en-US" altLang="pt-BR" dirty="0" smtClean="0"/>
              <a:t>e </a:t>
            </a:r>
          </a:p>
          <a:p>
            <a:pPr lvl="2" eaLnBrk="1" hangingPunct="1">
              <a:spcBef>
                <a:spcPts val="1200"/>
              </a:spcBef>
            </a:pPr>
            <a:r>
              <a:rPr lang="en-US" altLang="pt-BR" dirty="0" smtClean="0"/>
              <a:t>negro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dirty="0" err="1" smtClean="0"/>
              <a:t>Casos</a:t>
            </a:r>
            <a:r>
              <a:rPr lang="en-US" altLang="pt-BR" dirty="0" smtClean="0"/>
              <a:t> 1 a 4 para</a:t>
            </a:r>
            <a:r>
              <a:rPr lang="en-US" altLang="pt-BR" dirty="0" smtClean="0"/>
              <a:t>: </a:t>
            </a:r>
          </a:p>
          <a:p>
            <a:pPr lvl="2" eaLnBrk="1" hangingPunct="1">
              <a:spcBef>
                <a:spcPts val="1200"/>
              </a:spcBef>
            </a:pPr>
            <a:r>
              <a:rPr lang="en-US" altLang="pt-BR" dirty="0" smtClean="0"/>
              <a:t>(e) </a:t>
            </a:r>
            <a:r>
              <a:rPr lang="en-US" altLang="pt-BR" dirty="0" err="1" smtClean="0"/>
              <a:t>filhos</a:t>
            </a:r>
            <a:r>
              <a:rPr lang="en-US" altLang="pt-BR" dirty="0" smtClean="0"/>
              <a:t> da </a:t>
            </a:r>
            <a:r>
              <a:rPr lang="en-US" altLang="pt-BR" dirty="0" err="1" smtClean="0"/>
              <a:t>esquerda</a:t>
            </a:r>
            <a:endParaRPr lang="en-US" altLang="pt-BR" dirty="0" smtClean="0"/>
          </a:p>
          <a:p>
            <a:pPr lvl="2" eaLnBrk="1" hangingPunct="1">
              <a:spcBef>
                <a:spcPts val="1200"/>
              </a:spcBef>
            </a:pPr>
            <a:r>
              <a:rPr lang="en-US" altLang="pt-BR" dirty="0" smtClean="0"/>
              <a:t>(d) </a:t>
            </a:r>
            <a:r>
              <a:rPr lang="en-US" altLang="pt-BR" dirty="0" err="1" smtClean="0"/>
              <a:t>filhos</a:t>
            </a:r>
            <a:r>
              <a:rPr lang="en-US" altLang="pt-BR" dirty="0" smtClean="0"/>
              <a:t> da </a:t>
            </a:r>
            <a:r>
              <a:rPr lang="en-US" altLang="pt-BR" dirty="0" err="1" smtClean="0"/>
              <a:t>direita</a:t>
            </a:r>
            <a:endParaRPr lang="en-US" altLang="pt-BR" dirty="0" smtClean="0"/>
          </a:p>
          <a:p>
            <a:pPr lvl="2" eaLnBrk="1" hangingPunct="1">
              <a:spcBef>
                <a:spcPts val="1200"/>
              </a:spcBef>
            </a:pPr>
            <a:endParaRPr lang="en-US" altLang="pt-BR" sz="2000" dirty="0" smtClean="0"/>
          </a:p>
        </p:txBody>
      </p:sp>
      <p:sp>
        <p:nvSpPr>
          <p:cNvPr id="2" name="Retângulo 1"/>
          <p:cNvSpPr/>
          <p:nvPr/>
        </p:nvSpPr>
        <p:spPr>
          <a:xfrm>
            <a:off x="4932040" y="620688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551822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</a:t>
            </a:r>
            <a:endParaRPr lang="en-US" altLang="pt-BR" sz="4000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4679950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pt-BR" sz="2800" dirty="0" err="1" smtClean="0"/>
              <a:t>Caso</a:t>
            </a:r>
            <a:r>
              <a:rPr lang="en-US" altLang="pt-BR" sz="2800" dirty="0" smtClean="0"/>
              <a:t> 0.</a:t>
            </a:r>
            <a:r>
              <a:rPr lang="en-US" altLang="pt-BR" sz="2800" b="1" dirty="0" smtClean="0">
                <a:solidFill>
                  <a:srgbClr val="FF0000"/>
                </a:solidFill>
              </a:rPr>
              <a:t>R</a:t>
            </a:r>
            <a:r>
              <a:rPr lang="en-US" altLang="pt-BR" sz="2800" dirty="0" smtClean="0"/>
              <a:t>: 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400" dirty="0" smtClean="0"/>
              <a:t>Se </a:t>
            </a:r>
            <a:r>
              <a:rPr lang="en-US" altLang="pt-BR" sz="2400" i="1" dirty="0" smtClean="0">
                <a:solidFill>
                  <a:srgbClr val="FFC000"/>
                </a:solidFill>
              </a:rPr>
              <a:t>w</a:t>
            </a:r>
            <a:r>
              <a:rPr lang="en-US" altLang="pt-BR" sz="2400" dirty="0" smtClean="0">
                <a:solidFill>
                  <a:srgbClr val="FFC000"/>
                </a:solidFill>
              </a:rPr>
              <a:t> </a:t>
            </a:r>
            <a:r>
              <a:rPr lang="en-US" altLang="pt-BR" sz="2400" dirty="0" smtClean="0"/>
              <a:t>for </a:t>
            </a:r>
            <a:r>
              <a:rPr lang="en-US" altLang="pt-BR" sz="2400" dirty="0" err="1" smtClean="0">
                <a:solidFill>
                  <a:srgbClr val="FF0000"/>
                </a:solidFill>
              </a:rPr>
              <a:t>rubro</a:t>
            </a:r>
            <a:r>
              <a:rPr lang="en-US" altLang="pt-BR" sz="2400" dirty="0" smtClean="0"/>
              <a:t>, a </a:t>
            </a:r>
            <a:r>
              <a:rPr lang="en-US" altLang="pt-BR" sz="2400" dirty="0" err="1" smtClean="0"/>
              <a:t>árvore</a:t>
            </a:r>
            <a:r>
              <a:rPr lang="en-US" altLang="pt-BR" sz="2400" dirty="0" smtClean="0"/>
              <a:t>-RB continua </a:t>
            </a:r>
            <a:r>
              <a:rPr lang="en-US" altLang="pt-BR" sz="2400" dirty="0" err="1" smtClean="0"/>
              <a:t>válida</a:t>
            </a:r>
            <a:endParaRPr lang="en-US" altLang="pt-BR" sz="2400" dirty="0" smtClean="0"/>
          </a:p>
          <a:p>
            <a:pPr eaLnBrk="1" hangingPunct="1">
              <a:spcBef>
                <a:spcPts val="1200"/>
              </a:spcBef>
            </a:pPr>
            <a:r>
              <a:rPr lang="en-US" altLang="pt-BR" sz="2800" dirty="0" err="1" smtClean="0"/>
              <a:t>Caso</a:t>
            </a:r>
            <a:r>
              <a:rPr lang="en-US" altLang="pt-BR" sz="2800" dirty="0" smtClean="0"/>
              <a:t> 0.</a:t>
            </a:r>
            <a:r>
              <a:rPr lang="en-US" altLang="pt-BR" sz="2800" b="1" dirty="0"/>
              <a:t> </a:t>
            </a:r>
            <a:r>
              <a:rPr lang="en-US" altLang="pt-BR" sz="2800" b="1" dirty="0" smtClean="0"/>
              <a:t> </a:t>
            </a:r>
            <a:r>
              <a:rPr lang="en-US" altLang="pt-BR" sz="2800" dirty="0" smtClean="0"/>
              <a:t>: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400" dirty="0" smtClean="0"/>
              <a:t>Se </a:t>
            </a:r>
            <a:r>
              <a:rPr lang="en-US" altLang="pt-BR" sz="2400" i="1" dirty="0" smtClean="0">
                <a:solidFill>
                  <a:srgbClr val="FFC000"/>
                </a:solidFill>
              </a:rPr>
              <a:t>w</a:t>
            </a:r>
            <a:r>
              <a:rPr lang="en-US" altLang="pt-BR" sz="2400" dirty="0" smtClean="0">
                <a:solidFill>
                  <a:srgbClr val="FFC000"/>
                </a:solidFill>
              </a:rPr>
              <a:t> </a:t>
            </a:r>
            <a:r>
              <a:rPr lang="en-US" altLang="pt-BR" sz="2400" dirty="0" smtClean="0"/>
              <a:t>for negro e </a:t>
            </a:r>
            <a:r>
              <a:rPr lang="en-US" altLang="pt-BR" sz="2400" dirty="0" err="1" smtClean="0"/>
              <a:t>possuir</a:t>
            </a:r>
            <a:r>
              <a:rPr lang="en-US" altLang="pt-BR" sz="2400" dirty="0" smtClean="0"/>
              <a:t> um </a:t>
            </a:r>
            <a:r>
              <a:rPr lang="en-US" altLang="pt-BR" sz="2400" dirty="0" err="1" smtClean="0"/>
              <a:t>filho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>
                <a:solidFill>
                  <a:srgbClr val="FF0000"/>
                </a:solidFill>
              </a:rPr>
              <a:t>rubro</a:t>
            </a:r>
            <a:endParaRPr lang="en-US" altLang="pt-BR" sz="1800" dirty="0" smtClean="0"/>
          </a:p>
        </p:txBody>
      </p:sp>
      <p:sp>
        <p:nvSpPr>
          <p:cNvPr id="2" name="Retângulo 1"/>
          <p:cNvSpPr/>
          <p:nvPr/>
        </p:nvSpPr>
        <p:spPr>
          <a:xfrm>
            <a:off x="4932040" y="620688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sp>
        <p:nvSpPr>
          <p:cNvPr id="3" name="Retângulo 2"/>
          <p:cNvSpPr/>
          <p:nvPr/>
        </p:nvSpPr>
        <p:spPr>
          <a:xfrm>
            <a:off x="1907704" y="3429000"/>
            <a:ext cx="2339102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2400" b="1" dirty="0">
                <a:ln w="11430"/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→ </a:t>
            </a:r>
            <a:r>
              <a:rPr lang="en-US" sz="2400" b="1" dirty="0" err="1">
                <a:ln w="11430"/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recolorimos</a:t>
            </a:r>
            <a:endParaRPr lang="pt-BR" sz="2400" b="1" dirty="0">
              <a:ln w="11430"/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Retângulo 1"/>
          <p:cNvSpPr/>
          <p:nvPr/>
        </p:nvSpPr>
        <p:spPr>
          <a:xfrm>
            <a:off x="2660955" y="2442096"/>
            <a:ext cx="425116" cy="4924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6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</a:t>
            </a:r>
            <a:endParaRPr lang="pt-BR" sz="260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9673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351" y="1930400"/>
            <a:ext cx="7123113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dirty="0" smtClean="0"/>
              <a:t>Deleções </a:t>
            </a:r>
            <a:r>
              <a:rPr lang="pt-BR" altLang="pt-BR" sz="4000" dirty="0" smtClean="0">
                <a:solidFill>
                  <a:srgbClr val="FF0000"/>
                </a:solidFill>
              </a:rPr>
              <a:t>Rubro</a:t>
            </a:r>
            <a:r>
              <a:rPr lang="pt-BR" altLang="pt-BR" sz="4000" dirty="0" smtClean="0"/>
              <a:t>-</a:t>
            </a:r>
            <a:endParaRPr lang="en-US" altLang="pt-BR" sz="4000" dirty="0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503386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pt-BR" sz="2400" dirty="0" err="1" smtClean="0"/>
              <a:t>Caso</a:t>
            </a:r>
            <a:r>
              <a:rPr lang="en-US" altLang="pt-BR" sz="2400" dirty="0" smtClean="0"/>
              <a:t> 0.</a:t>
            </a:r>
            <a:r>
              <a:rPr lang="en-US" altLang="pt-BR" sz="2400" b="1" dirty="0">
                <a:solidFill>
                  <a:srgbClr val="FF0000"/>
                </a:solidFill>
              </a:rPr>
              <a:t>R</a:t>
            </a:r>
            <a:r>
              <a:rPr lang="en-US" altLang="pt-BR" sz="2400" dirty="0" smtClean="0"/>
              <a:t>: </a:t>
            </a:r>
            <a:r>
              <a:rPr lang="en-US" altLang="pt-BR" sz="2400" dirty="0" err="1" smtClean="0"/>
              <a:t>deleção</a:t>
            </a:r>
            <a:r>
              <a:rPr lang="en-US" altLang="pt-BR" sz="2400" dirty="0" smtClean="0"/>
              <a:t> do 8</a:t>
            </a:r>
            <a:endParaRPr lang="en-US" altLang="pt-BR" sz="2400" i="1" dirty="0" smtClean="0">
              <a:solidFill>
                <a:srgbClr val="FFC000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932040" y="620688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2123728" y="2636912"/>
            <a:ext cx="576064" cy="360040"/>
          </a:xfrm>
          <a:prstGeom prst="wedgeRoundRectCallout">
            <a:avLst>
              <a:gd name="adj1" fmla="val 5535"/>
              <a:gd name="adj2" fmla="val 129168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v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1600306" y="4293096"/>
            <a:ext cx="576064" cy="360040"/>
          </a:xfrm>
          <a:prstGeom prst="wedgeRoundRectCallout">
            <a:avLst>
              <a:gd name="adj1" fmla="val 123862"/>
              <a:gd name="adj2" fmla="val -46304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w</a:t>
            </a:r>
            <a:endParaRPr lang="pt-BR" b="1" i="1" dirty="0">
              <a:solidFill>
                <a:srgbClr val="FFFF00"/>
              </a:solidFill>
            </a:endParaRPr>
          </a:p>
        </p:txBody>
      </p:sp>
      <p:grpSp>
        <p:nvGrpSpPr>
          <p:cNvPr id="11" name="Grupo 26"/>
          <p:cNvGrpSpPr>
            <a:grpSpLocks/>
          </p:cNvGrpSpPr>
          <p:nvPr/>
        </p:nvGrpSpPr>
        <p:grpSpPr bwMode="auto">
          <a:xfrm flipH="1">
            <a:off x="2987827" y="4581132"/>
            <a:ext cx="3024331" cy="1360523"/>
            <a:chOff x="5572134" y="1568401"/>
            <a:chExt cx="5184603" cy="1360533"/>
          </a:xfrm>
        </p:grpSpPr>
        <p:sp>
          <p:nvSpPr>
            <p:cNvPr id="12" name="Retângulo de cantos arredondados 27"/>
            <p:cNvSpPr/>
            <p:nvPr/>
          </p:nvSpPr>
          <p:spPr>
            <a:xfrm>
              <a:off x="5572134" y="2214554"/>
              <a:ext cx="3826736" cy="714380"/>
            </a:xfrm>
            <a:prstGeom prst="roundRect">
              <a:avLst/>
            </a:prstGeom>
            <a:noFill/>
            <a:ln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pt-BR" sz="1400" dirty="0" smtClean="0"/>
                <a:t>9 copia para </a:t>
              </a:r>
              <a:r>
                <a:rPr lang="pt-BR" sz="1400" b="1" i="1" dirty="0" smtClean="0">
                  <a:solidFill>
                    <a:srgbClr val="FFFF00"/>
                  </a:solidFill>
                </a:rPr>
                <a:t>v</a:t>
              </a:r>
              <a:r>
                <a:rPr lang="pt-BR" sz="1400" dirty="0" smtClean="0"/>
                <a:t>. </a:t>
              </a:r>
              <a:br>
                <a:rPr lang="pt-BR" sz="1400" dirty="0" smtClean="0"/>
              </a:br>
              <a:r>
                <a:rPr lang="pt-BR" sz="1400" dirty="0" smtClean="0"/>
                <a:t>Nodo rubro é simplesmente eliminado.</a:t>
              </a:r>
              <a:endParaRPr lang="pt-BR" sz="1400" dirty="0"/>
            </a:p>
          </p:txBody>
        </p:sp>
        <p:cxnSp>
          <p:nvCxnSpPr>
            <p:cNvPr id="13" name="Conector angulado 28"/>
            <p:cNvCxnSpPr>
              <a:stCxn id="12" idx="3"/>
            </p:cNvCxnSpPr>
            <p:nvPr/>
          </p:nvCxnSpPr>
          <p:spPr>
            <a:xfrm rot="10800000" flipH="1">
              <a:off x="9398868" y="1568401"/>
              <a:ext cx="1357869" cy="1003344"/>
            </a:xfrm>
            <a:prstGeom prst="bentConnector2">
              <a:avLst/>
            </a:prstGeom>
            <a:ln w="25400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37753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936750"/>
            <a:ext cx="6411913" cy="298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dirty="0" smtClean="0"/>
              <a:t>Deleções </a:t>
            </a:r>
            <a:r>
              <a:rPr lang="pt-BR" altLang="pt-BR" sz="4000" dirty="0" smtClean="0">
                <a:solidFill>
                  <a:srgbClr val="FF0000"/>
                </a:solidFill>
              </a:rPr>
              <a:t>Rubro</a:t>
            </a:r>
            <a:r>
              <a:rPr lang="pt-BR" altLang="pt-BR" sz="4000" dirty="0" smtClean="0"/>
              <a:t>-</a:t>
            </a:r>
            <a:endParaRPr lang="en-US" altLang="pt-BR" sz="4000" dirty="0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503386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pt-BR" sz="2400" dirty="0" err="1" smtClean="0"/>
              <a:t>Caso</a:t>
            </a:r>
            <a:r>
              <a:rPr lang="en-US" altLang="pt-BR" sz="2400" dirty="0" smtClean="0"/>
              <a:t> 0.</a:t>
            </a:r>
            <a:r>
              <a:rPr lang="en-US" altLang="pt-BR" sz="2400" b="1" dirty="0">
                <a:solidFill>
                  <a:srgbClr val="FF0000"/>
                </a:solidFill>
              </a:rPr>
              <a:t>R</a:t>
            </a:r>
            <a:r>
              <a:rPr lang="en-US" altLang="pt-BR" sz="2400" dirty="0" smtClean="0"/>
              <a:t>: </a:t>
            </a:r>
            <a:r>
              <a:rPr lang="en-US" altLang="pt-BR" sz="2400" dirty="0" err="1" smtClean="0"/>
              <a:t>deleção</a:t>
            </a:r>
            <a:r>
              <a:rPr lang="en-US" altLang="pt-BR" sz="2400" dirty="0" smtClean="0"/>
              <a:t> do 8</a:t>
            </a:r>
            <a:endParaRPr lang="en-US" altLang="pt-BR" sz="2400" i="1" dirty="0" smtClean="0">
              <a:solidFill>
                <a:srgbClr val="FFC000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932040" y="620688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grpSp>
        <p:nvGrpSpPr>
          <p:cNvPr id="11" name="Grupo 26"/>
          <p:cNvGrpSpPr>
            <a:grpSpLocks/>
          </p:cNvGrpSpPr>
          <p:nvPr/>
        </p:nvGrpSpPr>
        <p:grpSpPr bwMode="auto">
          <a:xfrm flipH="1">
            <a:off x="2627785" y="4005064"/>
            <a:ext cx="3384373" cy="1936591"/>
            <a:chOff x="5572134" y="992329"/>
            <a:chExt cx="5801822" cy="1936605"/>
          </a:xfrm>
        </p:grpSpPr>
        <p:sp>
          <p:nvSpPr>
            <p:cNvPr id="12" name="Retângulo de cantos arredondados 27"/>
            <p:cNvSpPr/>
            <p:nvPr/>
          </p:nvSpPr>
          <p:spPr>
            <a:xfrm>
              <a:off x="5572134" y="2214554"/>
              <a:ext cx="3826736" cy="714380"/>
            </a:xfrm>
            <a:prstGeom prst="roundRect">
              <a:avLst/>
            </a:prstGeom>
            <a:noFill/>
            <a:ln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pt-BR" sz="1400" dirty="0" smtClean="0"/>
                <a:t>Árvore RB resultante é equilibrada.</a:t>
              </a:r>
              <a:endParaRPr lang="pt-BR" sz="1400" dirty="0"/>
            </a:p>
          </p:txBody>
        </p:sp>
        <p:cxnSp>
          <p:nvCxnSpPr>
            <p:cNvPr id="13" name="Conector angulado 28"/>
            <p:cNvCxnSpPr>
              <a:stCxn id="12" idx="3"/>
            </p:cNvCxnSpPr>
            <p:nvPr/>
          </p:nvCxnSpPr>
          <p:spPr>
            <a:xfrm rot="10800000" flipH="1">
              <a:off x="9398868" y="992329"/>
              <a:ext cx="1975088" cy="1579416"/>
            </a:xfrm>
            <a:prstGeom prst="bentConnector2">
              <a:avLst/>
            </a:prstGeom>
            <a:ln w="25400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33337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625" y="1962150"/>
            <a:ext cx="7696200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dirty="0" smtClean="0"/>
              <a:t>Deleções </a:t>
            </a:r>
            <a:r>
              <a:rPr lang="pt-BR" altLang="pt-BR" sz="4000" dirty="0" smtClean="0">
                <a:solidFill>
                  <a:srgbClr val="FF0000"/>
                </a:solidFill>
              </a:rPr>
              <a:t>Rubro</a:t>
            </a:r>
            <a:r>
              <a:rPr lang="pt-BR" altLang="pt-BR" sz="4000" dirty="0" smtClean="0"/>
              <a:t>-</a:t>
            </a:r>
            <a:endParaRPr lang="en-US" altLang="pt-BR" sz="4000" dirty="0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503386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pt-BR" sz="2400" dirty="0" err="1" smtClean="0"/>
              <a:t>Caso</a:t>
            </a:r>
            <a:r>
              <a:rPr lang="en-US" altLang="pt-BR" sz="2400" dirty="0" smtClean="0"/>
              <a:t> 0.</a:t>
            </a:r>
            <a:r>
              <a:rPr lang="en-US" altLang="pt-BR" sz="2400" b="1" dirty="0"/>
              <a:t> </a:t>
            </a:r>
            <a:r>
              <a:rPr lang="en-US" altLang="pt-BR" sz="2400" b="1" dirty="0" smtClean="0"/>
              <a:t> </a:t>
            </a:r>
            <a:r>
              <a:rPr lang="en-US" altLang="pt-BR" sz="2400" dirty="0" smtClean="0"/>
              <a:t>: </a:t>
            </a:r>
            <a:r>
              <a:rPr lang="en-US" altLang="pt-BR" sz="2400" dirty="0" err="1" smtClean="0"/>
              <a:t>deleção</a:t>
            </a:r>
            <a:r>
              <a:rPr lang="en-US" altLang="pt-BR" sz="2400" dirty="0" smtClean="0"/>
              <a:t> do 13</a:t>
            </a:r>
            <a:endParaRPr lang="en-US" altLang="pt-BR" sz="2400" i="1" dirty="0" smtClean="0">
              <a:solidFill>
                <a:srgbClr val="FFC000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932040" y="620688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5076056" y="2492896"/>
            <a:ext cx="576064" cy="360040"/>
          </a:xfrm>
          <a:prstGeom prst="wedgeRoundRectCallout">
            <a:avLst>
              <a:gd name="adj1" fmla="val 64699"/>
              <a:gd name="adj2" fmla="val 87609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v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5996815" y="4562515"/>
            <a:ext cx="576064" cy="360040"/>
          </a:xfrm>
          <a:prstGeom prst="wedgeRoundRectCallout">
            <a:avLst>
              <a:gd name="adj1" fmla="val -89705"/>
              <a:gd name="adj2" fmla="val -12018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w</a:t>
            </a:r>
            <a:endParaRPr lang="pt-BR" b="1" i="1" dirty="0">
              <a:solidFill>
                <a:srgbClr val="FFFF00"/>
              </a:solidFill>
            </a:endParaRPr>
          </a:p>
        </p:txBody>
      </p:sp>
      <p:grpSp>
        <p:nvGrpSpPr>
          <p:cNvPr id="11" name="Grupo 26"/>
          <p:cNvGrpSpPr>
            <a:grpSpLocks/>
          </p:cNvGrpSpPr>
          <p:nvPr/>
        </p:nvGrpSpPr>
        <p:grpSpPr bwMode="auto">
          <a:xfrm>
            <a:off x="2555776" y="4797154"/>
            <a:ext cx="2592287" cy="1296142"/>
            <a:chOff x="4461145" y="1803043"/>
            <a:chExt cx="5734132" cy="1125891"/>
          </a:xfrm>
        </p:grpSpPr>
        <p:sp>
          <p:nvSpPr>
            <p:cNvPr id="12" name="Retângulo de cantos arredondados 27"/>
            <p:cNvSpPr/>
            <p:nvPr/>
          </p:nvSpPr>
          <p:spPr>
            <a:xfrm>
              <a:off x="4461145" y="2240888"/>
              <a:ext cx="4937724" cy="688046"/>
            </a:xfrm>
            <a:prstGeom prst="roundRect">
              <a:avLst/>
            </a:prstGeom>
            <a:noFill/>
            <a:ln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pt-BR" sz="1400" dirty="0" smtClean="0"/>
                <a:t>12</a:t>
              </a:r>
              <a:r>
                <a:rPr lang="pt-BR" sz="1400" dirty="0" smtClean="0"/>
                <a:t> copia para </a:t>
              </a:r>
              <a:r>
                <a:rPr lang="pt-BR" sz="1400" b="1" i="1" dirty="0" smtClean="0">
                  <a:solidFill>
                    <a:srgbClr val="FFFF00"/>
                  </a:solidFill>
                </a:rPr>
                <a:t>v</a:t>
              </a:r>
              <a:r>
                <a:rPr lang="pt-BR" sz="1400" dirty="0" smtClean="0"/>
                <a:t>. </a:t>
              </a:r>
            </a:p>
            <a:p>
              <a:pPr algn="ctr">
                <a:defRPr/>
              </a:pPr>
              <a:r>
                <a:rPr lang="pt-BR" sz="1400" dirty="0" smtClean="0"/>
                <a:t>11 copia para </a:t>
              </a:r>
              <a:r>
                <a:rPr lang="pt-BR" sz="1400" b="1" i="1" dirty="0" smtClean="0">
                  <a:solidFill>
                    <a:srgbClr val="FFFF00"/>
                  </a:solidFill>
                </a:rPr>
                <a:t>w</a:t>
              </a:r>
              <a:r>
                <a:rPr lang="pt-BR" sz="1400" dirty="0" smtClean="0"/>
                <a:t>.</a:t>
              </a:r>
              <a:r>
                <a:rPr lang="pt-BR" sz="1400" dirty="0" smtClean="0"/>
                <a:t/>
              </a:r>
              <a:br>
                <a:rPr lang="pt-BR" sz="1400" dirty="0" smtClean="0"/>
              </a:br>
              <a:r>
                <a:rPr lang="pt-BR" sz="1400" dirty="0" smtClean="0"/>
                <a:t>Nodo rubro é eliminado.</a:t>
              </a:r>
              <a:endParaRPr lang="pt-BR" sz="1400" dirty="0"/>
            </a:p>
          </p:txBody>
        </p:sp>
        <p:cxnSp>
          <p:nvCxnSpPr>
            <p:cNvPr id="13" name="Conector angulado 28"/>
            <p:cNvCxnSpPr>
              <a:stCxn id="12" idx="3"/>
            </p:cNvCxnSpPr>
            <p:nvPr/>
          </p:nvCxnSpPr>
          <p:spPr>
            <a:xfrm flipV="1">
              <a:off x="9398869" y="1803043"/>
              <a:ext cx="796408" cy="781868"/>
            </a:xfrm>
            <a:prstGeom prst="bentConnector2">
              <a:avLst/>
            </a:prstGeom>
            <a:ln w="25400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Retângulo 1"/>
          <p:cNvSpPr/>
          <p:nvPr/>
        </p:nvSpPr>
        <p:spPr>
          <a:xfrm>
            <a:off x="2485576" y="1357394"/>
            <a:ext cx="388247" cy="430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2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</a:t>
            </a:r>
            <a:endParaRPr lang="pt-BR" sz="220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3292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978" y="2022092"/>
            <a:ext cx="7715250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dirty="0" smtClean="0"/>
              <a:t>Deleções </a:t>
            </a:r>
            <a:r>
              <a:rPr lang="pt-BR" altLang="pt-BR" sz="4000" dirty="0" smtClean="0">
                <a:solidFill>
                  <a:srgbClr val="FF0000"/>
                </a:solidFill>
              </a:rPr>
              <a:t>Rubro</a:t>
            </a:r>
            <a:r>
              <a:rPr lang="pt-BR" altLang="pt-BR" sz="4000" dirty="0" smtClean="0"/>
              <a:t>-</a:t>
            </a:r>
            <a:endParaRPr lang="en-US" altLang="pt-BR" sz="4000" dirty="0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503386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pt-BR" sz="2400" dirty="0" err="1" smtClean="0"/>
              <a:t>Caso</a:t>
            </a:r>
            <a:r>
              <a:rPr lang="en-US" altLang="pt-BR" sz="2400" dirty="0" smtClean="0"/>
              <a:t> 0.</a:t>
            </a:r>
            <a:r>
              <a:rPr lang="en-US" altLang="pt-BR" sz="2400" b="1" dirty="0"/>
              <a:t> </a:t>
            </a:r>
            <a:r>
              <a:rPr lang="en-US" altLang="pt-BR" sz="2400" b="1" dirty="0" smtClean="0"/>
              <a:t> </a:t>
            </a:r>
            <a:r>
              <a:rPr lang="en-US" altLang="pt-BR" sz="2400" dirty="0" smtClean="0"/>
              <a:t>: </a:t>
            </a:r>
            <a:r>
              <a:rPr lang="en-US" altLang="pt-BR" sz="2400" dirty="0" err="1" smtClean="0"/>
              <a:t>deleção</a:t>
            </a:r>
            <a:r>
              <a:rPr lang="en-US" altLang="pt-BR" sz="2400" dirty="0" smtClean="0"/>
              <a:t> do 13</a:t>
            </a:r>
            <a:endParaRPr lang="en-US" altLang="pt-BR" sz="2400" i="1" dirty="0" smtClean="0">
              <a:solidFill>
                <a:srgbClr val="FFC000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932040" y="620688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5004048" y="2492896"/>
            <a:ext cx="648072" cy="360040"/>
          </a:xfrm>
          <a:prstGeom prst="wedgeRoundRectCallout">
            <a:avLst>
              <a:gd name="adj1" fmla="val 64699"/>
              <a:gd name="adj2" fmla="val 87609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OK!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5996815" y="4562515"/>
            <a:ext cx="576064" cy="360040"/>
          </a:xfrm>
          <a:prstGeom prst="wedgeRoundRectCallout">
            <a:avLst>
              <a:gd name="adj1" fmla="val -89705"/>
              <a:gd name="adj2" fmla="val -12018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w</a:t>
            </a:r>
            <a:endParaRPr lang="pt-BR" b="1" i="1" dirty="0">
              <a:solidFill>
                <a:srgbClr val="FFFF00"/>
              </a:solidFill>
            </a:endParaRPr>
          </a:p>
        </p:txBody>
      </p:sp>
      <p:grpSp>
        <p:nvGrpSpPr>
          <p:cNvPr id="11" name="Grupo 26"/>
          <p:cNvGrpSpPr>
            <a:grpSpLocks/>
          </p:cNvGrpSpPr>
          <p:nvPr/>
        </p:nvGrpSpPr>
        <p:grpSpPr bwMode="auto">
          <a:xfrm>
            <a:off x="2555776" y="4797154"/>
            <a:ext cx="2592287" cy="1296142"/>
            <a:chOff x="4461145" y="1803043"/>
            <a:chExt cx="5734132" cy="1125891"/>
          </a:xfrm>
        </p:grpSpPr>
        <p:sp>
          <p:nvSpPr>
            <p:cNvPr id="12" name="Retângulo de cantos arredondados 27"/>
            <p:cNvSpPr/>
            <p:nvPr/>
          </p:nvSpPr>
          <p:spPr>
            <a:xfrm>
              <a:off x="4461145" y="2240888"/>
              <a:ext cx="4937724" cy="688046"/>
            </a:xfrm>
            <a:prstGeom prst="roundRect">
              <a:avLst/>
            </a:prstGeom>
            <a:noFill/>
            <a:ln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pt-BR" sz="1400" dirty="0" smtClean="0"/>
                <a:t>12</a:t>
              </a:r>
              <a:r>
                <a:rPr lang="pt-BR" sz="1400" dirty="0" smtClean="0"/>
                <a:t> copia para </a:t>
              </a:r>
              <a:r>
                <a:rPr lang="pt-BR" sz="1400" b="1" i="1" dirty="0" smtClean="0">
                  <a:solidFill>
                    <a:srgbClr val="FFFF00"/>
                  </a:solidFill>
                </a:rPr>
                <a:t>v</a:t>
              </a:r>
              <a:r>
                <a:rPr lang="pt-BR" sz="1400" dirty="0" smtClean="0"/>
                <a:t>. </a:t>
              </a:r>
            </a:p>
            <a:p>
              <a:pPr algn="ctr">
                <a:defRPr/>
              </a:pPr>
              <a:r>
                <a:rPr lang="pt-BR" sz="1400" dirty="0" smtClean="0"/>
                <a:t>11 copia para </a:t>
              </a:r>
              <a:r>
                <a:rPr lang="pt-BR" sz="1400" b="1" i="1" dirty="0" smtClean="0">
                  <a:solidFill>
                    <a:srgbClr val="FFFF00"/>
                  </a:solidFill>
                </a:rPr>
                <a:t>w</a:t>
              </a:r>
              <a:r>
                <a:rPr lang="pt-BR" sz="1400" dirty="0" smtClean="0"/>
                <a:t>.</a:t>
              </a:r>
              <a:r>
                <a:rPr lang="pt-BR" sz="1400" dirty="0" smtClean="0"/>
                <a:t/>
              </a:r>
              <a:br>
                <a:rPr lang="pt-BR" sz="1400" dirty="0" smtClean="0"/>
              </a:br>
              <a:r>
                <a:rPr lang="pt-BR" sz="1400" dirty="0" smtClean="0"/>
                <a:t>Nodo rubro é eliminado.</a:t>
              </a:r>
              <a:endParaRPr lang="pt-BR" sz="1400" dirty="0"/>
            </a:p>
          </p:txBody>
        </p:sp>
        <p:cxnSp>
          <p:nvCxnSpPr>
            <p:cNvPr id="13" name="Conector angulado 28"/>
            <p:cNvCxnSpPr>
              <a:stCxn id="12" idx="3"/>
            </p:cNvCxnSpPr>
            <p:nvPr/>
          </p:nvCxnSpPr>
          <p:spPr>
            <a:xfrm flipV="1">
              <a:off x="9398869" y="1803043"/>
              <a:ext cx="796408" cy="781868"/>
            </a:xfrm>
            <a:prstGeom prst="bentConnector2">
              <a:avLst/>
            </a:prstGeom>
            <a:ln w="25400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Oval 3"/>
          <p:cNvSpPr/>
          <p:nvPr/>
        </p:nvSpPr>
        <p:spPr>
          <a:xfrm rot="18124123">
            <a:off x="4741441" y="4009971"/>
            <a:ext cx="1279522" cy="7200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tângulo 1"/>
          <p:cNvSpPr/>
          <p:nvPr/>
        </p:nvSpPr>
        <p:spPr>
          <a:xfrm>
            <a:off x="2485576" y="1357394"/>
            <a:ext cx="388247" cy="430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2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</a:t>
            </a:r>
            <a:endParaRPr lang="pt-BR" sz="220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95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625" y="1933458"/>
            <a:ext cx="7448550" cy="241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dirty="0" smtClean="0"/>
              <a:t>Deleções </a:t>
            </a:r>
            <a:r>
              <a:rPr lang="pt-BR" altLang="pt-BR" sz="4000" dirty="0" smtClean="0">
                <a:solidFill>
                  <a:srgbClr val="FF0000"/>
                </a:solidFill>
              </a:rPr>
              <a:t>Rubro</a:t>
            </a:r>
            <a:r>
              <a:rPr lang="pt-BR" altLang="pt-BR" sz="4000" dirty="0" smtClean="0"/>
              <a:t>-</a:t>
            </a:r>
            <a:endParaRPr lang="en-US" altLang="pt-BR" sz="4000" dirty="0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503386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pt-BR" sz="2400" dirty="0" err="1" smtClean="0"/>
              <a:t>Caso</a:t>
            </a:r>
            <a:r>
              <a:rPr lang="en-US" altLang="pt-BR" sz="2400" dirty="0" smtClean="0"/>
              <a:t> 0.</a:t>
            </a:r>
            <a:r>
              <a:rPr lang="en-US" altLang="pt-BR" sz="2400" b="1" dirty="0"/>
              <a:t> </a:t>
            </a:r>
            <a:r>
              <a:rPr lang="en-US" altLang="pt-BR" sz="2400" b="1" dirty="0" smtClean="0"/>
              <a:t> </a:t>
            </a:r>
            <a:r>
              <a:rPr lang="en-US" altLang="pt-BR" sz="2400" dirty="0" smtClean="0"/>
              <a:t>: </a:t>
            </a:r>
            <a:r>
              <a:rPr lang="en-US" altLang="pt-BR" sz="2400" dirty="0" err="1" smtClean="0"/>
              <a:t>deleção</a:t>
            </a:r>
            <a:r>
              <a:rPr lang="en-US" altLang="pt-BR" sz="2400" dirty="0" smtClean="0"/>
              <a:t> do 13</a:t>
            </a:r>
            <a:endParaRPr lang="en-US" altLang="pt-BR" sz="2400" i="1" dirty="0" smtClean="0">
              <a:solidFill>
                <a:srgbClr val="FFC000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932040" y="620688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grpSp>
        <p:nvGrpSpPr>
          <p:cNvPr id="11" name="Grupo 26"/>
          <p:cNvGrpSpPr>
            <a:grpSpLocks/>
          </p:cNvGrpSpPr>
          <p:nvPr/>
        </p:nvGrpSpPr>
        <p:grpSpPr bwMode="auto">
          <a:xfrm>
            <a:off x="2555776" y="4352809"/>
            <a:ext cx="3024336" cy="1740487"/>
            <a:chOff x="4461145" y="1417064"/>
            <a:chExt cx="6689823" cy="1511870"/>
          </a:xfrm>
        </p:grpSpPr>
        <p:sp>
          <p:nvSpPr>
            <p:cNvPr id="12" name="Retângulo de cantos arredondados 27"/>
            <p:cNvSpPr/>
            <p:nvPr/>
          </p:nvSpPr>
          <p:spPr>
            <a:xfrm>
              <a:off x="4461145" y="2491087"/>
              <a:ext cx="4937724" cy="437847"/>
            </a:xfrm>
            <a:prstGeom prst="roundRect">
              <a:avLst/>
            </a:prstGeom>
            <a:noFill/>
            <a:ln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pt-BR" sz="1400" dirty="0" smtClean="0"/>
                <a:t>11 muda de cor</a:t>
              </a:r>
              <a:endParaRPr lang="pt-BR" sz="1400" dirty="0"/>
            </a:p>
          </p:txBody>
        </p:sp>
        <p:cxnSp>
          <p:nvCxnSpPr>
            <p:cNvPr id="13" name="Conector angulado 28"/>
            <p:cNvCxnSpPr>
              <a:stCxn id="12" idx="3"/>
            </p:cNvCxnSpPr>
            <p:nvPr/>
          </p:nvCxnSpPr>
          <p:spPr>
            <a:xfrm flipV="1">
              <a:off x="9398869" y="1417064"/>
              <a:ext cx="1752099" cy="1292947"/>
            </a:xfrm>
            <a:prstGeom prst="bentConnector2">
              <a:avLst/>
            </a:prstGeom>
            <a:ln w="25400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tângulo 1"/>
          <p:cNvSpPr/>
          <p:nvPr/>
        </p:nvSpPr>
        <p:spPr>
          <a:xfrm>
            <a:off x="2485576" y="1357394"/>
            <a:ext cx="388247" cy="430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2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</a:t>
            </a:r>
            <a:endParaRPr lang="pt-BR" sz="220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967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655" y="1955279"/>
            <a:ext cx="7362825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dirty="0" smtClean="0"/>
              <a:t>Deleções </a:t>
            </a:r>
            <a:r>
              <a:rPr lang="pt-BR" altLang="pt-BR" sz="4000" dirty="0" smtClean="0">
                <a:solidFill>
                  <a:srgbClr val="FF0000"/>
                </a:solidFill>
              </a:rPr>
              <a:t>Rubro</a:t>
            </a:r>
            <a:r>
              <a:rPr lang="pt-BR" altLang="pt-BR" sz="4000" dirty="0" smtClean="0"/>
              <a:t>-</a:t>
            </a:r>
            <a:endParaRPr lang="en-US" altLang="pt-BR" sz="4000" dirty="0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503386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pt-BR" sz="2400" dirty="0" err="1" smtClean="0"/>
              <a:t>Caso</a:t>
            </a:r>
            <a:r>
              <a:rPr lang="en-US" altLang="pt-BR" sz="2400" dirty="0" smtClean="0"/>
              <a:t> 0.</a:t>
            </a:r>
            <a:r>
              <a:rPr lang="en-US" altLang="pt-BR" sz="2400" b="1" dirty="0"/>
              <a:t> </a:t>
            </a:r>
            <a:r>
              <a:rPr lang="en-US" altLang="pt-BR" sz="2400" b="1" dirty="0" smtClean="0"/>
              <a:t> </a:t>
            </a:r>
            <a:r>
              <a:rPr lang="en-US" altLang="pt-BR" sz="2400" dirty="0" smtClean="0"/>
              <a:t>: </a:t>
            </a:r>
            <a:r>
              <a:rPr lang="en-US" altLang="pt-BR" sz="2400" dirty="0" err="1" smtClean="0"/>
              <a:t>deleção</a:t>
            </a:r>
            <a:r>
              <a:rPr lang="en-US" altLang="pt-BR" sz="2400" dirty="0" smtClean="0"/>
              <a:t> do 13</a:t>
            </a:r>
            <a:endParaRPr lang="en-US" altLang="pt-BR" sz="2400" i="1" dirty="0" smtClean="0">
              <a:solidFill>
                <a:srgbClr val="FFC000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932040" y="620688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grpSp>
        <p:nvGrpSpPr>
          <p:cNvPr id="11" name="Grupo 26"/>
          <p:cNvGrpSpPr>
            <a:grpSpLocks/>
          </p:cNvGrpSpPr>
          <p:nvPr/>
        </p:nvGrpSpPr>
        <p:grpSpPr bwMode="auto">
          <a:xfrm>
            <a:off x="2555776" y="4352809"/>
            <a:ext cx="3024336" cy="1092415"/>
            <a:chOff x="4461145" y="1417064"/>
            <a:chExt cx="6689823" cy="1511870"/>
          </a:xfrm>
        </p:grpSpPr>
        <p:sp>
          <p:nvSpPr>
            <p:cNvPr id="12" name="Retângulo de cantos arredondados 27"/>
            <p:cNvSpPr/>
            <p:nvPr/>
          </p:nvSpPr>
          <p:spPr>
            <a:xfrm>
              <a:off x="4461145" y="2491087"/>
              <a:ext cx="4937724" cy="437847"/>
            </a:xfrm>
            <a:prstGeom prst="roundRect">
              <a:avLst/>
            </a:prstGeom>
            <a:noFill/>
            <a:ln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pt-BR" sz="1400" dirty="0" smtClean="0"/>
                <a:t>FEITO!</a:t>
              </a:r>
              <a:endParaRPr lang="pt-BR" sz="1400" dirty="0"/>
            </a:p>
          </p:txBody>
        </p:sp>
        <p:cxnSp>
          <p:nvCxnSpPr>
            <p:cNvPr id="13" name="Conector angulado 28"/>
            <p:cNvCxnSpPr>
              <a:stCxn id="12" idx="3"/>
            </p:cNvCxnSpPr>
            <p:nvPr/>
          </p:nvCxnSpPr>
          <p:spPr>
            <a:xfrm flipV="1">
              <a:off x="9398869" y="1417064"/>
              <a:ext cx="1752099" cy="1292947"/>
            </a:xfrm>
            <a:prstGeom prst="bentConnector2">
              <a:avLst/>
            </a:prstGeom>
            <a:ln w="25400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tângulo 1"/>
          <p:cNvSpPr/>
          <p:nvPr/>
        </p:nvSpPr>
        <p:spPr>
          <a:xfrm>
            <a:off x="2485576" y="1357394"/>
            <a:ext cx="388247" cy="430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2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</a:t>
            </a:r>
            <a:endParaRPr lang="pt-BR" sz="220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3511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</a:t>
            </a:r>
            <a:endParaRPr lang="en-US" altLang="pt-BR" sz="4000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196752"/>
            <a:ext cx="7848600" cy="4679950"/>
          </a:xfrm>
        </p:spPr>
        <p:txBody>
          <a:bodyPr/>
          <a:lstStyle/>
          <a:p>
            <a:pPr eaLnBrk="1" hangingPunct="1">
              <a:spcBef>
                <a:spcPts val="1000"/>
              </a:spcBef>
            </a:pPr>
            <a:r>
              <a:rPr lang="en-US" altLang="pt-BR" sz="2400" dirty="0" err="1" smtClean="0"/>
              <a:t>Problema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ocorre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quando</a:t>
            </a:r>
            <a:r>
              <a:rPr lang="en-US" altLang="pt-BR" sz="2400" dirty="0" smtClean="0"/>
              <a:t> </a:t>
            </a:r>
            <a:r>
              <a:rPr lang="en-US" altLang="pt-BR" sz="2400" i="1" dirty="0" smtClean="0">
                <a:solidFill>
                  <a:srgbClr val="FFC000"/>
                </a:solidFill>
              </a:rPr>
              <a:t>w</a:t>
            </a:r>
            <a:r>
              <a:rPr lang="en-US" altLang="pt-BR" sz="2400" dirty="0" smtClean="0"/>
              <a:t> e </a:t>
            </a:r>
            <a:r>
              <a:rPr lang="en-US" altLang="pt-BR" sz="2400" dirty="0" err="1" smtClean="0"/>
              <a:t>seus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filhos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são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todos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negros</a:t>
            </a:r>
            <a:endParaRPr lang="en-US" altLang="pt-BR" sz="2400" dirty="0" smtClean="0"/>
          </a:p>
          <a:p>
            <a:pPr lvl="1" eaLnBrk="1" hangingPunct="1">
              <a:spcBef>
                <a:spcPts val="1000"/>
              </a:spcBef>
            </a:pPr>
            <a:r>
              <a:rPr lang="en-US" altLang="pt-BR" sz="2000" dirty="0" err="1" smtClean="0"/>
              <a:t>deleção</a:t>
            </a:r>
            <a:r>
              <a:rPr lang="en-US" altLang="pt-BR" sz="2000" dirty="0" smtClean="0"/>
              <a:t> de </a:t>
            </a:r>
            <a:r>
              <a:rPr lang="en-US" altLang="pt-BR" sz="2000" i="1" dirty="0" smtClean="0">
                <a:solidFill>
                  <a:srgbClr val="FFC000"/>
                </a:solidFill>
              </a:rPr>
              <a:t>w</a:t>
            </a:r>
            <a:r>
              <a:rPr lang="en-US" altLang="pt-BR" sz="2000" dirty="0" smtClean="0">
                <a:solidFill>
                  <a:srgbClr val="FFC000"/>
                </a:solidFill>
              </a:rPr>
              <a:t> </a:t>
            </a:r>
            <a:r>
              <a:rPr lang="en-US" altLang="pt-BR" sz="2000" dirty="0" err="1" smtClean="0"/>
              <a:t>fere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propriedade</a:t>
            </a:r>
            <a:r>
              <a:rPr lang="en-US" altLang="pt-BR" sz="2000" dirty="0" smtClean="0"/>
              <a:t> 5</a:t>
            </a:r>
          </a:p>
          <a:p>
            <a:pPr lvl="1" eaLnBrk="1" hangingPunct="1">
              <a:spcBef>
                <a:spcPts val="1000"/>
              </a:spcBef>
            </a:pPr>
            <a:r>
              <a:rPr lang="en-US" altLang="pt-BR" sz="2000" dirty="0" err="1" smtClean="0"/>
              <a:t>haverá</a:t>
            </a:r>
            <a:r>
              <a:rPr lang="en-US" altLang="pt-BR" sz="2000" dirty="0" smtClean="0"/>
              <a:t> um </a:t>
            </a:r>
            <a:r>
              <a:rPr lang="en-US" altLang="pt-BR" sz="2000" dirty="0" err="1" smtClean="0"/>
              <a:t>caminho</a:t>
            </a:r>
            <a:r>
              <a:rPr lang="en-US" altLang="pt-BR" sz="2000" dirty="0" smtClean="0"/>
              <a:t> com um </a:t>
            </a:r>
            <a:r>
              <a:rPr lang="en-US" altLang="pt-BR" sz="2000" dirty="0" err="1" smtClean="0"/>
              <a:t>nodo</a:t>
            </a:r>
            <a:r>
              <a:rPr lang="en-US" altLang="pt-BR" sz="2000" dirty="0" smtClean="0"/>
              <a:t> negro a </a:t>
            </a:r>
            <a:r>
              <a:rPr lang="en-US" altLang="pt-BR" sz="2000" dirty="0" err="1" smtClean="0"/>
              <a:t>menos</a:t>
            </a:r>
            <a:endParaRPr lang="en-US" altLang="pt-BR" sz="2000" dirty="0" smtClean="0"/>
          </a:p>
          <a:p>
            <a:pPr eaLnBrk="1" hangingPunct="1">
              <a:spcBef>
                <a:spcPts val="1000"/>
              </a:spcBef>
            </a:pPr>
            <a:r>
              <a:rPr lang="en-US" altLang="pt-BR" sz="2400" dirty="0" err="1" smtClean="0"/>
              <a:t>Realizaremos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recolorações</a:t>
            </a:r>
            <a:r>
              <a:rPr lang="en-US" altLang="pt-BR" sz="2400" dirty="0" smtClean="0"/>
              <a:t> e </a:t>
            </a:r>
            <a:r>
              <a:rPr lang="en-US" altLang="pt-BR" sz="2400" dirty="0" err="1" smtClean="0"/>
              <a:t>rotações</a:t>
            </a:r>
            <a:r>
              <a:rPr lang="en-US" altLang="pt-BR" sz="2400" dirty="0" smtClean="0"/>
              <a:t> para </a:t>
            </a:r>
            <a:r>
              <a:rPr lang="en-US" altLang="pt-BR" sz="2400" dirty="0" err="1" smtClean="0"/>
              <a:t>restaurar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propriedades</a:t>
            </a:r>
            <a:r>
              <a:rPr lang="en-US" altLang="pt-BR" sz="2400" dirty="0" smtClean="0"/>
              <a:t>-RB</a:t>
            </a:r>
          </a:p>
          <a:p>
            <a:pPr lvl="1" eaLnBrk="1" hangingPunct="1">
              <a:spcBef>
                <a:spcPts val="1000"/>
              </a:spcBef>
            </a:pPr>
            <a:r>
              <a:rPr lang="en-US" altLang="pt-BR" sz="1800" i="1" dirty="0" err="1" smtClean="0">
                <a:solidFill>
                  <a:srgbClr val="FFC000"/>
                </a:solidFill>
              </a:rPr>
              <a:t>vizinhança</a:t>
            </a:r>
            <a:r>
              <a:rPr lang="en-US" altLang="pt-BR" sz="1800" i="1" dirty="0" smtClean="0">
                <a:solidFill>
                  <a:srgbClr val="FFC000"/>
                </a:solidFill>
              </a:rPr>
              <a:t>-RB</a:t>
            </a:r>
            <a:r>
              <a:rPr lang="en-US" altLang="pt-BR" sz="1800" dirty="0" smtClean="0"/>
              <a:t> </a:t>
            </a:r>
            <a:r>
              <a:rPr lang="en-US" altLang="pt-BR" sz="1800" dirty="0" err="1" smtClean="0"/>
              <a:t>consistirá</a:t>
            </a:r>
            <a:r>
              <a:rPr lang="en-US" altLang="pt-BR" sz="1800" dirty="0" smtClean="0"/>
              <a:t> do </a:t>
            </a:r>
            <a:r>
              <a:rPr lang="en-US" altLang="pt-BR" sz="1800" dirty="0" err="1" smtClean="0"/>
              <a:t>nodo</a:t>
            </a:r>
            <a:r>
              <a:rPr lang="en-US" altLang="pt-BR" sz="1800" dirty="0" smtClean="0"/>
              <a:t> </a:t>
            </a:r>
            <a:r>
              <a:rPr lang="en-US" altLang="pt-BR" sz="1800" dirty="0" err="1" smtClean="0"/>
              <a:t>atual</a:t>
            </a:r>
            <a:r>
              <a:rPr lang="en-US" altLang="pt-BR" sz="1800" dirty="0" smtClean="0"/>
              <a:t>, </a:t>
            </a:r>
            <a:r>
              <a:rPr lang="en-US" altLang="pt-BR" sz="1800" dirty="0" err="1" smtClean="0"/>
              <a:t>seu</a:t>
            </a:r>
            <a:r>
              <a:rPr lang="en-US" altLang="pt-BR" sz="1800" dirty="0" smtClean="0"/>
              <a:t> </a:t>
            </a:r>
            <a:r>
              <a:rPr lang="en-US" altLang="pt-BR" sz="1800" dirty="0" err="1" smtClean="0"/>
              <a:t>pai</a:t>
            </a:r>
            <a:r>
              <a:rPr lang="en-US" altLang="pt-BR" sz="1800" dirty="0" smtClean="0"/>
              <a:t>, </a:t>
            </a:r>
            <a:r>
              <a:rPr lang="en-US" altLang="pt-BR" sz="1800" dirty="0" err="1" smtClean="0"/>
              <a:t>seu</a:t>
            </a:r>
            <a:r>
              <a:rPr lang="en-US" altLang="pt-BR" sz="1800" dirty="0" smtClean="0"/>
              <a:t> </a:t>
            </a:r>
            <a:r>
              <a:rPr lang="en-US" altLang="pt-BR" sz="1800" dirty="0" err="1" smtClean="0"/>
              <a:t>irmão</a:t>
            </a:r>
            <a:r>
              <a:rPr lang="en-US" altLang="pt-BR" sz="1800" dirty="0" smtClean="0"/>
              <a:t> e </a:t>
            </a:r>
            <a:r>
              <a:rPr lang="en-US" altLang="pt-BR" sz="1800" dirty="0" err="1" smtClean="0"/>
              <a:t>os</a:t>
            </a:r>
            <a:r>
              <a:rPr lang="en-US" altLang="pt-BR" sz="1800" dirty="0" smtClean="0"/>
              <a:t> </a:t>
            </a:r>
            <a:r>
              <a:rPr lang="en-US" altLang="pt-BR" sz="1800" dirty="0" err="1" smtClean="0"/>
              <a:t>sobrinhos</a:t>
            </a:r>
            <a:r>
              <a:rPr lang="en-US" altLang="pt-BR" sz="1800" dirty="0" smtClean="0"/>
              <a:t> (</a:t>
            </a:r>
            <a:r>
              <a:rPr lang="en-US" altLang="pt-BR" sz="1800" dirty="0" err="1" smtClean="0"/>
              <a:t>filhos</a:t>
            </a:r>
            <a:r>
              <a:rPr lang="en-US" altLang="pt-BR" sz="1800" dirty="0" smtClean="0"/>
              <a:t> do </a:t>
            </a:r>
            <a:r>
              <a:rPr lang="en-US" altLang="pt-BR" sz="1800" dirty="0" err="1" smtClean="0"/>
              <a:t>irmão</a:t>
            </a:r>
            <a:r>
              <a:rPr lang="en-US" altLang="pt-BR" sz="1800" dirty="0" smtClean="0"/>
              <a:t>)</a:t>
            </a:r>
          </a:p>
          <a:p>
            <a:pPr lvl="1" eaLnBrk="1" hangingPunct="1">
              <a:spcBef>
                <a:spcPts val="1000"/>
              </a:spcBef>
            </a:pPr>
            <a:r>
              <a:rPr lang="en-US" altLang="pt-BR" sz="1800" dirty="0" err="1" smtClean="0"/>
              <a:t>recoloração</a:t>
            </a:r>
            <a:r>
              <a:rPr lang="en-US" altLang="pt-BR" sz="1800" dirty="0" smtClean="0"/>
              <a:t> e </a:t>
            </a:r>
            <a:r>
              <a:rPr lang="en-US" altLang="pt-BR" sz="1800" dirty="0" err="1" smtClean="0"/>
              <a:t>rotação</a:t>
            </a:r>
            <a:r>
              <a:rPr lang="en-US" altLang="pt-BR" sz="1800" dirty="0" smtClean="0"/>
              <a:t> </a:t>
            </a:r>
            <a:r>
              <a:rPr lang="en-US" altLang="pt-BR" sz="1800" dirty="0" err="1" smtClean="0"/>
              <a:t>ou</a:t>
            </a:r>
            <a:r>
              <a:rPr lang="en-US" altLang="pt-BR" sz="1800" dirty="0" smtClean="0"/>
              <a:t> </a:t>
            </a:r>
            <a:r>
              <a:rPr lang="en-US" altLang="pt-BR" sz="1800" dirty="0" err="1" smtClean="0"/>
              <a:t>restituirão</a:t>
            </a:r>
            <a:r>
              <a:rPr lang="en-US" altLang="pt-BR" sz="1800" dirty="0" smtClean="0"/>
              <a:t> a </a:t>
            </a:r>
            <a:r>
              <a:rPr lang="en-US" altLang="pt-BR" sz="1800" dirty="0" err="1" smtClean="0"/>
              <a:t>propriedade</a:t>
            </a:r>
            <a:r>
              <a:rPr lang="en-US" altLang="pt-BR" sz="1800" dirty="0" smtClean="0"/>
              <a:t> 5 </a:t>
            </a:r>
            <a:r>
              <a:rPr lang="en-US" altLang="pt-BR" sz="1800" dirty="0" err="1" smtClean="0"/>
              <a:t>ou</a:t>
            </a:r>
            <a:r>
              <a:rPr lang="en-US" altLang="pt-BR" sz="1800" dirty="0" smtClean="0"/>
              <a:t> </a:t>
            </a:r>
            <a:r>
              <a:rPr lang="en-US" altLang="pt-BR" sz="1800" dirty="0" err="1" smtClean="0"/>
              <a:t>elevarão</a:t>
            </a:r>
            <a:r>
              <a:rPr lang="en-US" altLang="pt-BR" sz="1800" dirty="0" smtClean="0"/>
              <a:t> a </a:t>
            </a:r>
            <a:r>
              <a:rPr lang="en-US" altLang="pt-BR" sz="1800" dirty="0" err="1" smtClean="0"/>
              <a:t>violação</a:t>
            </a:r>
            <a:r>
              <a:rPr lang="en-US" altLang="pt-BR" sz="1800" dirty="0" smtClean="0"/>
              <a:t> </a:t>
            </a:r>
            <a:r>
              <a:rPr lang="en-US" altLang="pt-BR" sz="1800" b="1" dirty="0" smtClean="0"/>
              <a:t>1</a:t>
            </a:r>
            <a:r>
              <a:rPr lang="en-US" altLang="pt-BR" sz="1800" dirty="0" smtClean="0"/>
              <a:t> </a:t>
            </a:r>
            <a:r>
              <a:rPr lang="en-US" altLang="pt-BR" sz="1800" dirty="0" err="1" smtClean="0"/>
              <a:t>nível</a:t>
            </a:r>
            <a:r>
              <a:rPr lang="en-US" altLang="pt-BR" sz="1800" dirty="0" smtClean="0"/>
              <a:t> </a:t>
            </a:r>
            <a:r>
              <a:rPr lang="en-US" altLang="pt-BR" sz="1800" dirty="0" err="1" smtClean="0"/>
              <a:t>na</a:t>
            </a:r>
            <a:r>
              <a:rPr lang="en-US" altLang="pt-BR" sz="1800" dirty="0" smtClean="0"/>
              <a:t> </a:t>
            </a:r>
            <a:r>
              <a:rPr lang="en-US" altLang="pt-BR" sz="1800" dirty="0" err="1" smtClean="0"/>
              <a:t>árvore</a:t>
            </a:r>
            <a:r>
              <a:rPr lang="en-US" altLang="pt-BR" sz="1800" dirty="0" smtClean="0"/>
              <a:t>: </a:t>
            </a:r>
            <a:r>
              <a:rPr lang="en-US" altLang="pt-BR" sz="1800" i="1" dirty="0" err="1" smtClean="0">
                <a:solidFill>
                  <a:srgbClr val="FFC000"/>
                </a:solidFill>
              </a:rPr>
              <a:t>passo</a:t>
            </a:r>
            <a:r>
              <a:rPr lang="en-US" altLang="pt-BR" sz="1800" i="1" dirty="0" smtClean="0">
                <a:solidFill>
                  <a:srgbClr val="FFC000"/>
                </a:solidFill>
              </a:rPr>
              <a:t>-CED (</a:t>
            </a:r>
            <a:r>
              <a:rPr lang="en-US" altLang="pt-BR" sz="1800" i="1" dirty="0" err="1" smtClean="0">
                <a:solidFill>
                  <a:srgbClr val="FFC000"/>
                </a:solidFill>
              </a:rPr>
              <a:t>correção-ou-elevação-em-deleção</a:t>
            </a:r>
            <a:r>
              <a:rPr lang="en-US" altLang="pt-BR" sz="1800" i="1" dirty="0" smtClean="0">
                <a:solidFill>
                  <a:srgbClr val="FFC000"/>
                </a:solidFill>
              </a:rPr>
              <a:t>)</a:t>
            </a:r>
          </a:p>
          <a:p>
            <a:pPr eaLnBrk="1" hangingPunct="1">
              <a:spcBef>
                <a:spcPts val="1000"/>
              </a:spcBef>
            </a:pPr>
            <a:r>
              <a:rPr lang="en-US" altLang="pt-BR" sz="2200" dirty="0" smtClean="0"/>
              <a:t>Para </a:t>
            </a:r>
            <a:r>
              <a:rPr lang="en-US" altLang="pt-BR" sz="2200" dirty="0" err="1" smtClean="0"/>
              <a:t>todo</a:t>
            </a:r>
            <a:r>
              <a:rPr lang="en-US" altLang="pt-BR" sz="2200" dirty="0" smtClean="0"/>
              <a:t> </a:t>
            </a:r>
            <a:r>
              <a:rPr lang="en-US" altLang="pt-BR" sz="2200" i="1" dirty="0" err="1" smtClean="0">
                <a:solidFill>
                  <a:srgbClr val="FFC000"/>
                </a:solidFill>
              </a:rPr>
              <a:t>passo</a:t>
            </a:r>
            <a:r>
              <a:rPr lang="en-US" altLang="pt-BR" sz="2200" i="1" dirty="0" smtClean="0">
                <a:solidFill>
                  <a:srgbClr val="FFC000"/>
                </a:solidFill>
              </a:rPr>
              <a:t>-CED</a:t>
            </a:r>
            <a:r>
              <a:rPr lang="en-US" altLang="pt-BR" sz="2200" dirty="0" smtClean="0"/>
              <a:t> </a:t>
            </a:r>
            <a:r>
              <a:rPr lang="en-US" altLang="pt-BR" sz="2200" dirty="0" err="1" smtClean="0"/>
              <a:t>haverá</a:t>
            </a:r>
            <a:r>
              <a:rPr lang="en-US" altLang="pt-BR" sz="2200" dirty="0" smtClean="0"/>
              <a:t> 8 </a:t>
            </a:r>
            <a:r>
              <a:rPr lang="en-US" altLang="pt-BR" sz="2200" dirty="0" err="1" smtClean="0"/>
              <a:t>casos</a:t>
            </a:r>
            <a:endParaRPr lang="en-US" altLang="pt-BR" sz="2200" dirty="0" smtClean="0"/>
          </a:p>
          <a:p>
            <a:pPr lvl="1" eaLnBrk="1" hangingPunct="1">
              <a:spcBef>
                <a:spcPts val="1000"/>
              </a:spcBef>
            </a:pPr>
            <a:r>
              <a:rPr lang="en-US" altLang="pt-BR" sz="1800" dirty="0" smtClean="0"/>
              <a:t>4 para a </a:t>
            </a:r>
            <a:r>
              <a:rPr lang="en-US" altLang="pt-BR" sz="1800" dirty="0" err="1" smtClean="0"/>
              <a:t>esquerda</a:t>
            </a:r>
            <a:r>
              <a:rPr lang="en-US" altLang="pt-BR" sz="1800" dirty="0" smtClean="0"/>
              <a:t> e 4 para a </a:t>
            </a:r>
            <a:r>
              <a:rPr lang="en-US" altLang="pt-BR" sz="1800" dirty="0" err="1" smtClean="0"/>
              <a:t>direita</a:t>
            </a:r>
            <a:endParaRPr lang="en-US" altLang="pt-BR" sz="1800" dirty="0" smtClean="0"/>
          </a:p>
          <a:p>
            <a:pPr eaLnBrk="1" hangingPunct="1">
              <a:spcBef>
                <a:spcPts val="1200"/>
              </a:spcBef>
            </a:pPr>
            <a:endParaRPr lang="en-US" altLang="pt-BR" sz="2400" dirty="0" smtClean="0"/>
          </a:p>
        </p:txBody>
      </p:sp>
      <p:sp>
        <p:nvSpPr>
          <p:cNvPr id="2" name="Retângulo 1"/>
          <p:cNvSpPr/>
          <p:nvPr/>
        </p:nvSpPr>
        <p:spPr>
          <a:xfrm>
            <a:off x="4932040" y="620688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            </a:t>
            </a:r>
            <a:r>
              <a:rPr lang="pt-BR" altLang="pt-BR" sz="3200" smtClean="0"/>
              <a:t>(esquerda)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4679950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 smtClean="0">
                <a:solidFill>
                  <a:srgbClr val="FFC000"/>
                </a:solidFill>
              </a:rPr>
              <a:t>Caso</a:t>
            </a:r>
            <a:r>
              <a:rPr lang="en-US" sz="2400" dirty="0" smtClean="0">
                <a:solidFill>
                  <a:srgbClr val="FFC000"/>
                </a:solidFill>
              </a:rPr>
              <a:t> 1</a:t>
            </a:r>
            <a:r>
              <a:rPr lang="en-US" sz="2400" dirty="0" smtClean="0"/>
              <a:t> - </a:t>
            </a:r>
            <a:r>
              <a:rPr lang="en-US" sz="2400" dirty="0" err="1" smtClean="0"/>
              <a:t>Irmão</a:t>
            </a:r>
            <a:r>
              <a:rPr lang="en-US" sz="2400" dirty="0" smtClean="0"/>
              <a:t> </a:t>
            </a:r>
            <a:r>
              <a:rPr lang="en-US" sz="2400" i="1" dirty="0" smtClean="0">
                <a:solidFill>
                  <a:srgbClr val="FFC000"/>
                </a:solidFill>
              </a:rPr>
              <a:t>y</a:t>
            </a:r>
            <a:r>
              <a:rPr lang="en-US" sz="2400" dirty="0" smtClean="0"/>
              <a:t> de </a:t>
            </a:r>
            <a:r>
              <a:rPr lang="en-US" sz="2400" i="1" dirty="0" smtClean="0">
                <a:solidFill>
                  <a:srgbClr val="FFC000"/>
                </a:solidFill>
              </a:rPr>
              <a:t>w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smtClean="0"/>
              <a:t>é </a:t>
            </a:r>
            <a:r>
              <a:rPr lang="en-US" sz="2400" dirty="0" err="1" smtClean="0"/>
              <a:t>rubro</a:t>
            </a:r>
            <a:endParaRPr lang="en-US" sz="2400" dirty="0" smtClean="0"/>
          </a:p>
          <a:p>
            <a:pPr marL="627063" indent="-85725" eaLnBrk="1" hangingPunct="1">
              <a:spcBef>
                <a:spcPts val="600"/>
              </a:spcBef>
              <a:defRPr/>
            </a:pPr>
            <a:r>
              <a:rPr lang="en-US" sz="2000" dirty="0"/>
              <a:t>	</a:t>
            </a:r>
            <a:r>
              <a:rPr lang="en-US" sz="2000" i="1" dirty="0" err="1" smtClean="0"/>
              <a:t>Rotação</a:t>
            </a:r>
            <a:r>
              <a:rPr lang="en-US" sz="2000" dirty="0" smtClean="0"/>
              <a:t> </a:t>
            </a:r>
            <a:r>
              <a:rPr lang="en-US" sz="2000" dirty="0" err="1" smtClean="0"/>
              <a:t>t</a:t>
            </a:r>
            <a:r>
              <a:rPr lang="en-US" sz="2000" dirty="0" err="1" smtClean="0"/>
              <a:t>ransforma</a:t>
            </a:r>
            <a:r>
              <a:rPr lang="en-US" sz="2000" dirty="0" smtClean="0"/>
              <a:t>-o no </a:t>
            </a:r>
            <a:r>
              <a:rPr lang="en-US" sz="2000" dirty="0" err="1" smtClean="0"/>
              <a:t>caso</a:t>
            </a:r>
            <a:r>
              <a:rPr lang="en-US" sz="2000" dirty="0" smtClean="0"/>
              <a:t> </a:t>
            </a:r>
            <a:r>
              <a:rPr lang="en-US" sz="2000" dirty="0" smtClean="0"/>
              <a:t>2, 3 </a:t>
            </a:r>
            <a:r>
              <a:rPr lang="en-US" sz="2000" dirty="0" err="1" smtClean="0"/>
              <a:t>ou</a:t>
            </a:r>
            <a:r>
              <a:rPr lang="en-US" sz="2000" dirty="0" smtClean="0"/>
              <a:t> 4</a:t>
            </a:r>
          </a:p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 smtClean="0"/>
              <a:t>Casos</a:t>
            </a:r>
            <a:r>
              <a:rPr lang="en-US" sz="2400" dirty="0" smtClean="0"/>
              <a:t> 2, 3 e 4: </a:t>
            </a:r>
            <a:r>
              <a:rPr lang="en-US" sz="2400" dirty="0" err="1" smtClean="0"/>
              <a:t>irmão</a:t>
            </a:r>
            <a:r>
              <a:rPr lang="en-US" sz="2400" dirty="0" smtClean="0"/>
              <a:t> </a:t>
            </a:r>
            <a:r>
              <a:rPr lang="en-US" sz="2400" i="1" dirty="0">
                <a:solidFill>
                  <a:srgbClr val="FFC000"/>
                </a:solidFill>
              </a:rPr>
              <a:t>y </a:t>
            </a:r>
            <a:r>
              <a:rPr lang="en-US" sz="2400" dirty="0" smtClean="0"/>
              <a:t>de </a:t>
            </a:r>
            <a:r>
              <a:rPr lang="en-US" sz="2400" i="1" dirty="0">
                <a:solidFill>
                  <a:srgbClr val="FFC000"/>
                </a:solidFill>
              </a:rPr>
              <a:t>w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smtClean="0"/>
              <a:t>é negro</a:t>
            </a:r>
          </a:p>
          <a:p>
            <a:pPr marL="900113" eaLnBrk="1" hangingPunct="1">
              <a:spcBef>
                <a:spcPts val="600"/>
              </a:spcBef>
              <a:defRPr/>
            </a:pPr>
            <a:r>
              <a:rPr lang="en-US" sz="2000" dirty="0" smtClean="0"/>
              <a:t>	</a:t>
            </a:r>
            <a:r>
              <a:rPr lang="en-US" sz="2000" dirty="0" err="1" smtClean="0"/>
              <a:t>Distingüem</a:t>
            </a:r>
            <a:r>
              <a:rPr lang="en-US" sz="2000" dirty="0" smtClean="0"/>
              <a:t>-se </a:t>
            </a:r>
            <a:r>
              <a:rPr lang="en-US" sz="2000" dirty="0" err="1" smtClean="0"/>
              <a:t>dependendo</a:t>
            </a:r>
            <a:r>
              <a:rPr lang="en-US" sz="2000" dirty="0" smtClean="0"/>
              <a:t> dos </a:t>
            </a:r>
            <a:r>
              <a:rPr lang="en-US" sz="2000" dirty="0" err="1" smtClean="0"/>
              <a:t>filhos</a:t>
            </a:r>
            <a:r>
              <a:rPr lang="en-US" sz="2000" dirty="0" smtClean="0"/>
              <a:t> de </a:t>
            </a:r>
            <a:r>
              <a:rPr lang="en-US" sz="2000" i="1" dirty="0" smtClean="0">
                <a:solidFill>
                  <a:srgbClr val="FFC000"/>
                </a:solidFill>
              </a:rPr>
              <a:t>y</a:t>
            </a:r>
          </a:p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 smtClean="0">
                <a:solidFill>
                  <a:srgbClr val="FFC000"/>
                </a:solidFill>
              </a:rPr>
              <a:t>Caso</a:t>
            </a:r>
            <a:r>
              <a:rPr lang="en-US" sz="2400" dirty="0" smtClean="0">
                <a:solidFill>
                  <a:srgbClr val="FFC000"/>
                </a:solidFill>
              </a:rPr>
              <a:t> 2</a:t>
            </a:r>
            <a:r>
              <a:rPr lang="en-US" sz="2400" dirty="0" smtClean="0"/>
              <a:t> - ambos </a:t>
            </a:r>
            <a:r>
              <a:rPr lang="en-US" sz="2400" dirty="0" err="1" smtClean="0"/>
              <a:t>os</a:t>
            </a:r>
            <a:r>
              <a:rPr lang="en-US" sz="2400" dirty="0" smtClean="0"/>
              <a:t> </a:t>
            </a:r>
            <a:r>
              <a:rPr lang="en-US" sz="2400" dirty="0" err="1" smtClean="0"/>
              <a:t>filhos</a:t>
            </a:r>
            <a:r>
              <a:rPr lang="en-US" sz="2400" dirty="0" smtClean="0"/>
              <a:t> de </a:t>
            </a:r>
            <a:r>
              <a:rPr lang="en-US" sz="2400" i="1" dirty="0" smtClean="0">
                <a:solidFill>
                  <a:srgbClr val="FFC000"/>
                </a:solidFill>
              </a:rPr>
              <a:t>y</a:t>
            </a:r>
            <a:r>
              <a:rPr lang="en-US" sz="2400" dirty="0" smtClean="0"/>
              <a:t> </a:t>
            </a:r>
            <a:r>
              <a:rPr lang="en-US" sz="2400" dirty="0" err="1" smtClean="0"/>
              <a:t>são</a:t>
            </a:r>
            <a:r>
              <a:rPr lang="en-US" sz="2400" dirty="0" smtClean="0"/>
              <a:t> </a:t>
            </a:r>
            <a:r>
              <a:rPr lang="en-US" sz="2400" dirty="0" err="1" smtClean="0"/>
              <a:t>negros</a:t>
            </a:r>
            <a:endParaRPr lang="en-US" sz="2400" dirty="0" smtClean="0"/>
          </a:p>
          <a:p>
            <a:pPr marL="627063" indent="-85725" eaLnBrk="1" hangingPunct="1">
              <a:spcBef>
                <a:spcPts val="600"/>
              </a:spcBef>
              <a:defRPr/>
            </a:pPr>
            <a:r>
              <a:rPr lang="en-US" sz="2000" dirty="0"/>
              <a:t>	</a:t>
            </a:r>
            <a:r>
              <a:rPr lang="en-US" sz="2000" dirty="0" err="1" smtClean="0"/>
              <a:t>Recolorimos</a:t>
            </a:r>
            <a:r>
              <a:rPr lang="en-US" sz="2000" dirty="0" smtClean="0"/>
              <a:t> </a:t>
            </a:r>
            <a:r>
              <a:rPr lang="en-US" sz="2000" dirty="0" smtClean="0"/>
              <a:t>(</a:t>
            </a:r>
            <a:r>
              <a:rPr lang="en-US" sz="2000" dirty="0" err="1" smtClean="0"/>
              <a:t>violação</a:t>
            </a:r>
            <a:r>
              <a:rPr lang="en-US" sz="2000" dirty="0" smtClean="0"/>
              <a:t> </a:t>
            </a:r>
            <a:r>
              <a:rPr lang="en-US" sz="2000" dirty="0" err="1" smtClean="0"/>
              <a:t>pode</a:t>
            </a:r>
            <a:r>
              <a:rPr lang="en-US" sz="2000" dirty="0" smtClean="0"/>
              <a:t> </a:t>
            </a:r>
            <a:r>
              <a:rPr lang="en-US" sz="2000" dirty="0" err="1" smtClean="0"/>
              <a:t>ser</a:t>
            </a:r>
            <a:r>
              <a:rPr lang="en-US" sz="2000" dirty="0" smtClean="0"/>
              <a:t> </a:t>
            </a:r>
            <a:r>
              <a:rPr lang="en-US" sz="2000" dirty="0" err="1" smtClean="0"/>
              <a:t>elevada</a:t>
            </a:r>
            <a:r>
              <a:rPr lang="en-US" sz="2000" dirty="0" smtClean="0"/>
              <a:t> um </a:t>
            </a:r>
            <a:r>
              <a:rPr lang="en-US" sz="2000" dirty="0" err="1" smtClean="0"/>
              <a:t>nível</a:t>
            </a:r>
            <a:r>
              <a:rPr lang="en-US" sz="2000" dirty="0"/>
              <a:t>)</a:t>
            </a:r>
            <a:endParaRPr lang="en-US" sz="2000" dirty="0" smtClean="0"/>
          </a:p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 smtClean="0">
                <a:solidFill>
                  <a:srgbClr val="FFC000"/>
                </a:solidFill>
              </a:rPr>
              <a:t>Caso</a:t>
            </a:r>
            <a:r>
              <a:rPr lang="en-US" sz="2400" dirty="0" smtClean="0">
                <a:solidFill>
                  <a:srgbClr val="FFC000"/>
                </a:solidFill>
              </a:rPr>
              <a:t> 3 </a:t>
            </a:r>
            <a:r>
              <a:rPr lang="en-US" sz="2400" dirty="0" smtClean="0"/>
              <a:t>- 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y-&gt;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esq</a:t>
            </a:r>
            <a:r>
              <a:rPr lang="en-US" sz="2400" dirty="0" smtClean="0"/>
              <a:t> é </a:t>
            </a:r>
            <a:r>
              <a:rPr lang="en-US" sz="2400" dirty="0" err="1" smtClean="0">
                <a:solidFill>
                  <a:srgbClr val="FF0000"/>
                </a:solidFill>
              </a:rPr>
              <a:t>rubro</a:t>
            </a:r>
            <a:r>
              <a:rPr lang="en-US" sz="2400" dirty="0" smtClean="0"/>
              <a:t> e 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y-&gt;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dir</a:t>
            </a:r>
            <a:r>
              <a:rPr lang="en-US" sz="2400" dirty="0" smtClean="0"/>
              <a:t> é negro</a:t>
            </a:r>
          </a:p>
          <a:p>
            <a:pPr marL="900113" indent="-358775" eaLnBrk="1" hangingPunct="1">
              <a:spcBef>
                <a:spcPts val="600"/>
              </a:spcBef>
              <a:defRPr/>
            </a:pPr>
            <a:r>
              <a:rPr lang="en-US" sz="2000" dirty="0"/>
              <a:t>	</a:t>
            </a:r>
            <a:r>
              <a:rPr lang="en-US" sz="2000" dirty="0" err="1" smtClean="0"/>
              <a:t>Recolorimos</a:t>
            </a:r>
            <a:r>
              <a:rPr lang="en-US" sz="2000" dirty="0" smtClean="0"/>
              <a:t> </a:t>
            </a:r>
            <a:r>
              <a:rPr lang="en-US" sz="2000" dirty="0"/>
              <a:t>e </a:t>
            </a:r>
            <a:r>
              <a:rPr lang="en-US" sz="2000" dirty="0" err="1"/>
              <a:t>rodamos</a:t>
            </a:r>
            <a:r>
              <a:rPr lang="en-US" sz="2000" dirty="0"/>
              <a:t> </a:t>
            </a:r>
            <a:endParaRPr lang="en-US" sz="2000" dirty="0" smtClean="0"/>
          </a:p>
          <a:p>
            <a:pPr marL="900113" indent="-358775" eaLnBrk="1" hangingPunct="1">
              <a:spcBef>
                <a:spcPts val="600"/>
              </a:spcBef>
              <a:defRPr/>
            </a:pPr>
            <a:r>
              <a:rPr lang="en-US" sz="2000" dirty="0" smtClean="0"/>
              <a:t>É </a:t>
            </a:r>
            <a:r>
              <a:rPr lang="en-US" sz="2000" dirty="0" err="1"/>
              <a:t>transformado</a:t>
            </a:r>
            <a:r>
              <a:rPr lang="en-US" sz="2000" dirty="0"/>
              <a:t> no </a:t>
            </a:r>
            <a:r>
              <a:rPr lang="en-US" sz="2000" dirty="0" err="1"/>
              <a:t>caso</a:t>
            </a:r>
            <a:r>
              <a:rPr lang="en-US" sz="2000" dirty="0"/>
              <a:t> 4</a:t>
            </a:r>
          </a:p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 smtClean="0">
                <a:solidFill>
                  <a:srgbClr val="FFC000"/>
                </a:solidFill>
              </a:rPr>
              <a:t>Caso</a:t>
            </a:r>
            <a:r>
              <a:rPr lang="en-US" sz="2400" dirty="0" smtClean="0">
                <a:solidFill>
                  <a:srgbClr val="FFC000"/>
                </a:solidFill>
              </a:rPr>
              <a:t> 4</a:t>
            </a:r>
            <a:r>
              <a:rPr lang="en-US" sz="2400" dirty="0" smtClean="0"/>
              <a:t> - 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y-&gt;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dir</a:t>
            </a:r>
            <a:r>
              <a:rPr lang="en-US" sz="2400" dirty="0"/>
              <a:t> é </a:t>
            </a:r>
            <a:r>
              <a:rPr lang="en-US" sz="2400" dirty="0" err="1" smtClean="0">
                <a:solidFill>
                  <a:srgbClr val="FF0000"/>
                </a:solidFill>
              </a:rPr>
              <a:t>rubro</a:t>
            </a:r>
            <a:endParaRPr lang="en-US" sz="2400" dirty="0" smtClean="0">
              <a:solidFill>
                <a:srgbClr val="FF0000"/>
              </a:solidFill>
            </a:endParaRPr>
          </a:p>
          <a:p>
            <a:pPr lvl="1" eaLnBrk="1" hangingPunct="1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en-US" sz="2000" dirty="0"/>
              <a:t> </a:t>
            </a:r>
            <a:r>
              <a:rPr lang="en-US" sz="2000" dirty="0" smtClean="0"/>
              <a:t> </a:t>
            </a:r>
            <a:r>
              <a:rPr lang="en-US" sz="2000" dirty="0" err="1" smtClean="0"/>
              <a:t>Recolorimos</a:t>
            </a:r>
            <a:r>
              <a:rPr lang="en-US" sz="2000" dirty="0" smtClean="0"/>
              <a:t> e </a:t>
            </a:r>
            <a:r>
              <a:rPr lang="en-US" sz="2000" dirty="0" err="1" smtClean="0"/>
              <a:t>rodamos</a:t>
            </a:r>
            <a:endParaRPr lang="en-US" sz="2000" dirty="0" smtClean="0"/>
          </a:p>
          <a:p>
            <a:pPr lvl="1" eaLnBrk="1" hangingPunct="1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en-US" sz="2000" dirty="0" smtClean="0"/>
              <a:t>  </a:t>
            </a:r>
            <a:r>
              <a:rPr lang="en-US" sz="2000" dirty="0" err="1" smtClean="0"/>
              <a:t>Ajuste</a:t>
            </a:r>
            <a:r>
              <a:rPr lang="en-US" sz="2000" dirty="0" smtClean="0"/>
              <a:t> </a:t>
            </a:r>
            <a:r>
              <a:rPr lang="en-US" sz="2000" dirty="0" err="1" smtClean="0"/>
              <a:t>termina</a:t>
            </a:r>
            <a:r>
              <a:rPr lang="en-US" sz="2000" dirty="0" smtClean="0"/>
              <a:t> </a:t>
            </a:r>
            <a:r>
              <a:rPr lang="en-US" sz="2000" dirty="0" err="1" smtClean="0"/>
              <a:t>aqui</a:t>
            </a:r>
            <a:endParaRPr lang="en-US" sz="2000" dirty="0" smtClean="0"/>
          </a:p>
        </p:txBody>
      </p:sp>
      <p:sp>
        <p:nvSpPr>
          <p:cNvPr id="2" name="Retângulo 1"/>
          <p:cNvSpPr/>
          <p:nvPr/>
        </p:nvSpPr>
        <p:spPr>
          <a:xfrm>
            <a:off x="4932040" y="637622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            </a:t>
            </a:r>
            <a:r>
              <a:rPr lang="pt-BR" altLang="pt-BR" sz="3200" smtClean="0"/>
              <a:t>(esquerda)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2087562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 smtClean="0">
                <a:solidFill>
                  <a:srgbClr val="FFC000"/>
                </a:solidFill>
              </a:rPr>
              <a:t>Caso</a:t>
            </a:r>
            <a:r>
              <a:rPr lang="en-US" sz="2400" dirty="0" smtClean="0">
                <a:solidFill>
                  <a:srgbClr val="FFC000"/>
                </a:solidFill>
              </a:rPr>
              <a:t> 1</a:t>
            </a:r>
            <a:r>
              <a:rPr lang="en-US" sz="2400" dirty="0" smtClean="0"/>
              <a:t> - </a:t>
            </a:r>
            <a:r>
              <a:rPr lang="en-US" sz="2400" dirty="0" err="1" smtClean="0"/>
              <a:t>Irmão</a:t>
            </a:r>
            <a:r>
              <a:rPr lang="en-US" sz="2400" dirty="0" smtClean="0"/>
              <a:t> </a:t>
            </a:r>
            <a:r>
              <a:rPr lang="en-US" sz="2400" i="1" dirty="0" smtClean="0">
                <a:solidFill>
                  <a:srgbClr val="FFC000"/>
                </a:solidFill>
              </a:rPr>
              <a:t>y</a:t>
            </a:r>
            <a:r>
              <a:rPr lang="en-US" sz="2400" dirty="0" smtClean="0"/>
              <a:t> de </a:t>
            </a:r>
            <a:r>
              <a:rPr lang="en-US" sz="2400" i="1" dirty="0" smtClean="0">
                <a:solidFill>
                  <a:srgbClr val="FFC000"/>
                </a:solidFill>
              </a:rPr>
              <a:t>w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smtClean="0"/>
              <a:t>é </a:t>
            </a:r>
            <a:r>
              <a:rPr lang="en-US" sz="2400" dirty="0" err="1" smtClean="0"/>
              <a:t>rubro</a:t>
            </a:r>
            <a:endParaRPr lang="en-US" sz="2400" dirty="0" smtClean="0"/>
          </a:p>
          <a:p>
            <a:pPr marL="627063" indent="-85725" eaLnBrk="1" hangingPunct="1">
              <a:spcBef>
                <a:spcPts val="600"/>
              </a:spcBef>
              <a:defRPr/>
            </a:pPr>
            <a:r>
              <a:rPr lang="en-US" sz="2000" dirty="0"/>
              <a:t>	</a:t>
            </a:r>
            <a:r>
              <a:rPr lang="en-US" sz="2000" i="1" dirty="0" err="1" smtClean="0"/>
              <a:t>Rotação</a:t>
            </a:r>
            <a:r>
              <a:rPr lang="en-US" sz="2000" dirty="0" smtClean="0"/>
              <a:t> </a:t>
            </a:r>
            <a:r>
              <a:rPr lang="en-US" sz="2000" dirty="0" err="1" smtClean="0"/>
              <a:t>t</a:t>
            </a:r>
            <a:r>
              <a:rPr lang="en-US" sz="2000" dirty="0" err="1" smtClean="0"/>
              <a:t>ransforma</a:t>
            </a:r>
            <a:r>
              <a:rPr lang="en-US" sz="2000" dirty="0" smtClean="0"/>
              <a:t>-o no </a:t>
            </a:r>
            <a:r>
              <a:rPr lang="en-US" sz="2000" dirty="0" err="1" smtClean="0"/>
              <a:t>caso</a:t>
            </a:r>
            <a:r>
              <a:rPr lang="en-US" sz="2000" dirty="0" smtClean="0"/>
              <a:t> </a:t>
            </a:r>
            <a:r>
              <a:rPr lang="en-US" sz="2000" dirty="0" smtClean="0"/>
              <a:t>2, 3 </a:t>
            </a:r>
            <a:r>
              <a:rPr lang="en-US" sz="2000" dirty="0" err="1" smtClean="0"/>
              <a:t>ou</a:t>
            </a:r>
            <a:r>
              <a:rPr lang="en-US" sz="2000" dirty="0" smtClean="0"/>
              <a:t> </a:t>
            </a:r>
            <a:r>
              <a:rPr lang="en-US" sz="2000" dirty="0" smtClean="0"/>
              <a:t>4</a:t>
            </a:r>
            <a:endParaRPr lang="en-US" sz="2000" dirty="0"/>
          </a:p>
          <a:p>
            <a:pPr marL="0" indent="0" eaLnBrk="1" hangingPunct="1">
              <a:spcBef>
                <a:spcPts val="600"/>
              </a:spcBef>
              <a:buNone/>
              <a:tabLst>
                <a:tab pos="357188" algn="l"/>
              </a:tabLst>
              <a:defRPr/>
            </a:pPr>
            <a:r>
              <a:rPr lang="en-US" sz="2400" dirty="0" smtClean="0"/>
              <a:t>Ex.: </a:t>
            </a:r>
            <a:r>
              <a:rPr lang="en-US" sz="2400" dirty="0" err="1" smtClean="0"/>
              <a:t>Deleção</a:t>
            </a:r>
            <a:r>
              <a:rPr lang="en-US" sz="2400" dirty="0" smtClean="0"/>
              <a:t> do 16</a:t>
            </a:r>
            <a:endParaRPr lang="en-US" sz="2400" dirty="0"/>
          </a:p>
        </p:txBody>
      </p:sp>
      <p:sp>
        <p:nvSpPr>
          <p:cNvPr id="2" name="Retângulo 1"/>
          <p:cNvSpPr/>
          <p:nvPr/>
        </p:nvSpPr>
        <p:spPr>
          <a:xfrm>
            <a:off x="4932040" y="637622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72916"/>
            <a:ext cx="8877300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ular Callout 6"/>
          <p:cNvSpPr/>
          <p:nvPr/>
        </p:nvSpPr>
        <p:spPr>
          <a:xfrm>
            <a:off x="3923928" y="3140968"/>
            <a:ext cx="576064" cy="360040"/>
          </a:xfrm>
          <a:prstGeom prst="wedgeRoundRectCallout">
            <a:avLst>
              <a:gd name="adj1" fmla="val -80806"/>
              <a:gd name="adj2" fmla="val 9701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v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2339752" y="4814214"/>
            <a:ext cx="576064" cy="360040"/>
          </a:xfrm>
          <a:prstGeom prst="wedgeRoundRectCallout">
            <a:avLst>
              <a:gd name="adj1" fmla="val 49921"/>
              <a:gd name="adj2" fmla="val -13900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w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5155175" y="3916883"/>
            <a:ext cx="576064" cy="360040"/>
          </a:xfrm>
          <a:prstGeom prst="wedgeRoundRectCallout">
            <a:avLst>
              <a:gd name="adj1" fmla="val -157313"/>
              <a:gd name="adj2" fmla="val 4677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y</a:t>
            </a:r>
            <a:endParaRPr lang="pt-B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715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            </a:t>
            </a:r>
            <a:r>
              <a:rPr lang="pt-BR" altLang="pt-BR" sz="3200" smtClean="0"/>
              <a:t>(esquerda)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2087562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 smtClean="0">
                <a:solidFill>
                  <a:srgbClr val="FFC000"/>
                </a:solidFill>
              </a:rPr>
              <a:t>Caso</a:t>
            </a:r>
            <a:r>
              <a:rPr lang="en-US" sz="2400" dirty="0" smtClean="0">
                <a:solidFill>
                  <a:srgbClr val="FFC000"/>
                </a:solidFill>
              </a:rPr>
              <a:t> 1</a:t>
            </a:r>
            <a:r>
              <a:rPr lang="en-US" sz="2400" dirty="0" smtClean="0"/>
              <a:t> - </a:t>
            </a:r>
            <a:r>
              <a:rPr lang="en-US" sz="2400" dirty="0" err="1" smtClean="0"/>
              <a:t>Irmão</a:t>
            </a:r>
            <a:r>
              <a:rPr lang="en-US" sz="2400" dirty="0" smtClean="0"/>
              <a:t> </a:t>
            </a:r>
            <a:r>
              <a:rPr lang="en-US" sz="2400" i="1" dirty="0" smtClean="0">
                <a:solidFill>
                  <a:srgbClr val="FFC000"/>
                </a:solidFill>
              </a:rPr>
              <a:t>y</a:t>
            </a:r>
            <a:r>
              <a:rPr lang="en-US" sz="2400" dirty="0" smtClean="0"/>
              <a:t> de </a:t>
            </a:r>
            <a:r>
              <a:rPr lang="en-US" sz="2400" i="1" dirty="0" smtClean="0">
                <a:solidFill>
                  <a:srgbClr val="FFC000"/>
                </a:solidFill>
              </a:rPr>
              <a:t>w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smtClean="0"/>
              <a:t>é </a:t>
            </a:r>
            <a:r>
              <a:rPr lang="en-US" sz="2400" dirty="0" err="1" smtClean="0"/>
              <a:t>rubro</a:t>
            </a:r>
            <a:endParaRPr lang="en-US" sz="2400" dirty="0" smtClean="0"/>
          </a:p>
          <a:p>
            <a:pPr marL="627063" indent="-85725" eaLnBrk="1" hangingPunct="1">
              <a:spcBef>
                <a:spcPts val="600"/>
              </a:spcBef>
              <a:defRPr/>
            </a:pPr>
            <a:r>
              <a:rPr lang="en-US" sz="2000" dirty="0"/>
              <a:t>	</a:t>
            </a:r>
            <a:r>
              <a:rPr lang="en-US" sz="2000" i="1" dirty="0" err="1" smtClean="0"/>
              <a:t>Rotação</a:t>
            </a:r>
            <a:r>
              <a:rPr lang="en-US" sz="2000" dirty="0" smtClean="0"/>
              <a:t> </a:t>
            </a:r>
            <a:r>
              <a:rPr lang="en-US" sz="2000" dirty="0" err="1" smtClean="0"/>
              <a:t>t</a:t>
            </a:r>
            <a:r>
              <a:rPr lang="en-US" sz="2000" dirty="0" err="1" smtClean="0"/>
              <a:t>ransforma</a:t>
            </a:r>
            <a:r>
              <a:rPr lang="en-US" sz="2000" dirty="0" smtClean="0"/>
              <a:t>-o no </a:t>
            </a:r>
            <a:r>
              <a:rPr lang="en-US" sz="2000" dirty="0" err="1" smtClean="0"/>
              <a:t>caso</a:t>
            </a:r>
            <a:r>
              <a:rPr lang="en-US" sz="2000" dirty="0" smtClean="0"/>
              <a:t> </a:t>
            </a:r>
            <a:r>
              <a:rPr lang="en-US" sz="2000" dirty="0" smtClean="0"/>
              <a:t>2, 3 </a:t>
            </a:r>
            <a:r>
              <a:rPr lang="en-US" sz="2000" dirty="0" err="1" smtClean="0"/>
              <a:t>ou</a:t>
            </a:r>
            <a:r>
              <a:rPr lang="en-US" sz="2000" dirty="0" smtClean="0"/>
              <a:t> </a:t>
            </a:r>
            <a:r>
              <a:rPr lang="en-US" sz="2000" dirty="0" smtClean="0"/>
              <a:t>4</a:t>
            </a:r>
            <a:endParaRPr lang="en-US" sz="2000" dirty="0"/>
          </a:p>
          <a:p>
            <a:pPr marL="0" indent="0" eaLnBrk="1" hangingPunct="1">
              <a:spcBef>
                <a:spcPts val="600"/>
              </a:spcBef>
              <a:buNone/>
              <a:tabLst>
                <a:tab pos="357188" algn="l"/>
              </a:tabLst>
              <a:defRPr/>
            </a:pPr>
            <a:r>
              <a:rPr lang="en-US" sz="2400" dirty="0" smtClean="0"/>
              <a:t>Ex.: </a:t>
            </a:r>
            <a:r>
              <a:rPr lang="en-US" sz="2400" dirty="0" err="1" smtClean="0"/>
              <a:t>Deleção</a:t>
            </a:r>
            <a:r>
              <a:rPr lang="en-US" sz="2400" dirty="0" smtClean="0"/>
              <a:t> do 16</a:t>
            </a:r>
            <a:endParaRPr lang="en-US" sz="2400" dirty="0"/>
          </a:p>
        </p:txBody>
      </p:sp>
      <p:sp>
        <p:nvSpPr>
          <p:cNvPr id="2" name="Retângulo 1"/>
          <p:cNvSpPr/>
          <p:nvPr/>
        </p:nvSpPr>
        <p:spPr>
          <a:xfrm>
            <a:off x="4932040" y="637622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72916"/>
            <a:ext cx="8877300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ular Callout 6"/>
          <p:cNvSpPr/>
          <p:nvPr/>
        </p:nvSpPr>
        <p:spPr>
          <a:xfrm>
            <a:off x="3923928" y="3140968"/>
            <a:ext cx="576064" cy="360040"/>
          </a:xfrm>
          <a:prstGeom prst="wedgeRoundRectCallout">
            <a:avLst>
              <a:gd name="adj1" fmla="val -80806"/>
              <a:gd name="adj2" fmla="val 9701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v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2339752" y="4814214"/>
            <a:ext cx="576064" cy="360040"/>
          </a:xfrm>
          <a:prstGeom prst="wedgeRoundRectCallout">
            <a:avLst>
              <a:gd name="adj1" fmla="val 49921"/>
              <a:gd name="adj2" fmla="val -13900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w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5155175" y="3916883"/>
            <a:ext cx="576064" cy="360040"/>
          </a:xfrm>
          <a:prstGeom prst="wedgeRoundRectCallout">
            <a:avLst>
              <a:gd name="adj1" fmla="val -157313"/>
              <a:gd name="adj2" fmla="val 4677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y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2667000" y="3581399"/>
            <a:ext cx="2573867" cy="1481668"/>
          </a:xfrm>
          <a:custGeom>
            <a:avLst/>
            <a:gdLst>
              <a:gd name="connsiteX0" fmla="*/ 0 w 2573867"/>
              <a:gd name="connsiteY0" fmla="*/ 127000 h 1540934"/>
              <a:gd name="connsiteX1" fmla="*/ 25400 w 2573867"/>
              <a:gd name="connsiteY1" fmla="*/ 1540934 h 1540934"/>
              <a:gd name="connsiteX2" fmla="*/ 2573867 w 2573867"/>
              <a:gd name="connsiteY2" fmla="*/ 1524000 h 1540934"/>
              <a:gd name="connsiteX3" fmla="*/ 2548467 w 2573867"/>
              <a:gd name="connsiteY3" fmla="*/ 0 h 1540934"/>
              <a:gd name="connsiteX4" fmla="*/ 0 w 2573867"/>
              <a:gd name="connsiteY4" fmla="*/ 76200 h 1540934"/>
              <a:gd name="connsiteX5" fmla="*/ 0 w 2573867"/>
              <a:gd name="connsiteY5" fmla="*/ 177800 h 1540934"/>
              <a:gd name="connsiteX6" fmla="*/ 0 w 2573867"/>
              <a:gd name="connsiteY6" fmla="*/ 127000 h 1540934"/>
              <a:gd name="connsiteX0" fmla="*/ 0 w 2573867"/>
              <a:gd name="connsiteY0" fmla="*/ 67734 h 1481668"/>
              <a:gd name="connsiteX1" fmla="*/ 25400 w 2573867"/>
              <a:gd name="connsiteY1" fmla="*/ 1481668 h 1481668"/>
              <a:gd name="connsiteX2" fmla="*/ 2573867 w 2573867"/>
              <a:gd name="connsiteY2" fmla="*/ 1464734 h 1481668"/>
              <a:gd name="connsiteX3" fmla="*/ 2548467 w 2573867"/>
              <a:gd name="connsiteY3" fmla="*/ 0 h 1481668"/>
              <a:gd name="connsiteX4" fmla="*/ 0 w 2573867"/>
              <a:gd name="connsiteY4" fmla="*/ 16934 h 1481668"/>
              <a:gd name="connsiteX5" fmla="*/ 0 w 2573867"/>
              <a:gd name="connsiteY5" fmla="*/ 118534 h 1481668"/>
              <a:gd name="connsiteX6" fmla="*/ 0 w 2573867"/>
              <a:gd name="connsiteY6" fmla="*/ 67734 h 1481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73867" h="1481668">
                <a:moveTo>
                  <a:pt x="0" y="67734"/>
                </a:moveTo>
                <a:lnTo>
                  <a:pt x="25400" y="1481668"/>
                </a:lnTo>
                <a:lnTo>
                  <a:pt x="2573867" y="1464734"/>
                </a:lnTo>
                <a:lnTo>
                  <a:pt x="2548467" y="0"/>
                </a:lnTo>
                <a:lnTo>
                  <a:pt x="0" y="16934"/>
                </a:lnTo>
                <a:lnTo>
                  <a:pt x="0" y="118534"/>
                </a:lnTo>
                <a:lnTo>
                  <a:pt x="0" y="67734"/>
                </a:lnTo>
                <a:close/>
              </a:path>
            </a:pathLst>
          </a:cu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ctangle 5"/>
          <p:cNvSpPr/>
          <p:nvPr/>
        </p:nvSpPr>
        <p:spPr>
          <a:xfrm>
            <a:off x="3800133" y="3645024"/>
            <a:ext cx="134043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pt-BR" sz="1400" i="1" dirty="0" err="1">
                <a:solidFill>
                  <a:srgbClr val="FFC000"/>
                </a:solidFill>
              </a:rPr>
              <a:t>vizinhança</a:t>
            </a:r>
            <a:r>
              <a:rPr lang="en-US" altLang="pt-BR" sz="1400" i="1" dirty="0">
                <a:solidFill>
                  <a:srgbClr val="FFC000"/>
                </a:solidFill>
              </a:rPr>
              <a:t>-RB</a:t>
            </a:r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2679001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3" y="2636912"/>
            <a:ext cx="8658225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            </a:t>
            </a:r>
            <a:r>
              <a:rPr lang="pt-BR" altLang="pt-BR" sz="3200" smtClean="0"/>
              <a:t>(esquerda)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2087562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 smtClean="0">
                <a:solidFill>
                  <a:srgbClr val="FFC000"/>
                </a:solidFill>
              </a:rPr>
              <a:t>Caso</a:t>
            </a:r>
            <a:r>
              <a:rPr lang="en-US" sz="2400" dirty="0" smtClean="0">
                <a:solidFill>
                  <a:srgbClr val="FFC000"/>
                </a:solidFill>
              </a:rPr>
              <a:t> 1</a:t>
            </a:r>
            <a:r>
              <a:rPr lang="en-US" sz="2400" dirty="0" smtClean="0"/>
              <a:t> - </a:t>
            </a:r>
            <a:r>
              <a:rPr lang="en-US" sz="2400" dirty="0" err="1" smtClean="0"/>
              <a:t>Irmão</a:t>
            </a:r>
            <a:r>
              <a:rPr lang="en-US" sz="2400" dirty="0" smtClean="0"/>
              <a:t> </a:t>
            </a:r>
            <a:r>
              <a:rPr lang="en-US" sz="2400" i="1" dirty="0" smtClean="0">
                <a:solidFill>
                  <a:srgbClr val="FFC000"/>
                </a:solidFill>
              </a:rPr>
              <a:t>y</a:t>
            </a:r>
            <a:r>
              <a:rPr lang="en-US" sz="2400" dirty="0" smtClean="0"/>
              <a:t> de </a:t>
            </a:r>
            <a:r>
              <a:rPr lang="en-US" sz="2400" i="1" dirty="0" smtClean="0">
                <a:solidFill>
                  <a:srgbClr val="FFC000"/>
                </a:solidFill>
              </a:rPr>
              <a:t>w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smtClean="0"/>
              <a:t>é </a:t>
            </a:r>
            <a:r>
              <a:rPr lang="en-US" sz="2400" dirty="0" err="1" smtClean="0"/>
              <a:t>rubro</a:t>
            </a:r>
            <a:endParaRPr lang="en-US" sz="2400" dirty="0" smtClean="0"/>
          </a:p>
          <a:p>
            <a:pPr marL="627063" indent="-85725" eaLnBrk="1" hangingPunct="1">
              <a:spcBef>
                <a:spcPts val="600"/>
              </a:spcBef>
              <a:defRPr/>
            </a:pPr>
            <a:r>
              <a:rPr lang="en-US" sz="2000" dirty="0"/>
              <a:t>	</a:t>
            </a:r>
            <a:r>
              <a:rPr lang="en-US" sz="2000" i="1" dirty="0" err="1" smtClean="0"/>
              <a:t>Rotação</a:t>
            </a:r>
            <a:r>
              <a:rPr lang="en-US" sz="2000" dirty="0" smtClean="0"/>
              <a:t> </a:t>
            </a:r>
            <a:r>
              <a:rPr lang="en-US" sz="2000" dirty="0" err="1" smtClean="0"/>
              <a:t>t</a:t>
            </a:r>
            <a:r>
              <a:rPr lang="en-US" sz="2000" dirty="0" err="1" smtClean="0"/>
              <a:t>ransforma</a:t>
            </a:r>
            <a:r>
              <a:rPr lang="en-US" sz="2000" dirty="0" smtClean="0"/>
              <a:t>-o no </a:t>
            </a:r>
            <a:r>
              <a:rPr lang="en-US" sz="2000" dirty="0" err="1" smtClean="0"/>
              <a:t>caso</a:t>
            </a:r>
            <a:r>
              <a:rPr lang="en-US" sz="2000" dirty="0" smtClean="0"/>
              <a:t> </a:t>
            </a:r>
            <a:r>
              <a:rPr lang="en-US" sz="2000" dirty="0" smtClean="0"/>
              <a:t>2, 3 </a:t>
            </a:r>
            <a:r>
              <a:rPr lang="en-US" sz="2000" dirty="0" err="1" smtClean="0"/>
              <a:t>ou</a:t>
            </a:r>
            <a:r>
              <a:rPr lang="en-US" sz="2000" dirty="0" smtClean="0"/>
              <a:t> </a:t>
            </a:r>
            <a:r>
              <a:rPr lang="en-US" sz="2000" dirty="0" smtClean="0"/>
              <a:t>4</a:t>
            </a:r>
            <a:endParaRPr lang="en-US" sz="2000" dirty="0"/>
          </a:p>
          <a:p>
            <a:pPr marL="0" indent="0" eaLnBrk="1" hangingPunct="1">
              <a:spcBef>
                <a:spcPts val="600"/>
              </a:spcBef>
              <a:buNone/>
              <a:tabLst>
                <a:tab pos="357188" algn="l"/>
              </a:tabLst>
              <a:defRPr/>
            </a:pPr>
            <a:r>
              <a:rPr lang="en-US" sz="2400" dirty="0" err="1" smtClean="0"/>
              <a:t>Sobe</a:t>
            </a:r>
            <a:r>
              <a:rPr lang="en-US" sz="2400" dirty="0" smtClean="0"/>
              <a:t> 11</a:t>
            </a:r>
            <a:endParaRPr lang="en-US" sz="2400" dirty="0"/>
          </a:p>
        </p:txBody>
      </p:sp>
      <p:sp>
        <p:nvSpPr>
          <p:cNvPr id="2" name="Retângulo 1"/>
          <p:cNvSpPr/>
          <p:nvPr/>
        </p:nvSpPr>
        <p:spPr>
          <a:xfrm>
            <a:off x="4932040" y="637622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3491880" y="3140968"/>
            <a:ext cx="576064" cy="360040"/>
          </a:xfrm>
          <a:prstGeom prst="wedgeRoundRectCallout">
            <a:avLst>
              <a:gd name="adj1" fmla="val -80806"/>
              <a:gd name="adj2" fmla="val 9701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v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2123728" y="4814214"/>
            <a:ext cx="576064" cy="360040"/>
          </a:xfrm>
          <a:prstGeom prst="wedgeRoundRectCallout">
            <a:avLst>
              <a:gd name="adj1" fmla="val 49921"/>
              <a:gd name="adj2" fmla="val -13900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w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4716016" y="3861048"/>
            <a:ext cx="576064" cy="360040"/>
          </a:xfrm>
          <a:prstGeom prst="wedgeRoundRectCallout">
            <a:avLst>
              <a:gd name="adj1" fmla="val -157313"/>
              <a:gd name="adj2" fmla="val 4677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y</a:t>
            </a:r>
            <a:endParaRPr lang="pt-B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37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636912"/>
            <a:ext cx="8524875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            </a:t>
            </a:r>
            <a:r>
              <a:rPr lang="pt-BR" altLang="pt-BR" sz="3200" smtClean="0"/>
              <a:t>(esquerda)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2087562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 smtClean="0">
                <a:solidFill>
                  <a:srgbClr val="FFC000"/>
                </a:solidFill>
              </a:rPr>
              <a:t>Caso</a:t>
            </a:r>
            <a:r>
              <a:rPr lang="en-US" sz="2400" dirty="0" smtClean="0">
                <a:solidFill>
                  <a:srgbClr val="FFC000"/>
                </a:solidFill>
              </a:rPr>
              <a:t> 1</a:t>
            </a:r>
            <a:r>
              <a:rPr lang="en-US" sz="2400" dirty="0" smtClean="0"/>
              <a:t> - </a:t>
            </a:r>
            <a:r>
              <a:rPr lang="en-US" sz="2400" dirty="0" err="1" smtClean="0"/>
              <a:t>Irmão</a:t>
            </a:r>
            <a:r>
              <a:rPr lang="en-US" sz="2400" dirty="0" smtClean="0"/>
              <a:t> </a:t>
            </a:r>
            <a:r>
              <a:rPr lang="en-US" sz="2400" i="1" dirty="0" smtClean="0">
                <a:solidFill>
                  <a:srgbClr val="FFC000"/>
                </a:solidFill>
              </a:rPr>
              <a:t>y</a:t>
            </a:r>
            <a:r>
              <a:rPr lang="en-US" sz="2400" dirty="0" smtClean="0"/>
              <a:t> de </a:t>
            </a:r>
            <a:r>
              <a:rPr lang="en-US" sz="2400" i="1" dirty="0" smtClean="0">
                <a:solidFill>
                  <a:srgbClr val="FFC000"/>
                </a:solidFill>
              </a:rPr>
              <a:t>w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smtClean="0"/>
              <a:t>é </a:t>
            </a:r>
            <a:r>
              <a:rPr lang="en-US" sz="2400" dirty="0" err="1" smtClean="0"/>
              <a:t>rubro</a:t>
            </a:r>
            <a:endParaRPr lang="en-US" sz="2400" dirty="0" smtClean="0"/>
          </a:p>
          <a:p>
            <a:pPr marL="627063" indent="-85725" eaLnBrk="1" hangingPunct="1">
              <a:spcBef>
                <a:spcPts val="600"/>
              </a:spcBef>
              <a:defRPr/>
            </a:pPr>
            <a:r>
              <a:rPr lang="en-US" sz="2000" dirty="0"/>
              <a:t>	</a:t>
            </a:r>
            <a:r>
              <a:rPr lang="en-US" sz="2000" i="1" dirty="0" err="1" smtClean="0"/>
              <a:t>Rotação</a:t>
            </a:r>
            <a:r>
              <a:rPr lang="en-US" sz="2000" dirty="0" smtClean="0"/>
              <a:t> </a:t>
            </a:r>
            <a:r>
              <a:rPr lang="en-US" sz="2000" dirty="0" err="1" smtClean="0"/>
              <a:t>t</a:t>
            </a:r>
            <a:r>
              <a:rPr lang="en-US" sz="2000" dirty="0" err="1" smtClean="0"/>
              <a:t>ransforma</a:t>
            </a:r>
            <a:r>
              <a:rPr lang="en-US" sz="2000" dirty="0" smtClean="0"/>
              <a:t>-o no </a:t>
            </a:r>
            <a:r>
              <a:rPr lang="en-US" sz="2000" dirty="0" err="1" smtClean="0"/>
              <a:t>caso</a:t>
            </a:r>
            <a:r>
              <a:rPr lang="en-US" sz="2000" dirty="0" smtClean="0"/>
              <a:t> </a:t>
            </a:r>
            <a:r>
              <a:rPr lang="en-US" sz="2000" dirty="0" smtClean="0"/>
              <a:t>2, 3 </a:t>
            </a:r>
            <a:r>
              <a:rPr lang="en-US" sz="2000" dirty="0" err="1" smtClean="0"/>
              <a:t>ou</a:t>
            </a:r>
            <a:r>
              <a:rPr lang="en-US" sz="2000" dirty="0" smtClean="0"/>
              <a:t> </a:t>
            </a:r>
            <a:r>
              <a:rPr lang="en-US" sz="2000" dirty="0" smtClean="0"/>
              <a:t>4</a:t>
            </a:r>
            <a:endParaRPr lang="en-US" sz="2000" dirty="0"/>
          </a:p>
          <a:p>
            <a:pPr marL="0" indent="0" eaLnBrk="1" hangingPunct="1">
              <a:spcBef>
                <a:spcPts val="600"/>
              </a:spcBef>
              <a:buNone/>
              <a:tabLst>
                <a:tab pos="357188" algn="l"/>
              </a:tabLst>
              <a:defRPr/>
            </a:pPr>
            <a:r>
              <a:rPr lang="en-US" sz="2400" dirty="0" err="1" smtClean="0"/>
              <a:t>Rotacionamos</a:t>
            </a:r>
            <a:r>
              <a:rPr lang="en-US" sz="2400" dirty="0" smtClean="0"/>
              <a:t> para </a:t>
            </a:r>
            <a:r>
              <a:rPr lang="en-US" sz="2400" dirty="0" err="1" smtClean="0"/>
              <a:t>esquerda</a:t>
            </a:r>
            <a:endParaRPr lang="en-US" sz="2400" dirty="0"/>
          </a:p>
        </p:txBody>
      </p:sp>
      <p:sp>
        <p:nvSpPr>
          <p:cNvPr id="2" name="Retângulo 1"/>
          <p:cNvSpPr/>
          <p:nvPr/>
        </p:nvSpPr>
        <p:spPr>
          <a:xfrm>
            <a:off x="4932040" y="637622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4716016" y="3068960"/>
            <a:ext cx="576064" cy="360040"/>
          </a:xfrm>
          <a:prstGeom prst="wedgeRoundRectCallout">
            <a:avLst>
              <a:gd name="adj1" fmla="val -160253"/>
              <a:gd name="adj2" fmla="val 10791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y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2123728" y="5373216"/>
            <a:ext cx="576064" cy="360040"/>
          </a:xfrm>
          <a:prstGeom prst="wedgeRoundRectCallout">
            <a:avLst>
              <a:gd name="adj1" fmla="val 49921"/>
              <a:gd name="adj2" fmla="val -13900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w</a:t>
            </a:r>
            <a:endParaRPr lang="pt-B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10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809" y="2640682"/>
            <a:ext cx="8486775" cy="287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            </a:t>
            </a:r>
            <a:r>
              <a:rPr lang="pt-BR" altLang="pt-BR" sz="3200" smtClean="0"/>
              <a:t>(esquerda)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2087562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 smtClean="0">
                <a:solidFill>
                  <a:srgbClr val="FFC000"/>
                </a:solidFill>
              </a:rPr>
              <a:t>Caso</a:t>
            </a:r>
            <a:r>
              <a:rPr lang="en-US" sz="2400" dirty="0" smtClean="0">
                <a:solidFill>
                  <a:srgbClr val="FFC000"/>
                </a:solidFill>
              </a:rPr>
              <a:t> 1</a:t>
            </a:r>
            <a:r>
              <a:rPr lang="en-US" sz="2400" dirty="0" smtClean="0"/>
              <a:t> - </a:t>
            </a:r>
            <a:r>
              <a:rPr lang="en-US" sz="2400" dirty="0" err="1" smtClean="0"/>
              <a:t>Irmão</a:t>
            </a:r>
            <a:r>
              <a:rPr lang="en-US" sz="2400" dirty="0" smtClean="0"/>
              <a:t> </a:t>
            </a:r>
            <a:r>
              <a:rPr lang="en-US" sz="2400" i="1" dirty="0" smtClean="0">
                <a:solidFill>
                  <a:srgbClr val="FFC000"/>
                </a:solidFill>
              </a:rPr>
              <a:t>y</a:t>
            </a:r>
            <a:r>
              <a:rPr lang="en-US" sz="2400" dirty="0" smtClean="0"/>
              <a:t> de </a:t>
            </a:r>
            <a:r>
              <a:rPr lang="en-US" sz="2400" i="1" dirty="0" smtClean="0">
                <a:solidFill>
                  <a:srgbClr val="FFC000"/>
                </a:solidFill>
              </a:rPr>
              <a:t>w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smtClean="0"/>
              <a:t>é </a:t>
            </a:r>
            <a:r>
              <a:rPr lang="en-US" sz="2400" dirty="0" err="1" smtClean="0"/>
              <a:t>rubro</a:t>
            </a:r>
            <a:endParaRPr lang="en-US" sz="2400" dirty="0" smtClean="0"/>
          </a:p>
          <a:p>
            <a:pPr marL="627063" indent="-85725" eaLnBrk="1" hangingPunct="1">
              <a:spcBef>
                <a:spcPts val="600"/>
              </a:spcBef>
              <a:defRPr/>
            </a:pPr>
            <a:r>
              <a:rPr lang="en-US" sz="2000" dirty="0"/>
              <a:t>	</a:t>
            </a:r>
            <a:r>
              <a:rPr lang="en-US" sz="2000" i="1" dirty="0" err="1" smtClean="0"/>
              <a:t>Rotação</a:t>
            </a:r>
            <a:r>
              <a:rPr lang="en-US" sz="2000" dirty="0" smtClean="0"/>
              <a:t> </a:t>
            </a:r>
            <a:r>
              <a:rPr lang="en-US" sz="2000" dirty="0" err="1" smtClean="0"/>
              <a:t>t</a:t>
            </a:r>
            <a:r>
              <a:rPr lang="en-US" sz="2000" dirty="0" err="1" smtClean="0"/>
              <a:t>ransforma</a:t>
            </a:r>
            <a:r>
              <a:rPr lang="en-US" sz="2000" dirty="0" smtClean="0"/>
              <a:t>-o no </a:t>
            </a:r>
            <a:r>
              <a:rPr lang="en-US" sz="2000" dirty="0" err="1" smtClean="0"/>
              <a:t>caso</a:t>
            </a:r>
            <a:r>
              <a:rPr lang="en-US" sz="2000" dirty="0" smtClean="0"/>
              <a:t> </a:t>
            </a:r>
            <a:r>
              <a:rPr lang="en-US" sz="2000" dirty="0" smtClean="0"/>
              <a:t>2, 3 </a:t>
            </a:r>
            <a:r>
              <a:rPr lang="en-US" sz="2000" dirty="0" err="1" smtClean="0"/>
              <a:t>ou</a:t>
            </a:r>
            <a:r>
              <a:rPr lang="en-US" sz="2000" dirty="0" smtClean="0"/>
              <a:t> </a:t>
            </a:r>
            <a:r>
              <a:rPr lang="en-US" sz="2000" dirty="0" smtClean="0"/>
              <a:t>4</a:t>
            </a:r>
            <a:endParaRPr lang="en-US" sz="2000" dirty="0"/>
          </a:p>
          <a:p>
            <a:pPr marL="0" indent="0" eaLnBrk="1" hangingPunct="1">
              <a:spcBef>
                <a:spcPts val="600"/>
              </a:spcBef>
              <a:buNone/>
              <a:tabLst>
                <a:tab pos="357188" algn="l"/>
              </a:tabLst>
              <a:defRPr/>
            </a:pPr>
            <a:r>
              <a:rPr lang="en-US" sz="2400" dirty="0" err="1" smtClean="0"/>
              <a:t>Recolorimos</a:t>
            </a:r>
            <a:r>
              <a:rPr lang="en-US" sz="2400" dirty="0" smtClean="0"/>
              <a:t> (</a:t>
            </a:r>
            <a:r>
              <a:rPr lang="en-US" sz="2400" dirty="0" err="1" smtClean="0"/>
              <a:t>como</a:t>
            </a:r>
            <a:r>
              <a:rPr lang="en-US" sz="2400" dirty="0" smtClean="0"/>
              <a:t> parte da </a:t>
            </a:r>
            <a:r>
              <a:rPr lang="en-US" sz="2400" dirty="0" err="1" smtClean="0"/>
              <a:t>rotação</a:t>
            </a:r>
            <a:r>
              <a:rPr lang="en-US" sz="2400" dirty="0" smtClean="0"/>
              <a:t>)</a:t>
            </a:r>
            <a:endParaRPr lang="en-US" sz="2400" dirty="0"/>
          </a:p>
        </p:txBody>
      </p:sp>
      <p:sp>
        <p:nvSpPr>
          <p:cNvPr id="2" name="Retângulo 1"/>
          <p:cNvSpPr/>
          <p:nvPr/>
        </p:nvSpPr>
        <p:spPr>
          <a:xfrm>
            <a:off x="4932040" y="637622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4716016" y="3068960"/>
            <a:ext cx="576064" cy="360040"/>
          </a:xfrm>
          <a:prstGeom prst="wedgeRoundRectCallout">
            <a:avLst>
              <a:gd name="adj1" fmla="val -160253"/>
              <a:gd name="adj2" fmla="val 10791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y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2123728" y="5373216"/>
            <a:ext cx="576064" cy="360040"/>
          </a:xfrm>
          <a:prstGeom prst="wedgeRoundRectCallout">
            <a:avLst>
              <a:gd name="adj1" fmla="val 49921"/>
              <a:gd name="adj2" fmla="val -13900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w</a:t>
            </a:r>
            <a:endParaRPr lang="pt-B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219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3429000"/>
            <a:ext cx="7416800" cy="258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3600" dirty="0" smtClean="0"/>
              <a:t>Resumo: d</a:t>
            </a:r>
            <a:r>
              <a:rPr lang="pt-BR" altLang="pt-BR" sz="3600" dirty="0" smtClean="0"/>
              <a:t>eleção </a:t>
            </a:r>
            <a:r>
              <a:rPr lang="pt-BR" altLang="pt-BR" sz="3600" dirty="0" smtClean="0"/>
              <a:t>- Caso 1e </a:t>
            </a:r>
            <a:r>
              <a:rPr lang="pt-BR" altLang="pt-BR" sz="2400" dirty="0" smtClean="0"/>
              <a:t>(esquerda)</a:t>
            </a:r>
            <a:endParaRPr lang="en-US" altLang="pt-BR" sz="2400" dirty="0" smtClean="0"/>
          </a:p>
        </p:txBody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pt-BR" altLang="pt-BR" sz="2800" dirty="0" smtClean="0"/>
              <a:t>Se Irmão </a:t>
            </a:r>
            <a:r>
              <a:rPr lang="pt-BR" altLang="pt-BR" sz="2800" i="1" dirty="0" smtClean="0">
                <a:solidFill>
                  <a:srgbClr val="FFC000"/>
                </a:solidFill>
              </a:rPr>
              <a:t>y</a:t>
            </a:r>
            <a:r>
              <a:rPr lang="pt-BR" altLang="pt-BR" sz="2800" dirty="0" smtClean="0"/>
              <a:t> de </a:t>
            </a:r>
            <a:r>
              <a:rPr lang="pt-BR" altLang="pt-BR" sz="2800" i="1" dirty="0" smtClean="0">
                <a:solidFill>
                  <a:srgbClr val="FFC000"/>
                </a:solidFill>
              </a:rPr>
              <a:t>w</a:t>
            </a:r>
            <a:r>
              <a:rPr lang="pt-BR" altLang="pt-BR" sz="2800" dirty="0" smtClean="0"/>
              <a:t> é </a:t>
            </a:r>
            <a:r>
              <a:rPr lang="pt-BR" altLang="pt-BR" sz="2800" dirty="0" smtClean="0">
                <a:solidFill>
                  <a:srgbClr val="FF0000"/>
                </a:solidFill>
              </a:rPr>
              <a:t>rubro</a:t>
            </a:r>
            <a:endParaRPr lang="en-US" altLang="pt-BR" sz="2800" dirty="0" smtClean="0">
              <a:solidFill>
                <a:srgbClr val="FF0000"/>
              </a:solidFill>
            </a:endParaRPr>
          </a:p>
          <a:p>
            <a:pPr lvl="1" eaLnBrk="1" hangingPunct="1">
              <a:spcBef>
                <a:spcPts val="1200"/>
              </a:spcBef>
            </a:pPr>
            <a:r>
              <a:rPr lang="en-US" altLang="pt-BR" sz="2400" dirty="0" err="1" smtClean="0"/>
              <a:t>rotacione</a:t>
            </a:r>
            <a:r>
              <a:rPr lang="en-US" altLang="pt-BR" sz="2400" dirty="0" smtClean="0"/>
              <a:t> </a:t>
            </a:r>
            <a:r>
              <a:rPr lang="en-US" altLang="pt-BR" sz="2400" dirty="0" smtClean="0"/>
              <a:t>para a </a:t>
            </a:r>
            <a:r>
              <a:rPr lang="en-US" altLang="pt-BR" sz="2400" dirty="0" err="1" smtClean="0"/>
              <a:t>esquerda</a:t>
            </a:r>
            <a:r>
              <a:rPr lang="en-US" altLang="pt-BR" sz="2400" dirty="0" smtClean="0"/>
              <a:t> entre </a:t>
            </a:r>
            <a:r>
              <a:rPr lang="en-US" altLang="pt-BR" sz="2400" dirty="0" err="1" smtClean="0"/>
              <a:t>pai</a:t>
            </a:r>
            <a:r>
              <a:rPr lang="en-US" altLang="pt-BR" sz="2400" dirty="0" smtClean="0"/>
              <a:t> e </a:t>
            </a:r>
            <a:r>
              <a:rPr lang="en-US" altLang="pt-BR" sz="2400" i="1" dirty="0" smtClean="0">
                <a:solidFill>
                  <a:srgbClr val="FFC000"/>
                </a:solidFill>
              </a:rPr>
              <a:t>y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400" dirty="0" err="1"/>
              <a:t>troque</a:t>
            </a:r>
            <a:r>
              <a:rPr lang="en-US" altLang="pt-BR" sz="2400" dirty="0"/>
              <a:t> </a:t>
            </a:r>
            <a:r>
              <a:rPr lang="en-US" altLang="pt-BR" sz="2400" dirty="0" err="1"/>
              <a:t>cor</a:t>
            </a:r>
            <a:r>
              <a:rPr lang="en-US" altLang="pt-BR" sz="2400" dirty="0"/>
              <a:t> de </a:t>
            </a:r>
            <a:r>
              <a:rPr lang="en-US" altLang="pt-BR" sz="2400" dirty="0" err="1"/>
              <a:t>pai</a:t>
            </a:r>
            <a:r>
              <a:rPr lang="en-US" altLang="pt-BR" sz="2400" dirty="0"/>
              <a:t> e </a:t>
            </a:r>
            <a:r>
              <a:rPr lang="en-US" altLang="pt-BR" sz="2400" i="1" dirty="0">
                <a:solidFill>
                  <a:srgbClr val="FFC000"/>
                </a:solidFill>
              </a:rPr>
              <a:t>y</a:t>
            </a:r>
          </a:p>
          <a:p>
            <a:pPr marL="457200" lvl="1" indent="0" eaLnBrk="1" hangingPunct="1">
              <a:spcBef>
                <a:spcPts val="1200"/>
              </a:spcBef>
              <a:buNone/>
            </a:pPr>
            <a:endParaRPr lang="en-US" altLang="pt-BR" sz="1800" dirty="0" smtClean="0"/>
          </a:p>
          <a:p>
            <a:pPr lvl="1" eaLnBrk="1" hangingPunct="1">
              <a:spcBef>
                <a:spcPts val="1200"/>
              </a:spcBef>
            </a:pPr>
            <a:endParaRPr lang="en-US" altLang="pt-BR" sz="2000" dirty="0" smtClean="0"/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" name="Seta para a direita 1"/>
          <p:cNvSpPr/>
          <p:nvPr/>
        </p:nvSpPr>
        <p:spPr>
          <a:xfrm>
            <a:off x="4860032" y="3933056"/>
            <a:ext cx="720080" cy="2880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712690"/>
            <a:ext cx="8486775" cy="287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            </a:t>
            </a:r>
            <a:r>
              <a:rPr lang="pt-BR" altLang="pt-BR" sz="3200" smtClean="0"/>
              <a:t>(esquerda)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2087562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 smtClean="0">
                <a:solidFill>
                  <a:srgbClr val="FFC000"/>
                </a:solidFill>
              </a:rPr>
              <a:t>Caso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smtClean="0">
                <a:solidFill>
                  <a:srgbClr val="FFC000"/>
                </a:solidFill>
              </a:rPr>
              <a:t>2</a:t>
            </a:r>
            <a:r>
              <a:rPr lang="en-US" sz="2400" dirty="0" smtClean="0"/>
              <a:t> </a:t>
            </a:r>
            <a:r>
              <a:rPr lang="en-US" sz="2400" dirty="0" smtClean="0"/>
              <a:t>- </a:t>
            </a:r>
            <a:r>
              <a:rPr lang="en-US" sz="2800" dirty="0"/>
              <a:t>ambos </a:t>
            </a:r>
            <a:r>
              <a:rPr lang="en-US" sz="2800" dirty="0" err="1"/>
              <a:t>os</a:t>
            </a:r>
            <a:r>
              <a:rPr lang="en-US" sz="2800" dirty="0"/>
              <a:t> </a:t>
            </a:r>
            <a:r>
              <a:rPr lang="en-US" sz="2800" dirty="0" err="1"/>
              <a:t>filhos</a:t>
            </a:r>
            <a:r>
              <a:rPr lang="en-US" sz="2800" dirty="0"/>
              <a:t> de </a:t>
            </a:r>
            <a:r>
              <a:rPr lang="en-US" sz="2800" i="1" dirty="0">
                <a:solidFill>
                  <a:srgbClr val="FFC000"/>
                </a:solidFill>
              </a:rPr>
              <a:t>y</a:t>
            </a:r>
            <a:r>
              <a:rPr lang="en-US" sz="2800" dirty="0"/>
              <a:t> </a:t>
            </a:r>
            <a:r>
              <a:rPr lang="en-US" sz="2800" dirty="0" err="1"/>
              <a:t>são</a:t>
            </a:r>
            <a:r>
              <a:rPr lang="en-US" sz="2800" dirty="0"/>
              <a:t> </a:t>
            </a:r>
            <a:r>
              <a:rPr lang="en-US" sz="2800" dirty="0" err="1"/>
              <a:t>negros</a:t>
            </a:r>
            <a:endParaRPr lang="en-US" sz="2800" dirty="0"/>
          </a:p>
          <a:p>
            <a:pPr marL="627063" indent="-85725" eaLnBrk="1" hangingPunct="1">
              <a:spcBef>
                <a:spcPts val="600"/>
              </a:spcBef>
              <a:defRPr/>
            </a:pPr>
            <a:r>
              <a:rPr lang="en-US" sz="2400" dirty="0"/>
              <a:t>	</a:t>
            </a:r>
            <a:r>
              <a:rPr lang="en-US" sz="2400" dirty="0" err="1"/>
              <a:t>Recolorimos</a:t>
            </a:r>
            <a:r>
              <a:rPr lang="en-US" sz="2400" dirty="0"/>
              <a:t> </a:t>
            </a:r>
            <a:r>
              <a:rPr lang="en-US" sz="2400" dirty="0" smtClean="0"/>
              <a:t>(</a:t>
            </a:r>
            <a:r>
              <a:rPr lang="en-US" sz="2400" dirty="0" err="1" smtClean="0"/>
              <a:t>violação</a:t>
            </a:r>
            <a:r>
              <a:rPr lang="en-US" sz="2400" dirty="0" smtClean="0"/>
              <a:t> </a:t>
            </a:r>
            <a:r>
              <a:rPr lang="en-US" sz="2400" dirty="0" err="1" smtClean="0"/>
              <a:t>pode</a:t>
            </a:r>
            <a:r>
              <a:rPr lang="en-US" sz="2400" dirty="0" smtClean="0"/>
              <a:t> </a:t>
            </a:r>
            <a:r>
              <a:rPr lang="en-US" sz="2400" dirty="0" err="1" smtClean="0"/>
              <a:t>ser</a:t>
            </a:r>
            <a:r>
              <a:rPr lang="en-US" sz="2400" dirty="0" smtClean="0"/>
              <a:t> </a:t>
            </a:r>
            <a:r>
              <a:rPr lang="en-US" sz="2400" dirty="0" err="1"/>
              <a:t>elevada</a:t>
            </a:r>
            <a:r>
              <a:rPr lang="en-US" sz="2400" dirty="0"/>
              <a:t> </a:t>
            </a:r>
            <a:r>
              <a:rPr lang="en-US" sz="2400" dirty="0" smtClean="0"/>
              <a:t>1 </a:t>
            </a:r>
            <a:r>
              <a:rPr lang="en-US" sz="2400" dirty="0" err="1" smtClean="0"/>
              <a:t>nível</a:t>
            </a:r>
            <a:r>
              <a:rPr lang="en-US" sz="2400" dirty="0" smtClean="0"/>
              <a:t>) </a:t>
            </a:r>
            <a:endParaRPr lang="en-US" sz="2400" dirty="0"/>
          </a:p>
        </p:txBody>
      </p:sp>
      <p:sp>
        <p:nvSpPr>
          <p:cNvPr id="2" name="Retângulo 1"/>
          <p:cNvSpPr/>
          <p:nvPr/>
        </p:nvSpPr>
        <p:spPr>
          <a:xfrm>
            <a:off x="4932040" y="637622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3851920" y="5373216"/>
            <a:ext cx="576064" cy="360040"/>
          </a:xfrm>
          <a:prstGeom prst="wedgeRoundRectCallout">
            <a:avLst>
              <a:gd name="adj1" fmla="val -89705"/>
              <a:gd name="adj2" fmla="val -150758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y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2123728" y="5373216"/>
            <a:ext cx="576064" cy="360040"/>
          </a:xfrm>
          <a:prstGeom prst="wedgeRoundRectCallout">
            <a:avLst>
              <a:gd name="adj1" fmla="val 49921"/>
              <a:gd name="adj2" fmla="val -13900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w</a:t>
            </a:r>
            <a:endParaRPr lang="pt-B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625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25" y="2697063"/>
            <a:ext cx="882967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            </a:t>
            </a:r>
            <a:r>
              <a:rPr lang="pt-BR" altLang="pt-BR" sz="3200" smtClean="0"/>
              <a:t>(esquerda)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2087562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 smtClean="0">
                <a:solidFill>
                  <a:srgbClr val="FFC000"/>
                </a:solidFill>
              </a:rPr>
              <a:t>Caso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smtClean="0">
                <a:solidFill>
                  <a:srgbClr val="FFC000"/>
                </a:solidFill>
              </a:rPr>
              <a:t>2</a:t>
            </a:r>
            <a:r>
              <a:rPr lang="en-US" sz="2400" dirty="0" smtClean="0"/>
              <a:t> </a:t>
            </a:r>
            <a:r>
              <a:rPr lang="en-US" sz="2400" dirty="0" smtClean="0"/>
              <a:t>- </a:t>
            </a:r>
            <a:r>
              <a:rPr lang="en-US" sz="2800" dirty="0"/>
              <a:t>ambos </a:t>
            </a:r>
            <a:r>
              <a:rPr lang="en-US" sz="2800" dirty="0" err="1"/>
              <a:t>os</a:t>
            </a:r>
            <a:r>
              <a:rPr lang="en-US" sz="2800" dirty="0"/>
              <a:t> </a:t>
            </a:r>
            <a:r>
              <a:rPr lang="en-US" sz="2800" dirty="0" err="1"/>
              <a:t>filhos</a:t>
            </a:r>
            <a:r>
              <a:rPr lang="en-US" sz="2800" dirty="0"/>
              <a:t> de </a:t>
            </a:r>
            <a:r>
              <a:rPr lang="en-US" sz="2800" i="1" dirty="0">
                <a:solidFill>
                  <a:srgbClr val="FFC000"/>
                </a:solidFill>
              </a:rPr>
              <a:t>y</a:t>
            </a:r>
            <a:r>
              <a:rPr lang="en-US" sz="2800" dirty="0"/>
              <a:t> </a:t>
            </a:r>
            <a:r>
              <a:rPr lang="en-US" sz="2800" dirty="0" err="1"/>
              <a:t>são</a:t>
            </a:r>
            <a:r>
              <a:rPr lang="en-US" sz="2800" dirty="0"/>
              <a:t> </a:t>
            </a:r>
            <a:r>
              <a:rPr lang="en-US" sz="2800" dirty="0" err="1"/>
              <a:t>negros</a:t>
            </a:r>
            <a:endParaRPr lang="en-US" sz="2800" dirty="0"/>
          </a:p>
          <a:p>
            <a:pPr marL="627063" indent="-85725" eaLnBrk="1" hangingPunct="1">
              <a:spcBef>
                <a:spcPts val="600"/>
              </a:spcBef>
              <a:defRPr/>
            </a:pPr>
            <a:r>
              <a:rPr lang="en-US" sz="2400" dirty="0"/>
              <a:t>	</a:t>
            </a:r>
            <a:r>
              <a:rPr lang="en-US" sz="2400" dirty="0" err="1"/>
              <a:t>Recolorimos</a:t>
            </a:r>
            <a:r>
              <a:rPr lang="en-US" sz="2400" dirty="0"/>
              <a:t> (</a:t>
            </a:r>
            <a:r>
              <a:rPr lang="en-US" sz="2400" dirty="0" err="1" smtClean="0"/>
              <a:t>violação</a:t>
            </a:r>
            <a:r>
              <a:rPr lang="en-US" sz="2400" dirty="0" smtClean="0"/>
              <a:t> </a:t>
            </a:r>
            <a:r>
              <a:rPr lang="en-US" sz="2400" dirty="0" err="1" smtClean="0"/>
              <a:t>pode</a:t>
            </a:r>
            <a:r>
              <a:rPr lang="en-US" sz="2400" dirty="0" smtClean="0"/>
              <a:t> </a:t>
            </a:r>
            <a:r>
              <a:rPr lang="en-US" sz="2400" dirty="0" err="1" smtClean="0"/>
              <a:t>ser</a:t>
            </a:r>
            <a:r>
              <a:rPr lang="en-US" sz="2400" dirty="0" smtClean="0"/>
              <a:t> </a:t>
            </a:r>
            <a:r>
              <a:rPr lang="en-US" sz="2400" dirty="0" err="1"/>
              <a:t>elevada</a:t>
            </a:r>
            <a:r>
              <a:rPr lang="en-US" sz="2400" dirty="0"/>
              <a:t> </a:t>
            </a:r>
            <a:r>
              <a:rPr lang="en-US" sz="2400" dirty="0" smtClean="0"/>
              <a:t>de </a:t>
            </a:r>
            <a:r>
              <a:rPr lang="en-US" sz="2400" dirty="0" err="1" smtClean="0"/>
              <a:t>nível</a:t>
            </a:r>
            <a:r>
              <a:rPr lang="en-US" sz="2400" dirty="0" smtClean="0"/>
              <a:t>) </a:t>
            </a:r>
            <a:endParaRPr lang="en-US" sz="2400" dirty="0"/>
          </a:p>
        </p:txBody>
      </p:sp>
      <p:sp>
        <p:nvSpPr>
          <p:cNvPr id="2" name="Retângulo 1"/>
          <p:cNvSpPr/>
          <p:nvPr/>
        </p:nvSpPr>
        <p:spPr>
          <a:xfrm>
            <a:off x="4932040" y="637622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3951237" y="5373216"/>
            <a:ext cx="576064" cy="360040"/>
          </a:xfrm>
          <a:prstGeom prst="wedgeRoundRectCallout">
            <a:avLst>
              <a:gd name="adj1" fmla="val -98523"/>
              <a:gd name="adj2" fmla="val -171922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y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2223045" y="5373216"/>
            <a:ext cx="576064" cy="360040"/>
          </a:xfrm>
          <a:prstGeom prst="wedgeRoundRectCallout">
            <a:avLst>
              <a:gd name="adj1" fmla="val 49921"/>
              <a:gd name="adj2" fmla="val -13900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w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2693233" y="4107572"/>
            <a:ext cx="1152128" cy="1481668"/>
          </a:xfrm>
          <a:custGeom>
            <a:avLst/>
            <a:gdLst>
              <a:gd name="connsiteX0" fmla="*/ 0 w 2573867"/>
              <a:gd name="connsiteY0" fmla="*/ 127000 h 1540934"/>
              <a:gd name="connsiteX1" fmla="*/ 25400 w 2573867"/>
              <a:gd name="connsiteY1" fmla="*/ 1540934 h 1540934"/>
              <a:gd name="connsiteX2" fmla="*/ 2573867 w 2573867"/>
              <a:gd name="connsiteY2" fmla="*/ 1524000 h 1540934"/>
              <a:gd name="connsiteX3" fmla="*/ 2548467 w 2573867"/>
              <a:gd name="connsiteY3" fmla="*/ 0 h 1540934"/>
              <a:gd name="connsiteX4" fmla="*/ 0 w 2573867"/>
              <a:gd name="connsiteY4" fmla="*/ 76200 h 1540934"/>
              <a:gd name="connsiteX5" fmla="*/ 0 w 2573867"/>
              <a:gd name="connsiteY5" fmla="*/ 177800 h 1540934"/>
              <a:gd name="connsiteX6" fmla="*/ 0 w 2573867"/>
              <a:gd name="connsiteY6" fmla="*/ 127000 h 1540934"/>
              <a:gd name="connsiteX0" fmla="*/ 0 w 2573867"/>
              <a:gd name="connsiteY0" fmla="*/ 67734 h 1481668"/>
              <a:gd name="connsiteX1" fmla="*/ 25400 w 2573867"/>
              <a:gd name="connsiteY1" fmla="*/ 1481668 h 1481668"/>
              <a:gd name="connsiteX2" fmla="*/ 2573867 w 2573867"/>
              <a:gd name="connsiteY2" fmla="*/ 1464734 h 1481668"/>
              <a:gd name="connsiteX3" fmla="*/ 2548467 w 2573867"/>
              <a:gd name="connsiteY3" fmla="*/ 0 h 1481668"/>
              <a:gd name="connsiteX4" fmla="*/ 0 w 2573867"/>
              <a:gd name="connsiteY4" fmla="*/ 16934 h 1481668"/>
              <a:gd name="connsiteX5" fmla="*/ 0 w 2573867"/>
              <a:gd name="connsiteY5" fmla="*/ 118534 h 1481668"/>
              <a:gd name="connsiteX6" fmla="*/ 0 w 2573867"/>
              <a:gd name="connsiteY6" fmla="*/ 67734 h 1481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73867" h="1481668">
                <a:moveTo>
                  <a:pt x="0" y="67734"/>
                </a:moveTo>
                <a:lnTo>
                  <a:pt x="25400" y="1481668"/>
                </a:lnTo>
                <a:lnTo>
                  <a:pt x="2573867" y="1464734"/>
                </a:lnTo>
                <a:lnTo>
                  <a:pt x="2548467" y="0"/>
                </a:lnTo>
                <a:lnTo>
                  <a:pt x="0" y="16934"/>
                </a:lnTo>
                <a:lnTo>
                  <a:pt x="0" y="118534"/>
                </a:lnTo>
                <a:lnTo>
                  <a:pt x="0" y="67734"/>
                </a:lnTo>
                <a:close/>
              </a:path>
            </a:pathLst>
          </a:cu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ctangle 12"/>
          <p:cNvSpPr/>
          <p:nvPr/>
        </p:nvSpPr>
        <p:spPr>
          <a:xfrm>
            <a:off x="2849661" y="5589240"/>
            <a:ext cx="1317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pt-BR" sz="1400" i="1" dirty="0" err="1">
                <a:solidFill>
                  <a:srgbClr val="FFC000"/>
                </a:solidFill>
              </a:rPr>
              <a:t>vizinhança</a:t>
            </a:r>
            <a:r>
              <a:rPr lang="en-US" altLang="pt-BR" sz="1400" i="1" dirty="0">
                <a:solidFill>
                  <a:srgbClr val="FFC000"/>
                </a:solidFill>
              </a:rPr>
              <a:t>-RB</a:t>
            </a:r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302683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08920"/>
            <a:ext cx="8848725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            </a:t>
            </a:r>
            <a:r>
              <a:rPr lang="pt-BR" altLang="pt-BR" sz="3200" smtClean="0"/>
              <a:t>(esquerda)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2087562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 smtClean="0">
                <a:solidFill>
                  <a:srgbClr val="FFC000"/>
                </a:solidFill>
              </a:rPr>
              <a:t>Caso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smtClean="0">
                <a:solidFill>
                  <a:srgbClr val="FFC000"/>
                </a:solidFill>
              </a:rPr>
              <a:t>2</a:t>
            </a:r>
            <a:r>
              <a:rPr lang="en-US" sz="2400" dirty="0" smtClean="0"/>
              <a:t> </a:t>
            </a:r>
            <a:r>
              <a:rPr lang="en-US" sz="2400" dirty="0" smtClean="0"/>
              <a:t>- </a:t>
            </a:r>
            <a:r>
              <a:rPr lang="en-US" sz="2800" dirty="0"/>
              <a:t>ambos </a:t>
            </a:r>
            <a:r>
              <a:rPr lang="en-US" sz="2800" dirty="0" err="1"/>
              <a:t>os</a:t>
            </a:r>
            <a:r>
              <a:rPr lang="en-US" sz="2800" dirty="0"/>
              <a:t> </a:t>
            </a:r>
            <a:r>
              <a:rPr lang="en-US" sz="2800" dirty="0" err="1"/>
              <a:t>filhos</a:t>
            </a:r>
            <a:r>
              <a:rPr lang="en-US" sz="2800" dirty="0"/>
              <a:t> de </a:t>
            </a:r>
            <a:r>
              <a:rPr lang="en-US" sz="2800" i="1" dirty="0">
                <a:solidFill>
                  <a:srgbClr val="FFC000"/>
                </a:solidFill>
              </a:rPr>
              <a:t>y</a:t>
            </a:r>
            <a:r>
              <a:rPr lang="en-US" sz="2800" dirty="0"/>
              <a:t> </a:t>
            </a:r>
            <a:r>
              <a:rPr lang="en-US" sz="2800" dirty="0" err="1"/>
              <a:t>são</a:t>
            </a:r>
            <a:r>
              <a:rPr lang="en-US" sz="2800" dirty="0"/>
              <a:t> </a:t>
            </a:r>
            <a:r>
              <a:rPr lang="en-US" sz="2800" dirty="0" err="1"/>
              <a:t>negros</a:t>
            </a:r>
            <a:endParaRPr lang="en-US" sz="2800" dirty="0"/>
          </a:p>
          <a:p>
            <a:pPr marL="627063" indent="-85725" eaLnBrk="1" hangingPunct="1">
              <a:spcBef>
                <a:spcPts val="600"/>
              </a:spcBef>
              <a:defRPr/>
            </a:pPr>
            <a:r>
              <a:rPr lang="en-US" sz="2400" dirty="0"/>
              <a:t>	</a:t>
            </a:r>
            <a:r>
              <a:rPr lang="en-US" sz="2400" dirty="0" err="1"/>
              <a:t>Recolorimos</a:t>
            </a:r>
            <a:r>
              <a:rPr lang="en-US" sz="2400" dirty="0"/>
              <a:t> (</a:t>
            </a:r>
            <a:r>
              <a:rPr lang="en-US" sz="2400" dirty="0" err="1" smtClean="0"/>
              <a:t>violação</a:t>
            </a:r>
            <a:r>
              <a:rPr lang="en-US" sz="2400" dirty="0" smtClean="0"/>
              <a:t> </a:t>
            </a:r>
            <a:r>
              <a:rPr lang="en-US" sz="2400" dirty="0" err="1" smtClean="0"/>
              <a:t>pode</a:t>
            </a:r>
            <a:r>
              <a:rPr lang="en-US" sz="2400" dirty="0" smtClean="0"/>
              <a:t> </a:t>
            </a:r>
            <a:r>
              <a:rPr lang="en-US" sz="2400" dirty="0" err="1" smtClean="0"/>
              <a:t>ser</a:t>
            </a:r>
            <a:r>
              <a:rPr lang="en-US" sz="2400" dirty="0" smtClean="0"/>
              <a:t> </a:t>
            </a:r>
            <a:r>
              <a:rPr lang="en-US" sz="2400" dirty="0" err="1"/>
              <a:t>elevada</a:t>
            </a:r>
            <a:r>
              <a:rPr lang="en-US" sz="2400" dirty="0"/>
              <a:t> </a:t>
            </a:r>
            <a:r>
              <a:rPr lang="en-US" sz="2400" dirty="0" smtClean="0"/>
              <a:t>1 </a:t>
            </a:r>
            <a:r>
              <a:rPr lang="en-US" sz="2400" dirty="0" err="1" smtClean="0"/>
              <a:t>nível</a:t>
            </a:r>
            <a:r>
              <a:rPr lang="en-US" sz="2400" dirty="0" smtClean="0"/>
              <a:t>) </a:t>
            </a:r>
            <a:endParaRPr lang="en-US" sz="2400" dirty="0"/>
          </a:p>
        </p:txBody>
      </p:sp>
      <p:sp>
        <p:nvSpPr>
          <p:cNvPr id="2" name="Retângulo 1"/>
          <p:cNvSpPr/>
          <p:nvPr/>
        </p:nvSpPr>
        <p:spPr>
          <a:xfrm>
            <a:off x="4932040" y="637622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915774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            </a:t>
            </a:r>
            <a:r>
              <a:rPr lang="pt-BR" altLang="pt-BR" sz="3200" smtClean="0"/>
              <a:t>(esquerda)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2087562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 smtClean="0">
                <a:solidFill>
                  <a:srgbClr val="FFC000"/>
                </a:solidFill>
              </a:rPr>
              <a:t>Caso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smtClean="0">
                <a:solidFill>
                  <a:srgbClr val="FFC000"/>
                </a:solidFill>
              </a:rPr>
              <a:t>2</a:t>
            </a:r>
            <a:r>
              <a:rPr lang="en-US" sz="2400" dirty="0" smtClean="0"/>
              <a:t> </a:t>
            </a:r>
            <a:r>
              <a:rPr lang="en-US" sz="2400" dirty="0" smtClean="0"/>
              <a:t>- </a:t>
            </a:r>
            <a:r>
              <a:rPr lang="en-US" sz="2800" dirty="0"/>
              <a:t>ambos </a:t>
            </a:r>
            <a:r>
              <a:rPr lang="en-US" sz="2800" dirty="0" err="1"/>
              <a:t>os</a:t>
            </a:r>
            <a:r>
              <a:rPr lang="en-US" sz="2800" dirty="0"/>
              <a:t> </a:t>
            </a:r>
            <a:r>
              <a:rPr lang="en-US" sz="2800" dirty="0" err="1"/>
              <a:t>filhos</a:t>
            </a:r>
            <a:r>
              <a:rPr lang="en-US" sz="2800" dirty="0"/>
              <a:t> de </a:t>
            </a:r>
            <a:r>
              <a:rPr lang="en-US" sz="2800" i="1" dirty="0">
                <a:solidFill>
                  <a:srgbClr val="FFC000"/>
                </a:solidFill>
              </a:rPr>
              <a:t>y</a:t>
            </a:r>
            <a:r>
              <a:rPr lang="en-US" sz="2800" dirty="0"/>
              <a:t> </a:t>
            </a:r>
            <a:r>
              <a:rPr lang="en-US" sz="2800" dirty="0" err="1"/>
              <a:t>são</a:t>
            </a:r>
            <a:r>
              <a:rPr lang="en-US" sz="2800" dirty="0"/>
              <a:t> </a:t>
            </a:r>
            <a:r>
              <a:rPr lang="en-US" sz="2800" dirty="0" err="1"/>
              <a:t>negros</a:t>
            </a:r>
            <a:endParaRPr lang="en-US" sz="2800" dirty="0"/>
          </a:p>
          <a:p>
            <a:pPr marL="627063" indent="-85725" eaLnBrk="1" hangingPunct="1">
              <a:spcBef>
                <a:spcPts val="600"/>
              </a:spcBef>
              <a:defRPr/>
            </a:pPr>
            <a:r>
              <a:rPr lang="en-US" sz="2400" dirty="0"/>
              <a:t>	</a:t>
            </a:r>
            <a:r>
              <a:rPr lang="en-US" sz="2400" dirty="0" err="1"/>
              <a:t>Recolorimos</a:t>
            </a:r>
            <a:r>
              <a:rPr lang="en-US" sz="2400" dirty="0"/>
              <a:t> (</a:t>
            </a:r>
            <a:r>
              <a:rPr lang="en-US" sz="2400" dirty="0" err="1" smtClean="0"/>
              <a:t>violação</a:t>
            </a:r>
            <a:r>
              <a:rPr lang="en-US" sz="2400" dirty="0" smtClean="0"/>
              <a:t> </a:t>
            </a:r>
            <a:r>
              <a:rPr lang="en-US" sz="2400" dirty="0" err="1" smtClean="0"/>
              <a:t>pode</a:t>
            </a:r>
            <a:r>
              <a:rPr lang="en-US" sz="2400" dirty="0" smtClean="0"/>
              <a:t> </a:t>
            </a:r>
            <a:r>
              <a:rPr lang="en-US" sz="2400" dirty="0" err="1" smtClean="0"/>
              <a:t>ser</a:t>
            </a:r>
            <a:r>
              <a:rPr lang="en-US" sz="2400" dirty="0" smtClean="0"/>
              <a:t> </a:t>
            </a:r>
            <a:r>
              <a:rPr lang="en-US" sz="2400" dirty="0" err="1"/>
              <a:t>elevada</a:t>
            </a:r>
            <a:r>
              <a:rPr lang="en-US" sz="2400" dirty="0"/>
              <a:t> </a:t>
            </a:r>
            <a:r>
              <a:rPr lang="en-US" sz="2400" dirty="0" smtClean="0"/>
              <a:t>1 </a:t>
            </a:r>
            <a:r>
              <a:rPr lang="en-US" sz="2400" dirty="0" err="1" smtClean="0"/>
              <a:t>nível</a:t>
            </a:r>
            <a:r>
              <a:rPr lang="en-US" sz="2400" dirty="0" smtClean="0"/>
              <a:t>) </a:t>
            </a:r>
            <a:endParaRPr lang="en-US" sz="2400" dirty="0"/>
          </a:p>
        </p:txBody>
      </p:sp>
      <p:sp>
        <p:nvSpPr>
          <p:cNvPr id="2" name="Retângulo 1"/>
          <p:cNvSpPr/>
          <p:nvPr/>
        </p:nvSpPr>
        <p:spPr>
          <a:xfrm>
            <a:off x="4932040" y="637622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5785" y="2704648"/>
            <a:ext cx="8467725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7330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3600" dirty="0" smtClean="0"/>
              <a:t>Resumo: d</a:t>
            </a:r>
            <a:r>
              <a:rPr lang="pt-BR" altLang="pt-BR" sz="3600" dirty="0" smtClean="0"/>
              <a:t>eleção </a:t>
            </a:r>
            <a:r>
              <a:rPr lang="pt-BR" altLang="pt-BR" sz="3600" dirty="0" smtClean="0"/>
              <a:t>- Caso 2e </a:t>
            </a:r>
            <a:r>
              <a:rPr lang="pt-BR" altLang="pt-BR" sz="2400" dirty="0" smtClean="0"/>
              <a:t>(esquerda)</a:t>
            </a:r>
            <a:endParaRPr lang="en-US" altLang="pt-BR" sz="2400" dirty="0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pt-BR" altLang="pt-BR" sz="2800" dirty="0" smtClean="0"/>
              <a:t>Se filhos de </a:t>
            </a:r>
            <a:r>
              <a:rPr lang="pt-BR" altLang="pt-BR" sz="2800" i="1" dirty="0" smtClean="0">
                <a:solidFill>
                  <a:srgbClr val="FFC000"/>
                </a:solidFill>
              </a:rPr>
              <a:t>y</a:t>
            </a:r>
            <a:r>
              <a:rPr lang="pt-BR" altLang="pt-BR" sz="2800" dirty="0" smtClean="0"/>
              <a:t> são ambos negros</a:t>
            </a:r>
            <a:endParaRPr lang="en-US" altLang="pt-BR" sz="2800" dirty="0" smtClean="0">
              <a:solidFill>
                <a:srgbClr val="FF0000"/>
              </a:solidFill>
            </a:endParaRPr>
          </a:p>
          <a:p>
            <a:pPr lvl="1" eaLnBrk="1" hangingPunct="1">
              <a:spcBef>
                <a:spcPts val="1200"/>
              </a:spcBef>
            </a:pPr>
            <a:r>
              <a:rPr lang="en-US" altLang="pt-BR" sz="2400" dirty="0" err="1" smtClean="0"/>
              <a:t>troque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cor</a:t>
            </a:r>
            <a:r>
              <a:rPr lang="en-US" altLang="pt-BR" sz="2400" dirty="0" smtClean="0"/>
              <a:t> de </a:t>
            </a:r>
            <a:r>
              <a:rPr lang="en-US" altLang="pt-BR" sz="2400" i="1" dirty="0" smtClean="0">
                <a:solidFill>
                  <a:srgbClr val="FFC000"/>
                </a:solidFill>
              </a:rPr>
              <a:t>y </a:t>
            </a:r>
            <a:r>
              <a:rPr lang="en-US" altLang="pt-BR" sz="2400" dirty="0" smtClean="0"/>
              <a:t>para </a:t>
            </a:r>
            <a:r>
              <a:rPr lang="en-US" altLang="pt-BR" sz="2400" dirty="0" err="1" smtClean="0">
                <a:solidFill>
                  <a:srgbClr val="FF0000"/>
                </a:solidFill>
              </a:rPr>
              <a:t>rubro</a:t>
            </a:r>
            <a:endParaRPr lang="en-US" altLang="pt-BR" sz="2400" dirty="0" smtClean="0">
              <a:solidFill>
                <a:srgbClr val="FF0000"/>
              </a:solidFill>
            </a:endParaRPr>
          </a:p>
          <a:p>
            <a:pPr lvl="1" eaLnBrk="1" hangingPunct="1">
              <a:spcBef>
                <a:spcPts val="1200"/>
              </a:spcBef>
            </a:pPr>
            <a:r>
              <a:rPr lang="en-US" altLang="pt-BR" sz="2400" dirty="0" err="1" smtClean="0"/>
              <a:t>mova</a:t>
            </a:r>
            <a:r>
              <a:rPr lang="en-US" altLang="pt-BR" sz="2400" dirty="0" smtClean="0"/>
              <a:t> </a:t>
            </a:r>
            <a:r>
              <a:rPr lang="en-US" altLang="pt-BR" sz="2400" i="1" dirty="0" smtClean="0">
                <a:solidFill>
                  <a:srgbClr val="FFC000"/>
                </a:solidFill>
              </a:rPr>
              <a:t>w</a:t>
            </a:r>
            <a:r>
              <a:rPr lang="en-US" altLang="pt-BR" sz="2400" dirty="0" smtClean="0">
                <a:solidFill>
                  <a:srgbClr val="FFC000"/>
                </a:solidFill>
              </a:rPr>
              <a:t> </a:t>
            </a:r>
            <a:r>
              <a:rPr lang="en-US" altLang="pt-BR" sz="2400" dirty="0" smtClean="0"/>
              <a:t>um </a:t>
            </a:r>
            <a:r>
              <a:rPr lang="en-US" altLang="pt-BR" sz="2400" dirty="0" err="1" smtClean="0"/>
              <a:t>nível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acima</a:t>
            </a:r>
            <a:endParaRPr lang="en-US" altLang="pt-BR" sz="1800" dirty="0" smtClean="0"/>
          </a:p>
          <a:p>
            <a:pPr lvl="1" eaLnBrk="1" hangingPunct="1">
              <a:spcBef>
                <a:spcPts val="1200"/>
              </a:spcBef>
            </a:pPr>
            <a:endParaRPr lang="en-US" altLang="pt-BR" sz="2000" dirty="0" smtClean="0"/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584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3429000"/>
            <a:ext cx="7710487" cy="267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Seta para a direita 6"/>
          <p:cNvSpPr/>
          <p:nvPr/>
        </p:nvSpPr>
        <p:spPr>
          <a:xfrm>
            <a:off x="4860032" y="3933056"/>
            <a:ext cx="720080" cy="2880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            </a:t>
            </a:r>
            <a:r>
              <a:rPr lang="pt-BR" altLang="pt-BR" sz="3200" smtClean="0"/>
              <a:t>(esquerda)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2087562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>
                <a:solidFill>
                  <a:srgbClr val="FFC000"/>
                </a:solidFill>
              </a:rPr>
              <a:t>Caso</a:t>
            </a:r>
            <a:r>
              <a:rPr lang="en-US" sz="2400" dirty="0">
                <a:solidFill>
                  <a:srgbClr val="FFC000"/>
                </a:solidFill>
              </a:rPr>
              <a:t> 3 </a:t>
            </a:r>
            <a:r>
              <a:rPr lang="en-US" sz="2400" dirty="0" smtClean="0"/>
              <a:t>– </a:t>
            </a:r>
            <a:r>
              <a:rPr lang="en-US" sz="2400" dirty="0" err="1" smtClean="0"/>
              <a:t>sobrinho</a:t>
            </a:r>
            <a:r>
              <a:rPr lang="en-US" sz="2400" dirty="0" smtClean="0"/>
              <a:t> 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y-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&gt;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esq</a:t>
            </a:r>
            <a:r>
              <a:rPr lang="en-US" sz="2400" dirty="0"/>
              <a:t> é </a:t>
            </a:r>
            <a:r>
              <a:rPr lang="en-US" sz="2400" dirty="0" err="1">
                <a:solidFill>
                  <a:srgbClr val="FF0000"/>
                </a:solidFill>
              </a:rPr>
              <a:t>rubro</a:t>
            </a:r>
            <a:r>
              <a:rPr lang="en-US" sz="2400" dirty="0"/>
              <a:t> </a:t>
            </a:r>
            <a:r>
              <a:rPr lang="en-US" sz="2400" i="1" dirty="0" smtClean="0"/>
              <a:t>(</a:t>
            </a:r>
            <a:r>
              <a:rPr lang="en-US" sz="2400" i="1" dirty="0" err="1" smtClean="0"/>
              <a:t>sobrinho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próximo</a:t>
            </a:r>
            <a:r>
              <a:rPr lang="en-US" sz="2400" i="1" dirty="0" smtClean="0"/>
              <a:t>)</a:t>
            </a:r>
          </a:p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/>
              <a:t>	</a:t>
            </a:r>
            <a:r>
              <a:rPr lang="en-US" sz="2400" dirty="0" smtClean="0"/>
              <a:t>     e 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y-&gt;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dir</a:t>
            </a:r>
            <a:r>
              <a:rPr lang="en-US" sz="2400" dirty="0"/>
              <a:t> é negro</a:t>
            </a:r>
          </a:p>
          <a:p>
            <a:pPr marL="900113" indent="-358775" eaLnBrk="1" hangingPunct="1">
              <a:spcBef>
                <a:spcPts val="600"/>
              </a:spcBef>
              <a:defRPr/>
            </a:pPr>
            <a:r>
              <a:rPr lang="en-US" sz="2000" dirty="0"/>
              <a:t>	</a:t>
            </a:r>
            <a:r>
              <a:rPr lang="en-US" sz="2000" dirty="0" err="1"/>
              <a:t>Recolorimos</a:t>
            </a:r>
            <a:r>
              <a:rPr lang="en-US" sz="2000" dirty="0"/>
              <a:t> e </a:t>
            </a:r>
            <a:r>
              <a:rPr lang="en-US" sz="2000" dirty="0" err="1"/>
              <a:t>rodamos</a:t>
            </a:r>
            <a:r>
              <a:rPr lang="en-US" sz="2000" dirty="0"/>
              <a:t> </a:t>
            </a:r>
          </a:p>
          <a:p>
            <a:pPr marL="900113" indent="-358775" eaLnBrk="1" hangingPunct="1">
              <a:spcBef>
                <a:spcPts val="600"/>
              </a:spcBef>
              <a:defRPr/>
            </a:pPr>
            <a:r>
              <a:rPr lang="en-US" sz="2000" dirty="0"/>
              <a:t>É </a:t>
            </a:r>
            <a:r>
              <a:rPr lang="en-US" sz="2000" dirty="0" err="1"/>
              <a:t>transformado</a:t>
            </a:r>
            <a:r>
              <a:rPr lang="en-US" sz="2000" dirty="0"/>
              <a:t> no </a:t>
            </a:r>
            <a:r>
              <a:rPr lang="en-US" sz="2000" dirty="0" err="1"/>
              <a:t>caso</a:t>
            </a:r>
            <a:r>
              <a:rPr lang="en-US" sz="2000" dirty="0"/>
              <a:t> </a:t>
            </a:r>
            <a:r>
              <a:rPr lang="en-US" sz="2000" dirty="0" smtClean="0"/>
              <a:t>4</a:t>
            </a:r>
          </a:p>
          <a:p>
            <a:pPr marL="93663" indent="0" eaLnBrk="1" hangingPunct="1">
              <a:spcBef>
                <a:spcPts val="600"/>
              </a:spcBef>
              <a:buNone/>
              <a:defRPr/>
            </a:pPr>
            <a:r>
              <a:rPr lang="en-US" sz="2000" dirty="0" smtClean="0"/>
              <a:t>Ex.: </a:t>
            </a:r>
            <a:r>
              <a:rPr lang="en-US" sz="2000" dirty="0" err="1" smtClean="0"/>
              <a:t>Deleção</a:t>
            </a:r>
            <a:r>
              <a:rPr lang="en-US" sz="2000" dirty="0" smtClean="0"/>
              <a:t> do </a:t>
            </a:r>
            <a:r>
              <a:rPr lang="en-US" sz="2000" dirty="0" smtClean="0">
                <a:solidFill>
                  <a:srgbClr val="FFFF00"/>
                </a:solidFill>
              </a:rPr>
              <a:t>28</a:t>
            </a:r>
            <a:endParaRPr lang="en-US" sz="2000" dirty="0">
              <a:solidFill>
                <a:srgbClr val="FFFF00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932040" y="637622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087588"/>
            <a:ext cx="8467725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ular Callout 6"/>
          <p:cNvSpPr/>
          <p:nvPr/>
        </p:nvSpPr>
        <p:spPr>
          <a:xfrm>
            <a:off x="5724128" y="3933056"/>
            <a:ext cx="576064" cy="360040"/>
          </a:xfrm>
          <a:prstGeom prst="wedgeRoundRectCallout">
            <a:avLst>
              <a:gd name="adj1" fmla="val -58760"/>
              <a:gd name="adj2" fmla="val 9936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v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4355976" y="5606302"/>
            <a:ext cx="576064" cy="360040"/>
          </a:xfrm>
          <a:prstGeom prst="wedgeRoundRectCallout">
            <a:avLst>
              <a:gd name="adj1" fmla="val 70497"/>
              <a:gd name="adj2" fmla="val -110781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w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6482973" y="4554438"/>
            <a:ext cx="576064" cy="360040"/>
          </a:xfrm>
          <a:prstGeom prst="wedgeRoundRectCallout">
            <a:avLst>
              <a:gd name="adj1" fmla="val -42673"/>
              <a:gd name="adj2" fmla="val 8440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y</a:t>
            </a:r>
            <a:endParaRPr lang="pt-B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094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985095"/>
            <a:ext cx="8458200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            </a:t>
            </a:r>
            <a:r>
              <a:rPr lang="pt-BR" altLang="pt-BR" sz="3200" smtClean="0"/>
              <a:t>(esquerda)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2087562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>
                <a:solidFill>
                  <a:srgbClr val="FFC000"/>
                </a:solidFill>
              </a:rPr>
              <a:t>Caso</a:t>
            </a:r>
            <a:r>
              <a:rPr lang="en-US" sz="2400" dirty="0">
                <a:solidFill>
                  <a:srgbClr val="FFC000"/>
                </a:solidFill>
              </a:rPr>
              <a:t> 3 </a:t>
            </a:r>
            <a:r>
              <a:rPr lang="en-US" sz="2400" dirty="0" smtClean="0"/>
              <a:t>– </a:t>
            </a:r>
            <a:r>
              <a:rPr lang="en-US" sz="2400" dirty="0" err="1" smtClean="0"/>
              <a:t>sobrinho</a:t>
            </a:r>
            <a:r>
              <a:rPr lang="en-US" sz="2400" dirty="0" smtClean="0"/>
              <a:t> 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y-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&gt;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esq</a:t>
            </a:r>
            <a:r>
              <a:rPr lang="en-US" sz="2400" dirty="0"/>
              <a:t> é </a:t>
            </a:r>
            <a:r>
              <a:rPr lang="en-US" sz="2400" dirty="0" err="1">
                <a:solidFill>
                  <a:srgbClr val="FF0000"/>
                </a:solidFill>
              </a:rPr>
              <a:t>rubro</a:t>
            </a:r>
            <a:r>
              <a:rPr lang="en-US" sz="2400" dirty="0"/>
              <a:t> e 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y-&gt;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dir</a:t>
            </a:r>
            <a:r>
              <a:rPr lang="en-US" sz="2400" dirty="0"/>
              <a:t> é negro</a:t>
            </a:r>
          </a:p>
          <a:p>
            <a:pPr marL="900113" indent="-358775" eaLnBrk="1" hangingPunct="1">
              <a:spcBef>
                <a:spcPts val="600"/>
              </a:spcBef>
              <a:defRPr/>
            </a:pPr>
            <a:r>
              <a:rPr lang="en-US" sz="2000" dirty="0"/>
              <a:t>	</a:t>
            </a:r>
            <a:r>
              <a:rPr lang="en-US" sz="2000" dirty="0" err="1"/>
              <a:t>Recolorimos</a:t>
            </a:r>
            <a:r>
              <a:rPr lang="en-US" sz="2000" dirty="0"/>
              <a:t> e </a:t>
            </a:r>
            <a:r>
              <a:rPr lang="en-US" sz="2000" dirty="0" err="1"/>
              <a:t>rodamos</a:t>
            </a:r>
            <a:r>
              <a:rPr lang="en-US" sz="2000" dirty="0"/>
              <a:t> </a:t>
            </a:r>
          </a:p>
          <a:p>
            <a:pPr marL="900113" indent="-358775" eaLnBrk="1" hangingPunct="1">
              <a:spcBef>
                <a:spcPts val="600"/>
              </a:spcBef>
              <a:defRPr/>
            </a:pPr>
            <a:r>
              <a:rPr lang="en-US" sz="2000" dirty="0"/>
              <a:t>É </a:t>
            </a:r>
            <a:r>
              <a:rPr lang="en-US" sz="2000" dirty="0" err="1"/>
              <a:t>transformado</a:t>
            </a:r>
            <a:r>
              <a:rPr lang="en-US" sz="2000" dirty="0"/>
              <a:t> no </a:t>
            </a:r>
            <a:r>
              <a:rPr lang="en-US" sz="2000" dirty="0" err="1"/>
              <a:t>caso</a:t>
            </a:r>
            <a:r>
              <a:rPr lang="en-US" sz="2000" dirty="0"/>
              <a:t> </a:t>
            </a:r>
            <a:r>
              <a:rPr lang="en-US" sz="2000" dirty="0" smtClean="0"/>
              <a:t>4</a:t>
            </a:r>
          </a:p>
          <a:p>
            <a:pPr marL="93663" indent="0" eaLnBrk="1" hangingPunct="1">
              <a:spcBef>
                <a:spcPts val="600"/>
              </a:spcBef>
              <a:buNone/>
              <a:defRPr/>
            </a:pPr>
            <a:r>
              <a:rPr lang="en-US" sz="2000" dirty="0" err="1" smtClean="0"/>
              <a:t>Subimos</a:t>
            </a:r>
            <a:r>
              <a:rPr lang="en-US" sz="2000" dirty="0" smtClean="0"/>
              <a:t> </a:t>
            </a:r>
            <a:r>
              <a:rPr lang="en-US" sz="2000" dirty="0" smtClean="0">
                <a:solidFill>
                  <a:srgbClr val="FFFF00"/>
                </a:solidFill>
              </a:rPr>
              <a:t>25 </a:t>
            </a:r>
            <a:r>
              <a:rPr lang="en-US" sz="2000" dirty="0" smtClean="0"/>
              <a:t>e </a:t>
            </a:r>
            <a:r>
              <a:rPr lang="en-US" sz="2000" dirty="0" err="1" smtClean="0"/>
              <a:t>preparamos</a:t>
            </a:r>
            <a:r>
              <a:rPr lang="en-US" sz="2000" dirty="0" smtClean="0"/>
              <a:t> para </a:t>
            </a:r>
            <a:r>
              <a:rPr lang="en-US" sz="2000" dirty="0" err="1" smtClean="0"/>
              <a:t>rodar</a:t>
            </a:r>
            <a:endParaRPr lang="en-US" sz="2000" dirty="0"/>
          </a:p>
        </p:txBody>
      </p:sp>
      <p:sp>
        <p:nvSpPr>
          <p:cNvPr id="2" name="Retângulo 1"/>
          <p:cNvSpPr/>
          <p:nvPr/>
        </p:nvSpPr>
        <p:spPr>
          <a:xfrm>
            <a:off x="4932040" y="637622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5724128" y="3933056"/>
            <a:ext cx="576064" cy="360040"/>
          </a:xfrm>
          <a:prstGeom prst="wedgeRoundRectCallout">
            <a:avLst>
              <a:gd name="adj1" fmla="val -58760"/>
              <a:gd name="adj2" fmla="val 9936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v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4644008" y="5877272"/>
            <a:ext cx="576064" cy="360040"/>
          </a:xfrm>
          <a:prstGeom prst="wedgeRoundRectCallout">
            <a:avLst>
              <a:gd name="adj1" fmla="val 46981"/>
              <a:gd name="adj2" fmla="val -195438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w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6372200" y="4509120"/>
            <a:ext cx="576064" cy="360040"/>
          </a:xfrm>
          <a:prstGeom prst="wedgeRoundRectCallout">
            <a:avLst>
              <a:gd name="adj1" fmla="val -42673"/>
              <a:gd name="adj2" fmla="val 8440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y</a:t>
            </a:r>
            <a:endParaRPr lang="pt-B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4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426" y="2958812"/>
            <a:ext cx="843915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            </a:t>
            </a:r>
            <a:r>
              <a:rPr lang="pt-BR" altLang="pt-BR" sz="3200" smtClean="0"/>
              <a:t>(esquerda)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2087562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>
                <a:solidFill>
                  <a:srgbClr val="FFC000"/>
                </a:solidFill>
              </a:rPr>
              <a:t>Caso</a:t>
            </a:r>
            <a:r>
              <a:rPr lang="en-US" sz="2400" dirty="0">
                <a:solidFill>
                  <a:srgbClr val="FFC000"/>
                </a:solidFill>
              </a:rPr>
              <a:t> 3 </a:t>
            </a:r>
            <a:r>
              <a:rPr lang="en-US" sz="2400" dirty="0" smtClean="0"/>
              <a:t>– </a:t>
            </a:r>
            <a:r>
              <a:rPr lang="en-US" sz="2400" dirty="0" err="1" smtClean="0"/>
              <a:t>sobrinho</a:t>
            </a:r>
            <a:r>
              <a:rPr lang="en-US" sz="2400" dirty="0" smtClean="0"/>
              <a:t> 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y-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&gt;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esq</a:t>
            </a:r>
            <a:r>
              <a:rPr lang="en-US" sz="2400" dirty="0"/>
              <a:t> é </a:t>
            </a:r>
            <a:r>
              <a:rPr lang="en-US" sz="2400" dirty="0" err="1">
                <a:solidFill>
                  <a:srgbClr val="FF0000"/>
                </a:solidFill>
              </a:rPr>
              <a:t>rubro</a:t>
            </a:r>
            <a:r>
              <a:rPr lang="en-US" sz="2400" dirty="0"/>
              <a:t> e 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y-&gt;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dir</a:t>
            </a:r>
            <a:r>
              <a:rPr lang="en-US" sz="2400" dirty="0"/>
              <a:t> é negro</a:t>
            </a:r>
          </a:p>
          <a:p>
            <a:pPr marL="900113" indent="-358775" eaLnBrk="1" hangingPunct="1">
              <a:spcBef>
                <a:spcPts val="600"/>
              </a:spcBef>
              <a:defRPr/>
            </a:pPr>
            <a:r>
              <a:rPr lang="en-US" sz="2000" dirty="0"/>
              <a:t>	</a:t>
            </a:r>
            <a:r>
              <a:rPr lang="en-US" sz="2000" dirty="0" err="1" smtClean="0"/>
              <a:t>Rodamos</a:t>
            </a:r>
            <a:r>
              <a:rPr lang="en-US" sz="2000" dirty="0" smtClean="0"/>
              <a:t> e </a:t>
            </a:r>
            <a:r>
              <a:rPr lang="en-US" sz="2000" dirty="0" err="1" smtClean="0"/>
              <a:t>recolorimos</a:t>
            </a:r>
            <a:endParaRPr lang="en-US" sz="2000" dirty="0"/>
          </a:p>
          <a:p>
            <a:pPr marL="900113" indent="-358775" eaLnBrk="1" hangingPunct="1">
              <a:spcBef>
                <a:spcPts val="600"/>
              </a:spcBef>
              <a:defRPr/>
            </a:pPr>
            <a:r>
              <a:rPr lang="en-US" sz="2000" dirty="0"/>
              <a:t>É </a:t>
            </a:r>
            <a:r>
              <a:rPr lang="en-US" sz="2000" dirty="0" err="1"/>
              <a:t>transformado</a:t>
            </a:r>
            <a:r>
              <a:rPr lang="en-US" sz="2000" dirty="0"/>
              <a:t> no </a:t>
            </a:r>
            <a:r>
              <a:rPr lang="en-US" sz="2000" dirty="0" err="1"/>
              <a:t>caso</a:t>
            </a:r>
            <a:r>
              <a:rPr lang="en-US" sz="2000" dirty="0"/>
              <a:t> </a:t>
            </a:r>
            <a:r>
              <a:rPr lang="en-US" sz="2000" dirty="0" smtClean="0"/>
              <a:t>4</a:t>
            </a:r>
          </a:p>
          <a:p>
            <a:pPr marL="93663" indent="0" eaLnBrk="1" hangingPunct="1">
              <a:spcBef>
                <a:spcPts val="600"/>
              </a:spcBef>
              <a:buNone/>
              <a:defRPr/>
            </a:pPr>
            <a:r>
              <a:rPr lang="en-US" sz="2000" dirty="0" err="1" smtClean="0"/>
              <a:t>Rotacionamos</a:t>
            </a:r>
            <a:endParaRPr lang="en-US" sz="2000" dirty="0">
              <a:solidFill>
                <a:srgbClr val="FFFF00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932040" y="637622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5724128" y="3933056"/>
            <a:ext cx="576064" cy="360040"/>
          </a:xfrm>
          <a:prstGeom prst="wedgeRoundRectCallout">
            <a:avLst>
              <a:gd name="adj1" fmla="val -58760"/>
              <a:gd name="adj2" fmla="val 9936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v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4644008" y="5877272"/>
            <a:ext cx="576064" cy="360040"/>
          </a:xfrm>
          <a:prstGeom prst="wedgeRoundRectCallout">
            <a:avLst>
              <a:gd name="adj1" fmla="val 46981"/>
              <a:gd name="adj2" fmla="val -195438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w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6084168" y="4437112"/>
            <a:ext cx="576064" cy="360040"/>
          </a:xfrm>
          <a:prstGeom prst="wedgeRoundRectCallout">
            <a:avLst>
              <a:gd name="adj1" fmla="val -42673"/>
              <a:gd name="adj2" fmla="val 8440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y</a:t>
            </a:r>
            <a:endParaRPr lang="pt-B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80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226" y="2924944"/>
            <a:ext cx="8515350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            </a:t>
            </a:r>
            <a:r>
              <a:rPr lang="pt-BR" altLang="pt-BR" sz="3200" smtClean="0"/>
              <a:t>(esquerda)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2087562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>
                <a:solidFill>
                  <a:srgbClr val="FFC000"/>
                </a:solidFill>
              </a:rPr>
              <a:t>Caso</a:t>
            </a:r>
            <a:r>
              <a:rPr lang="en-US" sz="2400" dirty="0">
                <a:solidFill>
                  <a:srgbClr val="FFC000"/>
                </a:solidFill>
              </a:rPr>
              <a:t> 3 </a:t>
            </a:r>
            <a:r>
              <a:rPr lang="en-US" sz="2400" dirty="0" smtClean="0"/>
              <a:t>– </a:t>
            </a:r>
            <a:r>
              <a:rPr lang="en-US" sz="2400" dirty="0" err="1" smtClean="0"/>
              <a:t>sobrinho</a:t>
            </a:r>
            <a:r>
              <a:rPr lang="en-US" sz="2400" dirty="0" smtClean="0"/>
              <a:t> 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y-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&gt;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esq</a:t>
            </a:r>
            <a:r>
              <a:rPr lang="en-US" sz="2400" dirty="0"/>
              <a:t> é </a:t>
            </a:r>
            <a:r>
              <a:rPr lang="en-US" sz="2400" dirty="0" err="1">
                <a:solidFill>
                  <a:srgbClr val="FF0000"/>
                </a:solidFill>
              </a:rPr>
              <a:t>rubro</a:t>
            </a:r>
            <a:r>
              <a:rPr lang="en-US" sz="2400" dirty="0"/>
              <a:t> e 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y-&gt;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dir</a:t>
            </a:r>
            <a:r>
              <a:rPr lang="en-US" sz="2400" dirty="0"/>
              <a:t> é negro</a:t>
            </a:r>
          </a:p>
          <a:p>
            <a:pPr marL="900113" indent="-358775" eaLnBrk="1" hangingPunct="1">
              <a:spcBef>
                <a:spcPts val="600"/>
              </a:spcBef>
              <a:defRPr/>
            </a:pPr>
            <a:r>
              <a:rPr lang="en-US" sz="2000" dirty="0"/>
              <a:t>	</a:t>
            </a:r>
            <a:r>
              <a:rPr lang="en-US" sz="2000" dirty="0" err="1" smtClean="0"/>
              <a:t>Rodamos</a:t>
            </a:r>
            <a:r>
              <a:rPr lang="en-US" sz="2000" dirty="0" smtClean="0"/>
              <a:t> e </a:t>
            </a:r>
            <a:r>
              <a:rPr lang="en-US" sz="2000" dirty="0" err="1" smtClean="0"/>
              <a:t>recolorimos</a:t>
            </a:r>
            <a:endParaRPr lang="en-US" sz="2000" dirty="0"/>
          </a:p>
          <a:p>
            <a:pPr marL="900113" indent="-358775" eaLnBrk="1" hangingPunct="1">
              <a:spcBef>
                <a:spcPts val="600"/>
              </a:spcBef>
              <a:defRPr/>
            </a:pPr>
            <a:r>
              <a:rPr lang="en-US" sz="2000" dirty="0"/>
              <a:t>É </a:t>
            </a:r>
            <a:r>
              <a:rPr lang="en-US" sz="2000" dirty="0" err="1"/>
              <a:t>transformado</a:t>
            </a:r>
            <a:r>
              <a:rPr lang="en-US" sz="2000" dirty="0"/>
              <a:t> no </a:t>
            </a:r>
            <a:r>
              <a:rPr lang="en-US" sz="2000" dirty="0" err="1"/>
              <a:t>caso</a:t>
            </a:r>
            <a:r>
              <a:rPr lang="en-US" sz="2000" dirty="0"/>
              <a:t> </a:t>
            </a:r>
            <a:r>
              <a:rPr lang="en-US" sz="2000" dirty="0" smtClean="0"/>
              <a:t>4</a:t>
            </a:r>
          </a:p>
          <a:p>
            <a:pPr marL="93663" indent="0" eaLnBrk="1" hangingPunct="1">
              <a:spcBef>
                <a:spcPts val="600"/>
              </a:spcBef>
              <a:buNone/>
              <a:defRPr/>
            </a:pPr>
            <a:r>
              <a:rPr lang="en-US" sz="2000" dirty="0" err="1" smtClean="0"/>
              <a:t>Recolorimos</a:t>
            </a:r>
            <a:endParaRPr lang="en-US" sz="2000" dirty="0">
              <a:solidFill>
                <a:srgbClr val="FFFF00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932040" y="637622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5724128" y="3933056"/>
            <a:ext cx="576064" cy="360040"/>
          </a:xfrm>
          <a:prstGeom prst="wedgeRoundRectCallout">
            <a:avLst>
              <a:gd name="adj1" fmla="val -58760"/>
              <a:gd name="adj2" fmla="val 9936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v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4644008" y="5877272"/>
            <a:ext cx="576064" cy="360040"/>
          </a:xfrm>
          <a:prstGeom prst="wedgeRoundRectCallout">
            <a:avLst>
              <a:gd name="adj1" fmla="val 46981"/>
              <a:gd name="adj2" fmla="val -195438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w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6084168" y="4437112"/>
            <a:ext cx="576064" cy="360040"/>
          </a:xfrm>
          <a:prstGeom prst="wedgeRoundRectCallout">
            <a:avLst>
              <a:gd name="adj1" fmla="val -42673"/>
              <a:gd name="adj2" fmla="val 8440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y</a:t>
            </a:r>
            <a:endParaRPr lang="pt-B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260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987005"/>
            <a:ext cx="817245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            </a:t>
            </a:r>
            <a:r>
              <a:rPr lang="pt-BR" altLang="pt-BR" sz="3200" smtClean="0"/>
              <a:t>(esquerda)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2087562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>
                <a:solidFill>
                  <a:srgbClr val="FFC000"/>
                </a:solidFill>
              </a:rPr>
              <a:t>Caso</a:t>
            </a:r>
            <a:r>
              <a:rPr lang="en-US" sz="2400" dirty="0">
                <a:solidFill>
                  <a:srgbClr val="FFC000"/>
                </a:solidFill>
              </a:rPr>
              <a:t> 3 </a:t>
            </a:r>
            <a:r>
              <a:rPr lang="en-US" sz="2400" dirty="0" smtClean="0"/>
              <a:t>– </a:t>
            </a:r>
            <a:r>
              <a:rPr lang="en-US" sz="2400" dirty="0" err="1" smtClean="0"/>
              <a:t>sobrinho</a:t>
            </a:r>
            <a:r>
              <a:rPr lang="en-US" sz="2400" dirty="0" smtClean="0"/>
              <a:t> 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y-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&gt;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esq</a:t>
            </a:r>
            <a:r>
              <a:rPr lang="en-US" sz="2400" dirty="0"/>
              <a:t> é </a:t>
            </a:r>
            <a:r>
              <a:rPr lang="en-US" sz="2400" dirty="0" err="1">
                <a:solidFill>
                  <a:srgbClr val="FF0000"/>
                </a:solidFill>
              </a:rPr>
              <a:t>rubro</a:t>
            </a:r>
            <a:r>
              <a:rPr lang="en-US" sz="2400" dirty="0"/>
              <a:t> e 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y-&gt;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dir</a:t>
            </a:r>
            <a:r>
              <a:rPr lang="en-US" sz="2400" dirty="0"/>
              <a:t> é negro</a:t>
            </a:r>
          </a:p>
          <a:p>
            <a:pPr marL="900113" indent="-358775" eaLnBrk="1" hangingPunct="1">
              <a:spcBef>
                <a:spcPts val="600"/>
              </a:spcBef>
              <a:defRPr/>
            </a:pPr>
            <a:r>
              <a:rPr lang="en-US" sz="2000" dirty="0"/>
              <a:t>	</a:t>
            </a:r>
            <a:r>
              <a:rPr lang="en-US" sz="2000" dirty="0" err="1" smtClean="0"/>
              <a:t>Rodamos</a:t>
            </a:r>
            <a:r>
              <a:rPr lang="en-US" sz="2000" dirty="0" smtClean="0"/>
              <a:t> e </a:t>
            </a:r>
            <a:r>
              <a:rPr lang="en-US" sz="2000" dirty="0" err="1" smtClean="0"/>
              <a:t>recolorimos</a:t>
            </a:r>
            <a:endParaRPr lang="en-US" sz="2000" dirty="0"/>
          </a:p>
          <a:p>
            <a:pPr marL="900113" indent="-358775" eaLnBrk="1" hangingPunct="1">
              <a:spcBef>
                <a:spcPts val="600"/>
              </a:spcBef>
              <a:defRPr/>
            </a:pPr>
            <a:r>
              <a:rPr lang="en-US" sz="2000" dirty="0"/>
              <a:t>É </a:t>
            </a:r>
            <a:r>
              <a:rPr lang="en-US" sz="2000" dirty="0" err="1"/>
              <a:t>transformado</a:t>
            </a:r>
            <a:r>
              <a:rPr lang="en-US" sz="2000" dirty="0"/>
              <a:t> no </a:t>
            </a:r>
            <a:r>
              <a:rPr lang="en-US" sz="2000" dirty="0" err="1"/>
              <a:t>caso</a:t>
            </a:r>
            <a:r>
              <a:rPr lang="en-US" sz="2000" dirty="0"/>
              <a:t> </a:t>
            </a:r>
            <a:r>
              <a:rPr lang="en-US" sz="2000" dirty="0" smtClean="0"/>
              <a:t>4</a:t>
            </a:r>
          </a:p>
          <a:p>
            <a:pPr marL="93663" indent="0" eaLnBrk="1" hangingPunct="1">
              <a:spcBef>
                <a:spcPts val="600"/>
              </a:spcBef>
              <a:buNone/>
              <a:defRPr/>
            </a:pPr>
            <a:r>
              <a:rPr lang="en-US" sz="2000" dirty="0" err="1" smtClean="0"/>
              <a:t>Transformou</a:t>
            </a:r>
            <a:r>
              <a:rPr lang="en-US" sz="2000" dirty="0" smtClean="0"/>
              <a:t>-se no </a:t>
            </a:r>
            <a:r>
              <a:rPr lang="en-US" sz="2000" dirty="0" err="1" smtClean="0"/>
              <a:t>caso</a:t>
            </a:r>
            <a:r>
              <a:rPr lang="en-US" sz="2000" dirty="0" smtClean="0"/>
              <a:t> 4</a:t>
            </a:r>
            <a:endParaRPr lang="en-US" sz="2000" dirty="0">
              <a:solidFill>
                <a:srgbClr val="FFFF00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932040" y="637622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5724128" y="3933056"/>
            <a:ext cx="576064" cy="360040"/>
          </a:xfrm>
          <a:prstGeom prst="wedgeRoundRectCallout">
            <a:avLst>
              <a:gd name="adj1" fmla="val -58760"/>
              <a:gd name="adj2" fmla="val 9936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v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4644008" y="5877272"/>
            <a:ext cx="576064" cy="360040"/>
          </a:xfrm>
          <a:prstGeom prst="wedgeRoundRectCallout">
            <a:avLst>
              <a:gd name="adj1" fmla="val 46981"/>
              <a:gd name="adj2" fmla="val -195438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w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6084168" y="4437112"/>
            <a:ext cx="576064" cy="360040"/>
          </a:xfrm>
          <a:prstGeom prst="wedgeRoundRectCallout">
            <a:avLst>
              <a:gd name="adj1" fmla="val -42673"/>
              <a:gd name="adj2" fmla="val 8440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y</a:t>
            </a:r>
            <a:endParaRPr lang="pt-B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550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97200"/>
            <a:ext cx="7092950" cy="332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8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3600" dirty="0" smtClean="0"/>
              <a:t>Resumo: deleção </a:t>
            </a:r>
            <a:r>
              <a:rPr lang="pt-BR" altLang="pt-BR" sz="3600" dirty="0" smtClean="0"/>
              <a:t>- Caso 3e </a:t>
            </a:r>
            <a:r>
              <a:rPr lang="pt-BR" altLang="pt-BR" sz="2400" dirty="0" smtClean="0"/>
              <a:t>(esquerda)</a:t>
            </a:r>
            <a:endParaRPr lang="en-US" altLang="pt-BR" sz="2400" dirty="0" smtClean="0"/>
          </a:p>
        </p:txBody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412875"/>
            <a:ext cx="7848600" cy="4824413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pt-BR" sz="2600" b="1" dirty="0" smtClean="0">
                <a:latin typeface="Courier New" pitchFamily="49" charset="0"/>
                <a:cs typeface="Courier New" pitchFamily="49" charset="0"/>
              </a:rPr>
              <a:t>y-&gt;</a:t>
            </a:r>
            <a:r>
              <a:rPr lang="en-US" altLang="pt-BR" sz="2600" b="1" dirty="0" err="1" smtClean="0">
                <a:latin typeface="Courier New" pitchFamily="49" charset="0"/>
                <a:cs typeface="Courier New" pitchFamily="49" charset="0"/>
              </a:rPr>
              <a:t>esq</a:t>
            </a:r>
            <a:r>
              <a:rPr lang="en-US" altLang="pt-BR" sz="2800" dirty="0" smtClean="0"/>
              <a:t> é </a:t>
            </a:r>
            <a:r>
              <a:rPr lang="en-US" altLang="pt-BR" sz="2800" dirty="0" err="1" smtClean="0">
                <a:solidFill>
                  <a:srgbClr val="FF0000"/>
                </a:solidFill>
              </a:rPr>
              <a:t>rubro</a:t>
            </a:r>
            <a:r>
              <a:rPr lang="en-US" altLang="pt-BR" sz="2800" dirty="0" smtClean="0"/>
              <a:t> e </a:t>
            </a:r>
            <a:r>
              <a:rPr lang="en-US" altLang="pt-BR" sz="2600" b="1" dirty="0" smtClean="0">
                <a:latin typeface="Courier New" pitchFamily="49" charset="0"/>
                <a:cs typeface="Courier New" pitchFamily="49" charset="0"/>
              </a:rPr>
              <a:t>y-&gt;</a:t>
            </a:r>
            <a:r>
              <a:rPr lang="en-US" altLang="pt-BR" sz="2600" b="1" dirty="0" err="1" smtClean="0">
                <a:latin typeface="Courier New" pitchFamily="49" charset="0"/>
                <a:cs typeface="Courier New" pitchFamily="49" charset="0"/>
              </a:rPr>
              <a:t>dir</a:t>
            </a:r>
            <a:r>
              <a:rPr lang="en-US" altLang="pt-BR" sz="2800" dirty="0" smtClean="0"/>
              <a:t> é negro 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400" dirty="0" err="1" smtClean="0"/>
              <a:t>troque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cor</a:t>
            </a:r>
            <a:r>
              <a:rPr lang="en-US" altLang="pt-BR" sz="2400" dirty="0" smtClean="0"/>
              <a:t> de </a:t>
            </a:r>
            <a:r>
              <a:rPr lang="en-US" altLang="pt-BR" sz="2400" i="1" dirty="0" smtClean="0">
                <a:solidFill>
                  <a:srgbClr val="FFC000"/>
                </a:solidFill>
              </a:rPr>
              <a:t>y </a:t>
            </a:r>
            <a:r>
              <a:rPr lang="en-US" altLang="pt-BR" sz="2400" dirty="0" smtClean="0"/>
              <a:t>para </a:t>
            </a:r>
            <a:r>
              <a:rPr lang="en-US" altLang="pt-BR" sz="2400" dirty="0" err="1" smtClean="0">
                <a:solidFill>
                  <a:srgbClr val="FF0000"/>
                </a:solidFill>
              </a:rPr>
              <a:t>rubro</a:t>
            </a:r>
            <a:r>
              <a:rPr lang="en-US" altLang="pt-BR" sz="2400" dirty="0" smtClean="0">
                <a:solidFill>
                  <a:srgbClr val="FF0000"/>
                </a:solidFill>
              </a:rPr>
              <a:t> </a:t>
            </a:r>
            <a:r>
              <a:rPr lang="en-US" altLang="pt-BR" sz="2400" dirty="0" smtClean="0"/>
              <a:t>e de </a:t>
            </a:r>
            <a:r>
              <a:rPr lang="en-US" altLang="pt-BR" sz="2000" b="1" dirty="0" smtClean="0">
                <a:latin typeface="Courier New" pitchFamily="49" charset="0"/>
                <a:cs typeface="Courier New" pitchFamily="49" charset="0"/>
              </a:rPr>
              <a:t>y-&gt;</a:t>
            </a:r>
            <a:r>
              <a:rPr lang="en-US" altLang="pt-BR" sz="2000" b="1" dirty="0" err="1" smtClean="0">
                <a:latin typeface="Courier New" pitchFamily="49" charset="0"/>
                <a:cs typeface="Courier New" pitchFamily="49" charset="0"/>
              </a:rPr>
              <a:t>esq</a:t>
            </a:r>
            <a:r>
              <a:rPr lang="en-US" altLang="pt-BR" sz="2400" dirty="0" smtClean="0">
                <a:cs typeface="Courier New" pitchFamily="49" charset="0"/>
              </a:rPr>
              <a:t> para negro</a:t>
            </a:r>
            <a:endParaRPr lang="en-US" altLang="pt-BR" sz="2400" dirty="0" smtClean="0">
              <a:solidFill>
                <a:srgbClr val="FF0000"/>
              </a:solidFill>
            </a:endParaRPr>
          </a:p>
          <a:p>
            <a:pPr lvl="1" eaLnBrk="1" hangingPunct="1">
              <a:spcBef>
                <a:spcPts val="1200"/>
              </a:spcBef>
            </a:pPr>
            <a:r>
              <a:rPr lang="en-US" altLang="pt-BR" sz="2400" dirty="0" err="1" smtClean="0"/>
              <a:t>rotacione</a:t>
            </a:r>
            <a:r>
              <a:rPr lang="en-US" altLang="pt-BR" sz="2400" dirty="0" smtClean="0"/>
              <a:t> para </a:t>
            </a:r>
            <a:r>
              <a:rPr lang="en-US" altLang="pt-BR" sz="2400" dirty="0" err="1" smtClean="0"/>
              <a:t>direita</a:t>
            </a:r>
            <a:r>
              <a:rPr lang="en-US" altLang="pt-BR" sz="2400" dirty="0" smtClean="0"/>
              <a:t> entre</a:t>
            </a:r>
            <a:r>
              <a:rPr lang="en-US" altLang="pt-BR" sz="2400" i="1" dirty="0" smtClean="0">
                <a:solidFill>
                  <a:srgbClr val="FFC000"/>
                </a:solidFill>
              </a:rPr>
              <a:t> y</a:t>
            </a:r>
            <a:r>
              <a:rPr lang="en-US" altLang="pt-BR" sz="2400" dirty="0" smtClean="0"/>
              <a:t> e</a:t>
            </a:r>
            <a:r>
              <a:rPr lang="en-US" altLang="pt-BR" dirty="0" smtClean="0"/>
              <a:t> </a:t>
            </a:r>
            <a:r>
              <a:rPr lang="en-US" altLang="pt-BR" sz="2000" b="1" dirty="0" smtClean="0">
                <a:latin typeface="Courier New" pitchFamily="49" charset="0"/>
                <a:cs typeface="Courier New" pitchFamily="49" charset="0"/>
              </a:rPr>
              <a:t>y-&gt;</a:t>
            </a:r>
            <a:r>
              <a:rPr lang="en-US" altLang="pt-BR" sz="2000" b="1" dirty="0" err="1" smtClean="0">
                <a:latin typeface="Courier New" pitchFamily="49" charset="0"/>
                <a:cs typeface="Courier New" pitchFamily="49" charset="0"/>
              </a:rPr>
              <a:t>esq</a:t>
            </a:r>
            <a:r>
              <a:rPr lang="en-US" altLang="pt-BR" sz="2400" dirty="0" smtClean="0">
                <a:cs typeface="Courier New" pitchFamily="49" charset="0"/>
              </a:rPr>
              <a:t> </a:t>
            </a:r>
            <a:endParaRPr lang="en-US" altLang="pt-BR" sz="1800" dirty="0" smtClean="0"/>
          </a:p>
          <a:p>
            <a:pPr lvl="1" eaLnBrk="1" hangingPunct="1">
              <a:spcBef>
                <a:spcPts val="1200"/>
              </a:spcBef>
            </a:pPr>
            <a:endParaRPr lang="en-US" altLang="pt-BR" sz="2000" dirty="0" smtClean="0"/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Seta para a direita 6"/>
          <p:cNvSpPr/>
          <p:nvPr/>
        </p:nvSpPr>
        <p:spPr>
          <a:xfrm>
            <a:off x="4283968" y="3886860"/>
            <a:ext cx="576064" cy="262219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6013" y="764704"/>
            <a:ext cx="7848600" cy="5501159"/>
          </a:xfrm>
        </p:spPr>
        <p:txBody>
          <a:bodyPr/>
          <a:lstStyle/>
          <a:p>
            <a:pPr marL="0" indent="0" eaLnBrk="1" hangingPunct="1">
              <a:spcBef>
                <a:spcPts val="1200"/>
              </a:spcBef>
              <a:buNone/>
            </a:pPr>
            <a:r>
              <a:rPr lang="en-US" altLang="pt-BR" dirty="0" smtClean="0"/>
              <a:t>O </a:t>
            </a:r>
            <a:r>
              <a:rPr lang="en-US" altLang="pt-BR" dirty="0" err="1" smtClean="0">
                <a:solidFill>
                  <a:srgbClr val="FFFF00"/>
                </a:solidFill>
              </a:rPr>
              <a:t>caso</a:t>
            </a:r>
            <a:r>
              <a:rPr lang="en-US" altLang="pt-BR" dirty="0" smtClean="0">
                <a:solidFill>
                  <a:srgbClr val="FFFF00"/>
                </a:solidFill>
              </a:rPr>
              <a:t> 3</a:t>
            </a:r>
            <a:r>
              <a:rPr lang="en-US" altLang="pt-BR" dirty="0" smtClean="0"/>
              <a:t> (</a:t>
            </a:r>
            <a:r>
              <a:rPr lang="en-US" altLang="pt-BR" dirty="0" err="1" smtClean="0"/>
              <a:t>deleção</a:t>
            </a:r>
            <a:r>
              <a:rPr lang="en-US" altLang="pt-BR" dirty="0" smtClean="0"/>
              <a:t>) </a:t>
            </a:r>
            <a:r>
              <a:rPr lang="en-US" altLang="pt-BR" dirty="0" err="1" smtClean="0">
                <a:solidFill>
                  <a:srgbClr val="FFC000"/>
                </a:solidFill>
              </a:rPr>
              <a:t>sempre</a:t>
            </a:r>
            <a:r>
              <a:rPr lang="en-US" altLang="pt-BR" dirty="0" smtClean="0">
                <a:solidFill>
                  <a:srgbClr val="FFC000"/>
                </a:solidFill>
              </a:rPr>
              <a:t> </a:t>
            </a:r>
            <a:r>
              <a:rPr lang="en-US" altLang="pt-BR" dirty="0" smtClean="0"/>
              <a:t>é </a:t>
            </a:r>
            <a:r>
              <a:rPr lang="en-US" altLang="pt-BR" dirty="0" err="1" smtClean="0"/>
              <a:t>sucedido</a:t>
            </a:r>
            <a:r>
              <a:rPr lang="en-US" altLang="pt-BR" dirty="0" smtClean="0"/>
              <a:t> </a:t>
            </a:r>
            <a:r>
              <a:rPr lang="en-US" altLang="pt-BR" dirty="0" err="1" smtClean="0"/>
              <a:t>pelo</a:t>
            </a:r>
            <a:r>
              <a:rPr lang="en-US" altLang="pt-BR" dirty="0" smtClean="0"/>
              <a:t> </a:t>
            </a:r>
            <a:r>
              <a:rPr lang="en-US" altLang="pt-BR" dirty="0" err="1" smtClean="0">
                <a:solidFill>
                  <a:srgbClr val="FFFF00"/>
                </a:solidFill>
              </a:rPr>
              <a:t>caso</a:t>
            </a:r>
            <a:r>
              <a:rPr lang="en-US" altLang="pt-BR" dirty="0" smtClean="0">
                <a:solidFill>
                  <a:srgbClr val="FFFF00"/>
                </a:solidFill>
              </a:rPr>
              <a:t> 4</a:t>
            </a:r>
          </a:p>
          <a:p>
            <a:pPr eaLnBrk="1" hangingPunct="1">
              <a:spcBef>
                <a:spcPts val="1200"/>
              </a:spcBef>
            </a:pPr>
            <a:r>
              <a:rPr lang="en-US" altLang="pt-BR" dirty="0" err="1" smtClean="0"/>
              <a:t>Podemos</a:t>
            </a:r>
            <a:r>
              <a:rPr lang="en-US" altLang="pt-BR" dirty="0" smtClean="0"/>
              <a:t> </a:t>
            </a:r>
            <a:r>
              <a:rPr lang="en-US" altLang="pt-BR" dirty="0" err="1" smtClean="0"/>
              <a:t>ter</a:t>
            </a:r>
            <a:r>
              <a:rPr lang="en-US" altLang="pt-BR" dirty="0" smtClean="0"/>
              <a:t> o </a:t>
            </a:r>
            <a:r>
              <a:rPr lang="en-US" altLang="pt-BR" dirty="0" err="1" smtClean="0"/>
              <a:t>caso</a:t>
            </a:r>
            <a:r>
              <a:rPr lang="en-US" altLang="pt-BR" dirty="0" smtClean="0"/>
              <a:t> 4 </a:t>
            </a:r>
            <a:r>
              <a:rPr lang="en-US" altLang="pt-BR" dirty="0" err="1" smtClean="0"/>
              <a:t>acontecendo</a:t>
            </a:r>
            <a:r>
              <a:rPr lang="en-US" altLang="pt-BR" dirty="0" smtClean="0"/>
              <a:t> </a:t>
            </a:r>
            <a:r>
              <a:rPr lang="en-US" altLang="pt-BR" dirty="0" err="1" smtClean="0"/>
              <a:t>sozinho</a:t>
            </a:r>
            <a:r>
              <a:rPr lang="en-US" altLang="pt-BR" dirty="0" smtClean="0"/>
              <a:t>!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52473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987005"/>
            <a:ext cx="817245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            </a:t>
            </a:r>
            <a:r>
              <a:rPr lang="pt-BR" altLang="pt-BR" sz="3200" smtClean="0"/>
              <a:t>(esquerda)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2087562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None/>
              <a:defRPr/>
            </a:pPr>
            <a:r>
              <a:rPr lang="en-US" sz="2400" dirty="0" err="1">
                <a:solidFill>
                  <a:srgbClr val="FFC000"/>
                </a:solidFill>
              </a:rPr>
              <a:t>Caso</a:t>
            </a:r>
            <a:r>
              <a:rPr lang="en-US" sz="2400" dirty="0">
                <a:solidFill>
                  <a:srgbClr val="FFC000"/>
                </a:solidFill>
              </a:rPr>
              <a:t> 4</a:t>
            </a:r>
            <a:r>
              <a:rPr lang="en-US" sz="2400" dirty="0"/>
              <a:t> - 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y-&gt;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dir</a:t>
            </a:r>
            <a:r>
              <a:rPr lang="en-US" sz="2400" dirty="0"/>
              <a:t> é </a:t>
            </a:r>
            <a:r>
              <a:rPr lang="en-US" sz="2400" dirty="0" err="1" smtClean="0">
                <a:solidFill>
                  <a:srgbClr val="FF0000"/>
                </a:solidFill>
              </a:rPr>
              <a:t>rubro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i="1" dirty="0"/>
              <a:t>(</a:t>
            </a:r>
            <a:r>
              <a:rPr lang="en-US" sz="2400" i="1" dirty="0" err="1"/>
              <a:t>sobrinho</a:t>
            </a:r>
            <a:r>
              <a:rPr lang="en-US" sz="2400" i="1" dirty="0"/>
              <a:t> </a:t>
            </a:r>
            <a:r>
              <a:rPr lang="en-US" sz="2400" i="1" dirty="0" err="1"/>
              <a:t>distante</a:t>
            </a:r>
            <a:r>
              <a:rPr lang="en-US" sz="2400" i="1" dirty="0" smtClean="0"/>
              <a:t>)</a:t>
            </a:r>
            <a:endParaRPr lang="en-US" sz="2400" dirty="0">
              <a:solidFill>
                <a:srgbClr val="FF0000"/>
              </a:solidFill>
            </a:endParaRPr>
          </a:p>
          <a:p>
            <a:pPr lvl="1" eaLnBrk="1" hangingPunct="1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en-US" sz="2000" dirty="0"/>
              <a:t>  </a:t>
            </a:r>
            <a:r>
              <a:rPr lang="en-US" sz="2000" dirty="0" err="1"/>
              <a:t>Recolorimos</a:t>
            </a:r>
            <a:r>
              <a:rPr lang="en-US" sz="2000" dirty="0"/>
              <a:t> e </a:t>
            </a:r>
            <a:r>
              <a:rPr lang="en-US" sz="2000" dirty="0" err="1"/>
              <a:t>rodamos</a:t>
            </a:r>
            <a:endParaRPr lang="en-US" sz="2000" dirty="0"/>
          </a:p>
          <a:p>
            <a:pPr lvl="1" eaLnBrk="1" hangingPunct="1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en-US" sz="2000" dirty="0"/>
              <a:t>  </a:t>
            </a:r>
            <a:r>
              <a:rPr lang="en-US" sz="2000" dirty="0" err="1"/>
              <a:t>Ajuste</a:t>
            </a:r>
            <a:r>
              <a:rPr lang="en-US" sz="2000" dirty="0"/>
              <a:t> </a:t>
            </a:r>
            <a:r>
              <a:rPr lang="en-US" sz="2000" dirty="0" err="1"/>
              <a:t>termina</a:t>
            </a:r>
            <a:r>
              <a:rPr lang="en-US" sz="2000" dirty="0"/>
              <a:t> </a:t>
            </a:r>
            <a:r>
              <a:rPr lang="en-US" sz="2000" dirty="0" err="1"/>
              <a:t>aqui</a:t>
            </a:r>
            <a:endParaRPr lang="en-US" sz="2000" dirty="0"/>
          </a:p>
        </p:txBody>
      </p:sp>
      <p:sp>
        <p:nvSpPr>
          <p:cNvPr id="2" name="Retângulo 1"/>
          <p:cNvSpPr/>
          <p:nvPr/>
        </p:nvSpPr>
        <p:spPr>
          <a:xfrm>
            <a:off x="4932040" y="637622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5724128" y="3933056"/>
            <a:ext cx="576064" cy="360040"/>
          </a:xfrm>
          <a:prstGeom prst="wedgeRoundRectCallout">
            <a:avLst>
              <a:gd name="adj1" fmla="val -58760"/>
              <a:gd name="adj2" fmla="val 9936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v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4644008" y="5877272"/>
            <a:ext cx="576064" cy="360040"/>
          </a:xfrm>
          <a:prstGeom prst="wedgeRoundRectCallout">
            <a:avLst>
              <a:gd name="adj1" fmla="val 46981"/>
              <a:gd name="adj2" fmla="val -195438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w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6084168" y="4437112"/>
            <a:ext cx="576064" cy="360040"/>
          </a:xfrm>
          <a:prstGeom prst="wedgeRoundRectCallout">
            <a:avLst>
              <a:gd name="adj1" fmla="val -42673"/>
              <a:gd name="adj2" fmla="val 8440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y</a:t>
            </a:r>
            <a:endParaRPr lang="pt-B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892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410" y="2852936"/>
            <a:ext cx="84391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            </a:t>
            </a:r>
            <a:r>
              <a:rPr lang="pt-BR" altLang="pt-BR" sz="3200" smtClean="0"/>
              <a:t>(esquerda)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2087562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>
                <a:solidFill>
                  <a:srgbClr val="FFC000"/>
                </a:solidFill>
              </a:rPr>
              <a:t>Caso</a:t>
            </a:r>
            <a:r>
              <a:rPr lang="en-US" sz="2400" dirty="0">
                <a:solidFill>
                  <a:srgbClr val="FFC000"/>
                </a:solidFill>
              </a:rPr>
              <a:t> 4</a:t>
            </a:r>
            <a:r>
              <a:rPr lang="en-US" sz="2400" dirty="0"/>
              <a:t> - 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y-&gt;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dir</a:t>
            </a:r>
            <a:r>
              <a:rPr lang="en-US" sz="2400" dirty="0"/>
              <a:t> é </a:t>
            </a:r>
            <a:r>
              <a:rPr lang="en-US" sz="2400" dirty="0" err="1" smtClean="0">
                <a:solidFill>
                  <a:srgbClr val="FF0000"/>
                </a:solidFill>
              </a:rPr>
              <a:t>rubro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i="1" dirty="0" smtClean="0"/>
              <a:t>(</a:t>
            </a:r>
            <a:r>
              <a:rPr lang="en-US" sz="2400" i="1" dirty="0" err="1" smtClean="0"/>
              <a:t>sobrinho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distante</a:t>
            </a:r>
            <a:r>
              <a:rPr lang="en-US" sz="2400" i="1" dirty="0" smtClean="0"/>
              <a:t>)</a:t>
            </a:r>
            <a:endParaRPr lang="en-US" sz="2400" i="1" dirty="0"/>
          </a:p>
          <a:p>
            <a:pPr lvl="1" eaLnBrk="1" hangingPunct="1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en-US" sz="2000" dirty="0" err="1" smtClean="0"/>
              <a:t>Rodamos</a:t>
            </a:r>
            <a:r>
              <a:rPr lang="en-US" sz="2000" dirty="0" smtClean="0"/>
              <a:t> e </a:t>
            </a:r>
            <a:r>
              <a:rPr lang="en-US" sz="2000" dirty="0" err="1" smtClean="0"/>
              <a:t>recolorimos</a:t>
            </a:r>
            <a:r>
              <a:rPr lang="en-US" sz="2000" dirty="0" smtClean="0"/>
              <a:t>  </a:t>
            </a:r>
          </a:p>
          <a:p>
            <a:pPr lvl="1" eaLnBrk="1" hangingPunct="1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en-US" sz="2000" dirty="0" err="1" smtClean="0"/>
              <a:t>Ajuste</a:t>
            </a:r>
            <a:r>
              <a:rPr lang="en-US" sz="2000" dirty="0" smtClean="0"/>
              <a:t> </a:t>
            </a:r>
            <a:r>
              <a:rPr lang="en-US" sz="2000" dirty="0" err="1"/>
              <a:t>termina</a:t>
            </a:r>
            <a:r>
              <a:rPr lang="en-US" sz="2000" dirty="0"/>
              <a:t> </a:t>
            </a:r>
            <a:r>
              <a:rPr lang="en-US" sz="2000" dirty="0" err="1"/>
              <a:t>aqui</a:t>
            </a:r>
            <a:endParaRPr lang="en-US" sz="2000" dirty="0"/>
          </a:p>
        </p:txBody>
      </p:sp>
      <p:sp>
        <p:nvSpPr>
          <p:cNvPr id="2" name="Retângulo 1"/>
          <p:cNvSpPr/>
          <p:nvPr/>
        </p:nvSpPr>
        <p:spPr>
          <a:xfrm>
            <a:off x="4932040" y="637622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5652120" y="3861048"/>
            <a:ext cx="576064" cy="360040"/>
          </a:xfrm>
          <a:prstGeom prst="wedgeRoundRectCallout">
            <a:avLst>
              <a:gd name="adj1" fmla="val -58760"/>
              <a:gd name="adj2" fmla="val 9936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v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4572000" y="5805264"/>
            <a:ext cx="576064" cy="360040"/>
          </a:xfrm>
          <a:prstGeom prst="wedgeRoundRectCallout">
            <a:avLst>
              <a:gd name="adj1" fmla="val 46981"/>
              <a:gd name="adj2" fmla="val -195438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w</a:t>
            </a:r>
            <a:endParaRPr lang="pt-BR" b="1" i="1" dirty="0">
              <a:solidFill>
                <a:srgbClr val="FFFF00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6012160" y="4365104"/>
            <a:ext cx="576064" cy="360040"/>
          </a:xfrm>
          <a:prstGeom prst="wedgeRoundRectCallout">
            <a:avLst>
              <a:gd name="adj1" fmla="val -42673"/>
              <a:gd name="adj2" fmla="val 8440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y</a:t>
            </a:r>
            <a:endParaRPr lang="pt-B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599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924944"/>
            <a:ext cx="8467725" cy="287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            </a:t>
            </a:r>
            <a:r>
              <a:rPr lang="pt-BR" altLang="pt-BR" sz="3200" smtClean="0"/>
              <a:t>(esquerda)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2087562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>
                <a:solidFill>
                  <a:srgbClr val="FFC000"/>
                </a:solidFill>
              </a:rPr>
              <a:t>Caso</a:t>
            </a:r>
            <a:r>
              <a:rPr lang="en-US" sz="2400" dirty="0">
                <a:solidFill>
                  <a:srgbClr val="FFC000"/>
                </a:solidFill>
              </a:rPr>
              <a:t> 4</a:t>
            </a:r>
            <a:r>
              <a:rPr lang="en-US" sz="2400" dirty="0"/>
              <a:t> - 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y-&gt;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dir</a:t>
            </a:r>
            <a:r>
              <a:rPr lang="en-US" sz="2400" dirty="0"/>
              <a:t> é </a:t>
            </a:r>
            <a:r>
              <a:rPr lang="en-US" sz="2400" dirty="0" err="1" smtClean="0">
                <a:solidFill>
                  <a:srgbClr val="FF0000"/>
                </a:solidFill>
              </a:rPr>
              <a:t>rubro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i="1" dirty="0" smtClean="0"/>
              <a:t>(</a:t>
            </a:r>
            <a:r>
              <a:rPr lang="en-US" sz="2400" i="1" dirty="0" err="1" smtClean="0"/>
              <a:t>sobrinho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distante</a:t>
            </a:r>
            <a:r>
              <a:rPr lang="en-US" sz="2400" i="1" dirty="0" smtClean="0"/>
              <a:t>)</a:t>
            </a:r>
            <a:endParaRPr lang="en-US" sz="2400" i="1" dirty="0"/>
          </a:p>
          <a:p>
            <a:pPr lvl="1" eaLnBrk="1" hangingPunct="1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en-US" sz="2000" dirty="0" err="1" smtClean="0"/>
              <a:t>Rodamos</a:t>
            </a:r>
            <a:r>
              <a:rPr lang="en-US" sz="2000" dirty="0" smtClean="0"/>
              <a:t> e </a:t>
            </a:r>
            <a:r>
              <a:rPr lang="en-US" sz="2000" dirty="0" err="1" smtClean="0"/>
              <a:t>recolorimos</a:t>
            </a:r>
            <a:r>
              <a:rPr lang="en-US" sz="2000" dirty="0" smtClean="0"/>
              <a:t>  </a:t>
            </a:r>
          </a:p>
          <a:p>
            <a:pPr lvl="1" eaLnBrk="1" hangingPunct="1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en-US" sz="2000" dirty="0" err="1" smtClean="0"/>
              <a:t>Ajuste</a:t>
            </a:r>
            <a:r>
              <a:rPr lang="en-US" sz="2000" dirty="0" smtClean="0"/>
              <a:t> </a:t>
            </a:r>
            <a:r>
              <a:rPr lang="en-US" sz="2000" dirty="0" err="1"/>
              <a:t>termina</a:t>
            </a:r>
            <a:r>
              <a:rPr lang="en-US" sz="2000" dirty="0"/>
              <a:t> </a:t>
            </a:r>
            <a:r>
              <a:rPr lang="en-US" sz="2000" dirty="0" err="1"/>
              <a:t>aqui</a:t>
            </a:r>
            <a:endParaRPr lang="en-US" sz="2000" dirty="0"/>
          </a:p>
        </p:txBody>
      </p:sp>
      <p:sp>
        <p:nvSpPr>
          <p:cNvPr id="2" name="Retângulo 1"/>
          <p:cNvSpPr/>
          <p:nvPr/>
        </p:nvSpPr>
        <p:spPr>
          <a:xfrm>
            <a:off x="4932040" y="637622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2314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810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Deleções </a:t>
            </a:r>
            <a:r>
              <a:rPr lang="pt-BR" altLang="pt-BR" sz="4000" smtClean="0">
                <a:solidFill>
                  <a:srgbClr val="FF0000"/>
                </a:solidFill>
              </a:rPr>
              <a:t>Rubro</a:t>
            </a:r>
            <a:r>
              <a:rPr lang="pt-BR" altLang="pt-BR" sz="4000" smtClean="0"/>
              <a:t>-            </a:t>
            </a:r>
            <a:r>
              <a:rPr lang="pt-BR" altLang="pt-BR" sz="3200" smtClean="0"/>
              <a:t>(esquerda)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41438"/>
            <a:ext cx="7848600" cy="2087562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400" dirty="0" err="1">
                <a:solidFill>
                  <a:srgbClr val="FFC000"/>
                </a:solidFill>
              </a:rPr>
              <a:t>Caso</a:t>
            </a:r>
            <a:r>
              <a:rPr lang="en-US" sz="2400" dirty="0">
                <a:solidFill>
                  <a:srgbClr val="FFC000"/>
                </a:solidFill>
              </a:rPr>
              <a:t> 4</a:t>
            </a:r>
            <a:r>
              <a:rPr lang="en-US" sz="2400" dirty="0"/>
              <a:t> - 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y-&gt;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dir</a:t>
            </a:r>
            <a:r>
              <a:rPr lang="en-US" sz="2400" dirty="0"/>
              <a:t> é </a:t>
            </a:r>
            <a:r>
              <a:rPr lang="en-US" sz="2400" dirty="0" err="1" smtClean="0">
                <a:solidFill>
                  <a:srgbClr val="FF0000"/>
                </a:solidFill>
              </a:rPr>
              <a:t>rubro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i="1" dirty="0" smtClean="0"/>
              <a:t>(</a:t>
            </a:r>
            <a:r>
              <a:rPr lang="en-US" sz="2400" i="1" dirty="0" err="1" smtClean="0"/>
              <a:t>sobrinho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distante</a:t>
            </a:r>
            <a:r>
              <a:rPr lang="en-US" sz="2400" i="1" dirty="0" smtClean="0"/>
              <a:t>)</a:t>
            </a:r>
            <a:endParaRPr lang="en-US" sz="2400" i="1" dirty="0"/>
          </a:p>
          <a:p>
            <a:pPr lvl="1" eaLnBrk="1" hangingPunct="1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en-US" sz="2000" dirty="0" err="1" smtClean="0"/>
              <a:t>Rodamos</a:t>
            </a:r>
            <a:r>
              <a:rPr lang="en-US" sz="2000" dirty="0" smtClean="0"/>
              <a:t> e </a:t>
            </a:r>
            <a:r>
              <a:rPr lang="en-US" sz="2000" dirty="0" err="1" smtClean="0"/>
              <a:t>recolorimos</a:t>
            </a:r>
            <a:r>
              <a:rPr lang="en-US" sz="2000" dirty="0" smtClean="0"/>
              <a:t>  </a:t>
            </a:r>
          </a:p>
          <a:p>
            <a:pPr lvl="1" eaLnBrk="1" hangingPunct="1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en-US" sz="2000" dirty="0" err="1" smtClean="0"/>
              <a:t>Ajuste</a:t>
            </a:r>
            <a:r>
              <a:rPr lang="en-US" sz="2000" dirty="0" smtClean="0"/>
              <a:t> </a:t>
            </a:r>
            <a:r>
              <a:rPr lang="en-US" sz="2000" dirty="0" err="1"/>
              <a:t>termina</a:t>
            </a:r>
            <a:r>
              <a:rPr lang="en-US" sz="2000" dirty="0"/>
              <a:t> </a:t>
            </a:r>
            <a:r>
              <a:rPr lang="en-US" sz="2000" dirty="0" err="1"/>
              <a:t>aqui</a:t>
            </a:r>
            <a:endParaRPr lang="en-US" sz="2000" dirty="0"/>
          </a:p>
        </p:txBody>
      </p:sp>
      <p:sp>
        <p:nvSpPr>
          <p:cNvPr id="2" name="Retângulo 1"/>
          <p:cNvSpPr/>
          <p:nvPr/>
        </p:nvSpPr>
        <p:spPr>
          <a:xfrm>
            <a:off x="4932040" y="637622"/>
            <a:ext cx="18389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Negras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935" y="2928714"/>
            <a:ext cx="8429625" cy="287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2910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3600" dirty="0" smtClean="0"/>
              <a:t>Resumo: d</a:t>
            </a:r>
            <a:r>
              <a:rPr lang="pt-BR" altLang="pt-BR" sz="3600" dirty="0" smtClean="0"/>
              <a:t>eleção </a:t>
            </a:r>
            <a:r>
              <a:rPr lang="pt-BR" altLang="pt-BR" sz="3600" dirty="0" smtClean="0"/>
              <a:t>- Caso 4e </a:t>
            </a:r>
            <a:r>
              <a:rPr lang="pt-BR" altLang="pt-BR" sz="2400" dirty="0" smtClean="0"/>
              <a:t>(esquerda)</a:t>
            </a:r>
            <a:endParaRPr lang="en-US" altLang="pt-BR" sz="2400" dirty="0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altLang="pt-BR" sz="2600" b="1" dirty="0" smtClean="0">
                <a:latin typeface="Courier New" pitchFamily="49" charset="0"/>
                <a:cs typeface="Courier New" pitchFamily="49" charset="0"/>
              </a:rPr>
              <a:t>y-&gt;</a:t>
            </a:r>
            <a:r>
              <a:rPr lang="en-US" altLang="pt-BR" sz="2600" b="1" dirty="0" err="1" smtClean="0">
                <a:latin typeface="Courier New" pitchFamily="49" charset="0"/>
                <a:cs typeface="Courier New" pitchFamily="49" charset="0"/>
              </a:rPr>
              <a:t>dir</a:t>
            </a:r>
            <a:r>
              <a:rPr lang="en-US" altLang="pt-BR" sz="2800" dirty="0" smtClean="0"/>
              <a:t> </a:t>
            </a:r>
            <a:r>
              <a:rPr lang="en-US" altLang="pt-BR" sz="2400" i="1" dirty="0" smtClean="0"/>
              <a:t>(</a:t>
            </a:r>
            <a:r>
              <a:rPr lang="en-US" altLang="pt-BR" sz="2400" i="1" dirty="0" err="1" smtClean="0"/>
              <a:t>sobrinho</a:t>
            </a:r>
            <a:r>
              <a:rPr lang="en-US" altLang="pt-BR" sz="2400" i="1" dirty="0" smtClean="0"/>
              <a:t> </a:t>
            </a:r>
            <a:r>
              <a:rPr lang="en-US" altLang="pt-BR" sz="2400" i="1" dirty="0" err="1" smtClean="0"/>
              <a:t>distante</a:t>
            </a:r>
            <a:r>
              <a:rPr lang="en-US" altLang="pt-BR" sz="2400" i="1" dirty="0" smtClean="0"/>
              <a:t>) </a:t>
            </a:r>
            <a:r>
              <a:rPr lang="en-US" altLang="pt-BR" sz="2800" dirty="0" smtClean="0"/>
              <a:t>é </a:t>
            </a:r>
            <a:r>
              <a:rPr lang="en-US" altLang="pt-BR" sz="2800" dirty="0" err="1" smtClean="0">
                <a:solidFill>
                  <a:srgbClr val="FF0000"/>
                </a:solidFill>
              </a:rPr>
              <a:t>rubro</a:t>
            </a:r>
            <a:r>
              <a:rPr lang="en-US" altLang="pt-BR" sz="2800" dirty="0" smtClean="0">
                <a:solidFill>
                  <a:srgbClr val="FF0000"/>
                </a:solidFill>
              </a:rPr>
              <a:t> 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400" dirty="0" err="1" smtClean="0"/>
              <a:t>nodos</a:t>
            </a:r>
            <a:r>
              <a:rPr lang="en-US" altLang="pt-BR" sz="2400" dirty="0" smtClean="0"/>
              <a:t> </a:t>
            </a:r>
            <a:r>
              <a:rPr lang="en-US" altLang="pt-BR" sz="2400" dirty="0" smtClean="0">
                <a:solidFill>
                  <a:srgbClr val="FFC000"/>
                </a:solidFill>
              </a:rPr>
              <a:t>c</a:t>
            </a:r>
            <a:r>
              <a:rPr lang="en-US" altLang="pt-BR" sz="2400" baseline="-25000" dirty="0" smtClean="0">
                <a:solidFill>
                  <a:srgbClr val="FFC000"/>
                </a:solidFill>
              </a:rPr>
              <a:t>1</a:t>
            </a:r>
            <a:r>
              <a:rPr lang="en-US" altLang="pt-BR" sz="2400" dirty="0" smtClean="0"/>
              <a:t> e </a:t>
            </a:r>
            <a:r>
              <a:rPr lang="en-US" altLang="pt-BR" sz="2400" dirty="0" smtClean="0">
                <a:solidFill>
                  <a:srgbClr val="FFC000"/>
                </a:solidFill>
              </a:rPr>
              <a:t>c</a:t>
            </a:r>
            <a:r>
              <a:rPr lang="en-US" altLang="pt-BR" sz="2400" baseline="-25000" dirty="0" smtClean="0">
                <a:solidFill>
                  <a:srgbClr val="FFC000"/>
                </a:solidFill>
              </a:rPr>
              <a:t>2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podem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ser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>
                <a:solidFill>
                  <a:srgbClr val="FF0000"/>
                </a:solidFill>
              </a:rPr>
              <a:t>rubros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ou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negros</a:t>
            </a:r>
            <a:r>
              <a:rPr lang="en-US" altLang="pt-BR" sz="2400" dirty="0" smtClean="0"/>
              <a:t> e </a:t>
            </a:r>
            <a:r>
              <a:rPr lang="en-US" altLang="pt-BR" sz="2400" dirty="0" err="1" smtClean="0"/>
              <a:t>não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mudam</a:t>
            </a:r>
            <a:endParaRPr lang="en-US" altLang="pt-BR" sz="2400" dirty="0" smtClean="0"/>
          </a:p>
          <a:p>
            <a:pPr lvl="1" eaLnBrk="1" hangingPunct="1">
              <a:spcBef>
                <a:spcPts val="1200"/>
              </a:spcBef>
            </a:pPr>
            <a:r>
              <a:rPr lang="en-US" altLang="pt-BR" sz="2400" dirty="0" err="1" smtClean="0"/>
              <a:t>mude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cor</a:t>
            </a:r>
            <a:r>
              <a:rPr lang="en-US" altLang="pt-BR" sz="2400" dirty="0" smtClean="0"/>
              <a:t> de </a:t>
            </a:r>
            <a:r>
              <a:rPr lang="en-US" altLang="pt-BR" sz="2400" b="1" dirty="0" smtClean="0">
                <a:latin typeface="Courier New" pitchFamily="49" charset="0"/>
                <a:cs typeface="Courier New" pitchFamily="49" charset="0"/>
              </a:rPr>
              <a:t>y-&gt;</a:t>
            </a:r>
            <a:r>
              <a:rPr lang="en-US" altLang="pt-BR" sz="2400" b="1" dirty="0" err="1" smtClean="0">
                <a:latin typeface="Courier New" pitchFamily="49" charset="0"/>
                <a:cs typeface="Courier New" pitchFamily="49" charset="0"/>
              </a:rPr>
              <a:t>dir</a:t>
            </a:r>
            <a:r>
              <a:rPr lang="en-US" altLang="pt-BR" sz="2400" dirty="0" smtClean="0"/>
              <a:t> e de </a:t>
            </a:r>
            <a:r>
              <a:rPr lang="en-US" altLang="pt-BR" sz="2400" dirty="0" err="1" smtClean="0">
                <a:solidFill>
                  <a:srgbClr val="FFC000"/>
                </a:solidFill>
              </a:rPr>
              <a:t>pai</a:t>
            </a:r>
            <a:r>
              <a:rPr lang="en-US" altLang="pt-BR" sz="2400" dirty="0" smtClean="0"/>
              <a:t> para negro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400" dirty="0" err="1" smtClean="0"/>
              <a:t>mude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cor</a:t>
            </a:r>
            <a:r>
              <a:rPr lang="en-US" altLang="pt-BR" sz="2400" dirty="0" smtClean="0"/>
              <a:t> de </a:t>
            </a:r>
            <a:r>
              <a:rPr lang="en-US" altLang="pt-BR" sz="2400" i="1" dirty="0" smtClean="0">
                <a:solidFill>
                  <a:srgbClr val="FFC000"/>
                </a:solidFill>
              </a:rPr>
              <a:t>y</a:t>
            </a:r>
            <a:r>
              <a:rPr lang="en-US" altLang="pt-BR" sz="2400" dirty="0" smtClean="0"/>
              <a:t> para </a:t>
            </a:r>
            <a:r>
              <a:rPr lang="en-US" altLang="pt-BR" sz="2400" b="1" dirty="0" smtClean="0">
                <a:latin typeface="Courier New" pitchFamily="49" charset="0"/>
                <a:cs typeface="Courier New" pitchFamily="49" charset="0"/>
              </a:rPr>
              <a:t>c</a:t>
            </a:r>
            <a:r>
              <a:rPr lang="en-US" altLang="pt-BR" sz="2400" b="1" baseline="-25000" dirty="0" smtClean="0">
                <a:latin typeface="Courier New" pitchFamily="49" charset="0"/>
                <a:cs typeface="Courier New" pitchFamily="49" charset="0"/>
              </a:rPr>
              <a:t>1</a:t>
            </a:r>
            <a:r>
              <a:rPr lang="en-US" altLang="pt-BR" sz="2400" b="1" dirty="0" smtClean="0">
                <a:latin typeface="Courier New" pitchFamily="49" charset="0"/>
                <a:cs typeface="Courier New" pitchFamily="49" charset="0"/>
              </a:rPr>
              <a:t>-&gt;</a:t>
            </a:r>
            <a:r>
              <a:rPr lang="en-US" altLang="pt-BR" sz="2400" b="1" dirty="0" err="1" smtClean="0">
                <a:latin typeface="Courier New" pitchFamily="49" charset="0"/>
                <a:cs typeface="Courier New" pitchFamily="49" charset="0"/>
              </a:rPr>
              <a:t>cor</a:t>
            </a:r>
            <a:endParaRPr lang="en-US" altLang="pt-BR" sz="2400" b="1" dirty="0" smtClean="0">
              <a:latin typeface="Courier New" pitchFamily="49" charset="0"/>
              <a:cs typeface="Courier New" pitchFamily="49" charset="0"/>
            </a:endParaRPr>
          </a:p>
          <a:p>
            <a:pPr lvl="1" eaLnBrk="1" hangingPunct="1">
              <a:spcBef>
                <a:spcPts val="1200"/>
              </a:spcBef>
            </a:pPr>
            <a:r>
              <a:rPr lang="en-US" altLang="pt-BR" sz="2400" dirty="0" err="1" smtClean="0"/>
              <a:t>rotacione</a:t>
            </a:r>
            <a:r>
              <a:rPr lang="en-US" altLang="pt-BR" sz="2400" dirty="0" smtClean="0"/>
              <a:t> para a </a:t>
            </a:r>
            <a:r>
              <a:rPr lang="en-US" altLang="pt-BR" sz="2400" dirty="0" err="1" smtClean="0"/>
              <a:t>esquerda</a:t>
            </a:r>
            <a:r>
              <a:rPr lang="en-US" altLang="pt-BR" sz="2400" dirty="0" smtClean="0"/>
              <a:t> entre </a:t>
            </a:r>
            <a:r>
              <a:rPr lang="en-US" altLang="pt-BR" sz="2400" dirty="0" err="1" smtClean="0">
                <a:solidFill>
                  <a:srgbClr val="FFC000"/>
                </a:solidFill>
              </a:rPr>
              <a:t>pai</a:t>
            </a:r>
            <a:r>
              <a:rPr lang="en-US" altLang="pt-BR" sz="2400" dirty="0" smtClean="0"/>
              <a:t> e </a:t>
            </a:r>
            <a:r>
              <a:rPr lang="en-US" altLang="pt-BR" sz="2400" i="1" dirty="0" smtClean="0">
                <a:solidFill>
                  <a:srgbClr val="FFC000"/>
                </a:solidFill>
              </a:rPr>
              <a:t>y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pt-BR" sz="2400" dirty="0" err="1" smtClean="0"/>
              <a:t>faça</a:t>
            </a:r>
            <a:r>
              <a:rPr lang="en-US" altLang="pt-BR" sz="2400" dirty="0" smtClean="0"/>
              <a:t> a </a:t>
            </a:r>
            <a:r>
              <a:rPr lang="en-US" altLang="pt-BR" sz="2400" dirty="0" err="1" smtClean="0"/>
              <a:t>raiz</a:t>
            </a:r>
            <a:r>
              <a:rPr lang="en-US" altLang="pt-BR" sz="2400" dirty="0" smtClean="0"/>
              <a:t> da </a:t>
            </a:r>
            <a:r>
              <a:rPr lang="en-US" altLang="pt-BR" sz="2400" dirty="0" err="1" smtClean="0"/>
              <a:t>árvore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ser</a:t>
            </a:r>
            <a:r>
              <a:rPr lang="en-US" altLang="pt-BR" sz="2400" dirty="0" smtClean="0"/>
              <a:t> </a:t>
            </a:r>
            <a:r>
              <a:rPr lang="en-US" altLang="pt-BR" sz="2400" i="1" dirty="0" smtClean="0">
                <a:solidFill>
                  <a:srgbClr val="FFC000"/>
                </a:solidFill>
              </a:rPr>
              <a:t>w</a:t>
            </a:r>
            <a:endParaRPr lang="en-US" altLang="pt-BR" sz="2400" dirty="0" smtClean="0"/>
          </a:p>
          <a:p>
            <a:pPr lvl="2" eaLnBrk="1" hangingPunct="1">
              <a:spcBef>
                <a:spcPts val="1200"/>
              </a:spcBef>
            </a:pPr>
            <a:r>
              <a:rPr lang="en-US" altLang="pt-BR" sz="1800" dirty="0" err="1" smtClean="0"/>
              <a:t>condição</a:t>
            </a:r>
            <a:r>
              <a:rPr lang="en-US" altLang="pt-BR" sz="1800" dirty="0" smtClean="0"/>
              <a:t> de </a:t>
            </a:r>
            <a:r>
              <a:rPr lang="en-US" altLang="pt-BR" sz="1800" dirty="0" err="1" smtClean="0"/>
              <a:t>término</a:t>
            </a:r>
            <a:endParaRPr lang="en-US" altLang="pt-BR" sz="1800" dirty="0" smtClean="0"/>
          </a:p>
          <a:p>
            <a:pPr lvl="1" eaLnBrk="1" hangingPunct="1">
              <a:spcBef>
                <a:spcPts val="1200"/>
              </a:spcBef>
            </a:pPr>
            <a:endParaRPr lang="en-US" altLang="pt-BR" sz="2000" dirty="0" smtClean="0"/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565400"/>
            <a:ext cx="8040687" cy="289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9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Deleção - Caso 4e </a:t>
            </a:r>
            <a:r>
              <a:rPr lang="pt-BR" altLang="pt-BR" sz="2400" smtClean="0"/>
              <a:t>(esquerda)</a:t>
            </a:r>
            <a:endParaRPr lang="en-US" altLang="pt-BR" sz="2400" smtClean="0"/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6303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Seta para a direita 6"/>
          <p:cNvSpPr/>
          <p:nvPr/>
        </p:nvSpPr>
        <p:spPr>
          <a:xfrm>
            <a:off x="4860032" y="3933056"/>
            <a:ext cx="720080" cy="2880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638175"/>
            <a:ext cx="7848600" cy="5616575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2800" dirty="0" err="1" smtClean="0">
                <a:latin typeface="+mj-lt"/>
                <a:cs typeface="Courier New" pitchFamily="49" charset="0"/>
              </a:rPr>
              <a:t>Correção-ou-elevação</a:t>
            </a:r>
            <a:r>
              <a:rPr lang="en-US" sz="2800" dirty="0" smtClean="0">
                <a:latin typeface="+mj-lt"/>
                <a:cs typeface="Courier New" pitchFamily="49" charset="0"/>
              </a:rPr>
              <a:t>-      (</a:t>
            </a:r>
            <a:r>
              <a:rPr lang="en-US" sz="2800" dirty="0" err="1" smtClean="0">
                <a:latin typeface="+mj-lt"/>
                <a:cs typeface="Courier New" pitchFamily="49" charset="0"/>
              </a:rPr>
              <a:t>deleção</a:t>
            </a:r>
            <a:r>
              <a:rPr lang="en-US" sz="2800" dirty="0" smtClean="0">
                <a:latin typeface="+mj-lt"/>
                <a:cs typeface="Courier New" pitchFamily="49" charset="0"/>
              </a:rPr>
              <a:t>) alto </a:t>
            </a:r>
            <a:r>
              <a:rPr lang="en-US" sz="2800" dirty="0" err="1" smtClean="0">
                <a:latin typeface="+mj-lt"/>
                <a:cs typeface="Courier New" pitchFamily="49" charset="0"/>
              </a:rPr>
              <a:t>nível</a:t>
            </a:r>
            <a:endParaRPr lang="en-US" sz="2800" dirty="0" smtClean="0">
              <a:latin typeface="+mj-lt"/>
              <a:cs typeface="Courier New" pitchFamily="49" charset="0"/>
            </a:endParaRPr>
          </a:p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endParaRPr lang="en-US" sz="1400" b="1" dirty="0">
              <a:latin typeface="Courier New" pitchFamily="49" charset="0"/>
              <a:cs typeface="Courier New" pitchFamily="49" charset="0"/>
            </a:endParaRPr>
          </a:p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nodoRB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*</a:t>
            </a:r>
            <a:r>
              <a:rPr lang="en-US" sz="16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passoCED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nodoRB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*w, *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raiz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)</a:t>
            </a:r>
          </a:p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16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início</a:t>
            </a:r>
            <a:endParaRPr lang="en-US" sz="16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ENQUANTO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w ≠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raiz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FAÇA	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	</a:t>
            </a:r>
            <a:r>
              <a:rPr lang="en-US" sz="1600" b="1" dirty="0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  Cond. de </a:t>
            </a:r>
            <a:r>
              <a:rPr lang="en-US" sz="1600" b="1" dirty="0" err="1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término</a:t>
            </a:r>
            <a:endParaRPr lang="en-US" sz="16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16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   SE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w = w-&gt;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pai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-&gt;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esq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ENTÃO</a:t>
            </a:r>
            <a:endParaRPr lang="en-US" sz="16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     w 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← </a:t>
            </a:r>
            <a:r>
              <a:rPr lang="en-US" sz="16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passoCED_esq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(w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raiz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)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;  	</a:t>
            </a:r>
            <a:r>
              <a:rPr lang="en-US" sz="1600" b="1" dirty="0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  </a:t>
            </a:r>
            <a:r>
              <a:rPr lang="en-US" sz="1600" b="1" dirty="0" err="1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Esquerda</a:t>
            </a:r>
            <a:endParaRPr lang="en-US" sz="1600" b="1" dirty="0">
              <a:solidFill>
                <a:srgbClr val="92D050"/>
              </a:solidFill>
              <a:latin typeface="Courier New" pitchFamily="49" charset="0"/>
              <a:cs typeface="Courier New" pitchFamily="49" charset="0"/>
            </a:endParaRPr>
          </a:p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16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   SENÃO</a:t>
            </a:r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    w 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← </a:t>
            </a:r>
            <a:r>
              <a:rPr lang="en-US" sz="16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passoCED_dir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(w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raiz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); 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1600" b="1" dirty="0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//  </a:t>
            </a:r>
            <a:r>
              <a:rPr lang="en-US" sz="1600" b="1" dirty="0" err="1" smtClean="0">
                <a:solidFill>
                  <a:srgbClr val="92D050"/>
                </a:solidFill>
                <a:latin typeface="Courier New" pitchFamily="49" charset="0"/>
                <a:cs typeface="Courier New" pitchFamily="49" charset="0"/>
              </a:rPr>
              <a:t>Direita</a:t>
            </a:r>
            <a:endParaRPr lang="en-US" sz="1600" b="1" dirty="0" smtClean="0">
              <a:solidFill>
                <a:srgbClr val="92D050"/>
              </a:solidFill>
              <a:latin typeface="Courier New" pitchFamily="49" charset="0"/>
              <a:cs typeface="Courier New" pitchFamily="49" charset="0"/>
            </a:endParaRPr>
          </a:p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16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FIM ENQUANTO</a:t>
            </a:r>
          </a:p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retorne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w;</a:t>
            </a:r>
          </a:p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16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 </a:t>
            </a:r>
            <a:r>
              <a:rPr lang="en-US" sz="16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passoCED</a:t>
            </a:r>
            <a:endParaRPr lang="en-US" sz="16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endParaRPr lang="en-US" sz="16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1800" dirty="0" smtClean="0">
                <a:cs typeface="Courier New" pitchFamily="49" charset="0"/>
              </a:rPr>
              <a:t>Observe que </a:t>
            </a:r>
            <a:r>
              <a:rPr lang="en-US" sz="1800" dirty="0" err="1" smtClean="0">
                <a:cs typeface="Courier New" pitchFamily="49" charset="0"/>
              </a:rPr>
              <a:t>aqui</a:t>
            </a:r>
            <a:r>
              <a:rPr lang="en-US" sz="1800" dirty="0" smtClean="0">
                <a:cs typeface="Courier New" pitchFamily="49" charset="0"/>
              </a:rPr>
              <a:t> </a:t>
            </a:r>
            <a:r>
              <a:rPr lang="en-US" sz="1800" dirty="0" err="1" smtClean="0">
                <a:cs typeface="Courier New" pitchFamily="49" charset="0"/>
              </a:rPr>
              <a:t>não</a:t>
            </a:r>
            <a:r>
              <a:rPr lang="en-US" sz="1800" dirty="0" smtClean="0">
                <a:cs typeface="Courier New" pitchFamily="49" charset="0"/>
              </a:rPr>
              <a:t> </a:t>
            </a:r>
            <a:r>
              <a:rPr lang="en-US" sz="1800" dirty="0" err="1" smtClean="0">
                <a:cs typeface="Courier New" pitchFamily="49" charset="0"/>
              </a:rPr>
              <a:t>foi</a:t>
            </a:r>
            <a:r>
              <a:rPr lang="en-US" sz="1800" dirty="0" smtClean="0">
                <a:cs typeface="Courier New" pitchFamily="49" charset="0"/>
              </a:rPr>
              <a:t> </a:t>
            </a:r>
            <a:r>
              <a:rPr lang="en-US" sz="1800" dirty="0" err="1" smtClean="0">
                <a:cs typeface="Courier New" pitchFamily="49" charset="0"/>
              </a:rPr>
              <a:t>contemplada</a:t>
            </a:r>
            <a:r>
              <a:rPr lang="en-US" sz="1800" dirty="0" smtClean="0">
                <a:cs typeface="Courier New" pitchFamily="49" charset="0"/>
              </a:rPr>
              <a:t> </a:t>
            </a:r>
            <a:r>
              <a:rPr lang="en-US" sz="1800" dirty="0" err="1" smtClean="0">
                <a:cs typeface="Courier New" pitchFamily="49" charset="0"/>
              </a:rPr>
              <a:t>uma</a:t>
            </a:r>
            <a:r>
              <a:rPr lang="en-US" sz="1800" dirty="0" smtClean="0">
                <a:cs typeface="Courier New" pitchFamily="49" charset="0"/>
              </a:rPr>
              <a:t> </a:t>
            </a:r>
            <a:r>
              <a:rPr lang="en-US" sz="1800" dirty="0" err="1" smtClean="0">
                <a:cs typeface="Courier New" pitchFamily="49" charset="0"/>
              </a:rPr>
              <a:t>rotina</a:t>
            </a:r>
            <a:r>
              <a:rPr lang="en-US" sz="1800" dirty="0" smtClean="0">
                <a:cs typeface="Courier New" pitchFamily="49" charset="0"/>
              </a:rPr>
              <a:t> de alto </a:t>
            </a:r>
            <a:r>
              <a:rPr lang="en-US" sz="1800" dirty="0" err="1" smtClean="0">
                <a:cs typeface="Courier New" pitchFamily="49" charset="0"/>
              </a:rPr>
              <a:t>nível</a:t>
            </a:r>
            <a:r>
              <a:rPr lang="en-US" sz="1800" dirty="0" smtClean="0">
                <a:cs typeface="Courier New" pitchFamily="49" charset="0"/>
              </a:rPr>
              <a:t> que </a:t>
            </a:r>
            <a:r>
              <a:rPr lang="en-US" sz="1800" dirty="0" err="1" smtClean="0">
                <a:cs typeface="Courier New" pitchFamily="49" charset="0"/>
              </a:rPr>
              <a:t>deleta</a:t>
            </a:r>
            <a:r>
              <a:rPr lang="en-US" sz="1800" dirty="0" smtClean="0">
                <a:cs typeface="Courier New" pitchFamily="49" charset="0"/>
              </a:rPr>
              <a:t> e </a:t>
            </a:r>
            <a:r>
              <a:rPr lang="en-US" sz="1800" dirty="0" err="1" smtClean="0">
                <a:cs typeface="Courier New" pitchFamily="49" charset="0"/>
              </a:rPr>
              <a:t>sobe</a:t>
            </a:r>
            <a:r>
              <a:rPr lang="en-US" sz="1800" dirty="0" smtClean="0">
                <a:cs typeface="Courier New" pitchFamily="49" charset="0"/>
              </a:rPr>
              <a:t> </a:t>
            </a:r>
            <a:r>
              <a:rPr lang="en-US" sz="1800" i="1" dirty="0" smtClean="0">
                <a:solidFill>
                  <a:srgbClr val="FFC000"/>
                </a:solidFill>
                <a:cs typeface="Courier New" pitchFamily="49" charset="0"/>
              </a:rPr>
              <a:t>w</a:t>
            </a:r>
            <a:r>
              <a:rPr lang="en-US" sz="1800" dirty="0">
                <a:cs typeface="Courier New" pitchFamily="49" charset="0"/>
              </a:rPr>
              <a:t>,</a:t>
            </a:r>
            <a:r>
              <a:rPr lang="en-US" sz="1800" dirty="0" smtClean="0">
                <a:cs typeface="Courier New" pitchFamily="49" charset="0"/>
              </a:rPr>
              <a:t> </a:t>
            </a:r>
            <a:r>
              <a:rPr lang="en-US" sz="1800" dirty="0" err="1" smtClean="0">
                <a:cs typeface="Courier New" pitchFamily="49" charset="0"/>
              </a:rPr>
              <a:t>onde</a:t>
            </a:r>
            <a:r>
              <a:rPr lang="en-US" sz="1800" dirty="0" smtClean="0">
                <a:cs typeface="Courier New" pitchFamily="49" charset="0"/>
              </a:rPr>
              <a:t> </a:t>
            </a:r>
            <a:r>
              <a:rPr lang="en-US" sz="1800" dirty="0" err="1" smtClean="0">
                <a:cs typeface="Courier New" pitchFamily="49" charset="0"/>
              </a:rPr>
              <a:t>são</a:t>
            </a:r>
            <a:r>
              <a:rPr lang="en-US" sz="1800" dirty="0" smtClean="0">
                <a:cs typeface="Courier New" pitchFamily="49" charset="0"/>
              </a:rPr>
              <a:t> </a:t>
            </a:r>
            <a:r>
              <a:rPr lang="en-US" sz="1800" dirty="0" err="1" smtClean="0">
                <a:cs typeface="Courier New" pitchFamily="49" charset="0"/>
              </a:rPr>
              <a:t>tratadas</a:t>
            </a:r>
            <a:r>
              <a:rPr lang="en-US" sz="1800" dirty="0" smtClean="0">
                <a:cs typeface="Courier New" pitchFamily="49" charset="0"/>
              </a:rPr>
              <a:t> as </a:t>
            </a:r>
            <a:r>
              <a:rPr lang="en-US" sz="1800" dirty="0" err="1" smtClean="0">
                <a:cs typeface="Courier New" pitchFamily="49" charset="0"/>
              </a:rPr>
              <a:t>duas</a:t>
            </a:r>
            <a:r>
              <a:rPr lang="en-US" sz="1800" dirty="0" smtClean="0">
                <a:cs typeface="Courier New" pitchFamily="49" charset="0"/>
              </a:rPr>
              <a:t> </a:t>
            </a:r>
            <a:r>
              <a:rPr lang="en-US" sz="1800" dirty="0" err="1" smtClean="0">
                <a:cs typeface="Courier New" pitchFamily="49" charset="0"/>
              </a:rPr>
              <a:t>situações</a:t>
            </a:r>
            <a:r>
              <a:rPr lang="en-US" sz="1800" dirty="0" smtClean="0">
                <a:cs typeface="Courier New" pitchFamily="49" charset="0"/>
              </a:rPr>
              <a:t> </a:t>
            </a:r>
            <a:r>
              <a:rPr lang="en-US" sz="1800" dirty="0" smtClean="0">
                <a:cs typeface="Courier New" pitchFamily="49" charset="0"/>
              </a:rPr>
              <a:t>(</a:t>
            </a:r>
            <a:r>
              <a:rPr lang="en-US" sz="1800" i="1" dirty="0" err="1" smtClean="0">
                <a:cs typeface="Courier New" pitchFamily="49" charset="0"/>
              </a:rPr>
              <a:t>Caso</a:t>
            </a:r>
            <a:r>
              <a:rPr lang="en-US" sz="1800" i="1" dirty="0" smtClean="0">
                <a:cs typeface="Courier New" pitchFamily="49" charset="0"/>
              </a:rPr>
              <a:t> 0</a:t>
            </a:r>
            <a:r>
              <a:rPr lang="en-US" sz="1800" dirty="0" smtClean="0">
                <a:cs typeface="Courier New" pitchFamily="49" charset="0"/>
              </a:rPr>
              <a:t>) </a:t>
            </a:r>
            <a:r>
              <a:rPr lang="en-US" sz="1800" dirty="0" err="1" smtClean="0">
                <a:cs typeface="Courier New" pitchFamily="49" charset="0"/>
              </a:rPr>
              <a:t>onde</a:t>
            </a:r>
            <a:r>
              <a:rPr lang="en-US" sz="1800" dirty="0" smtClean="0">
                <a:cs typeface="Courier New" pitchFamily="49" charset="0"/>
              </a:rPr>
              <a:t>  </a:t>
            </a:r>
            <a:r>
              <a:rPr lang="en-US" sz="1800" dirty="0" smtClean="0">
                <a:cs typeface="Courier New" pitchFamily="49" charset="0"/>
              </a:rPr>
              <a:t>um </a:t>
            </a:r>
            <a:r>
              <a:rPr lang="en-US" sz="1800" dirty="0" err="1" smtClean="0">
                <a:cs typeface="Courier New" pitchFamily="49" charset="0"/>
              </a:rPr>
              <a:t>passo</a:t>
            </a:r>
            <a:r>
              <a:rPr lang="en-US" sz="1800" dirty="0" smtClean="0">
                <a:cs typeface="Courier New" pitchFamily="49" charset="0"/>
              </a:rPr>
              <a:t>-CED é </a:t>
            </a:r>
            <a:r>
              <a:rPr lang="en-US" sz="1800" dirty="0" err="1" smtClean="0">
                <a:cs typeface="Courier New" pitchFamily="49" charset="0"/>
              </a:rPr>
              <a:t>desnecessário</a:t>
            </a:r>
            <a:r>
              <a:rPr lang="en-US" sz="1800" dirty="0" smtClean="0">
                <a:cs typeface="Courier New" pitchFamily="49" charset="0"/>
              </a:rPr>
              <a:t> e que </a:t>
            </a:r>
            <a:r>
              <a:rPr lang="en-US" sz="1800" dirty="0" err="1" smtClean="0">
                <a:cs typeface="Courier New" pitchFamily="49" charset="0"/>
              </a:rPr>
              <a:t>invoca</a:t>
            </a:r>
            <a:r>
              <a:rPr lang="en-US" sz="1800" dirty="0" smtClean="0">
                <a:cs typeface="Courier New" pitchFamily="49" charset="0"/>
              </a:rPr>
              <a:t> </a:t>
            </a:r>
            <a:r>
              <a:rPr lang="en-US" sz="1800" b="1" dirty="0" err="1" smtClean="0">
                <a:latin typeface="Courier New" pitchFamily="49" charset="0"/>
                <a:cs typeface="Courier New" pitchFamily="49" charset="0"/>
              </a:rPr>
              <a:t>passoCED</a:t>
            </a:r>
            <a:r>
              <a:rPr lang="en-US" sz="1800" b="1" dirty="0" smtClean="0">
                <a:latin typeface="Courier New" pitchFamily="49" charset="0"/>
                <a:cs typeface="Courier New" pitchFamily="49" charset="0"/>
              </a:rPr>
              <a:t>()</a:t>
            </a:r>
            <a:r>
              <a:rPr lang="en-US" sz="1800" dirty="0" smtClean="0">
                <a:cs typeface="Courier New" pitchFamily="49" charset="0"/>
              </a:rPr>
              <a:t>.</a:t>
            </a:r>
          </a:p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r>
              <a:rPr lang="en-US" sz="1800" dirty="0" err="1" smtClean="0">
                <a:cs typeface="Courier New" pitchFamily="49" charset="0"/>
              </a:rPr>
              <a:t>Esta</a:t>
            </a:r>
            <a:r>
              <a:rPr lang="en-US" sz="1800" dirty="0" smtClean="0">
                <a:cs typeface="Courier New" pitchFamily="49" charset="0"/>
              </a:rPr>
              <a:t> </a:t>
            </a:r>
            <a:r>
              <a:rPr lang="en-US" sz="1800" dirty="0" err="1" smtClean="0">
                <a:cs typeface="Courier New" pitchFamily="49" charset="0"/>
              </a:rPr>
              <a:t>fica</a:t>
            </a:r>
            <a:r>
              <a:rPr lang="en-US" sz="1800" dirty="0" smtClean="0">
                <a:cs typeface="Courier New" pitchFamily="49" charset="0"/>
              </a:rPr>
              <a:t> </a:t>
            </a:r>
            <a:r>
              <a:rPr lang="en-US" sz="1800" dirty="0" err="1" smtClean="0">
                <a:cs typeface="Courier New" pitchFamily="49" charset="0"/>
              </a:rPr>
              <a:t>por</a:t>
            </a:r>
            <a:r>
              <a:rPr lang="en-US" sz="1800" dirty="0" smtClean="0">
                <a:cs typeface="Courier New" pitchFamily="49" charset="0"/>
              </a:rPr>
              <a:t> </a:t>
            </a:r>
            <a:r>
              <a:rPr lang="en-US" sz="1800" dirty="0" err="1" smtClean="0">
                <a:cs typeface="Courier New" pitchFamily="49" charset="0"/>
              </a:rPr>
              <a:t>conta</a:t>
            </a:r>
            <a:r>
              <a:rPr lang="en-US" sz="1800" dirty="0" smtClean="0">
                <a:cs typeface="Courier New" pitchFamily="49" charset="0"/>
              </a:rPr>
              <a:t> do </a:t>
            </a:r>
            <a:r>
              <a:rPr lang="en-US" sz="1800" dirty="0" err="1" smtClean="0">
                <a:cs typeface="Courier New" pitchFamily="49" charset="0"/>
              </a:rPr>
              <a:t>aluno</a:t>
            </a:r>
            <a:r>
              <a:rPr lang="en-US" sz="1800" dirty="0" smtClean="0">
                <a:cs typeface="Courier New" pitchFamily="49" charset="0"/>
              </a:rPr>
              <a:t>.</a:t>
            </a:r>
            <a:endParaRPr lang="en-US" sz="1800" dirty="0">
              <a:cs typeface="Courier New" pitchFamily="49" charset="0"/>
            </a:endParaRPr>
          </a:p>
          <a:p>
            <a:pPr marL="0" indent="0" eaLnBrk="1" hangingPunct="1">
              <a:spcBef>
                <a:spcPts val="600"/>
              </a:spcBef>
              <a:buFontTx/>
              <a:buNone/>
              <a:defRPr/>
            </a:pPr>
            <a:endParaRPr lang="en-US" sz="1600" dirty="0" smtClean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  <p:sp>
        <p:nvSpPr>
          <p:cNvPr id="4" name="Retângulo 3"/>
          <p:cNvSpPr/>
          <p:nvPr/>
        </p:nvSpPr>
        <p:spPr>
          <a:xfrm>
            <a:off x="4745689" y="646089"/>
            <a:ext cx="70404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8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8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endParaRPr lang="pt-BR" sz="24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638175"/>
            <a:ext cx="7848600" cy="5616575"/>
          </a:xfrm>
        </p:spPr>
        <p:txBody>
          <a:bodyPr/>
          <a:lstStyle/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nodoRB *</a:t>
            </a:r>
            <a:r>
              <a:rPr lang="en-US" altLang="pt-BR" sz="12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passoCED_esq</a:t>
            </a: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(nodoRB *w, *raiz)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variáveis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nodoRB *y;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início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y ← w-&gt;pai-&gt;dir;					//  Irmão da direita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en-US" altLang="pt-BR" sz="12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</a:t>
            </a: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y-&gt;cor = </a:t>
            </a:r>
            <a:r>
              <a:rPr lang="en-US" altLang="pt-BR" sz="1200" b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RUBRO </a:t>
            </a:r>
            <a:r>
              <a:rPr lang="en-US" altLang="pt-BR" sz="12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ENTÃO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   y-&gt;cor ← NEGRO;                         		//  Caso 1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   w-&gt;pai-&gt;cor ← </a:t>
            </a:r>
            <a:r>
              <a:rPr lang="en-US" altLang="pt-BR" sz="1200" b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RUBRO</a:t>
            </a: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;                      		//  Caso 1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   roda_esq(w-&gt;pai); 				//  Caso 1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   y ← w-&gt;pai-&gt;direita;                        		//  Reseta Caso 1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en-US" altLang="pt-BR" sz="12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FIMSE</a:t>
            </a:r>
            <a:endParaRPr lang="en-US" altLang="pt-BR" sz="1200" b="1" smtClean="0">
              <a:latin typeface="Courier New" pitchFamily="49" charset="0"/>
              <a:cs typeface="Courier New" pitchFamily="49" charset="0"/>
            </a:endParaRP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en-US" altLang="pt-BR" sz="12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</a:t>
            </a: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y-&gt;esq-&gt;cor = NEGRO E y-&gt;dir-&gt;cor = NEGRO</a:t>
            </a:r>
            <a:r>
              <a:rPr lang="en-US" altLang="pt-BR" sz="1200" b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altLang="pt-BR" sz="12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ENTÃO</a:t>
            </a:r>
            <a:endParaRPr lang="en-US" altLang="pt-BR" sz="1200" b="1" smtClean="0">
              <a:latin typeface="Courier New" pitchFamily="49" charset="0"/>
              <a:cs typeface="Courier New" pitchFamily="49" charset="0"/>
            </a:endParaRP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   y-&gt;cor ← </a:t>
            </a:r>
            <a:r>
              <a:rPr lang="en-US" altLang="pt-BR" sz="1200" b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RUBRO</a:t>
            </a: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;                          		//  Caso 2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   w ← w-&gt;pai;                                 		//  Sobe Caso 2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en-US" altLang="pt-BR" sz="12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SENÃO SE</a:t>
            </a: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y-&gt;dir-&gt;cor = NEGRO</a:t>
            </a:r>
            <a:r>
              <a:rPr lang="en-US" altLang="pt-BR" sz="1200" b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altLang="pt-BR" sz="12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ENTÃO</a:t>
            </a:r>
            <a:endParaRPr lang="en-US" altLang="pt-BR" sz="1200" b="1" smtClean="0">
              <a:latin typeface="Courier New" pitchFamily="49" charset="0"/>
              <a:cs typeface="Courier New" pitchFamily="49" charset="0"/>
            </a:endParaRP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           y-&gt;esq-&gt;cor ← NEGRO;          		//  Caso 3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           y-&gt;cor ← </a:t>
            </a:r>
            <a:r>
              <a:rPr lang="en-US" altLang="pt-BR" sz="1200" b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RUBRO</a:t>
            </a: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;                		//  Caso 3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           roda_dir(y);	              		//  Caso 3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           y ← w-&gt;pai-&gt;dir;				//  Caso 3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      </a:t>
            </a:r>
            <a:r>
              <a:rPr lang="en-US" altLang="pt-BR" sz="12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FIMSE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      y-&gt;cor ← w-&gt;pai-&gt;cor;                 		//  Caso 4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      w-&gt;pai-cor ← NEGRO;                    		//  Caso 4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      y-&gt;dir-&gt;cor ← NEGRO;               		//  Caso 4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      roda_esq(w-&gt;pai);                   		//  Caso 4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      w ← raiz;                            		//  Caso 4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en-US" altLang="pt-BR" sz="12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FIMSE FIMSE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latin typeface="Courier New" pitchFamily="49" charset="0"/>
                <a:cs typeface="Courier New" pitchFamily="49" charset="0"/>
              </a:rPr>
              <a:t>  retorne w;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</a:pPr>
            <a:r>
              <a:rPr lang="en-US" altLang="pt-BR" sz="1200" b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FIM passoCED_esq</a:t>
            </a:r>
          </a:p>
          <a:p>
            <a:pPr marL="0" indent="0" eaLnBrk="1" hangingPunct="1">
              <a:spcBef>
                <a:spcPts val="600"/>
              </a:spcBef>
              <a:buFontTx/>
              <a:buNone/>
            </a:pPr>
            <a:endParaRPr lang="en-US" altLang="pt-BR" sz="1400" smtClean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5565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pt-BR" sz="2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Trabalho</a:t>
            </a:r>
            <a:endParaRPr lang="pt-B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400" dirty="0" smtClean="0"/>
              <a:t>Implemente </a:t>
            </a:r>
            <a:r>
              <a:rPr lang="pt-BR" sz="2400" dirty="0"/>
              <a:t>uma classe </a:t>
            </a:r>
            <a:r>
              <a:rPr lang="pt-BR" sz="2400" dirty="0" smtClean="0">
                <a:solidFill>
                  <a:srgbClr val="FFFF00"/>
                </a:solidFill>
              </a:rPr>
              <a:t>ÁrvoreRB</a:t>
            </a:r>
            <a:r>
              <a:rPr lang="pt-BR" sz="2400" dirty="0" smtClean="0"/>
              <a:t> com todas </a:t>
            </a:r>
            <a:r>
              <a:rPr lang="pt-BR" sz="2400" dirty="0"/>
              <a:t>as operações </a:t>
            </a:r>
            <a:r>
              <a:rPr lang="pt-BR" sz="2400" dirty="0" smtClean="0"/>
              <a:t>vistas </a:t>
            </a:r>
          </a:p>
          <a:p>
            <a:pPr lvl="1"/>
            <a:r>
              <a:rPr lang="pt-BR" sz="2000" dirty="0" smtClean="0"/>
              <a:t>Implementação no VPL</a:t>
            </a:r>
          </a:p>
          <a:p>
            <a:r>
              <a:rPr lang="pt-BR" sz="2400" dirty="0" smtClean="0"/>
              <a:t>Implemente </a:t>
            </a:r>
            <a:r>
              <a:rPr lang="pt-BR" sz="2400" dirty="0"/>
              <a:t>a </a:t>
            </a:r>
            <a:r>
              <a:rPr lang="pt-BR" sz="2400" dirty="0" smtClean="0"/>
              <a:t>árvore </a:t>
            </a:r>
            <a:r>
              <a:rPr lang="pt-BR" sz="2400" dirty="0"/>
              <a:t>usando Templates </a:t>
            </a:r>
            <a:endParaRPr lang="pt-BR" sz="2400" dirty="0" smtClean="0"/>
          </a:p>
          <a:p>
            <a:pPr lvl="1"/>
            <a:r>
              <a:rPr lang="pt-BR" sz="2000" dirty="0" smtClean="0"/>
              <a:t>Fornecidos</a:t>
            </a:r>
          </a:p>
          <a:p>
            <a:r>
              <a:rPr lang="pt-BR" sz="2400" dirty="0" smtClean="0"/>
              <a:t>Implemente </a:t>
            </a:r>
            <a:r>
              <a:rPr lang="pt-BR" sz="2400" dirty="0"/>
              <a:t>a </a:t>
            </a:r>
            <a:r>
              <a:rPr lang="pt-BR" sz="2400" dirty="0" smtClean="0"/>
              <a:t>árvore </a:t>
            </a:r>
            <a:r>
              <a:rPr lang="pt-BR" sz="2400" dirty="0"/>
              <a:t>com um </a:t>
            </a:r>
            <a:r>
              <a:rPr lang="pt-BR" sz="2400" dirty="0" smtClean="0"/>
              <a:t>número </a:t>
            </a:r>
            <a:r>
              <a:rPr lang="pt-BR" sz="2400" dirty="0"/>
              <a:t>de elementos variável definido na instanciação </a:t>
            </a:r>
            <a:endParaRPr lang="pt-BR" sz="2400" dirty="0" smtClean="0"/>
          </a:p>
          <a:p>
            <a:r>
              <a:rPr lang="pt-BR" sz="2400" dirty="0" smtClean="0"/>
              <a:t>Use </a:t>
            </a:r>
            <a:r>
              <a:rPr lang="pt-BR" sz="2400" dirty="0"/>
              <a:t>as melhores práticas de orientação a objetos </a:t>
            </a:r>
            <a:endParaRPr lang="pt-BR" sz="2400" dirty="0" smtClean="0"/>
          </a:p>
          <a:p>
            <a:r>
              <a:rPr lang="pt-BR" sz="2400" dirty="0" smtClean="0"/>
              <a:t>Documente </a:t>
            </a:r>
            <a:r>
              <a:rPr lang="pt-BR" sz="2400" dirty="0"/>
              <a:t>todas as classes, métodos e atributos. </a:t>
            </a:r>
            <a:endParaRPr lang="pt-BR" sz="2400" dirty="0" smtClean="0"/>
          </a:p>
          <a:p>
            <a:r>
              <a:rPr lang="pt-BR" sz="2400" dirty="0" smtClean="0"/>
              <a:t>Aplique </a:t>
            </a:r>
            <a:r>
              <a:rPr lang="pt-BR" sz="2400" dirty="0"/>
              <a:t>os testes unitários disponíveis no </a:t>
            </a:r>
            <a:r>
              <a:rPr lang="pt-BR" sz="2400" dirty="0" smtClean="0"/>
              <a:t>Moodle </a:t>
            </a:r>
            <a:r>
              <a:rPr lang="pt-BR" sz="2400" dirty="0"/>
              <a:t>da disciplina para validar sua estrutura de dados.</a:t>
            </a:r>
          </a:p>
        </p:txBody>
      </p:sp>
    </p:spTree>
    <p:extLst>
      <p:ext uri="{BB962C8B-B14F-4D97-AF65-F5344CB8AC3E}">
        <p14:creationId xmlns:p14="http://schemas.microsoft.com/office/powerpoint/2010/main" val="4064884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rsonalizar design">
  <a:themeElements>
    <a:clrScheme name="Personalizar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ersonalizar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ersonalizar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17077</TotalTime>
  <Words>2268</Words>
  <Application>Microsoft Office PowerPoint</Application>
  <PresentationFormat>On-screen Show (4:3)</PresentationFormat>
  <Paragraphs>680</Paragraphs>
  <Slides>71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71</vt:i4>
      </vt:variant>
    </vt:vector>
  </HeadingPairs>
  <TitlesOfParts>
    <vt:vector size="72" baseType="lpstr">
      <vt:lpstr>Personalizar design</vt:lpstr>
      <vt:lpstr>INE5408 Estruturas de Dados</vt:lpstr>
      <vt:lpstr>Oque são Árvores Rubro-</vt:lpstr>
      <vt:lpstr>Histórico</vt:lpstr>
      <vt:lpstr>Propriedades Rubro-</vt:lpstr>
      <vt:lpstr>Implementação Rubro-</vt:lpstr>
      <vt:lpstr>PowerPoint Presentation</vt:lpstr>
      <vt:lpstr>Rotações Rubro-</vt:lpstr>
      <vt:lpstr>Rotação       para a direita</vt:lpstr>
      <vt:lpstr>Rotação       para a esquerda</vt:lpstr>
      <vt:lpstr>Rotação       para a esquerda</vt:lpstr>
      <vt:lpstr>Rotação       para a direita</vt:lpstr>
      <vt:lpstr>Inserções Rubro-</vt:lpstr>
      <vt:lpstr>Ajustes Rubro-</vt:lpstr>
      <vt:lpstr>Relembrando: Propriedades Rubro-</vt:lpstr>
      <vt:lpstr>Caso 1e (esquerda)</vt:lpstr>
      <vt:lpstr>Caso 1e (esquerda)</vt:lpstr>
      <vt:lpstr>Caso 1e (inserção do 14 - esquerda)</vt:lpstr>
      <vt:lpstr>Caso 2de (direita-esquerda)</vt:lpstr>
      <vt:lpstr>Caso 2de (inserção do 15 - direita-esquerda)</vt:lpstr>
      <vt:lpstr>Caso 3e (esquerda)</vt:lpstr>
      <vt:lpstr>Caso 3e</vt:lpstr>
      <vt:lpstr>Caso 3e</vt:lpstr>
      <vt:lpstr>Deleção do 32</vt:lpstr>
      <vt:lpstr>Caso 2ed (esquerda-direita)</vt:lpstr>
      <vt:lpstr>Caso 2ed (inserção do 42 – esquerda-direita)</vt:lpstr>
      <vt:lpstr>Caso 3d (direita)</vt:lpstr>
      <vt:lpstr>Caso 3d</vt:lpstr>
      <vt:lpstr>Caso 3d</vt:lpstr>
      <vt:lpstr>Inserção-</vt:lpstr>
      <vt:lpstr>Passo-CE-</vt:lpstr>
      <vt:lpstr>Passo-CE-</vt:lpstr>
      <vt:lpstr>Deleções Rubro-</vt:lpstr>
      <vt:lpstr>Deleções Rubro-</vt:lpstr>
      <vt:lpstr>Deleções Rubro-</vt:lpstr>
      <vt:lpstr>Deleções Rubro-</vt:lpstr>
      <vt:lpstr>Deleções Rubro-</vt:lpstr>
      <vt:lpstr>Deleções Rubro-</vt:lpstr>
      <vt:lpstr>Deleções Rubro-</vt:lpstr>
      <vt:lpstr>Deleções Rubro-</vt:lpstr>
      <vt:lpstr>Deleções Rubro-</vt:lpstr>
      <vt:lpstr>Deleções Rubro-</vt:lpstr>
      <vt:lpstr>Deleções Rubro-</vt:lpstr>
      <vt:lpstr>Deleções Rubro-</vt:lpstr>
      <vt:lpstr>Deleções Rubro-            (esquerda)</vt:lpstr>
      <vt:lpstr>Deleções Rubro-            (esquerda)</vt:lpstr>
      <vt:lpstr>Deleções Rubro-            (esquerda)</vt:lpstr>
      <vt:lpstr>Deleções Rubro-            (esquerda)</vt:lpstr>
      <vt:lpstr>Deleções Rubro-            (esquerda)</vt:lpstr>
      <vt:lpstr>Deleções Rubro-            (esquerda)</vt:lpstr>
      <vt:lpstr>Resumo: deleção - Caso 1e (esquerda)</vt:lpstr>
      <vt:lpstr>Deleções Rubro-            (esquerda)</vt:lpstr>
      <vt:lpstr>Deleções Rubro-            (esquerda)</vt:lpstr>
      <vt:lpstr>Deleções Rubro-            (esquerda)</vt:lpstr>
      <vt:lpstr>Deleções Rubro-            (esquerda)</vt:lpstr>
      <vt:lpstr>Resumo: deleção - Caso 2e (esquerda)</vt:lpstr>
      <vt:lpstr>Deleções Rubro-            (esquerda)</vt:lpstr>
      <vt:lpstr>Deleções Rubro-            (esquerda)</vt:lpstr>
      <vt:lpstr>Deleções Rubro-            (esquerda)</vt:lpstr>
      <vt:lpstr>Deleções Rubro-            (esquerda)</vt:lpstr>
      <vt:lpstr>Deleções Rubro-            (esquerda)</vt:lpstr>
      <vt:lpstr>Resumo: deleção - Caso 3e (esquerda)</vt:lpstr>
      <vt:lpstr>PowerPoint Presentation</vt:lpstr>
      <vt:lpstr>Deleções Rubro-            (esquerda)</vt:lpstr>
      <vt:lpstr>Deleções Rubro-            (esquerda)</vt:lpstr>
      <vt:lpstr>Deleções Rubro-            (esquerda)</vt:lpstr>
      <vt:lpstr>Deleções Rubro-            (esquerda)</vt:lpstr>
      <vt:lpstr>Resumo: deleção - Caso 4e (esquerda)</vt:lpstr>
      <vt:lpstr>Deleção - Caso 4e (esquerda)</vt:lpstr>
      <vt:lpstr>PowerPoint Presentation</vt:lpstr>
      <vt:lpstr>PowerPoint Presentation</vt:lpstr>
      <vt:lpstr>Trabalho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Alexandre Savaris</dc:creator>
  <cp:lastModifiedBy>awangenh</cp:lastModifiedBy>
  <cp:revision>915</cp:revision>
  <dcterms:created xsi:type="dcterms:W3CDTF">2008-07-22T01:53:50Z</dcterms:created>
  <dcterms:modified xsi:type="dcterms:W3CDTF">2016-06-07T07:38:29Z</dcterms:modified>
</cp:coreProperties>
</file>