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88"/>
  </p:notes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336" r:id="rId22"/>
    <p:sldId id="297" r:id="rId23"/>
    <p:sldId id="298" r:id="rId24"/>
    <p:sldId id="337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354" r:id="rId42"/>
    <p:sldId id="355" r:id="rId43"/>
    <p:sldId id="356" r:id="rId44"/>
    <p:sldId id="357" r:id="rId45"/>
    <p:sldId id="360" r:id="rId46"/>
    <p:sldId id="361" r:id="rId47"/>
    <p:sldId id="362" r:id="rId48"/>
    <p:sldId id="363" r:id="rId49"/>
    <p:sldId id="364" r:id="rId50"/>
    <p:sldId id="299" r:id="rId51"/>
    <p:sldId id="300" r:id="rId52"/>
    <p:sldId id="334" r:id="rId53"/>
    <p:sldId id="301" r:id="rId54"/>
    <p:sldId id="302" r:id="rId55"/>
    <p:sldId id="310" r:id="rId56"/>
    <p:sldId id="303" r:id="rId57"/>
    <p:sldId id="304" r:id="rId58"/>
    <p:sldId id="335" r:id="rId59"/>
    <p:sldId id="305" r:id="rId60"/>
    <p:sldId id="306" r:id="rId61"/>
    <p:sldId id="311" r:id="rId62"/>
    <p:sldId id="312" r:id="rId63"/>
    <p:sldId id="313" r:id="rId64"/>
    <p:sldId id="314" r:id="rId65"/>
    <p:sldId id="315" r:id="rId66"/>
    <p:sldId id="316" r:id="rId67"/>
    <p:sldId id="317" r:id="rId68"/>
    <p:sldId id="318" r:id="rId69"/>
    <p:sldId id="319" r:id="rId70"/>
    <p:sldId id="320" r:id="rId71"/>
    <p:sldId id="321" r:id="rId72"/>
    <p:sldId id="322" r:id="rId73"/>
    <p:sldId id="323" r:id="rId74"/>
    <p:sldId id="324" r:id="rId75"/>
    <p:sldId id="325" r:id="rId76"/>
    <p:sldId id="326" r:id="rId77"/>
    <p:sldId id="327" r:id="rId78"/>
    <p:sldId id="328" r:id="rId79"/>
    <p:sldId id="329" r:id="rId80"/>
    <p:sldId id="330" r:id="rId81"/>
    <p:sldId id="331" r:id="rId82"/>
    <p:sldId id="332" r:id="rId83"/>
    <p:sldId id="333" r:id="rId84"/>
    <p:sldId id="307" r:id="rId85"/>
    <p:sldId id="308" r:id="rId86"/>
    <p:sldId id="365" r:id="rId8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00"/>
    <a:srgbClr val="006600"/>
    <a:srgbClr val="FFCC00"/>
    <a:srgbClr val="F57B49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17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3D251B-3B9F-47CD-B352-743B980FA260}" type="datetimeFigureOut">
              <a:rPr lang="pt-BR"/>
              <a:pPr>
                <a:defRPr/>
              </a:pPr>
              <a:t>28/06/2016</a:t>
            </a:fld>
            <a:endParaRPr lang="pt-B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BR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342A960-50A0-4D2F-99F6-8820A2730F6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76669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91139" name="Rectangle 3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0938" y="692150"/>
            <a:ext cx="4556125" cy="3416300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6926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729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957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6013" y="1557338"/>
            <a:ext cx="38481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6513" y="1557338"/>
            <a:ext cx="38481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5331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3253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8662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9442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7478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71404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9935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687388"/>
            <a:ext cx="1962150" cy="5578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6013" y="687388"/>
            <a:ext cx="5734050" cy="5578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1542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Imagem1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687388"/>
            <a:ext cx="78486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  <p:sp>
        <p:nvSpPr>
          <p:cNvPr id="1028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6013" y="1557338"/>
            <a:ext cx="7848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87450" y="836613"/>
            <a:ext cx="7777163" cy="1470025"/>
          </a:xfrm>
        </p:spPr>
        <p:txBody>
          <a:bodyPr/>
          <a:lstStyle/>
          <a:p>
            <a:pPr algn="l" eaLnBrk="1" hangingPunct="1"/>
            <a:r>
              <a:rPr lang="pt-BR" altLang="pt-BR" smtClean="0"/>
              <a:t>INE5408</a:t>
            </a:r>
            <a:br>
              <a:rPr lang="pt-BR" altLang="pt-BR" smtClean="0"/>
            </a:br>
            <a:r>
              <a:rPr lang="pt-BR" altLang="pt-BR" smtClean="0"/>
              <a:t>Estruturas de Dados</a:t>
            </a:r>
            <a:endParaRPr lang="en-US" altLang="pt-B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781300"/>
            <a:ext cx="7521575" cy="2952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pt-BR" altLang="pt-BR" sz="3400" smtClean="0"/>
          </a:p>
          <a:p>
            <a:pPr eaLnBrk="1" hangingPunct="1">
              <a:lnSpc>
                <a:spcPct val="90000"/>
              </a:lnSpc>
            </a:pPr>
            <a:r>
              <a:rPr lang="pt-BR" altLang="pt-BR" sz="4800" smtClean="0"/>
              <a:t>Ordenação</a:t>
            </a:r>
            <a:endParaRPr lang="pt-BR" altLang="pt-BR" sz="3400" smtClean="0"/>
          </a:p>
          <a:p>
            <a:pPr eaLnBrk="1" hangingPunct="1">
              <a:lnSpc>
                <a:spcPct val="90000"/>
              </a:lnSpc>
            </a:pPr>
            <a:endParaRPr lang="pt-BR" altLang="pt-BR" smtClean="0"/>
          </a:p>
          <a:p>
            <a:pPr algn="l" eaLnBrk="1" hangingPunct="1">
              <a:lnSpc>
                <a:spcPct val="90000"/>
              </a:lnSpc>
              <a:buFontTx/>
              <a:buChar char="-"/>
            </a:pPr>
            <a:r>
              <a:rPr lang="pt-BR" altLang="pt-BR" smtClean="0"/>
              <a:t>Conceitos básicos</a:t>
            </a:r>
          </a:p>
          <a:p>
            <a:pPr algn="l" eaLnBrk="1" hangingPunct="1">
              <a:lnSpc>
                <a:spcPct val="90000"/>
              </a:lnSpc>
              <a:buFontTx/>
              <a:buChar char="-"/>
            </a:pPr>
            <a:r>
              <a:rPr lang="pt-BR" altLang="pt-BR" smtClean="0"/>
              <a:t>Algoritmos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Introdução</a:t>
            </a:r>
            <a:endParaRPr lang="en-US" altLang="pt-BR" sz="40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pt-BR" sz="2800" smtClean="0"/>
              <a:t>A noção de um </a:t>
            </a:r>
            <a:r>
              <a:rPr lang="en-US" altLang="pt-BR" sz="2800" smtClean="0">
                <a:solidFill>
                  <a:srgbClr val="FFFF00"/>
                </a:solidFill>
              </a:rPr>
              <a:t>conjunto de dados ordenados</a:t>
            </a:r>
            <a:r>
              <a:rPr lang="en-US" altLang="pt-BR" sz="2800" smtClean="0"/>
              <a:t> é de considerável importância na nossa vida cotidiana e por conseguinte também em computação.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pt-BR" sz="2800" smtClean="0"/>
              <a:t>Exemplos: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pt-BR" sz="2400" smtClean="0"/>
              <a:t>Listas telefônicas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pt-BR" sz="2400" smtClean="0"/>
              <a:t>Listas de clientes de uma empresa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pt-BR" sz="2400" smtClean="0"/>
              <a:t>Listas de peças em um catálogo</a:t>
            </a:r>
          </a:p>
          <a:p>
            <a:pPr eaLnBrk="1" hangingPunct="1">
              <a:lnSpc>
                <a:spcPct val="80000"/>
              </a:lnSpc>
            </a:pPr>
            <a:r>
              <a:rPr lang="en-US" altLang="pt-BR" sz="2800" smtClean="0">
                <a:solidFill>
                  <a:srgbClr val="FFFF00"/>
                </a:solidFill>
              </a:rPr>
              <a:t>Algoritmos eficientes</a:t>
            </a:r>
            <a:r>
              <a:rPr lang="en-US" altLang="pt-BR" sz="2800" smtClean="0"/>
              <a:t> para ordenar grandes quantidades de dados são de extrema importância.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Conceitos básicos</a:t>
            </a:r>
            <a:endParaRPr lang="en-US" altLang="pt-BR" sz="400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z="2800" smtClean="0"/>
              <a:t>Arquivo:</a:t>
            </a:r>
          </a:p>
          <a:p>
            <a:pPr lvl="1" eaLnBrk="1" hangingPunct="1"/>
            <a:r>
              <a:rPr lang="en-US" altLang="pt-BR" sz="2400" smtClean="0"/>
              <a:t>um arquivo </a:t>
            </a:r>
            <a:r>
              <a:rPr lang="en-US" altLang="pt-BR" sz="2400" smtClean="0">
                <a:solidFill>
                  <a:srgbClr val="FFFF00"/>
                </a:solidFill>
              </a:rPr>
              <a:t>r</a:t>
            </a:r>
            <a:r>
              <a:rPr lang="en-US" altLang="pt-BR" sz="2400" smtClean="0"/>
              <a:t> de tamanho </a:t>
            </a:r>
            <a:r>
              <a:rPr lang="en-US" altLang="pt-BR" sz="2400" smtClean="0">
                <a:solidFill>
                  <a:srgbClr val="FFFF00"/>
                </a:solidFill>
              </a:rPr>
              <a:t>n</a:t>
            </a:r>
            <a:r>
              <a:rPr lang="en-US" altLang="pt-BR" sz="2400" smtClean="0"/>
              <a:t> é uma seqüência de </a:t>
            </a:r>
            <a:r>
              <a:rPr lang="en-US" altLang="pt-BR" sz="2400" smtClean="0">
                <a:solidFill>
                  <a:srgbClr val="FFFF00"/>
                </a:solidFill>
              </a:rPr>
              <a:t>n</a:t>
            </a:r>
            <a:r>
              <a:rPr lang="en-US" altLang="pt-BR" sz="2400" smtClean="0"/>
              <a:t> itens </a:t>
            </a:r>
            <a:r>
              <a:rPr lang="en-US" altLang="pt-BR" sz="2400" smtClean="0">
                <a:solidFill>
                  <a:srgbClr val="FFFF00"/>
                </a:solidFill>
              </a:rPr>
              <a:t>r[0]</a:t>
            </a:r>
            <a:r>
              <a:rPr lang="en-US" altLang="pt-BR" sz="2400" smtClean="0"/>
              <a:t>, </a:t>
            </a:r>
            <a:r>
              <a:rPr lang="en-US" altLang="pt-BR" sz="2400" smtClean="0">
                <a:solidFill>
                  <a:srgbClr val="FFFF00"/>
                </a:solidFill>
              </a:rPr>
              <a:t>r[1]</a:t>
            </a:r>
            <a:r>
              <a:rPr lang="en-US" altLang="pt-BR" sz="2400" smtClean="0"/>
              <a:t>, </a:t>
            </a:r>
            <a:r>
              <a:rPr lang="en-US" altLang="pt-BR" sz="2400" smtClean="0">
                <a:solidFill>
                  <a:srgbClr val="FFFF00"/>
                </a:solidFill>
              </a:rPr>
              <a:t>…</a:t>
            </a:r>
            <a:r>
              <a:rPr lang="en-US" altLang="pt-BR" sz="2400" smtClean="0"/>
              <a:t>, </a:t>
            </a:r>
            <a:r>
              <a:rPr lang="en-US" altLang="pt-BR" sz="2400" smtClean="0">
                <a:solidFill>
                  <a:srgbClr val="FFFF00"/>
                </a:solidFill>
              </a:rPr>
              <a:t>r[n-1]</a:t>
            </a:r>
            <a:r>
              <a:rPr lang="en-US" altLang="pt-BR" sz="2400" smtClean="0"/>
              <a:t>;</a:t>
            </a:r>
          </a:p>
          <a:p>
            <a:pPr lvl="1" eaLnBrk="1" hangingPunct="1"/>
            <a:r>
              <a:rPr lang="en-US" altLang="pt-BR" sz="2400" smtClean="0"/>
              <a:t>cada item em um arquivo é chamado </a:t>
            </a:r>
            <a:r>
              <a:rPr lang="en-US" altLang="pt-BR" sz="2400" smtClean="0">
                <a:solidFill>
                  <a:srgbClr val="FFFF00"/>
                </a:solidFill>
              </a:rPr>
              <a:t>registro</a:t>
            </a:r>
            <a:r>
              <a:rPr lang="en-US" altLang="pt-BR" sz="2400" smtClean="0"/>
              <a:t>.</a:t>
            </a:r>
          </a:p>
          <a:p>
            <a:pPr eaLnBrk="1" hangingPunct="1"/>
            <a:r>
              <a:rPr lang="en-US" altLang="pt-BR" sz="2800" smtClean="0"/>
              <a:t>Um arquivo é classificado por chave:</a:t>
            </a:r>
          </a:p>
          <a:p>
            <a:pPr lvl="1" eaLnBrk="1" hangingPunct="1"/>
            <a:r>
              <a:rPr lang="en-US" altLang="pt-BR" sz="2400" smtClean="0"/>
              <a:t>se para cada registro </a:t>
            </a:r>
            <a:r>
              <a:rPr lang="en-US" altLang="pt-BR" sz="2400" smtClean="0">
                <a:solidFill>
                  <a:srgbClr val="FFFF00"/>
                </a:solidFill>
              </a:rPr>
              <a:t>r[i]</a:t>
            </a:r>
            <a:r>
              <a:rPr lang="en-US" altLang="pt-BR" sz="2400" smtClean="0"/>
              <a:t> existe uma parte de </a:t>
            </a:r>
            <a:r>
              <a:rPr lang="en-US" altLang="pt-BR" sz="2400" smtClean="0">
                <a:solidFill>
                  <a:srgbClr val="FFFF00"/>
                </a:solidFill>
              </a:rPr>
              <a:t>r[i]</a:t>
            </a:r>
            <a:r>
              <a:rPr lang="en-US" altLang="pt-BR" sz="2400" smtClean="0"/>
              <a:t>, </a:t>
            </a:r>
            <a:r>
              <a:rPr lang="en-US" altLang="pt-BR" sz="2400" smtClean="0">
                <a:solidFill>
                  <a:srgbClr val="FFFF00"/>
                </a:solidFill>
              </a:rPr>
              <a:t>k[i]</a:t>
            </a:r>
            <a:r>
              <a:rPr lang="en-US" altLang="pt-BR" sz="2400" smtClean="0"/>
              <a:t> chamada </a:t>
            </a:r>
            <a:r>
              <a:rPr lang="en-US" altLang="pt-BR" sz="2400" smtClean="0">
                <a:solidFill>
                  <a:srgbClr val="FFFF00"/>
                </a:solidFill>
              </a:rPr>
              <a:t>chave de classificação</a:t>
            </a:r>
            <a:r>
              <a:rPr lang="en-US" altLang="pt-BR" sz="2400" smtClean="0"/>
              <a:t>;</a:t>
            </a:r>
          </a:p>
          <a:p>
            <a:pPr lvl="1" eaLnBrk="1" hangingPunct="1"/>
            <a:r>
              <a:rPr lang="en-US" altLang="pt-BR" sz="2400" smtClean="0"/>
              <a:t>se </a:t>
            </a:r>
            <a:r>
              <a:rPr lang="en-US" altLang="pt-BR" sz="2400" smtClean="0">
                <a:solidFill>
                  <a:srgbClr val="FFFF00"/>
                </a:solidFill>
              </a:rPr>
              <a:t>i&lt;j</a:t>
            </a:r>
            <a:r>
              <a:rPr lang="en-US" altLang="pt-BR" sz="2400" smtClean="0"/>
              <a:t> implicar que </a:t>
            </a:r>
            <a:r>
              <a:rPr lang="en-US" altLang="pt-BR" sz="2400" smtClean="0">
                <a:solidFill>
                  <a:srgbClr val="FFFF00"/>
                </a:solidFill>
              </a:rPr>
              <a:t>k[i]</a:t>
            </a:r>
            <a:r>
              <a:rPr lang="en-US" altLang="pt-BR" sz="2400" smtClean="0"/>
              <a:t> precede </a:t>
            </a:r>
            <a:r>
              <a:rPr lang="en-US" altLang="pt-BR" sz="2400" smtClean="0">
                <a:solidFill>
                  <a:srgbClr val="FFFF00"/>
                </a:solidFill>
              </a:rPr>
              <a:t>k[j]</a:t>
            </a:r>
            <a:r>
              <a:rPr lang="en-US" altLang="pt-BR" sz="2400" smtClean="0"/>
              <a:t> de acordo com algum critério qualquer predefinido.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Conceitos básicos</a:t>
            </a:r>
            <a:endParaRPr lang="en-US" altLang="pt-BR" sz="400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mtClean="0"/>
              <a:t>Exemplo:</a:t>
            </a:r>
          </a:p>
          <a:p>
            <a:pPr lvl="1" eaLnBrk="1" hangingPunct="1"/>
            <a:r>
              <a:rPr lang="en-US" altLang="pt-BR" smtClean="0"/>
              <a:t>em um catálogo telefônico o </a:t>
            </a:r>
            <a:r>
              <a:rPr lang="en-US" altLang="pt-BR" smtClean="0">
                <a:solidFill>
                  <a:srgbClr val="FFFF00"/>
                </a:solidFill>
              </a:rPr>
              <a:t>arquivo é o próprio catálogo</a:t>
            </a:r>
            <a:r>
              <a:rPr lang="en-US" altLang="pt-BR" smtClean="0"/>
              <a:t>;</a:t>
            </a:r>
          </a:p>
          <a:p>
            <a:pPr lvl="1" eaLnBrk="1" hangingPunct="1"/>
            <a:r>
              <a:rPr lang="en-US" altLang="pt-BR" smtClean="0"/>
              <a:t>um registro é uma </a:t>
            </a:r>
            <a:r>
              <a:rPr lang="en-US" altLang="pt-BR" smtClean="0">
                <a:solidFill>
                  <a:srgbClr val="FFFF00"/>
                </a:solidFill>
              </a:rPr>
              <a:t>entrada</a:t>
            </a:r>
            <a:r>
              <a:rPr lang="en-US" altLang="pt-BR" smtClean="0"/>
              <a:t> com nome, número e endereço;</a:t>
            </a:r>
          </a:p>
          <a:p>
            <a:pPr lvl="1" eaLnBrk="1" hangingPunct="1"/>
            <a:r>
              <a:rPr lang="en-US" altLang="pt-BR" smtClean="0"/>
              <a:t>o </a:t>
            </a:r>
            <a:r>
              <a:rPr lang="en-US" altLang="pt-BR" smtClean="0">
                <a:solidFill>
                  <a:srgbClr val="FFFF00"/>
                </a:solidFill>
              </a:rPr>
              <a:t>nome</a:t>
            </a:r>
            <a:r>
              <a:rPr lang="en-US" altLang="pt-BR" smtClean="0"/>
              <a:t> é a chave.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Localização de execução</a:t>
            </a:r>
            <a:endParaRPr lang="en-US" altLang="pt-BR" sz="4000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Ordenação Interna</a:t>
            </a:r>
            <a:r>
              <a:rPr lang="en-US" altLang="pt-BR" smtClean="0"/>
              <a:t> é aquela realizada na memória principal do computador;</a:t>
            </a:r>
          </a:p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Ordenação Externa</a:t>
            </a:r>
            <a:r>
              <a:rPr lang="en-US" altLang="pt-BR" smtClean="0"/>
              <a:t> é aquela onde os registros podem estar em uma memória auxiliar (arquivo em disco).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Estabilidade</a:t>
            </a:r>
            <a:endParaRPr lang="en-US" altLang="pt-BR" sz="4000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mtClean="0"/>
              <a:t>Uma técnica de ordenação é chamada estável se, para todos os registros </a:t>
            </a:r>
            <a:r>
              <a:rPr lang="en-US" altLang="pt-BR" smtClean="0">
                <a:solidFill>
                  <a:srgbClr val="FFFF00"/>
                </a:solidFill>
              </a:rPr>
              <a:t>i</a:t>
            </a:r>
            <a:r>
              <a:rPr lang="en-US" altLang="pt-BR" smtClean="0"/>
              <a:t> e </a:t>
            </a:r>
            <a:r>
              <a:rPr lang="en-US" altLang="pt-BR" smtClean="0">
                <a:solidFill>
                  <a:srgbClr val="FFFF00"/>
                </a:solidFill>
              </a:rPr>
              <a:t>j</a:t>
            </a:r>
            <a:r>
              <a:rPr lang="en-US" altLang="pt-BR" smtClean="0"/>
              <a:t>, dado que </a:t>
            </a:r>
            <a:r>
              <a:rPr lang="en-US" altLang="pt-BR" smtClean="0">
                <a:solidFill>
                  <a:srgbClr val="FFFF00"/>
                </a:solidFill>
              </a:rPr>
              <a:t>k[i]</a:t>
            </a:r>
            <a:r>
              <a:rPr lang="en-US" altLang="pt-BR" smtClean="0"/>
              <a:t> é igual a </a:t>
            </a:r>
            <a:r>
              <a:rPr lang="en-US" altLang="pt-BR" smtClean="0">
                <a:solidFill>
                  <a:srgbClr val="FFFF00"/>
                </a:solidFill>
              </a:rPr>
              <a:t>k[j]</a:t>
            </a:r>
            <a:r>
              <a:rPr lang="en-US" altLang="pt-BR" smtClean="0"/>
              <a:t>:</a:t>
            </a:r>
          </a:p>
          <a:p>
            <a:pPr lvl="1" eaLnBrk="1" hangingPunct="1"/>
            <a:r>
              <a:rPr lang="en-US" altLang="pt-BR" smtClean="0"/>
              <a:t>se </a:t>
            </a:r>
            <a:r>
              <a:rPr lang="en-US" altLang="pt-BR" smtClean="0">
                <a:solidFill>
                  <a:srgbClr val="FFFF00"/>
                </a:solidFill>
              </a:rPr>
              <a:t>r[i]</a:t>
            </a:r>
            <a:r>
              <a:rPr lang="en-US" altLang="pt-BR" smtClean="0"/>
              <a:t> precede </a:t>
            </a:r>
            <a:r>
              <a:rPr lang="en-US" altLang="pt-BR" smtClean="0">
                <a:solidFill>
                  <a:srgbClr val="FFFF00"/>
                </a:solidFill>
              </a:rPr>
              <a:t>r[j]</a:t>
            </a:r>
            <a:r>
              <a:rPr lang="en-US" altLang="pt-BR" smtClean="0"/>
              <a:t> no arquivo original, então </a:t>
            </a:r>
            <a:r>
              <a:rPr lang="en-US" altLang="pt-BR" smtClean="0">
                <a:solidFill>
                  <a:srgbClr val="FFFF00"/>
                </a:solidFill>
              </a:rPr>
              <a:t>r[i]</a:t>
            </a:r>
            <a:r>
              <a:rPr lang="en-US" altLang="pt-BR" smtClean="0"/>
              <a:t> precederá </a:t>
            </a:r>
            <a:r>
              <a:rPr lang="en-US" altLang="pt-BR" smtClean="0">
                <a:solidFill>
                  <a:srgbClr val="FFFF00"/>
                </a:solidFill>
              </a:rPr>
              <a:t>r[j]</a:t>
            </a:r>
            <a:r>
              <a:rPr lang="en-US" altLang="pt-BR" smtClean="0"/>
              <a:t> no arquivo classificado.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Classificações</a:t>
            </a:r>
            <a:endParaRPr lang="en-US" altLang="pt-BR" sz="400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b="1" smtClean="0"/>
              <a:t>Uma ordenação pode ocorrer sobre os </a:t>
            </a:r>
            <a:r>
              <a:rPr lang="en-US" altLang="pt-BR" b="1" smtClean="0">
                <a:solidFill>
                  <a:srgbClr val="FFFF00"/>
                </a:solidFill>
              </a:rPr>
              <a:t>próprios registros</a:t>
            </a:r>
            <a:r>
              <a:rPr lang="en-US" altLang="pt-BR" b="1" smtClean="0"/>
              <a:t> ou sobre uma </a:t>
            </a:r>
            <a:r>
              <a:rPr lang="en-US" altLang="pt-BR" b="1" smtClean="0">
                <a:solidFill>
                  <a:srgbClr val="FFFF00"/>
                </a:solidFill>
              </a:rPr>
              <a:t>tabela auxiliar de ponteiros</a:t>
            </a:r>
            <a:r>
              <a:rPr lang="en-US" altLang="pt-BR" b="1" smtClean="0"/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>
                <a:solidFill>
                  <a:srgbClr val="FFFF00"/>
                </a:solidFill>
              </a:rPr>
              <a:t>classificação direta</a:t>
            </a:r>
            <a:r>
              <a:rPr lang="en-US" altLang="pt-BR" smtClean="0"/>
              <a:t> é uma ordenação onde um arquivo é ordenado diretamente, sendo os registros movidos de uma posição física para outra;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>
                <a:solidFill>
                  <a:srgbClr val="FFFF00"/>
                </a:solidFill>
              </a:rPr>
              <a:t>classificação por endereços</a:t>
            </a:r>
            <a:r>
              <a:rPr lang="en-US" altLang="pt-BR" smtClean="0"/>
              <a:t> é uma ordenação onde somente uma tabela de ponteiros é ordenada; os registros em si não são tocados.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Classificação direta</a:t>
            </a:r>
            <a:endParaRPr lang="en-US" altLang="pt-BR" sz="4000" smtClean="0"/>
          </a:p>
        </p:txBody>
      </p:sp>
      <p:pic>
        <p:nvPicPr>
          <p:cNvPr id="92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1524000"/>
            <a:ext cx="7791450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Classificação por endereços</a:t>
            </a:r>
            <a:endParaRPr lang="en-US" altLang="pt-BR" sz="4000" smtClean="0"/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1657350"/>
            <a:ext cx="779145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700" smtClean="0"/>
              <a:t>Critérios para seleção de ordenação</a:t>
            </a:r>
            <a:endParaRPr lang="en-US" altLang="pt-BR" sz="370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z="2200" smtClean="0">
                <a:solidFill>
                  <a:srgbClr val="FFFF00"/>
                </a:solidFill>
              </a:rPr>
              <a:t>Eficiência no tempo: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200" smtClean="0"/>
              <a:t>se um arquivo é pequeno (ex.: 20 registros) técnicas sofisticadas podem ser piores: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pt-BR" sz="2200" smtClean="0"/>
              <a:t>algoritmos complexos, módulos grandes;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200" smtClean="0"/>
              <a:t>número de vezes que a ordenação será executada: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pt-BR" sz="2200" smtClean="0"/>
              <a:t>se vamos classificar um conjunto de dados </a:t>
            </a:r>
            <a:r>
              <a:rPr lang="en-US" altLang="pt-BR" sz="2200" smtClean="0">
                <a:solidFill>
                  <a:srgbClr val="FFFF00"/>
                </a:solidFill>
              </a:rPr>
              <a:t>só uma vez</a:t>
            </a:r>
            <a:r>
              <a:rPr lang="en-US" altLang="pt-BR" sz="2200" smtClean="0"/>
              <a:t>, pode ser mais interessante implementar um algoritmo simples;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200" smtClean="0"/>
              <a:t>um programa que </a:t>
            </a:r>
            <a:r>
              <a:rPr lang="en-US" altLang="pt-BR" sz="2200" smtClean="0">
                <a:solidFill>
                  <a:srgbClr val="FFFF00"/>
                </a:solidFill>
              </a:rPr>
              <a:t>executa ordenações repetidamente</a:t>
            </a:r>
            <a:r>
              <a:rPr lang="en-US" altLang="pt-BR" sz="2200" smtClean="0"/>
              <a:t> deve ser eficiente;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200" smtClean="0"/>
              <a:t>esforço de programação não deve ser uma desculpa para a utilização de um algoritmo inadequado. Um sistema ineficiente </a:t>
            </a:r>
            <a:r>
              <a:rPr lang="en-US" altLang="pt-BR" sz="2200" smtClean="0">
                <a:solidFill>
                  <a:srgbClr val="FFFF00"/>
                </a:solidFill>
              </a:rPr>
              <a:t>não vai vender</a:t>
            </a:r>
            <a:r>
              <a:rPr lang="en-US" altLang="pt-BR" sz="22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700" smtClean="0"/>
              <a:t>Critérios para seleção de ordenação</a:t>
            </a:r>
            <a:endParaRPr lang="en-US" altLang="pt-BR" sz="37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z="2800" b="1" smtClean="0">
                <a:solidFill>
                  <a:srgbClr val="FFFF00"/>
                </a:solidFill>
              </a:rPr>
              <a:t>Aspectos da eficiência de tempo:</a:t>
            </a:r>
          </a:p>
          <a:p>
            <a:pPr lvl="1" eaLnBrk="1" hangingPunct="1"/>
            <a:r>
              <a:rPr lang="en-US" altLang="pt-BR" sz="2400" smtClean="0"/>
              <a:t>o critério básico para a determinação da eficiência de tempo de um algoritmo não é somente sua complexidade assintótica;</a:t>
            </a:r>
          </a:p>
          <a:p>
            <a:pPr lvl="1" eaLnBrk="1" hangingPunct="1"/>
            <a:r>
              <a:rPr lang="en-US" altLang="pt-BR" sz="2400" smtClean="0">
                <a:solidFill>
                  <a:srgbClr val="FFFF00"/>
                </a:solidFill>
              </a:rPr>
              <a:t>operações críticas:</a:t>
            </a:r>
          </a:p>
          <a:p>
            <a:pPr lvl="2" eaLnBrk="1" hangingPunct="1"/>
            <a:r>
              <a:rPr lang="en-US" altLang="pt-BR" sz="2000" smtClean="0"/>
              <a:t>operação crítica é uma operação básica no processo de ordenação. Ex.: a </a:t>
            </a:r>
            <a:r>
              <a:rPr lang="en-US" altLang="pt-BR" sz="2000" smtClean="0">
                <a:solidFill>
                  <a:srgbClr val="FFFF00"/>
                </a:solidFill>
              </a:rPr>
              <a:t>comparação de duas chaves</a:t>
            </a:r>
            <a:r>
              <a:rPr lang="en-US" altLang="pt-BR" sz="2000" smtClean="0"/>
              <a:t> ou o </a:t>
            </a:r>
            <a:r>
              <a:rPr lang="en-US" altLang="pt-BR" sz="2000" smtClean="0">
                <a:solidFill>
                  <a:srgbClr val="FFFF00"/>
                </a:solidFill>
              </a:rPr>
              <a:t>deslocamento</a:t>
            </a:r>
            <a:r>
              <a:rPr lang="en-US" altLang="pt-BR" sz="2000" smtClean="0"/>
              <a:t> de um registro de uma posição de memória para outra;</a:t>
            </a:r>
          </a:p>
          <a:p>
            <a:pPr lvl="2" eaLnBrk="1" hangingPunct="1"/>
            <a:r>
              <a:rPr lang="en-US" altLang="pt-BR" sz="2000" smtClean="0"/>
              <a:t>um algoritmo que executa todas as operações críticas na memória será geralmente mais rápido do que outro que executa algumas em memória secundária (disco).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700" smtClean="0"/>
              <a:t>Critérios para seleção de ordenação</a:t>
            </a:r>
            <a:endParaRPr lang="en-US" altLang="pt-BR" sz="370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b="1" smtClean="0">
                <a:solidFill>
                  <a:srgbClr val="FFFF00"/>
                </a:solidFill>
              </a:rPr>
              <a:t>Eficiência de espaço:</a:t>
            </a:r>
          </a:p>
          <a:p>
            <a:pPr lvl="1" eaLnBrk="1" hangingPunct="1"/>
            <a:r>
              <a:rPr lang="en-US" altLang="pt-BR" smtClean="0"/>
              <a:t>a técnica que escolhi é compatível com as características de hardware do ambiente para o qual a estou destinando?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Quicksort</a:t>
            </a:r>
            <a:endParaRPr lang="en-US" altLang="pt-BR" sz="400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pt-BR" altLang="pt-BR" smtClean="0"/>
              <a:t>A </a:t>
            </a:r>
            <a:r>
              <a:rPr lang="pt-BR" altLang="pt-BR" smtClean="0">
                <a:solidFill>
                  <a:srgbClr val="FFFF00"/>
                </a:solidFill>
              </a:rPr>
              <a:t>ordenação por troca de partição</a:t>
            </a:r>
            <a:r>
              <a:rPr lang="pt-BR" altLang="pt-BR" smtClean="0"/>
              <a:t> ou </a:t>
            </a:r>
            <a:r>
              <a:rPr lang="pt-BR" altLang="pt-BR" smtClean="0">
                <a:solidFill>
                  <a:srgbClr val="FFFF00"/>
                </a:solidFill>
              </a:rPr>
              <a:t>quicksort</a:t>
            </a:r>
            <a:r>
              <a:rPr lang="pt-BR" altLang="pt-BR" smtClean="0"/>
              <a:t> é provavelmente o algoritmo de ordenação mais utilizado;</a:t>
            </a:r>
          </a:p>
          <a:p>
            <a:pPr eaLnBrk="1" hangingPunct="1"/>
            <a:r>
              <a:rPr lang="pt-BR" altLang="pt-BR" i="1" smtClean="0"/>
              <a:t>Divide and Conquer</a:t>
            </a:r>
            <a:r>
              <a:rPr lang="pt-BR" altLang="pt-BR" smtClean="0"/>
              <a:t>;</a:t>
            </a:r>
          </a:p>
          <a:p>
            <a:pPr eaLnBrk="1" hangingPunct="1"/>
            <a:r>
              <a:rPr lang="pt-BR" altLang="pt-BR" smtClean="0"/>
              <a:t>Complexidade média </a:t>
            </a:r>
            <a:r>
              <a:rPr lang="pt-BR" altLang="pt-BR" smtClean="0">
                <a:solidFill>
                  <a:srgbClr val="FFFF00"/>
                </a:solidFill>
              </a:rPr>
              <a:t>O(n log n)</a:t>
            </a:r>
            <a:r>
              <a:rPr lang="pt-BR" alt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Quicksort</a:t>
            </a:r>
            <a:endParaRPr lang="en-US" altLang="pt-BR" sz="400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smtClean="0"/>
              <a:t>Vantagens:</a:t>
            </a:r>
          </a:p>
          <a:p>
            <a:pPr lvl="1" eaLnBrk="1" hangingPunct="1">
              <a:lnSpc>
                <a:spcPct val="90000"/>
              </a:lnSpc>
            </a:pPr>
            <a:r>
              <a:rPr lang="pt-BR" altLang="pt-BR" smtClean="0"/>
              <a:t>simples de implementar;</a:t>
            </a:r>
          </a:p>
          <a:p>
            <a:pPr lvl="1" eaLnBrk="1" hangingPunct="1">
              <a:lnSpc>
                <a:spcPct val="90000"/>
              </a:lnSpc>
            </a:pPr>
            <a:r>
              <a:rPr lang="pt-BR" altLang="pt-BR" smtClean="0"/>
              <a:t>muito bem compreendido;</a:t>
            </a:r>
          </a:p>
          <a:p>
            <a:pPr lvl="1" eaLnBrk="1" hangingPunct="1">
              <a:lnSpc>
                <a:spcPct val="90000"/>
              </a:lnSpc>
            </a:pPr>
            <a:r>
              <a:rPr lang="pt-BR" altLang="pt-BR" smtClean="0"/>
              <a:t>extensas análises matemáticas de seu comportamento já foram feitas.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mtClean="0"/>
              <a:t>Desvantagens:</a:t>
            </a:r>
          </a:p>
          <a:p>
            <a:pPr lvl="1" eaLnBrk="1" hangingPunct="1">
              <a:lnSpc>
                <a:spcPct val="90000"/>
              </a:lnSpc>
            </a:pPr>
            <a:r>
              <a:rPr lang="pt-BR" altLang="pt-BR" smtClean="0"/>
              <a:t>complexidade pode ser </a:t>
            </a:r>
            <a:r>
              <a:rPr lang="pt-BR" altLang="pt-BR" smtClean="0">
                <a:solidFill>
                  <a:srgbClr val="FFFF00"/>
                </a:solidFill>
              </a:rPr>
              <a:t>O(n</a:t>
            </a:r>
            <a:r>
              <a:rPr lang="pt-BR" altLang="pt-BR" baseline="30000" smtClean="0">
                <a:solidFill>
                  <a:srgbClr val="FFFF00"/>
                </a:solidFill>
              </a:rPr>
              <a:t>2</a:t>
            </a:r>
            <a:r>
              <a:rPr lang="pt-BR" altLang="pt-BR" smtClean="0">
                <a:solidFill>
                  <a:srgbClr val="FFFF00"/>
                </a:solidFill>
              </a:rPr>
              <a:t>)</a:t>
            </a:r>
            <a:r>
              <a:rPr lang="pt-BR" altLang="pt-BR" smtClean="0"/>
              <a:t> no pior caso, em que o arquivo está ordenado ou ordenado em ordem inversa.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mtClean="0"/>
              <a:t>Existem versões melhoradas.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Algoritmo básico</a:t>
            </a:r>
            <a:endParaRPr lang="en-US" altLang="pt-BR" sz="400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sz="2800" smtClean="0"/>
              <a:t>Quicksort trabalha particionando um arquivo em duas partes e então as ordenando separadamente;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800" smtClean="0"/>
              <a:t>pode ser definido recursivamente.</a:t>
            </a:r>
            <a:endParaRPr lang="pt-BR" altLang="pt-BR" sz="2000" smtClean="0">
              <a:latin typeface="Courier"/>
            </a:endParaRPr>
          </a:p>
          <a:p>
            <a:pPr eaLnBrk="1" hangingPunct="1">
              <a:lnSpc>
                <a:spcPct val="90000"/>
              </a:lnSpc>
              <a:spcBef>
                <a:spcPts val="1200"/>
              </a:spcBef>
              <a:buFontTx/>
              <a:buNone/>
            </a:pPr>
            <a:r>
              <a:rPr lang="en-US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quicksort(tInfo: a[], inteiro: limInf, limSup)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inteiro i;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início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</a:t>
            </a:r>
            <a:r>
              <a:rPr lang="pt-BR" altLang="pt-BR" sz="1800" b="1" smtClean="0">
                <a:latin typeface="Courier New" pitchFamily="49" charset="0"/>
                <a:cs typeface="Courier New" pitchFamily="49" charset="0"/>
              </a:rPr>
              <a:t>SE</a:t>
            </a: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(limSup &gt; limInf) </a:t>
            </a:r>
            <a:r>
              <a:rPr lang="pt-BR" altLang="pt-BR" sz="1800" b="1" smtClean="0">
                <a:latin typeface="Courier New" pitchFamily="49" charset="0"/>
                <a:cs typeface="Courier New" pitchFamily="49" charset="0"/>
              </a:rPr>
              <a:t>ENTÃO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i &lt;- particione(a, limInf, limSup);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quicksort(a, limInf, i-1);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quicksort(a, i+1, limSup);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</a:t>
            </a:r>
            <a:r>
              <a:rPr lang="pt-BR" altLang="pt-BR" sz="1800" b="1" smtClean="0">
                <a:latin typeface="Courier New" pitchFamily="49" charset="0"/>
                <a:cs typeface="Courier New" pitchFamily="49" charset="0"/>
              </a:rPr>
              <a:t>FIM SE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pt-BR" alt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fim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Algoritmo básico</a:t>
            </a:r>
            <a:endParaRPr lang="en-US" altLang="pt-BR" sz="4000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mtClean="0"/>
              <a:t>Os parâmetros </a:t>
            </a:r>
            <a:r>
              <a:rPr lang="en-US" altLang="pt-BR" smtClean="0">
                <a:solidFill>
                  <a:srgbClr val="FFFF00"/>
                </a:solidFill>
              </a:rPr>
              <a:t>dir</a:t>
            </a:r>
            <a:r>
              <a:rPr lang="en-US" altLang="pt-BR" smtClean="0"/>
              <a:t> e </a:t>
            </a:r>
            <a:r>
              <a:rPr lang="en-US" altLang="pt-BR" smtClean="0">
                <a:solidFill>
                  <a:srgbClr val="FFFF00"/>
                </a:solidFill>
              </a:rPr>
              <a:t>esq</a:t>
            </a:r>
            <a:r>
              <a:rPr lang="en-US" altLang="pt-BR" smtClean="0"/>
              <a:t> delimitam os subarquivos dentro do arquivo original, dentro dos quais a ordenação ocorre;</a:t>
            </a:r>
          </a:p>
          <a:p>
            <a:pPr eaLnBrk="1" hangingPunct="1"/>
            <a:r>
              <a:rPr lang="en-US" altLang="pt-BR" smtClean="0"/>
              <a:t>a chamada inicial pode ser feita com </a:t>
            </a:r>
            <a:r>
              <a:rPr lang="en-US" altLang="pt-BR" smtClean="0">
                <a:solidFill>
                  <a:srgbClr val="FFFF00"/>
                </a:solidFill>
              </a:rPr>
              <a:t>quicksort(a, 1, N)</a:t>
            </a:r>
            <a:r>
              <a:rPr lang="en-US" altLang="pt-BR" smtClean="0"/>
              <a:t>;</a:t>
            </a:r>
          </a:p>
          <a:p>
            <a:pPr eaLnBrk="1" hangingPunct="1"/>
            <a:r>
              <a:rPr lang="en-US" altLang="pt-BR" smtClean="0"/>
              <a:t>o ponto crucial é o algoritmo de partição.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Particionamento em Quicksort</a:t>
            </a:r>
            <a:endParaRPr lang="en-US" altLang="pt-BR" sz="40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mtClean="0"/>
              <a:t>O procedimento de particionamento deve rearranjar o arquivo de maneira que as seguintes condições valham:</a:t>
            </a:r>
          </a:p>
          <a:p>
            <a:pPr lvl="1" eaLnBrk="1" hangingPunct="1"/>
            <a:r>
              <a:rPr lang="en-US" altLang="pt-BR" smtClean="0"/>
              <a:t>o elemento </a:t>
            </a:r>
            <a:r>
              <a:rPr lang="en-US" altLang="pt-BR" smtClean="0">
                <a:solidFill>
                  <a:srgbClr val="FFFF00"/>
                </a:solidFill>
              </a:rPr>
              <a:t>a[i]</a:t>
            </a:r>
            <a:r>
              <a:rPr lang="en-US" altLang="pt-BR" smtClean="0"/>
              <a:t> está em seu lugar final no arquivo para um </a:t>
            </a:r>
            <a:r>
              <a:rPr lang="en-US" altLang="pt-BR" smtClean="0">
                <a:solidFill>
                  <a:srgbClr val="FFFF00"/>
                </a:solidFill>
              </a:rPr>
              <a:t>i</a:t>
            </a:r>
            <a:r>
              <a:rPr lang="en-US" altLang="pt-BR" smtClean="0"/>
              <a:t> dado;</a:t>
            </a:r>
          </a:p>
          <a:p>
            <a:pPr lvl="1" eaLnBrk="1" hangingPunct="1"/>
            <a:r>
              <a:rPr lang="en-US" altLang="pt-BR" smtClean="0"/>
              <a:t>nenhum dos elementos em </a:t>
            </a:r>
            <a:r>
              <a:rPr lang="en-US" altLang="pt-BR" smtClean="0">
                <a:solidFill>
                  <a:srgbClr val="FFFF00"/>
                </a:solidFill>
              </a:rPr>
              <a:t>a[esq],...,a[i-1]</a:t>
            </a:r>
            <a:r>
              <a:rPr lang="en-US" altLang="pt-BR" smtClean="0"/>
              <a:t> são maiores do que </a:t>
            </a:r>
            <a:r>
              <a:rPr lang="en-US" altLang="pt-BR" smtClean="0">
                <a:solidFill>
                  <a:srgbClr val="FFFF00"/>
                </a:solidFill>
              </a:rPr>
              <a:t>a[i]</a:t>
            </a:r>
            <a:r>
              <a:rPr lang="en-US" altLang="pt-BR" smtClean="0"/>
              <a:t>;</a:t>
            </a:r>
          </a:p>
          <a:p>
            <a:pPr lvl="1" eaLnBrk="1" hangingPunct="1"/>
            <a:r>
              <a:rPr lang="en-US" altLang="pt-BR" smtClean="0"/>
              <a:t>nenhum dos elementos em </a:t>
            </a:r>
            <a:r>
              <a:rPr lang="en-US" altLang="pt-BR" smtClean="0">
                <a:solidFill>
                  <a:srgbClr val="FFFF00"/>
                </a:solidFill>
              </a:rPr>
              <a:t>a[i+1],...,a[dir]</a:t>
            </a:r>
            <a:r>
              <a:rPr lang="en-US" altLang="pt-BR" smtClean="0"/>
              <a:t> são menores do que </a:t>
            </a:r>
            <a:r>
              <a:rPr lang="en-US" altLang="pt-BR" smtClean="0">
                <a:solidFill>
                  <a:srgbClr val="FFFF00"/>
                </a:solidFill>
              </a:rPr>
              <a:t>a[i]</a:t>
            </a:r>
            <a:r>
              <a:rPr lang="en-US" alt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Exemplo</a:t>
            </a:r>
            <a:endParaRPr lang="en-US" altLang="pt-BR" sz="400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pt-BR" smtClean="0"/>
              <a:t>Ordenação do vetor inicial </a:t>
            </a:r>
            <a:r>
              <a:rPr lang="en-US" altLang="pt-BR" smtClean="0">
                <a:solidFill>
                  <a:srgbClr val="FFFF00"/>
                </a:solidFill>
              </a:rPr>
              <a:t>25 57 48 37 12 92 86 33</a:t>
            </a:r>
            <a:endParaRPr lang="en-US" altLang="pt-BR" smtClean="0"/>
          </a:p>
          <a:p>
            <a:pPr eaLnBrk="1" hangingPunct="1">
              <a:lnSpc>
                <a:spcPct val="90000"/>
              </a:lnSpc>
            </a:pPr>
            <a:r>
              <a:rPr lang="en-US" altLang="pt-BR" smtClean="0"/>
              <a:t>Se o primeiro elemento (</a:t>
            </a:r>
            <a:r>
              <a:rPr lang="en-US" altLang="pt-BR" smtClean="0">
                <a:solidFill>
                  <a:srgbClr val="FFFF00"/>
                </a:solidFill>
              </a:rPr>
              <a:t>25</a:t>
            </a:r>
            <a:r>
              <a:rPr lang="en-US" altLang="pt-BR" smtClean="0"/>
              <a:t>) for colocado na sua posição correta, teremos: </a:t>
            </a:r>
            <a:r>
              <a:rPr lang="en-US" altLang="pt-BR" smtClean="0">
                <a:solidFill>
                  <a:srgbClr val="FFFF00"/>
                </a:solidFill>
              </a:rPr>
              <a:t>12 25 57 48 37 92 86 33</a:t>
            </a:r>
            <a:r>
              <a:rPr lang="en-US" altLang="pt-BR" smtClean="0"/>
              <a:t>;</a:t>
            </a:r>
            <a:br>
              <a:rPr lang="en-US" altLang="pt-BR" smtClean="0"/>
            </a:br>
            <a:r>
              <a:rPr lang="en-US" altLang="pt-BR" smtClean="0"/>
              <a:t>Neste ponto: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/>
              <a:t>todos os elementos abaixo de </a:t>
            </a:r>
            <a:r>
              <a:rPr lang="en-US" altLang="pt-BR" smtClean="0">
                <a:solidFill>
                  <a:srgbClr val="FFFF00"/>
                </a:solidFill>
              </a:rPr>
              <a:t>25</a:t>
            </a:r>
            <a:r>
              <a:rPr lang="en-US" altLang="pt-BR" smtClean="0"/>
              <a:t> serão menores 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/>
              <a:t>todos os elementos acima de </a:t>
            </a:r>
            <a:r>
              <a:rPr lang="en-US" altLang="pt-BR" smtClean="0">
                <a:solidFill>
                  <a:srgbClr val="FFFF00"/>
                </a:solidFill>
              </a:rPr>
              <a:t>25</a:t>
            </a:r>
            <a:r>
              <a:rPr lang="en-US" altLang="pt-BR" smtClean="0"/>
              <a:t> serão maiores.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Exemplo</a:t>
            </a:r>
            <a:endParaRPr lang="en-US" altLang="pt-BR" sz="400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mtClean="0"/>
              <a:t>Como </a:t>
            </a:r>
            <a:r>
              <a:rPr lang="en-US" altLang="pt-BR" smtClean="0">
                <a:solidFill>
                  <a:srgbClr val="FFFF00"/>
                </a:solidFill>
              </a:rPr>
              <a:t>25</a:t>
            </a:r>
            <a:r>
              <a:rPr lang="en-US" altLang="pt-BR" smtClean="0"/>
              <a:t> está na sua posição final, o problema foi decomposto na ordenação dos subvetores: (</a:t>
            </a:r>
            <a:r>
              <a:rPr lang="en-US" altLang="pt-BR" smtClean="0">
                <a:solidFill>
                  <a:srgbClr val="FFFF00"/>
                </a:solidFill>
              </a:rPr>
              <a:t>12</a:t>
            </a:r>
            <a:r>
              <a:rPr lang="en-US" altLang="pt-BR" smtClean="0"/>
              <a:t>) e (</a:t>
            </a:r>
            <a:r>
              <a:rPr lang="en-US" altLang="pt-BR" smtClean="0">
                <a:solidFill>
                  <a:srgbClr val="FFFF00"/>
                </a:solidFill>
              </a:rPr>
              <a:t>57 48 37 92 86 33</a:t>
            </a:r>
            <a:r>
              <a:rPr lang="en-US" altLang="pt-BR" smtClean="0"/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mtClean="0"/>
              <a:t>o subvetor (</a:t>
            </a:r>
            <a:r>
              <a:rPr lang="en-US" altLang="pt-BR" smtClean="0">
                <a:solidFill>
                  <a:srgbClr val="FFFF00"/>
                </a:solidFill>
              </a:rPr>
              <a:t>12</a:t>
            </a:r>
            <a:r>
              <a:rPr lang="en-US" altLang="pt-BR" smtClean="0"/>
              <a:t>) já está classificado;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mtClean="0"/>
              <a:t>agora o vetor pode ser visualizado: </a:t>
            </a:r>
            <a:r>
              <a:rPr lang="en-US" altLang="pt-BR" smtClean="0">
                <a:solidFill>
                  <a:srgbClr val="FFFF00"/>
                </a:solidFill>
              </a:rPr>
              <a:t>12 25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57 48 37 92 86 33</a:t>
            </a:r>
            <a:r>
              <a:rPr lang="en-US" altLang="pt-BR" smtClean="0"/>
              <a:t>);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mtClean="0"/>
              <a:t>repetir o processo para </a:t>
            </a:r>
            <a:r>
              <a:rPr lang="en-US" altLang="pt-BR" smtClean="0">
                <a:solidFill>
                  <a:srgbClr val="FFFF00"/>
                </a:solidFill>
              </a:rPr>
              <a:t>a[2]...a[7]</a:t>
            </a:r>
            <a:r>
              <a:rPr lang="en-US" altLang="pt-BR" smtClean="0"/>
              <a:t> resulta em: </a:t>
            </a:r>
            <a:r>
              <a:rPr lang="en-US" altLang="pt-BR" smtClean="0">
                <a:solidFill>
                  <a:srgbClr val="FFFF00"/>
                </a:solidFill>
              </a:rPr>
              <a:t>12 25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48 37 33</a:t>
            </a:r>
            <a:r>
              <a:rPr lang="en-US" altLang="pt-BR" smtClean="0"/>
              <a:t>) </a:t>
            </a:r>
            <a:r>
              <a:rPr lang="en-US" altLang="pt-BR" smtClean="0">
                <a:solidFill>
                  <a:srgbClr val="FFFF00"/>
                </a:solidFill>
              </a:rPr>
              <a:t>57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92 86</a:t>
            </a:r>
            <a:r>
              <a:rPr lang="en-US" altLang="pt-BR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Exemplo</a:t>
            </a:r>
            <a:endParaRPr lang="en-US" altLang="pt-BR" sz="400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mtClean="0"/>
              <a:t>Se continuarmos particionando </a:t>
            </a:r>
            <a:r>
              <a:rPr lang="en-US" altLang="pt-BR" smtClean="0">
                <a:solidFill>
                  <a:srgbClr val="FFFF00"/>
                </a:solidFill>
              </a:rPr>
              <a:t>12 25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48 37 33</a:t>
            </a:r>
            <a:r>
              <a:rPr lang="en-US" altLang="pt-BR" smtClean="0"/>
              <a:t>) </a:t>
            </a:r>
            <a:r>
              <a:rPr lang="en-US" altLang="pt-BR" smtClean="0">
                <a:solidFill>
                  <a:srgbClr val="FFFF00"/>
                </a:solidFill>
              </a:rPr>
              <a:t>57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92 86</a:t>
            </a:r>
            <a:r>
              <a:rPr lang="en-US" altLang="pt-BR" smtClean="0"/>
              <a:t>), teremos:</a:t>
            </a:r>
          </a:p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12 25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37 33</a:t>
            </a:r>
            <a:r>
              <a:rPr lang="en-US" altLang="pt-BR" smtClean="0"/>
              <a:t>) </a:t>
            </a:r>
            <a:r>
              <a:rPr lang="en-US" altLang="pt-BR" smtClean="0">
                <a:solidFill>
                  <a:srgbClr val="FFFF00"/>
                </a:solidFill>
              </a:rPr>
              <a:t>48 57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92 86</a:t>
            </a:r>
            <a:r>
              <a:rPr lang="en-US" altLang="pt-BR" smtClean="0"/>
              <a:t>) </a:t>
            </a:r>
          </a:p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12 25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33</a:t>
            </a:r>
            <a:r>
              <a:rPr lang="en-US" altLang="pt-BR" smtClean="0"/>
              <a:t>) </a:t>
            </a:r>
            <a:r>
              <a:rPr lang="en-US" altLang="pt-BR" smtClean="0">
                <a:solidFill>
                  <a:srgbClr val="FFFF00"/>
                </a:solidFill>
              </a:rPr>
              <a:t>37 48 57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92 86</a:t>
            </a:r>
            <a:r>
              <a:rPr lang="en-US" altLang="pt-BR" smtClean="0"/>
              <a:t>) </a:t>
            </a:r>
          </a:p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12 25 33 37 48 57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92 86</a:t>
            </a:r>
            <a:r>
              <a:rPr lang="en-US" altLang="pt-BR" smtClean="0"/>
              <a:t>) </a:t>
            </a:r>
          </a:p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12 25 33 37 48 57</a:t>
            </a:r>
            <a:r>
              <a:rPr lang="en-US" altLang="pt-BR" smtClean="0"/>
              <a:t> (</a:t>
            </a:r>
            <a:r>
              <a:rPr lang="en-US" altLang="pt-BR" smtClean="0">
                <a:solidFill>
                  <a:srgbClr val="FFFF00"/>
                </a:solidFill>
              </a:rPr>
              <a:t>86</a:t>
            </a:r>
            <a:r>
              <a:rPr lang="en-US" altLang="pt-BR" smtClean="0"/>
              <a:t>) </a:t>
            </a:r>
            <a:r>
              <a:rPr lang="en-US" altLang="pt-BR" smtClean="0">
                <a:solidFill>
                  <a:srgbClr val="FFFF00"/>
                </a:solidFill>
              </a:rPr>
              <a:t>92</a:t>
            </a:r>
            <a:r>
              <a:rPr lang="en-US" altLang="pt-BR" smtClean="0"/>
              <a:t> </a:t>
            </a:r>
          </a:p>
          <a:p>
            <a:pPr eaLnBrk="1" hangingPunct="1"/>
            <a:r>
              <a:rPr lang="en-US" altLang="pt-BR" smtClean="0">
                <a:solidFill>
                  <a:srgbClr val="FFFF00"/>
                </a:solidFill>
              </a:rPr>
              <a:t>12 25 33 37 48 57 86 92</a:t>
            </a:r>
            <a:r>
              <a:rPr lang="en-US" altLang="pt-BR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>
          <a:xfrm>
            <a:off x="6715125" y="857250"/>
            <a:ext cx="2357438" cy="1428750"/>
          </a:xfrm>
        </p:spPr>
        <p:txBody>
          <a:bodyPr/>
          <a:lstStyle/>
          <a:p>
            <a:pPr algn="l" eaLnBrk="1" hangingPunct="1"/>
            <a:r>
              <a:rPr lang="en-US" altLang="pt-BR" sz="2400" smtClean="0"/>
              <a:t>Visão da Recursividade </a:t>
            </a:r>
            <a:br>
              <a:rPr lang="en-US" altLang="pt-BR" sz="2400" smtClean="0"/>
            </a:br>
            <a:r>
              <a:rPr lang="en-US" altLang="pt-BR" sz="2400" smtClean="0"/>
              <a:t>do Quicksort como Árvore</a:t>
            </a:r>
            <a:r>
              <a:rPr lang="en-US" altLang="pt-BR" sz="2800" smtClean="0"/>
              <a:t>:</a:t>
            </a:r>
          </a:p>
        </p:txBody>
      </p:sp>
      <p:grpSp>
        <p:nvGrpSpPr>
          <p:cNvPr id="22533" name="Group 26"/>
          <p:cNvGrpSpPr>
            <a:grpSpLocks/>
          </p:cNvGrpSpPr>
          <p:nvPr/>
        </p:nvGrpSpPr>
        <p:grpSpPr bwMode="auto">
          <a:xfrm>
            <a:off x="2074863" y="757238"/>
            <a:ext cx="5386387" cy="5402262"/>
            <a:chOff x="1307" y="477"/>
            <a:chExt cx="3393" cy="3403"/>
          </a:xfrm>
        </p:grpSpPr>
        <p:sp>
          <p:nvSpPr>
            <p:cNvPr id="30725" name="Rectangle 5"/>
            <p:cNvSpPr>
              <a:spLocks noChangeArrowheads="1"/>
            </p:cNvSpPr>
            <p:nvPr/>
          </p:nvSpPr>
          <p:spPr bwMode="auto">
            <a:xfrm>
              <a:off x="1691" y="477"/>
              <a:ext cx="2044" cy="448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25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57 48 37 12 92 86 33 12 </a:t>
              </a: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25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57 48 37 92 86 33</a:t>
              </a:r>
            </a:p>
          </p:txBody>
        </p:sp>
        <p:sp>
          <p:nvSpPr>
            <p:cNvPr id="22542" name="Line 6"/>
            <p:cNvSpPr>
              <a:spLocks noChangeShapeType="1"/>
            </p:cNvSpPr>
            <p:nvPr/>
          </p:nvSpPr>
          <p:spPr bwMode="auto">
            <a:xfrm flipH="1">
              <a:off x="1532" y="1012"/>
              <a:ext cx="248" cy="136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43" name="Line 7"/>
            <p:cNvSpPr>
              <a:spLocks noChangeShapeType="1"/>
            </p:cNvSpPr>
            <p:nvPr/>
          </p:nvSpPr>
          <p:spPr bwMode="auto">
            <a:xfrm>
              <a:off x="3028" y="1012"/>
              <a:ext cx="232" cy="136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30728" name="Rectangle 8"/>
            <p:cNvSpPr>
              <a:spLocks noChangeArrowheads="1"/>
            </p:cNvSpPr>
            <p:nvPr/>
          </p:nvSpPr>
          <p:spPr bwMode="auto">
            <a:xfrm>
              <a:off x="1307" y="1224"/>
              <a:ext cx="282" cy="256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12</a:t>
              </a:r>
            </a:p>
          </p:txBody>
        </p:sp>
        <p:sp>
          <p:nvSpPr>
            <p:cNvPr id="30729" name="Rectangle 9"/>
            <p:cNvSpPr>
              <a:spLocks noChangeArrowheads="1"/>
            </p:cNvSpPr>
            <p:nvPr/>
          </p:nvSpPr>
          <p:spPr bwMode="auto">
            <a:xfrm>
              <a:off x="2679" y="1224"/>
              <a:ext cx="1416" cy="448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57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48 37 92 86 33 </a:t>
              </a:r>
              <a:b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</a:b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48 37 33 </a:t>
              </a: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57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92 86 </a:t>
              </a:r>
            </a:p>
          </p:txBody>
        </p:sp>
        <p:sp>
          <p:nvSpPr>
            <p:cNvPr id="30730" name="Rectangle 10"/>
            <p:cNvSpPr>
              <a:spLocks noChangeArrowheads="1"/>
            </p:cNvSpPr>
            <p:nvPr/>
          </p:nvSpPr>
          <p:spPr bwMode="auto">
            <a:xfrm>
              <a:off x="2211" y="2088"/>
              <a:ext cx="682" cy="448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48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37 33</a:t>
              </a:r>
              <a:b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</a:b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37 33 </a:t>
              </a: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48</a:t>
              </a:r>
            </a:p>
          </p:txBody>
        </p:sp>
        <p:sp>
          <p:nvSpPr>
            <p:cNvPr id="30731" name="Rectangle 11"/>
            <p:cNvSpPr>
              <a:spLocks noChangeArrowheads="1"/>
            </p:cNvSpPr>
            <p:nvPr/>
          </p:nvSpPr>
          <p:spPr bwMode="auto">
            <a:xfrm>
              <a:off x="3935" y="2080"/>
              <a:ext cx="482" cy="448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92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86</a:t>
              </a:r>
              <a:b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</a:b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86 </a:t>
              </a: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92</a:t>
              </a:r>
            </a:p>
          </p:txBody>
        </p:sp>
        <p:sp>
          <p:nvSpPr>
            <p:cNvPr id="22548" name="Line 12"/>
            <p:cNvSpPr>
              <a:spLocks noChangeShapeType="1"/>
            </p:cNvSpPr>
            <p:nvPr/>
          </p:nvSpPr>
          <p:spPr bwMode="auto">
            <a:xfrm flipH="1">
              <a:off x="2588" y="1780"/>
              <a:ext cx="248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49" name="Line 13"/>
            <p:cNvSpPr>
              <a:spLocks noChangeShapeType="1"/>
            </p:cNvSpPr>
            <p:nvPr/>
          </p:nvSpPr>
          <p:spPr bwMode="auto">
            <a:xfrm>
              <a:off x="3844" y="1780"/>
              <a:ext cx="232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30734" name="Rectangle 14"/>
            <p:cNvSpPr>
              <a:spLocks noChangeArrowheads="1"/>
            </p:cNvSpPr>
            <p:nvPr/>
          </p:nvSpPr>
          <p:spPr bwMode="auto">
            <a:xfrm>
              <a:off x="1775" y="2848"/>
              <a:ext cx="482" cy="448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37</a:t>
              </a: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 33</a:t>
              </a:r>
              <a:b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</a:br>
              <a:r>
                <a:rPr lang="en-US" sz="2000">
                  <a:solidFill>
                    <a:srgbClr val="F7668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33 </a:t>
              </a: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37</a:t>
              </a:r>
            </a:p>
          </p:txBody>
        </p:sp>
        <p:sp>
          <p:nvSpPr>
            <p:cNvPr id="30735" name="Rectangle 15"/>
            <p:cNvSpPr>
              <a:spLocks noChangeArrowheads="1"/>
            </p:cNvSpPr>
            <p:nvPr/>
          </p:nvSpPr>
          <p:spPr bwMode="auto">
            <a:xfrm>
              <a:off x="1403" y="3624"/>
              <a:ext cx="282" cy="256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33</a:t>
              </a:r>
            </a:p>
          </p:txBody>
        </p:sp>
        <p:sp>
          <p:nvSpPr>
            <p:cNvPr id="30736" name="Rectangle 16"/>
            <p:cNvSpPr>
              <a:spLocks noChangeArrowheads="1"/>
            </p:cNvSpPr>
            <p:nvPr/>
          </p:nvSpPr>
          <p:spPr bwMode="auto">
            <a:xfrm>
              <a:off x="3659" y="2856"/>
              <a:ext cx="282" cy="256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>
                <a:defRPr/>
              </a:pPr>
              <a:r>
                <a:rPr lang="en-US" sz="2000">
                  <a:solidFill>
                    <a:srgbClr val="FAFD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86</a:t>
              </a:r>
            </a:p>
          </p:txBody>
        </p:sp>
        <p:sp>
          <p:nvSpPr>
            <p:cNvPr id="22553" name="Line 17"/>
            <p:cNvSpPr>
              <a:spLocks noChangeShapeType="1"/>
            </p:cNvSpPr>
            <p:nvPr/>
          </p:nvSpPr>
          <p:spPr bwMode="auto">
            <a:xfrm flipH="1">
              <a:off x="2156" y="2596"/>
              <a:ext cx="248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54" name="Line 18"/>
            <p:cNvSpPr>
              <a:spLocks noChangeShapeType="1"/>
            </p:cNvSpPr>
            <p:nvPr/>
          </p:nvSpPr>
          <p:spPr bwMode="auto">
            <a:xfrm flipH="1">
              <a:off x="1628" y="3364"/>
              <a:ext cx="248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55" name="Line 19"/>
            <p:cNvSpPr>
              <a:spLocks noChangeShapeType="1"/>
            </p:cNvSpPr>
            <p:nvPr/>
          </p:nvSpPr>
          <p:spPr bwMode="auto">
            <a:xfrm flipH="1">
              <a:off x="3788" y="2596"/>
              <a:ext cx="248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56" name="Rectangle 20"/>
            <p:cNvSpPr>
              <a:spLocks noChangeArrowheads="1"/>
            </p:cNvSpPr>
            <p:nvPr/>
          </p:nvSpPr>
          <p:spPr bwMode="auto">
            <a:xfrm>
              <a:off x="3076" y="2836"/>
              <a:ext cx="136" cy="136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endParaRPr lang="pt-BR" altLang="pt-BR"/>
            </a:p>
          </p:txBody>
        </p:sp>
        <p:sp>
          <p:nvSpPr>
            <p:cNvPr id="22557" name="Rectangle 21"/>
            <p:cNvSpPr>
              <a:spLocks noChangeArrowheads="1"/>
            </p:cNvSpPr>
            <p:nvPr/>
          </p:nvSpPr>
          <p:spPr bwMode="auto">
            <a:xfrm>
              <a:off x="4564" y="2836"/>
              <a:ext cx="136" cy="136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endParaRPr lang="pt-BR" altLang="pt-BR"/>
            </a:p>
          </p:txBody>
        </p:sp>
        <p:sp>
          <p:nvSpPr>
            <p:cNvPr id="22558" name="Line 22"/>
            <p:cNvSpPr>
              <a:spLocks noChangeShapeType="1"/>
            </p:cNvSpPr>
            <p:nvPr/>
          </p:nvSpPr>
          <p:spPr bwMode="auto">
            <a:xfrm>
              <a:off x="2836" y="2596"/>
              <a:ext cx="232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59" name="Line 23"/>
            <p:cNvSpPr>
              <a:spLocks noChangeShapeType="1"/>
            </p:cNvSpPr>
            <p:nvPr/>
          </p:nvSpPr>
          <p:spPr bwMode="auto">
            <a:xfrm>
              <a:off x="4372" y="2596"/>
              <a:ext cx="232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  <p:sp>
          <p:nvSpPr>
            <p:cNvPr id="22560" name="Rectangle 24"/>
            <p:cNvSpPr>
              <a:spLocks noChangeArrowheads="1"/>
            </p:cNvSpPr>
            <p:nvPr/>
          </p:nvSpPr>
          <p:spPr bwMode="auto">
            <a:xfrm>
              <a:off x="2356" y="3604"/>
              <a:ext cx="136" cy="136"/>
            </a:xfrm>
            <a:prstGeom prst="rect">
              <a:avLst/>
            </a:prstGeom>
            <a:noFill/>
            <a:ln w="12700">
              <a:solidFill>
                <a:srgbClr val="9CCDF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endParaRPr lang="pt-BR" altLang="pt-BR"/>
            </a:p>
          </p:txBody>
        </p:sp>
        <p:sp>
          <p:nvSpPr>
            <p:cNvPr id="22561" name="Line 25"/>
            <p:cNvSpPr>
              <a:spLocks noChangeShapeType="1"/>
            </p:cNvSpPr>
            <p:nvPr/>
          </p:nvSpPr>
          <p:spPr bwMode="auto">
            <a:xfrm>
              <a:off x="2164" y="3364"/>
              <a:ext cx="232" cy="184"/>
            </a:xfrm>
            <a:prstGeom prst="line">
              <a:avLst/>
            </a:prstGeom>
            <a:noFill/>
            <a:ln w="12700">
              <a:solidFill>
                <a:srgbClr val="9CCDF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pt-BR"/>
            </a:p>
          </p:txBody>
        </p:sp>
      </p:grpSp>
      <p:sp>
        <p:nvSpPr>
          <p:cNvPr id="22534" name="Line 27"/>
          <p:cNvSpPr>
            <a:spLocks noChangeShapeType="1"/>
          </p:cNvSpPr>
          <p:nvPr/>
        </p:nvSpPr>
        <p:spPr bwMode="auto">
          <a:xfrm>
            <a:off x="2978150" y="1393825"/>
            <a:ext cx="2159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35" name="Line 28"/>
          <p:cNvSpPr>
            <a:spLocks noChangeShapeType="1"/>
          </p:cNvSpPr>
          <p:nvPr/>
        </p:nvSpPr>
        <p:spPr bwMode="auto">
          <a:xfrm>
            <a:off x="3717925" y="1393825"/>
            <a:ext cx="18161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36" name="Line 29"/>
          <p:cNvSpPr>
            <a:spLocks noChangeShapeType="1"/>
          </p:cNvSpPr>
          <p:nvPr/>
        </p:nvSpPr>
        <p:spPr bwMode="auto">
          <a:xfrm>
            <a:off x="4349750" y="2590800"/>
            <a:ext cx="9017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37" name="Line 30"/>
          <p:cNvSpPr>
            <a:spLocks noChangeShapeType="1"/>
          </p:cNvSpPr>
          <p:nvPr/>
        </p:nvSpPr>
        <p:spPr bwMode="auto">
          <a:xfrm>
            <a:off x="5645150" y="2590800"/>
            <a:ext cx="5969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38" name="Line 31"/>
          <p:cNvSpPr>
            <a:spLocks noChangeShapeType="1"/>
          </p:cNvSpPr>
          <p:nvPr/>
        </p:nvSpPr>
        <p:spPr bwMode="auto">
          <a:xfrm>
            <a:off x="3587750" y="3962400"/>
            <a:ext cx="5969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39" name="Line 32"/>
          <p:cNvSpPr>
            <a:spLocks noChangeShapeType="1"/>
          </p:cNvSpPr>
          <p:nvPr/>
        </p:nvSpPr>
        <p:spPr bwMode="auto">
          <a:xfrm>
            <a:off x="6330950" y="3962400"/>
            <a:ext cx="2159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22540" name="Line 33"/>
          <p:cNvSpPr>
            <a:spLocks noChangeShapeType="1"/>
          </p:cNvSpPr>
          <p:nvPr/>
        </p:nvSpPr>
        <p:spPr bwMode="auto">
          <a:xfrm>
            <a:off x="2901950" y="5181600"/>
            <a:ext cx="215900" cy="0"/>
          </a:xfrm>
          <a:prstGeom prst="line">
            <a:avLst/>
          </a:prstGeom>
          <a:noFill/>
          <a:ln w="12700">
            <a:solidFill>
              <a:srgbClr val="F57B4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Método para o particionamento</a:t>
            </a:r>
            <a:endParaRPr lang="en-US" altLang="pt-BR" sz="400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sz="2800" smtClean="0"/>
              <a:t>Considere </a:t>
            </a:r>
            <a:r>
              <a:rPr lang="pt-BR" altLang="pt-BR" sz="2800" smtClean="0">
                <a:solidFill>
                  <a:srgbClr val="FFFF00"/>
                </a:solidFill>
              </a:rPr>
              <a:t>pivô = a[limInf]</a:t>
            </a:r>
            <a:r>
              <a:rPr lang="pt-BR" altLang="pt-BR" sz="2800" smtClean="0"/>
              <a:t> como o elemento cuja posição final é a procurada:</a:t>
            </a:r>
          </a:p>
          <a:p>
            <a:pPr lvl="1" eaLnBrk="1" hangingPunct="1">
              <a:lnSpc>
                <a:spcPct val="90000"/>
              </a:lnSpc>
            </a:pPr>
            <a:r>
              <a:rPr lang="pt-BR" altLang="pt-BR" sz="2400" smtClean="0"/>
              <a:t>usar sempre o primeiro é só um artifício para facilitar a implementação.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800" smtClean="0"/>
              <a:t>Dois ponteiros </a:t>
            </a:r>
            <a:r>
              <a:rPr lang="pt-BR" altLang="pt-BR" sz="2800" smtClean="0">
                <a:solidFill>
                  <a:srgbClr val="FFFF00"/>
                </a:solidFill>
              </a:rPr>
              <a:t>alto</a:t>
            </a:r>
            <a:r>
              <a:rPr lang="pt-BR" altLang="pt-BR" sz="2800" smtClean="0"/>
              <a:t> e </a:t>
            </a:r>
            <a:r>
              <a:rPr lang="pt-BR" altLang="pt-BR" sz="2800" smtClean="0">
                <a:solidFill>
                  <a:srgbClr val="FFFF00"/>
                </a:solidFill>
              </a:rPr>
              <a:t>baixo</a:t>
            </a:r>
            <a:r>
              <a:rPr lang="pt-BR" altLang="pt-BR" sz="2800" smtClean="0"/>
              <a:t> são inicializados como os limites </a:t>
            </a:r>
            <a:r>
              <a:rPr lang="pt-BR" altLang="pt-BR" sz="2800" smtClean="0">
                <a:solidFill>
                  <a:srgbClr val="FFFF00"/>
                </a:solidFill>
              </a:rPr>
              <a:t>máximo</a:t>
            </a:r>
            <a:r>
              <a:rPr lang="pt-BR" altLang="pt-BR" sz="2800" smtClean="0"/>
              <a:t> e </a:t>
            </a:r>
            <a:r>
              <a:rPr lang="pt-BR" altLang="pt-BR" sz="2800" smtClean="0">
                <a:solidFill>
                  <a:srgbClr val="FFFF00"/>
                </a:solidFill>
              </a:rPr>
              <a:t>mínimo</a:t>
            </a:r>
            <a:r>
              <a:rPr lang="pt-BR" altLang="pt-BR" sz="2800" smtClean="0"/>
              <a:t> do subvetor que vamos analisar;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800" smtClean="0"/>
              <a:t>em qualquer ponto da execução, todo elemento </a:t>
            </a:r>
            <a:r>
              <a:rPr lang="pt-BR" altLang="pt-BR" sz="2800" smtClean="0">
                <a:solidFill>
                  <a:srgbClr val="FFFF00"/>
                </a:solidFill>
              </a:rPr>
              <a:t>acima de alto</a:t>
            </a:r>
            <a:r>
              <a:rPr lang="pt-BR" altLang="pt-BR" sz="2800" smtClean="0"/>
              <a:t> é maior do que x e todo elemento </a:t>
            </a:r>
            <a:r>
              <a:rPr lang="pt-BR" altLang="pt-BR" sz="2800" smtClean="0">
                <a:solidFill>
                  <a:srgbClr val="FFFF00"/>
                </a:solidFill>
              </a:rPr>
              <a:t>abaixo de baixo</a:t>
            </a:r>
            <a:r>
              <a:rPr lang="pt-BR" altLang="pt-BR" sz="2800" smtClean="0"/>
              <a:t> é menor do que x.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Método para o particionamento</a:t>
            </a:r>
            <a:endParaRPr lang="en-US" altLang="pt-BR" sz="400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800" smtClean="0"/>
              <a:t>Os dois ponteiros </a:t>
            </a:r>
            <a:r>
              <a:rPr lang="pt-BR" altLang="pt-BR" sz="2800" smtClean="0">
                <a:solidFill>
                  <a:srgbClr val="FFFF00"/>
                </a:solidFill>
              </a:rPr>
              <a:t>alto</a:t>
            </a:r>
            <a:r>
              <a:rPr lang="pt-BR" altLang="pt-BR" sz="2800" smtClean="0"/>
              <a:t> e </a:t>
            </a:r>
            <a:r>
              <a:rPr lang="pt-BR" altLang="pt-BR" sz="2800" smtClean="0">
                <a:solidFill>
                  <a:srgbClr val="FFFF00"/>
                </a:solidFill>
              </a:rPr>
              <a:t>baixo</a:t>
            </a:r>
            <a:r>
              <a:rPr lang="pt-BR" altLang="pt-BR" sz="2800" smtClean="0"/>
              <a:t> são movidos um em direção ao outro da seguinte forma:</a:t>
            </a:r>
          </a:p>
          <a:p>
            <a:pPr lvl="1" eaLnBrk="1" hangingPunct="1">
              <a:lnSpc>
                <a:spcPct val="80000"/>
              </a:lnSpc>
            </a:pPr>
            <a:r>
              <a:rPr lang="pt-BR" altLang="pt-BR" sz="2400" smtClean="0"/>
              <a:t>1. incremente baixo em uma posição até que </a:t>
            </a:r>
            <a:r>
              <a:rPr lang="pt-BR" altLang="pt-BR" sz="2400" smtClean="0">
                <a:solidFill>
                  <a:srgbClr val="FFFF00"/>
                </a:solidFill>
              </a:rPr>
              <a:t>a[baixo] &gt;= pivô</a:t>
            </a:r>
            <a:r>
              <a:rPr lang="pt-BR" altLang="pt-BR" sz="2400" smtClean="0"/>
              <a:t>;</a:t>
            </a:r>
          </a:p>
          <a:p>
            <a:pPr lvl="1" eaLnBrk="1" hangingPunct="1">
              <a:lnSpc>
                <a:spcPct val="80000"/>
              </a:lnSpc>
            </a:pPr>
            <a:r>
              <a:rPr lang="pt-BR" altLang="pt-BR" sz="2400" smtClean="0"/>
              <a:t>2. decremente alto em uma posição até que </a:t>
            </a:r>
            <a:r>
              <a:rPr lang="pt-BR" altLang="pt-BR" sz="2400" smtClean="0">
                <a:solidFill>
                  <a:srgbClr val="FFFF00"/>
                </a:solidFill>
              </a:rPr>
              <a:t>a[alto] &lt; pivô</a:t>
            </a:r>
            <a:r>
              <a:rPr lang="pt-BR" altLang="pt-BR" sz="2400" smtClean="0"/>
              <a:t>;</a:t>
            </a:r>
          </a:p>
          <a:p>
            <a:pPr lvl="1" eaLnBrk="1" hangingPunct="1">
              <a:lnSpc>
                <a:spcPct val="80000"/>
              </a:lnSpc>
            </a:pPr>
            <a:r>
              <a:rPr lang="pt-BR" altLang="pt-BR" sz="2400" smtClean="0"/>
              <a:t>3. se </a:t>
            </a:r>
            <a:r>
              <a:rPr lang="pt-BR" altLang="pt-BR" sz="2400" smtClean="0">
                <a:solidFill>
                  <a:srgbClr val="FFFF00"/>
                </a:solidFill>
              </a:rPr>
              <a:t>alto &gt; baixo</a:t>
            </a:r>
            <a:r>
              <a:rPr lang="pt-BR" altLang="pt-BR" sz="2400" smtClean="0"/>
              <a:t>, troque </a:t>
            </a:r>
            <a:r>
              <a:rPr lang="pt-BR" altLang="pt-BR" sz="2400" smtClean="0">
                <a:solidFill>
                  <a:srgbClr val="FFFF00"/>
                </a:solidFill>
              </a:rPr>
              <a:t>a[baixo]</a:t>
            </a:r>
            <a:r>
              <a:rPr lang="pt-BR" altLang="pt-BR" sz="2400" smtClean="0"/>
              <a:t> por </a:t>
            </a:r>
            <a:r>
              <a:rPr lang="pt-BR" altLang="pt-BR" sz="2400" smtClean="0">
                <a:solidFill>
                  <a:srgbClr val="FFFF00"/>
                </a:solidFill>
              </a:rPr>
              <a:t>a[alto]</a:t>
            </a:r>
            <a:r>
              <a:rPr lang="pt-BR" altLang="pt-BR" sz="2400" smtClean="0"/>
              <a:t>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800" smtClean="0"/>
              <a:t>O processo é repetido até que a condição descrita em 3 falhe (quando </a:t>
            </a:r>
            <a:r>
              <a:rPr lang="pt-BR" altLang="pt-BR" sz="2800" smtClean="0">
                <a:solidFill>
                  <a:srgbClr val="FFFF00"/>
                </a:solidFill>
              </a:rPr>
              <a:t>alto &lt;= baixo</a:t>
            </a:r>
            <a:r>
              <a:rPr lang="pt-BR" altLang="pt-BR" sz="2800" smtClean="0"/>
              <a:t>). Neste ponto </a:t>
            </a:r>
            <a:r>
              <a:rPr lang="pt-BR" altLang="pt-BR" sz="2800" smtClean="0">
                <a:solidFill>
                  <a:srgbClr val="FFFF00"/>
                </a:solidFill>
              </a:rPr>
              <a:t>a[alto]</a:t>
            </a:r>
            <a:r>
              <a:rPr lang="pt-BR" altLang="pt-BR" sz="2800" smtClean="0"/>
              <a:t> será trocado por </a:t>
            </a:r>
            <a:r>
              <a:rPr lang="pt-BR" altLang="pt-BR" sz="2800" smtClean="0">
                <a:solidFill>
                  <a:srgbClr val="FFFF00"/>
                </a:solidFill>
              </a:rPr>
              <a:t>a[limInf]</a:t>
            </a:r>
            <a:r>
              <a:rPr lang="pt-BR" altLang="pt-BR" sz="2800" smtClean="0"/>
              <a:t>, cuja posição final era procurada, e alto é retornado em </a:t>
            </a:r>
            <a:r>
              <a:rPr lang="pt-BR" altLang="pt-BR" sz="2800" smtClean="0">
                <a:solidFill>
                  <a:srgbClr val="FFFF00"/>
                </a:solidFill>
              </a:rPr>
              <a:t>i</a:t>
            </a:r>
            <a:r>
              <a:rPr lang="pt-BR" altLang="pt-BR" sz="28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5631" name="Grupo 7"/>
          <p:cNvGrpSpPr>
            <a:grpSpLocks/>
          </p:cNvGrpSpPr>
          <p:nvPr/>
        </p:nvGrpSpPr>
        <p:grpSpPr bwMode="auto">
          <a:xfrm>
            <a:off x="1665288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5644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25632" name="Grupo 8"/>
          <p:cNvGrpSpPr>
            <a:grpSpLocks/>
          </p:cNvGrpSpPr>
          <p:nvPr/>
        </p:nvGrpSpPr>
        <p:grpSpPr bwMode="auto">
          <a:xfrm>
            <a:off x="7985125" y="2571750"/>
            <a:ext cx="549275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5640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25633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5634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5635" name="CaixaDeTexto 13"/>
          <p:cNvSpPr txBox="1">
            <a:spLocks noChangeArrowheads="1"/>
          </p:cNvSpPr>
          <p:nvPr/>
        </p:nvSpPr>
        <p:spPr bwMode="auto">
          <a:xfrm>
            <a:off x="1500188" y="3714750"/>
            <a:ext cx="7358062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Ordenamos um vetor de 12 posições de </a:t>
            </a:r>
            <a:r>
              <a:rPr lang="pt-BR" altLang="pt-BR">
                <a:solidFill>
                  <a:srgbClr val="FF0000"/>
                </a:solidFill>
              </a:rPr>
              <a:t>limInf</a:t>
            </a:r>
            <a:r>
              <a:rPr lang="pt-BR" altLang="pt-BR">
                <a:solidFill>
                  <a:schemeClr val="bg1"/>
                </a:solidFill>
              </a:rPr>
              <a:t> até </a:t>
            </a:r>
            <a:r>
              <a:rPr lang="pt-BR" altLang="pt-BR">
                <a:solidFill>
                  <a:srgbClr val="FF0000"/>
                </a:solidFill>
              </a:rPr>
              <a:t>limSup</a:t>
            </a:r>
            <a:r>
              <a:rPr lang="pt-BR" altLang="pt-BR">
                <a:solidFill>
                  <a:schemeClr val="bg1"/>
                </a:solidFill>
              </a:rPr>
              <a:t>. Escolhemos para pivô a[limInf]. Para ordená-lo, vamos dividí-lo em duas partes: a parte da esquerda possuirá os elementos menores que o pivô, a parte direita os maiores.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5636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6655" name="Grupo 7"/>
          <p:cNvGrpSpPr>
            <a:grpSpLocks/>
          </p:cNvGrpSpPr>
          <p:nvPr/>
        </p:nvGrpSpPr>
        <p:grpSpPr bwMode="auto">
          <a:xfrm>
            <a:off x="2208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6668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26656" name="Grupo 8"/>
          <p:cNvGrpSpPr>
            <a:grpSpLocks/>
          </p:cNvGrpSpPr>
          <p:nvPr/>
        </p:nvGrpSpPr>
        <p:grpSpPr bwMode="auto">
          <a:xfrm>
            <a:off x="7985125" y="2571750"/>
            <a:ext cx="549275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6664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26657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6658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6659" name="CaixaDeTexto 13"/>
          <p:cNvSpPr txBox="1">
            <a:spLocks noChangeArrowheads="1"/>
          </p:cNvSpPr>
          <p:nvPr/>
        </p:nvSpPr>
        <p:spPr bwMode="auto">
          <a:xfrm>
            <a:off x="1500188" y="3714750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Incrementamos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</a:t>
            </a:r>
            <a:r>
              <a:rPr lang="pt-BR" altLang="pt-BR">
                <a:solidFill>
                  <a:schemeClr val="bg1"/>
                </a:solidFill>
              </a:rPr>
              <a:t> que o pivô (23). Nesse caso achamos 66.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6660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7679" name="Grupo 7"/>
          <p:cNvGrpSpPr>
            <a:grpSpLocks/>
          </p:cNvGrpSpPr>
          <p:nvPr/>
        </p:nvGrpSpPr>
        <p:grpSpPr bwMode="auto">
          <a:xfrm>
            <a:off x="2208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7692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27680" name="Grupo 8"/>
          <p:cNvGrpSpPr>
            <a:grpSpLocks/>
          </p:cNvGrpSpPr>
          <p:nvPr/>
        </p:nvGrpSpPr>
        <p:grpSpPr bwMode="auto">
          <a:xfrm>
            <a:off x="68453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7688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27681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7682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7683" name="CaixaDeTexto 13"/>
          <p:cNvSpPr txBox="1">
            <a:spLocks noChangeArrowheads="1"/>
          </p:cNvSpPr>
          <p:nvPr/>
        </p:nvSpPr>
        <p:spPr bwMode="auto">
          <a:xfrm>
            <a:off x="1500188" y="3714750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Decrementamos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</a:t>
            </a:r>
            <a:r>
              <a:rPr lang="pt-BR" altLang="pt-BR">
                <a:solidFill>
                  <a:schemeClr val="bg1"/>
                </a:solidFill>
              </a:rPr>
              <a:t> que o pivô (23). Nesse caso achamos 11.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7684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8703" name="Grupo 7"/>
          <p:cNvGrpSpPr>
            <a:grpSpLocks/>
          </p:cNvGrpSpPr>
          <p:nvPr/>
        </p:nvGrpSpPr>
        <p:grpSpPr bwMode="auto">
          <a:xfrm>
            <a:off x="2208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8718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28704" name="Grupo 8"/>
          <p:cNvGrpSpPr>
            <a:grpSpLocks/>
          </p:cNvGrpSpPr>
          <p:nvPr/>
        </p:nvGrpSpPr>
        <p:grpSpPr bwMode="auto">
          <a:xfrm>
            <a:off x="68453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8714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28705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8706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8707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Trocamos </a:t>
            </a:r>
            <a:r>
              <a:rPr lang="pt-BR" altLang="pt-BR">
                <a:solidFill>
                  <a:srgbClr val="FF0000"/>
                </a:solidFill>
              </a:rPr>
              <a:t>a[alto] </a:t>
            </a:r>
            <a:r>
              <a:rPr lang="pt-BR" altLang="pt-BR">
                <a:solidFill>
                  <a:schemeClr val="bg1"/>
                </a:solidFill>
              </a:rPr>
              <a:t>e </a:t>
            </a:r>
            <a:r>
              <a:rPr lang="pt-BR" altLang="pt-BR">
                <a:solidFill>
                  <a:srgbClr val="FF0000"/>
                </a:solidFill>
              </a:rPr>
              <a:t>a[baixo]</a:t>
            </a:r>
            <a:r>
              <a:rPr lang="pt-BR" altLang="pt-BR">
                <a:solidFill>
                  <a:schemeClr val="bg1"/>
                </a:solidFill>
              </a:rPr>
              <a:t>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8708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6" name="Seta em curva para baixo 15"/>
          <p:cNvSpPr/>
          <p:nvPr/>
        </p:nvSpPr>
        <p:spPr>
          <a:xfrm>
            <a:off x="2571750" y="1500188"/>
            <a:ext cx="4500563" cy="428625"/>
          </a:xfrm>
          <a:prstGeom prst="curvedDownArrow">
            <a:avLst>
              <a:gd name="adj1" fmla="val 19564"/>
              <a:gd name="adj2" fmla="val 97587"/>
              <a:gd name="adj3" fmla="val 36689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7" name="Seta em curva para baixo 16"/>
          <p:cNvSpPr/>
          <p:nvPr/>
        </p:nvSpPr>
        <p:spPr>
          <a:xfrm rot="10800000">
            <a:off x="2428875" y="3214688"/>
            <a:ext cx="4500563" cy="428625"/>
          </a:xfrm>
          <a:prstGeom prst="curvedDownArrow">
            <a:avLst>
              <a:gd name="adj1" fmla="val 19564"/>
              <a:gd name="adj2" fmla="val 97587"/>
              <a:gd name="adj3" fmla="val 36689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9727" name="Grupo 7"/>
          <p:cNvGrpSpPr>
            <a:grpSpLocks/>
          </p:cNvGrpSpPr>
          <p:nvPr/>
        </p:nvGrpSpPr>
        <p:grpSpPr bwMode="auto">
          <a:xfrm>
            <a:off x="2779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9740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29728" name="Grupo 8"/>
          <p:cNvGrpSpPr>
            <a:grpSpLocks/>
          </p:cNvGrpSpPr>
          <p:nvPr/>
        </p:nvGrpSpPr>
        <p:grpSpPr bwMode="auto">
          <a:xfrm>
            <a:off x="68453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29736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29729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9730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29731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incrementar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</a:t>
            </a:r>
            <a:r>
              <a:rPr lang="pt-BR" altLang="pt-BR">
                <a:solidFill>
                  <a:schemeClr val="bg1"/>
                </a:solidFill>
              </a:rPr>
              <a:t> que o pivô (23). Nesse caso achamos 53.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9732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0751" name="Grupo 7"/>
          <p:cNvGrpSpPr>
            <a:grpSpLocks/>
          </p:cNvGrpSpPr>
          <p:nvPr/>
        </p:nvGrpSpPr>
        <p:grpSpPr bwMode="auto">
          <a:xfrm>
            <a:off x="2779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0764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0752" name="Grupo 8"/>
          <p:cNvGrpSpPr>
            <a:grpSpLocks/>
          </p:cNvGrpSpPr>
          <p:nvPr/>
        </p:nvGrpSpPr>
        <p:grpSpPr bwMode="auto">
          <a:xfrm>
            <a:off x="62357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0760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0753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0754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0755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decrementar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(23). Nesse caso achamos 6.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0756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1775" name="Grupo 7"/>
          <p:cNvGrpSpPr>
            <a:grpSpLocks/>
          </p:cNvGrpSpPr>
          <p:nvPr/>
        </p:nvGrpSpPr>
        <p:grpSpPr bwMode="auto">
          <a:xfrm>
            <a:off x="2779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1791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1776" name="Grupo 8"/>
          <p:cNvGrpSpPr>
            <a:grpSpLocks/>
          </p:cNvGrpSpPr>
          <p:nvPr/>
        </p:nvGrpSpPr>
        <p:grpSpPr bwMode="auto">
          <a:xfrm>
            <a:off x="62357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1787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1777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1778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1779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Trocamos </a:t>
            </a:r>
            <a:r>
              <a:rPr lang="pt-BR" altLang="pt-BR">
                <a:solidFill>
                  <a:srgbClr val="FF0000"/>
                </a:solidFill>
              </a:rPr>
              <a:t>a[alto] </a:t>
            </a:r>
            <a:r>
              <a:rPr lang="pt-BR" altLang="pt-BR">
                <a:solidFill>
                  <a:schemeClr val="bg1"/>
                </a:solidFill>
              </a:rPr>
              <a:t>e </a:t>
            </a:r>
            <a:r>
              <a:rPr lang="pt-BR" altLang="pt-BR">
                <a:solidFill>
                  <a:srgbClr val="FF0000"/>
                </a:solidFill>
              </a:rPr>
              <a:t>a[baixo]</a:t>
            </a:r>
            <a:r>
              <a:rPr lang="pt-BR" altLang="pt-BR">
                <a:solidFill>
                  <a:schemeClr val="bg1"/>
                </a:solidFill>
              </a:rPr>
              <a:t>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1780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31781" name="Grupo 17"/>
          <p:cNvGrpSpPr>
            <a:grpSpLocks/>
          </p:cNvGrpSpPr>
          <p:nvPr/>
        </p:nvGrpSpPr>
        <p:grpSpPr bwMode="auto">
          <a:xfrm>
            <a:off x="2928938" y="1500188"/>
            <a:ext cx="3786187" cy="2143125"/>
            <a:chOff x="2428860" y="1500174"/>
            <a:chExt cx="4643470" cy="2143139"/>
          </a:xfrm>
        </p:grpSpPr>
        <p:sp>
          <p:nvSpPr>
            <p:cNvPr id="16" name="Seta em curva para baixo 15"/>
            <p:cNvSpPr/>
            <p:nvPr/>
          </p:nvSpPr>
          <p:spPr>
            <a:xfrm>
              <a:off x="2570987" y="1500174"/>
              <a:ext cx="4501343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7" name="Seta em curva para baixo 16"/>
            <p:cNvSpPr/>
            <p:nvPr/>
          </p:nvSpPr>
          <p:spPr>
            <a:xfrm rot="10800000">
              <a:off x="2428860" y="3214685"/>
              <a:ext cx="4501343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2799" name="Grupo 7"/>
          <p:cNvGrpSpPr>
            <a:grpSpLocks/>
          </p:cNvGrpSpPr>
          <p:nvPr/>
        </p:nvGrpSpPr>
        <p:grpSpPr bwMode="auto">
          <a:xfrm>
            <a:off x="3351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2812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2800" name="Grupo 8"/>
          <p:cNvGrpSpPr>
            <a:grpSpLocks/>
          </p:cNvGrpSpPr>
          <p:nvPr/>
        </p:nvGrpSpPr>
        <p:grpSpPr bwMode="auto">
          <a:xfrm>
            <a:off x="62357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2808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2801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2802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2803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incrementar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 ou igual</a:t>
            </a:r>
            <a:r>
              <a:rPr lang="pt-BR" altLang="pt-BR">
                <a:solidFill>
                  <a:schemeClr val="bg1"/>
                </a:solidFill>
              </a:rPr>
              <a:t> ao pivô (23). Nesse caso achamos 75.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2804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3823" name="Grupo 7"/>
          <p:cNvGrpSpPr>
            <a:grpSpLocks/>
          </p:cNvGrpSpPr>
          <p:nvPr/>
        </p:nvGrpSpPr>
        <p:grpSpPr bwMode="auto">
          <a:xfrm>
            <a:off x="3351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3836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3824" name="Grupo 8"/>
          <p:cNvGrpSpPr>
            <a:grpSpLocks/>
          </p:cNvGrpSpPr>
          <p:nvPr/>
        </p:nvGrpSpPr>
        <p:grpSpPr bwMode="auto">
          <a:xfrm>
            <a:off x="5143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3832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3825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3826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3827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decrementar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(23). Nesse caso achamos 11.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3828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4847" name="Grupo 7"/>
          <p:cNvGrpSpPr>
            <a:grpSpLocks/>
          </p:cNvGrpSpPr>
          <p:nvPr/>
        </p:nvGrpSpPr>
        <p:grpSpPr bwMode="auto">
          <a:xfrm>
            <a:off x="3351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4863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4848" name="Grupo 8"/>
          <p:cNvGrpSpPr>
            <a:grpSpLocks/>
          </p:cNvGrpSpPr>
          <p:nvPr/>
        </p:nvGrpSpPr>
        <p:grpSpPr bwMode="auto">
          <a:xfrm>
            <a:off x="5143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4859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4849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4850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4851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Trocamos </a:t>
            </a:r>
            <a:r>
              <a:rPr lang="pt-BR" altLang="pt-BR">
                <a:solidFill>
                  <a:srgbClr val="FF0000"/>
                </a:solidFill>
              </a:rPr>
              <a:t>a[alto] </a:t>
            </a:r>
            <a:r>
              <a:rPr lang="pt-BR" altLang="pt-BR">
                <a:solidFill>
                  <a:schemeClr val="bg1"/>
                </a:solidFill>
              </a:rPr>
              <a:t>e </a:t>
            </a:r>
            <a:r>
              <a:rPr lang="pt-BR" altLang="pt-BR">
                <a:solidFill>
                  <a:srgbClr val="FF0000"/>
                </a:solidFill>
              </a:rPr>
              <a:t>a[baixo]</a:t>
            </a:r>
            <a:r>
              <a:rPr lang="pt-BR" altLang="pt-BR">
                <a:solidFill>
                  <a:schemeClr val="bg1"/>
                </a:solidFill>
              </a:rPr>
              <a:t>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4852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34853" name="Grupo 15"/>
          <p:cNvGrpSpPr>
            <a:grpSpLocks/>
          </p:cNvGrpSpPr>
          <p:nvPr/>
        </p:nvGrpSpPr>
        <p:grpSpPr bwMode="auto">
          <a:xfrm>
            <a:off x="3571875" y="1500188"/>
            <a:ext cx="2000250" cy="2143125"/>
            <a:chOff x="2428860" y="1500174"/>
            <a:chExt cx="4643470" cy="2143139"/>
          </a:xfrm>
        </p:grpSpPr>
        <p:sp>
          <p:nvSpPr>
            <p:cNvPr id="17" name="Seta em curva para baixo 16"/>
            <p:cNvSpPr/>
            <p:nvPr/>
          </p:nvSpPr>
          <p:spPr>
            <a:xfrm>
              <a:off x="2572588" y="1500174"/>
              <a:ext cx="4499742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Seta em curva para baixo 17"/>
            <p:cNvSpPr/>
            <p:nvPr/>
          </p:nvSpPr>
          <p:spPr>
            <a:xfrm rot="10800000">
              <a:off x="2428860" y="3214685"/>
              <a:ext cx="4499745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5871" name="Grupo 7"/>
          <p:cNvGrpSpPr>
            <a:grpSpLocks/>
          </p:cNvGrpSpPr>
          <p:nvPr/>
        </p:nvGrpSpPr>
        <p:grpSpPr bwMode="auto">
          <a:xfrm>
            <a:off x="3922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5884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5872" name="Grupo 8"/>
          <p:cNvGrpSpPr>
            <a:grpSpLocks/>
          </p:cNvGrpSpPr>
          <p:nvPr/>
        </p:nvGrpSpPr>
        <p:grpSpPr bwMode="auto">
          <a:xfrm>
            <a:off x="5143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5880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5873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5874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5875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incrementar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 ou igual</a:t>
            </a:r>
            <a:r>
              <a:rPr lang="pt-BR" altLang="pt-BR">
                <a:solidFill>
                  <a:schemeClr val="bg1"/>
                </a:solidFill>
              </a:rPr>
              <a:t> ao pivô (23). Nesse caso achamos 56.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5876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6895" name="Grupo 7"/>
          <p:cNvGrpSpPr>
            <a:grpSpLocks/>
          </p:cNvGrpSpPr>
          <p:nvPr/>
        </p:nvGrpSpPr>
        <p:grpSpPr bwMode="auto">
          <a:xfrm>
            <a:off x="3922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6908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6896" name="Grupo 8"/>
          <p:cNvGrpSpPr>
            <a:grpSpLocks/>
          </p:cNvGrpSpPr>
          <p:nvPr/>
        </p:nvGrpSpPr>
        <p:grpSpPr bwMode="auto">
          <a:xfrm>
            <a:off x="4592638" y="2571750"/>
            <a:ext cx="550862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6904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6897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6898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6899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decrementar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(23). Nesse caso achamos 21.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6900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7919" name="Grupo 7"/>
          <p:cNvGrpSpPr>
            <a:grpSpLocks/>
          </p:cNvGrpSpPr>
          <p:nvPr/>
        </p:nvGrpSpPr>
        <p:grpSpPr bwMode="auto">
          <a:xfrm>
            <a:off x="3922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7935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7920" name="Grupo 8"/>
          <p:cNvGrpSpPr>
            <a:grpSpLocks/>
          </p:cNvGrpSpPr>
          <p:nvPr/>
        </p:nvGrpSpPr>
        <p:grpSpPr bwMode="auto">
          <a:xfrm>
            <a:off x="4592638" y="2571750"/>
            <a:ext cx="550862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7931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7921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7922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7923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Trocamos </a:t>
            </a:r>
            <a:r>
              <a:rPr lang="pt-BR" altLang="pt-BR">
                <a:solidFill>
                  <a:srgbClr val="FF0000"/>
                </a:solidFill>
              </a:rPr>
              <a:t>a[alto] </a:t>
            </a:r>
            <a:r>
              <a:rPr lang="pt-BR" altLang="pt-BR">
                <a:solidFill>
                  <a:schemeClr val="bg1"/>
                </a:solidFill>
              </a:rPr>
              <a:t>e </a:t>
            </a:r>
            <a:r>
              <a:rPr lang="pt-BR" altLang="pt-BR">
                <a:solidFill>
                  <a:srgbClr val="FF0000"/>
                </a:solidFill>
              </a:rPr>
              <a:t>a[baixo]</a:t>
            </a:r>
            <a:r>
              <a:rPr lang="pt-BR" altLang="pt-BR">
                <a:solidFill>
                  <a:schemeClr val="bg1"/>
                </a:solidFill>
              </a:rPr>
              <a:t>. 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7924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37925" name="Grupo 15"/>
          <p:cNvGrpSpPr>
            <a:grpSpLocks/>
          </p:cNvGrpSpPr>
          <p:nvPr/>
        </p:nvGrpSpPr>
        <p:grpSpPr bwMode="auto">
          <a:xfrm>
            <a:off x="4143375" y="1500188"/>
            <a:ext cx="785813" cy="2143125"/>
            <a:chOff x="2428860" y="1500174"/>
            <a:chExt cx="4643470" cy="2143139"/>
          </a:xfrm>
        </p:grpSpPr>
        <p:sp>
          <p:nvSpPr>
            <p:cNvPr id="17" name="Seta em curva para baixo 16"/>
            <p:cNvSpPr/>
            <p:nvPr/>
          </p:nvSpPr>
          <p:spPr>
            <a:xfrm>
              <a:off x="2569574" y="1500174"/>
              <a:ext cx="4502756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Seta em curva para baixo 17"/>
            <p:cNvSpPr/>
            <p:nvPr/>
          </p:nvSpPr>
          <p:spPr>
            <a:xfrm rot="10800000">
              <a:off x="2428860" y="3214685"/>
              <a:ext cx="4502756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8943" name="Grupo 7"/>
          <p:cNvGrpSpPr>
            <a:grpSpLocks/>
          </p:cNvGrpSpPr>
          <p:nvPr/>
        </p:nvGrpSpPr>
        <p:grpSpPr bwMode="auto">
          <a:xfrm>
            <a:off x="4351338" y="2714625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8956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8944" name="Grupo 8"/>
          <p:cNvGrpSpPr>
            <a:grpSpLocks/>
          </p:cNvGrpSpPr>
          <p:nvPr/>
        </p:nvGrpSpPr>
        <p:grpSpPr bwMode="auto">
          <a:xfrm>
            <a:off x="4735513" y="2571750"/>
            <a:ext cx="550862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8952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8945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8946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8947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incrementar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 ou igual</a:t>
            </a:r>
            <a:r>
              <a:rPr lang="pt-BR" altLang="pt-BR">
                <a:solidFill>
                  <a:schemeClr val="bg1"/>
                </a:solidFill>
              </a:rPr>
              <a:t> ao pivô (23). Nesse caso achamos novamente o 56.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8948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39967" name="Grupo 7"/>
          <p:cNvGrpSpPr>
            <a:grpSpLocks/>
          </p:cNvGrpSpPr>
          <p:nvPr/>
        </p:nvGrpSpPr>
        <p:grpSpPr bwMode="auto">
          <a:xfrm>
            <a:off x="4494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9980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39968" name="Grupo 8"/>
          <p:cNvGrpSpPr>
            <a:grpSpLocks/>
          </p:cNvGrpSpPr>
          <p:nvPr/>
        </p:nvGrpSpPr>
        <p:grpSpPr bwMode="auto">
          <a:xfrm>
            <a:off x="4000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39976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39969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9970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39971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decrementar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(23). Nesse caso achamos novamente o 21, mas alto é menor que baixo, então atingimos a condição de parada!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9972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0991" name="Grupo 7"/>
          <p:cNvGrpSpPr>
            <a:grpSpLocks/>
          </p:cNvGrpSpPr>
          <p:nvPr/>
        </p:nvGrpSpPr>
        <p:grpSpPr bwMode="auto">
          <a:xfrm>
            <a:off x="4494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1007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0992" name="Grupo 8"/>
          <p:cNvGrpSpPr>
            <a:grpSpLocks/>
          </p:cNvGrpSpPr>
          <p:nvPr/>
        </p:nvGrpSpPr>
        <p:grpSpPr bwMode="auto">
          <a:xfrm>
            <a:off x="4000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1003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0993" name="CaixaDeTexto 11"/>
          <p:cNvSpPr txBox="1">
            <a:spLocks noChangeArrowheads="1"/>
          </p:cNvSpPr>
          <p:nvPr/>
        </p:nvSpPr>
        <p:spPr bwMode="auto">
          <a:xfrm>
            <a:off x="7715250" y="1643063"/>
            <a:ext cx="8699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0994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0995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Agora trocamos o pivô </a:t>
            </a:r>
            <a:r>
              <a:rPr lang="pt-BR" altLang="pt-BR">
                <a:solidFill>
                  <a:srgbClr val="FF0000"/>
                </a:solidFill>
              </a:rPr>
              <a:t>a[limInf]</a:t>
            </a:r>
            <a:r>
              <a:rPr lang="pt-BR" altLang="pt-BR">
                <a:solidFill>
                  <a:schemeClr val="bg1"/>
                </a:solidFill>
              </a:rPr>
              <a:t> com </a:t>
            </a:r>
            <a:r>
              <a:rPr lang="pt-BR" altLang="pt-BR">
                <a:solidFill>
                  <a:srgbClr val="FF0000"/>
                </a:solidFill>
              </a:rPr>
              <a:t>a[alto]</a:t>
            </a:r>
            <a:r>
              <a:rPr lang="pt-BR" altLang="pt-BR">
                <a:solidFill>
                  <a:schemeClr val="bg1"/>
                </a:solidFill>
              </a:rPr>
              <a:t> e a divisão do vetor está completa!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0996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40997" name="Grupo 15"/>
          <p:cNvGrpSpPr>
            <a:grpSpLocks/>
          </p:cNvGrpSpPr>
          <p:nvPr/>
        </p:nvGrpSpPr>
        <p:grpSpPr bwMode="auto">
          <a:xfrm>
            <a:off x="1785938" y="1214438"/>
            <a:ext cx="2571750" cy="2428875"/>
            <a:chOff x="2428860" y="1500174"/>
            <a:chExt cx="4643470" cy="2143139"/>
          </a:xfrm>
        </p:grpSpPr>
        <p:sp>
          <p:nvSpPr>
            <p:cNvPr id="17" name="Seta em curva para baixo 16"/>
            <p:cNvSpPr/>
            <p:nvPr/>
          </p:nvSpPr>
          <p:spPr>
            <a:xfrm>
              <a:off x="2572177" y="1500174"/>
              <a:ext cx="4500153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Seta em curva para baixo 17"/>
            <p:cNvSpPr/>
            <p:nvPr/>
          </p:nvSpPr>
          <p:spPr>
            <a:xfrm rot="10800000">
              <a:off x="2428860" y="3214685"/>
              <a:ext cx="4500153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2015" name="Grupo 7"/>
          <p:cNvGrpSpPr>
            <a:grpSpLocks/>
          </p:cNvGrpSpPr>
          <p:nvPr/>
        </p:nvGrpSpPr>
        <p:grpSpPr bwMode="auto">
          <a:xfrm>
            <a:off x="164306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2039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2016" name="Grupo 8"/>
          <p:cNvGrpSpPr>
            <a:grpSpLocks/>
          </p:cNvGrpSpPr>
          <p:nvPr/>
        </p:nvGrpSpPr>
        <p:grpSpPr bwMode="auto">
          <a:xfrm>
            <a:off x="34290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2035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2017" name="CaixaDeTexto 11"/>
          <p:cNvSpPr txBox="1">
            <a:spLocks noChangeArrowheads="1"/>
          </p:cNvSpPr>
          <p:nvPr/>
        </p:nvSpPr>
        <p:spPr bwMode="auto">
          <a:xfrm>
            <a:off x="32861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2018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2019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3500437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Agora chamamos a partição com </a:t>
            </a:r>
            <a:r>
              <a:rPr lang="pt-BR" altLang="pt-BR">
                <a:solidFill>
                  <a:srgbClr val="FF0000"/>
                </a:solidFill>
              </a:rPr>
              <a:t>limSup = alto – 1 = 4 </a:t>
            </a:r>
            <a:r>
              <a:rPr lang="pt-BR" altLang="pt-BR">
                <a:solidFill>
                  <a:schemeClr val="bg1"/>
                </a:solidFill>
              </a:rPr>
              <a:t>e particionamos o subvetor esquerdo.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</p:txBody>
      </p:sp>
      <p:sp>
        <p:nvSpPr>
          <p:cNvPr id="42020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9" name="Retângulo de cantos arredondados 18"/>
          <p:cNvSpPr/>
          <p:nvPr/>
        </p:nvSpPr>
        <p:spPr>
          <a:xfrm>
            <a:off x="6286512" y="3857628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1 - 12</a:t>
            </a:r>
            <a:endParaRPr lang="pt-BR" dirty="0"/>
          </a:p>
        </p:txBody>
      </p:sp>
      <p:sp>
        <p:nvSpPr>
          <p:cNvPr id="23" name="Retângulo de cantos arredondados 22"/>
          <p:cNvSpPr/>
          <p:nvPr/>
        </p:nvSpPr>
        <p:spPr>
          <a:xfrm>
            <a:off x="5572132" y="4572008"/>
            <a:ext cx="857256" cy="428628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1 - 4</a:t>
            </a:r>
            <a:endParaRPr lang="pt-BR" dirty="0"/>
          </a:p>
        </p:txBody>
      </p:sp>
      <p:sp>
        <p:nvSpPr>
          <p:cNvPr id="24" name="Retângulo de cantos arredondados 23"/>
          <p:cNvSpPr/>
          <p:nvPr/>
        </p:nvSpPr>
        <p:spPr>
          <a:xfrm>
            <a:off x="7000892" y="4572008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6 - 12</a:t>
            </a:r>
            <a:endParaRPr lang="pt-BR" dirty="0"/>
          </a:p>
        </p:txBody>
      </p:sp>
      <p:cxnSp>
        <p:nvCxnSpPr>
          <p:cNvPr id="26" name="Conector de seta reta 25"/>
          <p:cNvCxnSpPr>
            <a:stCxn id="0" idx="2"/>
          </p:cNvCxnSpPr>
          <p:nvPr/>
        </p:nvCxnSpPr>
        <p:spPr>
          <a:xfrm rot="5400000">
            <a:off x="6250782" y="4107656"/>
            <a:ext cx="285750" cy="642937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de seta reta 27"/>
          <p:cNvCxnSpPr/>
          <p:nvPr/>
        </p:nvCxnSpPr>
        <p:spPr>
          <a:xfrm>
            <a:off x="6715125" y="4286250"/>
            <a:ext cx="642938" cy="28575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3039" name="Grupo 7"/>
          <p:cNvGrpSpPr>
            <a:grpSpLocks/>
          </p:cNvGrpSpPr>
          <p:nvPr/>
        </p:nvGrpSpPr>
        <p:grpSpPr bwMode="auto">
          <a:xfrm>
            <a:off x="3208338" y="2714625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3052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3040" name="Grupo 8"/>
          <p:cNvGrpSpPr>
            <a:grpSpLocks/>
          </p:cNvGrpSpPr>
          <p:nvPr/>
        </p:nvGrpSpPr>
        <p:grpSpPr bwMode="auto">
          <a:xfrm>
            <a:off x="3592513" y="2571750"/>
            <a:ext cx="550862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3048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3041" name="CaixaDeTexto 11"/>
          <p:cNvSpPr txBox="1">
            <a:spLocks noChangeArrowheads="1"/>
          </p:cNvSpPr>
          <p:nvPr/>
        </p:nvSpPr>
        <p:spPr bwMode="auto">
          <a:xfrm>
            <a:off x="32861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3042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3043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3580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Incrementamos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 ou igual</a:t>
            </a:r>
            <a:r>
              <a:rPr lang="pt-BR" altLang="pt-BR">
                <a:solidFill>
                  <a:schemeClr val="bg1"/>
                </a:solidFill>
              </a:rPr>
              <a:t> ao pivô (21) ou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deixar de ser menor que </a:t>
            </a:r>
            <a:r>
              <a:rPr lang="pt-BR" altLang="pt-BR">
                <a:solidFill>
                  <a:srgbClr val="FF0000"/>
                </a:solidFill>
              </a:rPr>
              <a:t>alto</a:t>
            </a:r>
            <a:r>
              <a:rPr lang="pt-BR" altLang="pt-BR">
                <a:solidFill>
                  <a:schemeClr val="bg1"/>
                </a:solidFill>
              </a:rPr>
              <a:t>. Nesse caso encontramos </a:t>
            </a:r>
            <a:r>
              <a:rPr lang="pt-BR" altLang="pt-BR">
                <a:solidFill>
                  <a:srgbClr val="FF0000"/>
                </a:solidFill>
              </a:rPr>
              <a:t>alto</a:t>
            </a:r>
            <a:r>
              <a:rPr lang="pt-BR" altLang="pt-BR">
                <a:solidFill>
                  <a:schemeClr val="bg1"/>
                </a:solidFill>
              </a:rPr>
              <a:t>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Decrementamos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(21) ou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deixar de ser maior que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. Nesse caso já nos encontramos em </a:t>
            </a:r>
            <a:r>
              <a:rPr lang="pt-BR" altLang="pt-BR">
                <a:solidFill>
                  <a:srgbClr val="FF0000"/>
                </a:solidFill>
              </a:rPr>
              <a:t>baixo </a:t>
            </a:r>
            <a:r>
              <a:rPr lang="pt-BR" altLang="pt-BR">
                <a:solidFill>
                  <a:schemeClr val="bg1"/>
                </a:solidFill>
              </a:rPr>
              <a:t>e não fazemos nada.</a:t>
            </a:r>
          </a:p>
        </p:txBody>
      </p:sp>
      <p:sp>
        <p:nvSpPr>
          <p:cNvPr id="43044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4063" name="Grupo 7"/>
          <p:cNvGrpSpPr>
            <a:grpSpLocks/>
          </p:cNvGrpSpPr>
          <p:nvPr/>
        </p:nvGrpSpPr>
        <p:grpSpPr bwMode="auto">
          <a:xfrm>
            <a:off x="3208338" y="2714625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4079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4064" name="Grupo 8"/>
          <p:cNvGrpSpPr>
            <a:grpSpLocks/>
          </p:cNvGrpSpPr>
          <p:nvPr/>
        </p:nvGrpSpPr>
        <p:grpSpPr bwMode="auto">
          <a:xfrm>
            <a:off x="3592513" y="2571750"/>
            <a:ext cx="550862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4075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4065" name="CaixaDeTexto 11"/>
          <p:cNvSpPr txBox="1">
            <a:spLocks noChangeArrowheads="1"/>
          </p:cNvSpPr>
          <p:nvPr/>
        </p:nvSpPr>
        <p:spPr bwMode="auto">
          <a:xfrm>
            <a:off x="32861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4066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4067" name="CaixaDeTexto 13"/>
          <p:cNvSpPr txBox="1">
            <a:spLocks noChangeArrowheads="1"/>
          </p:cNvSpPr>
          <p:nvPr/>
        </p:nvSpPr>
        <p:spPr bwMode="auto">
          <a:xfrm>
            <a:off x="1500188" y="4219575"/>
            <a:ext cx="72151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Agora trocamos o pivô </a:t>
            </a:r>
            <a:r>
              <a:rPr lang="pt-BR" altLang="pt-BR">
                <a:solidFill>
                  <a:srgbClr val="FF0000"/>
                </a:solidFill>
              </a:rPr>
              <a:t>a[limInf]</a:t>
            </a:r>
            <a:r>
              <a:rPr lang="pt-BR" altLang="pt-BR">
                <a:solidFill>
                  <a:schemeClr val="bg1"/>
                </a:solidFill>
              </a:rPr>
              <a:t> com </a:t>
            </a:r>
            <a:r>
              <a:rPr lang="pt-BR" altLang="pt-BR">
                <a:solidFill>
                  <a:srgbClr val="FF0000"/>
                </a:solidFill>
              </a:rPr>
              <a:t>a[alto]</a:t>
            </a:r>
            <a:r>
              <a:rPr lang="pt-BR" altLang="pt-BR">
                <a:solidFill>
                  <a:schemeClr val="bg1"/>
                </a:solidFill>
              </a:rPr>
              <a:t> e a divisão do vetor está completa!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</p:txBody>
      </p:sp>
      <p:sp>
        <p:nvSpPr>
          <p:cNvPr id="44068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44069" name="Grupo 15"/>
          <p:cNvGrpSpPr>
            <a:grpSpLocks/>
          </p:cNvGrpSpPr>
          <p:nvPr/>
        </p:nvGrpSpPr>
        <p:grpSpPr bwMode="auto">
          <a:xfrm>
            <a:off x="1785938" y="1176338"/>
            <a:ext cx="2143125" cy="2714625"/>
            <a:chOff x="2428860" y="1500174"/>
            <a:chExt cx="4643470" cy="2143139"/>
          </a:xfrm>
        </p:grpSpPr>
        <p:sp>
          <p:nvSpPr>
            <p:cNvPr id="17" name="Seta em curva para baixo 16"/>
            <p:cNvSpPr/>
            <p:nvPr/>
          </p:nvSpPr>
          <p:spPr>
            <a:xfrm>
              <a:off x="2573324" y="1500174"/>
              <a:ext cx="4499006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Seta em curva para baixo 17"/>
            <p:cNvSpPr/>
            <p:nvPr/>
          </p:nvSpPr>
          <p:spPr>
            <a:xfrm rot="10800000">
              <a:off x="2428860" y="3214685"/>
              <a:ext cx="4499006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5087" name="Grupo 7"/>
          <p:cNvGrpSpPr>
            <a:grpSpLocks/>
          </p:cNvGrpSpPr>
          <p:nvPr/>
        </p:nvGrpSpPr>
        <p:grpSpPr bwMode="auto">
          <a:xfrm>
            <a:off x="164306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5119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5088" name="Grupo 8"/>
          <p:cNvGrpSpPr>
            <a:grpSpLocks/>
          </p:cNvGrpSpPr>
          <p:nvPr/>
        </p:nvGrpSpPr>
        <p:grpSpPr bwMode="auto">
          <a:xfrm>
            <a:off x="2857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5115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5089" name="CaixaDeTexto 11"/>
          <p:cNvSpPr txBox="1">
            <a:spLocks noChangeArrowheads="1"/>
          </p:cNvSpPr>
          <p:nvPr/>
        </p:nvSpPr>
        <p:spPr bwMode="auto">
          <a:xfrm>
            <a:off x="27146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5090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5091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335756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Agora chamamos a partição com </a:t>
            </a:r>
            <a:r>
              <a:rPr lang="pt-BR" altLang="pt-BR">
                <a:solidFill>
                  <a:srgbClr val="FF0000"/>
                </a:solidFill>
              </a:rPr>
              <a:t>limSup = alto - 1 = 3 </a:t>
            </a:r>
            <a:r>
              <a:rPr lang="pt-BR" altLang="pt-BR">
                <a:solidFill>
                  <a:schemeClr val="bg1"/>
                </a:solidFill>
              </a:rPr>
              <a:t>e particionamos o subvetor esquerdo do subvetor esquerdo</a:t>
            </a:r>
          </a:p>
        </p:txBody>
      </p:sp>
      <p:sp>
        <p:nvSpPr>
          <p:cNvPr id="45092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9" name="Retângulo de cantos arredondados 18"/>
          <p:cNvSpPr/>
          <p:nvPr/>
        </p:nvSpPr>
        <p:spPr>
          <a:xfrm>
            <a:off x="6786578" y="364331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1 - 12</a:t>
            </a:r>
            <a:endParaRPr lang="pt-BR" dirty="0"/>
          </a:p>
        </p:txBody>
      </p:sp>
      <p:sp>
        <p:nvSpPr>
          <p:cNvPr id="20" name="Retângulo de cantos arredondados 19"/>
          <p:cNvSpPr/>
          <p:nvPr/>
        </p:nvSpPr>
        <p:spPr>
          <a:xfrm>
            <a:off x="5572132" y="435769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1 - 4</a:t>
            </a:r>
            <a:endParaRPr lang="pt-BR" dirty="0"/>
          </a:p>
        </p:txBody>
      </p:sp>
      <p:sp>
        <p:nvSpPr>
          <p:cNvPr id="21" name="Retângulo de cantos arredondados 20"/>
          <p:cNvSpPr/>
          <p:nvPr/>
        </p:nvSpPr>
        <p:spPr>
          <a:xfrm>
            <a:off x="7500958" y="435769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6 - 12</a:t>
            </a:r>
            <a:endParaRPr lang="pt-BR" dirty="0"/>
          </a:p>
        </p:txBody>
      </p:sp>
      <p:cxnSp>
        <p:nvCxnSpPr>
          <p:cNvPr id="22" name="Conector de seta reta 21"/>
          <p:cNvCxnSpPr>
            <a:stCxn id="0" idx="2"/>
          </p:cNvCxnSpPr>
          <p:nvPr/>
        </p:nvCxnSpPr>
        <p:spPr>
          <a:xfrm rot="5400000">
            <a:off x="6465094" y="3607594"/>
            <a:ext cx="285750" cy="1214438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/>
          <p:cNvCxnSpPr/>
          <p:nvPr/>
        </p:nvCxnSpPr>
        <p:spPr>
          <a:xfrm>
            <a:off x="7215188" y="4071938"/>
            <a:ext cx="642937" cy="28575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tângulo de cantos arredondados 24"/>
          <p:cNvSpPr/>
          <p:nvPr/>
        </p:nvSpPr>
        <p:spPr>
          <a:xfrm>
            <a:off x="5000628" y="5072074"/>
            <a:ext cx="857256" cy="428628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1 - 3</a:t>
            </a:r>
            <a:endParaRPr lang="pt-BR" dirty="0"/>
          </a:p>
        </p:txBody>
      </p:sp>
      <p:sp>
        <p:nvSpPr>
          <p:cNvPr id="26" name="Retângulo de cantos arredondados 25"/>
          <p:cNvSpPr/>
          <p:nvPr/>
        </p:nvSpPr>
        <p:spPr>
          <a:xfrm>
            <a:off x="6286512" y="507207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- -</a:t>
            </a:r>
            <a:endParaRPr lang="pt-BR" dirty="0"/>
          </a:p>
        </p:txBody>
      </p:sp>
      <p:cxnSp>
        <p:nvCxnSpPr>
          <p:cNvPr id="27" name="Conector de seta reta 26"/>
          <p:cNvCxnSpPr/>
          <p:nvPr/>
        </p:nvCxnSpPr>
        <p:spPr>
          <a:xfrm rot="5400000">
            <a:off x="5536407" y="4607719"/>
            <a:ext cx="285750" cy="642937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de seta reta 27"/>
          <p:cNvCxnSpPr/>
          <p:nvPr/>
        </p:nvCxnSpPr>
        <p:spPr>
          <a:xfrm>
            <a:off x="6000750" y="4786313"/>
            <a:ext cx="642938" cy="28575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6111" name="Grupo 7"/>
          <p:cNvGrpSpPr>
            <a:grpSpLocks/>
          </p:cNvGrpSpPr>
          <p:nvPr/>
        </p:nvGrpSpPr>
        <p:grpSpPr bwMode="auto">
          <a:xfrm>
            <a:off x="2208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6124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6112" name="Grupo 8"/>
          <p:cNvGrpSpPr>
            <a:grpSpLocks/>
          </p:cNvGrpSpPr>
          <p:nvPr/>
        </p:nvGrpSpPr>
        <p:grpSpPr bwMode="auto">
          <a:xfrm>
            <a:off x="2857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6120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6113" name="CaixaDeTexto 11"/>
          <p:cNvSpPr txBox="1">
            <a:spLocks noChangeArrowheads="1"/>
          </p:cNvSpPr>
          <p:nvPr/>
        </p:nvSpPr>
        <p:spPr bwMode="auto">
          <a:xfrm>
            <a:off x="27146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6114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6115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000875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Incrementamos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 ou igual</a:t>
            </a:r>
            <a:r>
              <a:rPr lang="pt-BR" altLang="pt-BR">
                <a:solidFill>
                  <a:schemeClr val="bg1"/>
                </a:solidFill>
              </a:rPr>
              <a:t> que o pivô (11) ou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deixar de ser menor que </a:t>
            </a:r>
            <a:r>
              <a:rPr lang="pt-BR" altLang="pt-BR">
                <a:solidFill>
                  <a:srgbClr val="FF0000"/>
                </a:solidFill>
              </a:rPr>
              <a:t>alto</a:t>
            </a:r>
            <a:r>
              <a:rPr lang="pt-BR" altLang="pt-BR">
                <a:solidFill>
                  <a:schemeClr val="bg1"/>
                </a:solidFill>
              </a:rPr>
              <a:t>. Nesse caso encontramos </a:t>
            </a:r>
            <a:r>
              <a:rPr lang="pt-BR" altLang="pt-BR">
                <a:solidFill>
                  <a:srgbClr val="FFFF00"/>
                </a:solidFill>
              </a:rPr>
              <a:t>11</a:t>
            </a:r>
            <a:r>
              <a:rPr lang="pt-BR" altLang="pt-BR">
                <a:solidFill>
                  <a:schemeClr val="bg1"/>
                </a:solidFill>
              </a:rPr>
              <a:t>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Decrementamos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(11) ou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deixar de ser maior que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. Nesse caso já nos encontramos em </a:t>
            </a:r>
            <a:r>
              <a:rPr lang="pt-BR" altLang="pt-BR">
                <a:solidFill>
                  <a:srgbClr val="FFFF00"/>
                </a:solidFill>
              </a:rPr>
              <a:t>6</a:t>
            </a:r>
            <a:r>
              <a:rPr lang="pt-BR" altLang="pt-BR">
                <a:solidFill>
                  <a:srgbClr val="FF0000"/>
                </a:solidFill>
              </a:rPr>
              <a:t> </a:t>
            </a:r>
            <a:r>
              <a:rPr lang="pt-BR" altLang="pt-BR">
                <a:solidFill>
                  <a:schemeClr val="bg1"/>
                </a:solidFill>
              </a:rPr>
              <a:t>e não fazemos nada.</a:t>
            </a:r>
          </a:p>
        </p:txBody>
      </p:sp>
      <p:sp>
        <p:nvSpPr>
          <p:cNvPr id="46116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7135" name="Grupo 7"/>
          <p:cNvGrpSpPr>
            <a:grpSpLocks/>
          </p:cNvGrpSpPr>
          <p:nvPr/>
        </p:nvGrpSpPr>
        <p:grpSpPr bwMode="auto">
          <a:xfrm>
            <a:off x="22082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7151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7136" name="Grupo 8"/>
          <p:cNvGrpSpPr>
            <a:grpSpLocks/>
          </p:cNvGrpSpPr>
          <p:nvPr/>
        </p:nvGrpSpPr>
        <p:grpSpPr bwMode="auto">
          <a:xfrm>
            <a:off x="28575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7147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7137" name="CaixaDeTexto 11"/>
          <p:cNvSpPr txBox="1">
            <a:spLocks noChangeArrowheads="1"/>
          </p:cNvSpPr>
          <p:nvPr/>
        </p:nvSpPr>
        <p:spPr bwMode="auto">
          <a:xfrm>
            <a:off x="27146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7138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7139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0008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Trocamos </a:t>
            </a:r>
            <a:r>
              <a:rPr lang="pt-BR" altLang="pt-BR">
                <a:solidFill>
                  <a:srgbClr val="FF0000"/>
                </a:solidFill>
              </a:rPr>
              <a:t>a[alto] </a:t>
            </a:r>
            <a:r>
              <a:rPr lang="pt-BR" altLang="pt-BR">
                <a:solidFill>
                  <a:schemeClr val="bg1"/>
                </a:solidFill>
              </a:rPr>
              <a:t>e </a:t>
            </a:r>
            <a:r>
              <a:rPr lang="pt-BR" altLang="pt-BR">
                <a:solidFill>
                  <a:srgbClr val="FF0000"/>
                </a:solidFill>
              </a:rPr>
              <a:t>a[baixo]</a:t>
            </a:r>
            <a:r>
              <a:rPr lang="pt-BR" altLang="pt-BR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47140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47141" name="Grupo 15"/>
          <p:cNvGrpSpPr>
            <a:grpSpLocks/>
          </p:cNvGrpSpPr>
          <p:nvPr/>
        </p:nvGrpSpPr>
        <p:grpSpPr bwMode="auto">
          <a:xfrm>
            <a:off x="2428875" y="1143000"/>
            <a:ext cx="727075" cy="2571750"/>
            <a:chOff x="2428860" y="1500174"/>
            <a:chExt cx="4643470" cy="2143139"/>
          </a:xfrm>
        </p:grpSpPr>
        <p:sp>
          <p:nvSpPr>
            <p:cNvPr id="17" name="Seta em curva para baixo 16"/>
            <p:cNvSpPr/>
            <p:nvPr/>
          </p:nvSpPr>
          <p:spPr>
            <a:xfrm>
              <a:off x="2570800" y="1500174"/>
              <a:ext cx="4501530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Seta em curva para baixo 17"/>
            <p:cNvSpPr/>
            <p:nvPr/>
          </p:nvSpPr>
          <p:spPr>
            <a:xfrm rot="10800000">
              <a:off x="2428860" y="3214685"/>
              <a:ext cx="4501530" cy="428628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8159" name="Grupo 7"/>
          <p:cNvGrpSpPr>
            <a:grpSpLocks/>
          </p:cNvGrpSpPr>
          <p:nvPr/>
        </p:nvGrpSpPr>
        <p:grpSpPr bwMode="auto">
          <a:xfrm>
            <a:off x="2636838" y="2714625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8172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8160" name="Grupo 8"/>
          <p:cNvGrpSpPr>
            <a:grpSpLocks/>
          </p:cNvGrpSpPr>
          <p:nvPr/>
        </p:nvGrpSpPr>
        <p:grpSpPr bwMode="auto">
          <a:xfrm>
            <a:off x="2949575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8168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8161" name="CaixaDeTexto 11"/>
          <p:cNvSpPr txBox="1">
            <a:spLocks noChangeArrowheads="1"/>
          </p:cNvSpPr>
          <p:nvPr/>
        </p:nvSpPr>
        <p:spPr bwMode="auto">
          <a:xfrm>
            <a:off x="27146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8162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8163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000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incrementar </a:t>
            </a:r>
            <a:r>
              <a:rPr lang="pt-BR" altLang="pt-BR">
                <a:solidFill>
                  <a:srgbClr val="FF0000"/>
                </a:solidFill>
              </a:rPr>
              <a:t>baixo</a:t>
            </a:r>
            <a:r>
              <a:rPr lang="pt-BR" altLang="pt-BR">
                <a:solidFill>
                  <a:schemeClr val="bg1"/>
                </a:solidFill>
              </a:rPr>
              <a:t> até encontrar um elemento </a:t>
            </a:r>
            <a:r>
              <a:rPr lang="pt-BR" altLang="pt-BR">
                <a:solidFill>
                  <a:srgbClr val="FFFF00"/>
                </a:solidFill>
              </a:rPr>
              <a:t>maior ou igual</a:t>
            </a:r>
            <a:r>
              <a:rPr lang="pt-BR" altLang="pt-BR">
                <a:solidFill>
                  <a:schemeClr val="bg1"/>
                </a:solidFill>
              </a:rPr>
              <a:t> ao pivô (11). Nesse caso achamos 11. </a:t>
            </a:r>
          </a:p>
        </p:txBody>
      </p:sp>
      <p:sp>
        <p:nvSpPr>
          <p:cNvPr id="48164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9183" name="Grupo 7"/>
          <p:cNvGrpSpPr>
            <a:grpSpLocks/>
          </p:cNvGrpSpPr>
          <p:nvPr/>
        </p:nvGrpSpPr>
        <p:grpSpPr bwMode="auto">
          <a:xfrm>
            <a:off x="2779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9196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49184" name="Grupo 8"/>
          <p:cNvGrpSpPr>
            <a:grpSpLocks/>
          </p:cNvGrpSpPr>
          <p:nvPr/>
        </p:nvGrpSpPr>
        <p:grpSpPr bwMode="auto">
          <a:xfrm>
            <a:off x="22860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49192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49185" name="CaixaDeTexto 11"/>
          <p:cNvSpPr txBox="1">
            <a:spLocks noChangeArrowheads="1"/>
          </p:cNvSpPr>
          <p:nvPr/>
        </p:nvSpPr>
        <p:spPr bwMode="auto">
          <a:xfrm>
            <a:off x="27146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9186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49187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0008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Continuamos a decrementar </a:t>
            </a:r>
            <a:r>
              <a:rPr lang="pt-BR" altLang="pt-BR">
                <a:solidFill>
                  <a:srgbClr val="FF0000"/>
                </a:solidFill>
              </a:rPr>
              <a:t>alto </a:t>
            </a:r>
            <a:r>
              <a:rPr lang="pt-BR" altLang="pt-BR">
                <a:solidFill>
                  <a:schemeClr val="bg1"/>
                </a:solidFill>
              </a:rPr>
              <a:t>até encontrar um elemento </a:t>
            </a:r>
            <a:r>
              <a:rPr lang="pt-BR" altLang="pt-BR">
                <a:solidFill>
                  <a:srgbClr val="FFFF00"/>
                </a:solidFill>
              </a:rPr>
              <a:t>menor </a:t>
            </a:r>
            <a:r>
              <a:rPr lang="pt-BR" altLang="pt-BR">
                <a:solidFill>
                  <a:schemeClr val="bg1"/>
                </a:solidFill>
              </a:rPr>
              <a:t>que o pivô (11). Nesse caso achamos 6 e alto é menor que baixo, então atingimos a condição de parada!</a:t>
            </a:r>
          </a:p>
        </p:txBody>
      </p:sp>
      <p:sp>
        <p:nvSpPr>
          <p:cNvPr id="49188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50207" name="Grupo 7"/>
          <p:cNvGrpSpPr>
            <a:grpSpLocks/>
          </p:cNvGrpSpPr>
          <p:nvPr/>
        </p:nvGrpSpPr>
        <p:grpSpPr bwMode="auto">
          <a:xfrm>
            <a:off x="2779713" y="2571750"/>
            <a:ext cx="720725" cy="642938"/>
            <a:chOff x="1665748" y="2571744"/>
            <a:chExt cx="720069" cy="642942"/>
          </a:xfrm>
        </p:grpSpPr>
        <p:sp>
          <p:nvSpPr>
            <p:cNvPr id="5" name="Seta para cima 4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50223" name="CaixaDeTexto 6"/>
            <p:cNvSpPr txBox="1">
              <a:spLocks noChangeArrowheads="1"/>
            </p:cNvSpPr>
            <p:nvPr/>
          </p:nvSpPr>
          <p:spPr bwMode="auto">
            <a:xfrm>
              <a:off x="1665748" y="2876132"/>
              <a:ext cx="72006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baixo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50208" name="Grupo 8"/>
          <p:cNvGrpSpPr>
            <a:grpSpLocks/>
          </p:cNvGrpSpPr>
          <p:nvPr/>
        </p:nvGrpSpPr>
        <p:grpSpPr bwMode="auto">
          <a:xfrm>
            <a:off x="2286000" y="2571750"/>
            <a:ext cx="550863" cy="642938"/>
            <a:chOff x="1760510" y="2571744"/>
            <a:chExt cx="550151" cy="642942"/>
          </a:xfrm>
        </p:grpSpPr>
        <p:sp>
          <p:nvSpPr>
            <p:cNvPr id="10" name="Seta para cima 9"/>
            <p:cNvSpPr/>
            <p:nvPr/>
          </p:nvSpPr>
          <p:spPr>
            <a:xfrm>
              <a:off x="1928794" y="2571744"/>
              <a:ext cx="214314" cy="285752"/>
            </a:xfrm>
            <a:prstGeom prst="upArrow">
              <a:avLst/>
            </a:prstGeom>
            <a:solidFill>
              <a:srgbClr val="FF0000"/>
            </a:solidFill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50219" name="CaixaDeTexto 10"/>
            <p:cNvSpPr txBox="1">
              <a:spLocks noChangeArrowheads="1"/>
            </p:cNvSpPr>
            <p:nvPr/>
          </p:nvSpPr>
          <p:spPr bwMode="auto">
            <a:xfrm>
              <a:off x="1760510" y="2876132"/>
              <a:ext cx="55015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1600" b="1">
                  <a:solidFill>
                    <a:srgbClr val="FF0000"/>
                  </a:solidFill>
                </a:rPr>
                <a:t>alto</a:t>
              </a:r>
              <a:endParaRPr lang="pt-BR" altLang="pt-BR" sz="1200" b="1">
                <a:solidFill>
                  <a:srgbClr val="FF0000"/>
                </a:solidFill>
              </a:endParaRPr>
            </a:p>
          </p:txBody>
        </p:sp>
      </p:grpSp>
      <p:sp>
        <p:nvSpPr>
          <p:cNvPr id="50209" name="CaixaDeTexto 11"/>
          <p:cNvSpPr txBox="1">
            <a:spLocks noChangeArrowheads="1"/>
          </p:cNvSpPr>
          <p:nvPr/>
        </p:nvSpPr>
        <p:spPr bwMode="auto">
          <a:xfrm>
            <a:off x="2714625" y="1643063"/>
            <a:ext cx="868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50210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50211" name="CaixaDeTexto 13"/>
          <p:cNvSpPr txBox="1">
            <a:spLocks noChangeArrowheads="1"/>
          </p:cNvSpPr>
          <p:nvPr/>
        </p:nvSpPr>
        <p:spPr bwMode="auto">
          <a:xfrm>
            <a:off x="1500188" y="3857625"/>
            <a:ext cx="7000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Agora trocamos o pivô </a:t>
            </a:r>
            <a:r>
              <a:rPr lang="pt-BR" altLang="pt-BR">
                <a:solidFill>
                  <a:srgbClr val="FF0000"/>
                </a:solidFill>
              </a:rPr>
              <a:t>a[limInf]</a:t>
            </a:r>
            <a:r>
              <a:rPr lang="pt-BR" altLang="pt-BR">
                <a:solidFill>
                  <a:schemeClr val="bg1"/>
                </a:solidFill>
              </a:rPr>
              <a:t> com </a:t>
            </a:r>
            <a:r>
              <a:rPr lang="pt-BR" altLang="pt-BR">
                <a:solidFill>
                  <a:srgbClr val="FF0000"/>
                </a:solidFill>
              </a:rPr>
              <a:t>a[alto]</a:t>
            </a:r>
            <a:r>
              <a:rPr lang="pt-BR" altLang="pt-BR">
                <a:solidFill>
                  <a:schemeClr val="bg1"/>
                </a:solidFill>
              </a:rPr>
              <a:t> e a divisão do vetor está completa!</a:t>
            </a:r>
          </a:p>
        </p:txBody>
      </p:sp>
      <p:sp>
        <p:nvSpPr>
          <p:cNvPr id="50212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grpSp>
        <p:nvGrpSpPr>
          <p:cNvPr id="50213" name="Grupo 15"/>
          <p:cNvGrpSpPr>
            <a:grpSpLocks/>
          </p:cNvGrpSpPr>
          <p:nvPr/>
        </p:nvGrpSpPr>
        <p:grpSpPr bwMode="auto">
          <a:xfrm>
            <a:off x="1785938" y="1211263"/>
            <a:ext cx="869950" cy="2490787"/>
            <a:chOff x="2428860" y="1500174"/>
            <a:chExt cx="4643470" cy="2143139"/>
          </a:xfrm>
        </p:grpSpPr>
        <p:sp>
          <p:nvSpPr>
            <p:cNvPr id="17" name="Seta em curva para baixo 16"/>
            <p:cNvSpPr/>
            <p:nvPr/>
          </p:nvSpPr>
          <p:spPr>
            <a:xfrm>
              <a:off x="2572907" y="1500174"/>
              <a:ext cx="4499423" cy="428901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18" name="Seta em curva para baixo 17"/>
            <p:cNvSpPr/>
            <p:nvPr/>
          </p:nvSpPr>
          <p:spPr>
            <a:xfrm rot="10800000">
              <a:off x="2428860" y="3214412"/>
              <a:ext cx="4499418" cy="428901"/>
            </a:xfrm>
            <a:prstGeom prst="curvedDownArrow">
              <a:avLst>
                <a:gd name="adj1" fmla="val 19564"/>
                <a:gd name="adj2" fmla="val 97587"/>
                <a:gd name="adj3" fmla="val 36689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r>
              <a:rPr lang="pt-BR" altLang="pt-BR" sz="3200" smtClean="0"/>
              <a:t>Simulação de Quicksort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14500" y="2071688"/>
          <a:ext cx="6786564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  <a:gridCol w="565547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11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21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23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75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33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53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66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79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solidFill>
                            <a:srgbClr val="FFFF00"/>
                          </a:solidFill>
                        </a:rPr>
                        <a:t>43</a:t>
                      </a:r>
                      <a:endParaRPr lang="pt-BR" sz="1800" dirty="0">
                        <a:solidFill>
                          <a:srgbClr val="FFFF00"/>
                        </a:solidFill>
                      </a:endParaRPr>
                    </a:p>
                  </a:txBody>
                  <a:tcPr marL="91439" marR="91439" marT="45798" marB="45798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1231" name="CaixaDeTexto 11"/>
          <p:cNvSpPr txBox="1">
            <a:spLocks noChangeArrowheads="1"/>
          </p:cNvSpPr>
          <p:nvPr/>
        </p:nvSpPr>
        <p:spPr bwMode="auto">
          <a:xfrm>
            <a:off x="1571625" y="1428750"/>
            <a:ext cx="8683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limSup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51232" name="CaixaDeTexto 12"/>
          <p:cNvSpPr txBox="1">
            <a:spLocks noChangeArrowheads="1"/>
          </p:cNvSpPr>
          <p:nvPr/>
        </p:nvSpPr>
        <p:spPr bwMode="auto">
          <a:xfrm>
            <a:off x="1622425" y="1643063"/>
            <a:ext cx="7350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1600" b="1">
                <a:solidFill>
                  <a:srgbClr val="FF0000"/>
                </a:solidFill>
              </a:rPr>
              <a:t>limInf</a:t>
            </a:r>
            <a:endParaRPr lang="pt-BR" altLang="pt-BR" sz="1200" b="1">
              <a:solidFill>
                <a:srgbClr val="FF0000"/>
              </a:solidFill>
            </a:endParaRPr>
          </a:p>
        </p:txBody>
      </p:sp>
      <p:sp>
        <p:nvSpPr>
          <p:cNvPr id="51233" name="CaixaDeTexto 13"/>
          <p:cNvSpPr txBox="1">
            <a:spLocks noChangeArrowheads="1"/>
          </p:cNvSpPr>
          <p:nvPr/>
        </p:nvSpPr>
        <p:spPr bwMode="auto">
          <a:xfrm>
            <a:off x="1500188" y="2786063"/>
            <a:ext cx="3000375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Agora chamamos a partição com </a:t>
            </a:r>
            <a:r>
              <a:rPr lang="pt-BR" altLang="pt-BR">
                <a:solidFill>
                  <a:srgbClr val="FF0000"/>
                </a:solidFill>
              </a:rPr>
              <a:t>limSup = alto - 1 = 1 </a:t>
            </a:r>
            <a:r>
              <a:rPr lang="pt-BR" altLang="pt-BR">
                <a:solidFill>
                  <a:schemeClr val="bg1"/>
                </a:solidFill>
              </a:rPr>
              <a:t>e particionamos o subvetor esquerdo do subvetor esquerdo do subvetor esquerdo.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Como </a:t>
            </a:r>
            <a:r>
              <a:rPr lang="pt-BR" altLang="pt-BR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limSup &gt; limInf</a:t>
            </a:r>
            <a:r>
              <a:rPr lang="pt-BR" altLang="pt-BR">
                <a:solidFill>
                  <a:schemeClr val="bg1"/>
                </a:solidFill>
              </a:rPr>
              <a:t> é falso, paramos.</a:t>
            </a:r>
          </a:p>
          <a:p>
            <a:pPr eaLnBrk="1" hangingPunct="1"/>
            <a:endParaRPr lang="pt-BR" altLang="pt-BR">
              <a:solidFill>
                <a:schemeClr val="bg1"/>
              </a:solidFill>
            </a:endParaRPr>
          </a:p>
        </p:txBody>
      </p:sp>
      <p:sp>
        <p:nvSpPr>
          <p:cNvPr id="51234" name="CaixaDeTexto 14"/>
          <p:cNvSpPr txBox="1">
            <a:spLocks noChangeArrowheads="1"/>
          </p:cNvSpPr>
          <p:nvPr/>
        </p:nvSpPr>
        <p:spPr bwMode="auto">
          <a:xfrm>
            <a:off x="1357313" y="207168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sz="200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9" name="Retângulo de cantos arredondados 18"/>
          <p:cNvSpPr/>
          <p:nvPr/>
        </p:nvSpPr>
        <p:spPr>
          <a:xfrm>
            <a:off x="7143768" y="292893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1 - 12</a:t>
            </a:r>
            <a:endParaRPr lang="pt-BR" dirty="0"/>
          </a:p>
        </p:txBody>
      </p:sp>
      <p:sp>
        <p:nvSpPr>
          <p:cNvPr id="20" name="Retângulo de cantos arredondados 19"/>
          <p:cNvSpPr/>
          <p:nvPr/>
        </p:nvSpPr>
        <p:spPr>
          <a:xfrm>
            <a:off x="5929322" y="364331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1 - 4</a:t>
            </a:r>
            <a:endParaRPr lang="pt-BR" dirty="0"/>
          </a:p>
        </p:txBody>
      </p:sp>
      <p:sp>
        <p:nvSpPr>
          <p:cNvPr id="21" name="Retângulo de cantos arredondados 20"/>
          <p:cNvSpPr/>
          <p:nvPr/>
        </p:nvSpPr>
        <p:spPr>
          <a:xfrm>
            <a:off x="7858148" y="364331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6 - 12</a:t>
            </a:r>
            <a:endParaRPr lang="pt-BR" dirty="0"/>
          </a:p>
        </p:txBody>
      </p:sp>
      <p:cxnSp>
        <p:nvCxnSpPr>
          <p:cNvPr id="22" name="Conector de seta reta 21"/>
          <p:cNvCxnSpPr>
            <a:stCxn id="0" idx="2"/>
          </p:cNvCxnSpPr>
          <p:nvPr/>
        </p:nvCxnSpPr>
        <p:spPr>
          <a:xfrm rot="5400000">
            <a:off x="6822282" y="2893219"/>
            <a:ext cx="285750" cy="1214437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/>
          <p:cNvCxnSpPr/>
          <p:nvPr/>
        </p:nvCxnSpPr>
        <p:spPr>
          <a:xfrm>
            <a:off x="7572375" y="3357563"/>
            <a:ext cx="642938" cy="28575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tângulo de cantos arredondados 23"/>
          <p:cNvSpPr/>
          <p:nvPr/>
        </p:nvSpPr>
        <p:spPr>
          <a:xfrm>
            <a:off x="5357818" y="435769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1 - 3</a:t>
            </a:r>
            <a:endParaRPr lang="pt-BR" dirty="0"/>
          </a:p>
        </p:txBody>
      </p:sp>
      <p:sp>
        <p:nvSpPr>
          <p:cNvPr id="25" name="Retângulo de cantos arredondados 24"/>
          <p:cNvSpPr/>
          <p:nvPr/>
        </p:nvSpPr>
        <p:spPr>
          <a:xfrm>
            <a:off x="6643702" y="435769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- -</a:t>
            </a:r>
            <a:endParaRPr lang="pt-BR" dirty="0"/>
          </a:p>
        </p:txBody>
      </p:sp>
      <p:cxnSp>
        <p:nvCxnSpPr>
          <p:cNvPr id="26" name="Conector de seta reta 25"/>
          <p:cNvCxnSpPr/>
          <p:nvPr/>
        </p:nvCxnSpPr>
        <p:spPr>
          <a:xfrm rot="5400000">
            <a:off x="5893594" y="3893344"/>
            <a:ext cx="285750" cy="642938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de seta reta 26"/>
          <p:cNvCxnSpPr/>
          <p:nvPr/>
        </p:nvCxnSpPr>
        <p:spPr>
          <a:xfrm>
            <a:off x="6357938" y="4071938"/>
            <a:ext cx="642937" cy="28575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tângulo de cantos arredondados 27"/>
          <p:cNvSpPr/>
          <p:nvPr/>
        </p:nvSpPr>
        <p:spPr>
          <a:xfrm>
            <a:off x="4786314" y="5072074"/>
            <a:ext cx="857256" cy="428628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1 - 1</a:t>
            </a:r>
            <a:endParaRPr lang="pt-BR" dirty="0"/>
          </a:p>
        </p:txBody>
      </p:sp>
      <p:sp>
        <p:nvSpPr>
          <p:cNvPr id="29" name="Retângulo de cantos arredondados 28"/>
          <p:cNvSpPr/>
          <p:nvPr/>
        </p:nvSpPr>
        <p:spPr>
          <a:xfrm>
            <a:off x="6072198" y="5072074"/>
            <a:ext cx="857256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3 - 3</a:t>
            </a:r>
            <a:endParaRPr lang="pt-BR" dirty="0"/>
          </a:p>
        </p:txBody>
      </p:sp>
      <p:cxnSp>
        <p:nvCxnSpPr>
          <p:cNvPr id="30" name="Conector de seta reta 29"/>
          <p:cNvCxnSpPr/>
          <p:nvPr/>
        </p:nvCxnSpPr>
        <p:spPr>
          <a:xfrm rot="5400000">
            <a:off x="5322094" y="4607719"/>
            <a:ext cx="285750" cy="642938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de seta reta 30"/>
          <p:cNvCxnSpPr/>
          <p:nvPr/>
        </p:nvCxnSpPr>
        <p:spPr>
          <a:xfrm>
            <a:off x="5786438" y="4786313"/>
            <a:ext cx="642937" cy="285750"/>
          </a:xfrm>
          <a:prstGeom prst="straightConnector1">
            <a:avLst/>
          </a:prstGeom>
          <a:ln w="190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Algoritmo de particionamento</a:t>
            </a:r>
            <a:endParaRPr lang="en-US" altLang="pt-BR" sz="4000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inteiro partição(tInfo: a[], inteiro: limInf, limSup)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variáveis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tInfo: pivo, temp;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inteiro: baixo, alto;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início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pivô &lt;- a[limInf];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alto &lt;- limSup;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baixo &lt;- limInf + 1;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enquanto (baixo &lt; alto) faça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enquanto (a[baixo] &lt; pivô E baixo &lt; limSup) faça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incremente baixo;  </a:t>
            </a:r>
            <a:r>
              <a:rPr lang="pt-BR" altLang="pt-BR" sz="1300" b="1" smtClean="0">
                <a:latin typeface="Courier New" pitchFamily="49" charset="0"/>
                <a:cs typeface="Courier New" pitchFamily="49" charset="0"/>
              </a:rPr>
              <a:t>// Sobe no arquivo.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enquanto (a[alto] =&gt; pivô) faça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decremente alto;  </a:t>
            </a:r>
            <a:r>
              <a:rPr lang="pt-BR" altLang="pt-BR" sz="1300" b="1" smtClean="0">
                <a:latin typeface="Courier New" pitchFamily="49" charset="0"/>
                <a:cs typeface="Courier New" pitchFamily="49" charset="0"/>
              </a:rPr>
              <a:t>// Desce no arquivo.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se (baixo &lt; alto) então  </a:t>
            </a:r>
            <a:r>
              <a:rPr lang="pt-BR" altLang="pt-BR" sz="1300" b="1" smtClean="0">
                <a:latin typeface="Courier New" pitchFamily="49" charset="0"/>
                <a:cs typeface="Courier New" pitchFamily="49" charset="0"/>
              </a:rPr>
              <a:t>// Troca.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temp &lt;- a[baixo];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a[baixo] &lt;- a[alto];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a[alto] &lt;- temp;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fim se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fim enquanto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a[limInf] &lt;- a[alto];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a[alto] &lt;- pivô;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retorne alto;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pt-BR" altLang="pt-BR" sz="13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fim</a:t>
            </a:r>
            <a:endParaRPr lang="pt-BR" altLang="pt-BR" sz="1300" smtClean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Comentários</a:t>
            </a:r>
            <a:endParaRPr lang="en-US" altLang="pt-BR" sz="4000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pt-BR" sz="2400" smtClean="0"/>
              <a:t>Para evitar o pior caso e casos ruins onde elementos estão em grupos ordenados pode-se utilizar uma estratégia probabilística: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pt-BR" sz="2000" smtClean="0"/>
              <a:t>Selecione para pivô, ao invés do primeiro, um elemento aleatório. Critérios: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pt-BR" sz="1800" smtClean="0">
                <a:solidFill>
                  <a:srgbClr val="FFFF00"/>
                </a:solidFill>
              </a:rPr>
              <a:t>seleção totalmente randômica</a:t>
            </a:r>
            <a:r>
              <a:rPr lang="en-US" altLang="pt-BR" sz="1800" smtClean="0"/>
              <a:t>: selecione qualquer elemento do subvetor usando um gerador de números aleatórios;</a:t>
            </a:r>
          </a:p>
          <a:p>
            <a:pPr lvl="3" eaLnBrk="1" hangingPunct="1">
              <a:lnSpc>
                <a:spcPct val="80000"/>
              </a:lnSpc>
            </a:pPr>
            <a:r>
              <a:rPr lang="en-US" altLang="pt-BR" sz="1600" smtClean="0"/>
              <a:t>desvantagem: tempo de processamento extra para o gerador.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pt-BR" sz="1800" smtClean="0">
                <a:solidFill>
                  <a:srgbClr val="FFFF00"/>
                </a:solidFill>
              </a:rPr>
              <a:t>seleção pseudorandômica</a:t>
            </a:r>
            <a:r>
              <a:rPr lang="en-US" altLang="pt-BR" sz="1800" smtClean="0"/>
              <a:t>: selecione um elemento do subvetor com base em um cálculo qualquer baseado em valores que você tem à mão (alto, baixo, chave do primeiro);</a:t>
            </a:r>
          </a:p>
          <a:p>
            <a:pPr lvl="2" eaLnBrk="1" hangingPunct="1">
              <a:lnSpc>
                <a:spcPct val="80000"/>
              </a:lnSpc>
            </a:pPr>
            <a:r>
              <a:rPr lang="en-US" altLang="pt-BR" sz="1800" smtClean="0">
                <a:solidFill>
                  <a:srgbClr val="FFFF00"/>
                </a:solidFill>
              </a:rPr>
              <a:t>seleção média</a:t>
            </a:r>
            <a:r>
              <a:rPr lang="en-US" altLang="pt-BR" sz="1800" smtClean="0"/>
              <a:t>: pegue ao invés do elemento inicial, sempre o do meio.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pt-BR" sz="2400" smtClean="0"/>
              <a:t>Todos estes métodos melhoram a performance média.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4386263" cy="1470025"/>
          </a:xfrm>
        </p:spPr>
        <p:txBody>
          <a:bodyPr/>
          <a:lstStyle/>
          <a:p>
            <a:pPr eaLnBrk="1" hangingPunct="1"/>
            <a:r>
              <a:rPr lang="pt-BR" altLang="pt-BR" smtClean="0"/>
              <a:t>HeapSort</a:t>
            </a:r>
          </a:p>
        </p:txBody>
      </p:sp>
      <p:sp>
        <p:nvSpPr>
          <p:cNvPr id="54275" name="Subtitle 4"/>
          <p:cNvSpPr>
            <a:spLocks noGrp="1"/>
          </p:cNvSpPr>
          <p:nvPr>
            <p:ph type="subTitle" idx="1"/>
          </p:nvPr>
        </p:nvSpPr>
        <p:spPr>
          <a:xfrm>
            <a:off x="1143000" y="3786188"/>
            <a:ext cx="3700463" cy="1752600"/>
          </a:xfrm>
        </p:spPr>
        <p:txBody>
          <a:bodyPr/>
          <a:lstStyle/>
          <a:p>
            <a:pPr eaLnBrk="1" hangingPunct="1"/>
            <a:r>
              <a:rPr lang="pt-BR" altLang="pt-BR" smtClean="0"/>
              <a:t>ou Classificação por Monte...</a:t>
            </a:r>
          </a:p>
        </p:txBody>
      </p:sp>
      <p:pic>
        <p:nvPicPr>
          <p:cNvPr id="389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928670"/>
            <a:ext cx="342902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275" endPos="40000" dist="1016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Heapsort</a:t>
            </a:r>
            <a:endParaRPr lang="en-US" altLang="pt-BR" sz="4000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/>
            <a:r>
              <a:rPr lang="en-US" altLang="pt-BR" sz="2800" smtClean="0"/>
              <a:t>O Heapsort, também chamado de </a:t>
            </a:r>
            <a:r>
              <a:rPr lang="en-US" altLang="pt-BR" sz="2800" smtClean="0">
                <a:solidFill>
                  <a:srgbClr val="FFFF00"/>
                </a:solidFill>
              </a:rPr>
              <a:t>Classificação por Monte</a:t>
            </a:r>
            <a:r>
              <a:rPr lang="en-US" altLang="pt-BR" sz="2800" smtClean="0"/>
              <a:t> ou </a:t>
            </a:r>
            <a:r>
              <a:rPr lang="en-US" altLang="pt-BR" sz="2800" smtClean="0">
                <a:solidFill>
                  <a:srgbClr val="FFFF00"/>
                </a:solidFill>
              </a:rPr>
              <a:t>Ordenação com Árvore-Heap</a:t>
            </a:r>
            <a:r>
              <a:rPr lang="en-US" altLang="pt-BR" sz="2800" smtClean="0"/>
              <a:t> é um método de ordenação que utiliza uma árvore-heap como estrutura intermediária para efetuar a ordenação.</a:t>
            </a:r>
          </a:p>
          <a:p>
            <a:pPr eaLnBrk="1" hangingPunct="1"/>
            <a:r>
              <a:rPr lang="en-US" altLang="pt-BR" smtClean="0"/>
              <a:t>Heapsort </a:t>
            </a:r>
            <a:r>
              <a:rPr lang="en-US" altLang="pt-BR" smtClean="0">
                <a:solidFill>
                  <a:srgbClr val="FFFF00"/>
                </a:solidFill>
              </a:rPr>
              <a:t>sempre</a:t>
            </a:r>
            <a:r>
              <a:rPr lang="en-US" altLang="pt-BR" smtClean="0"/>
              <a:t> é </a:t>
            </a:r>
            <a:r>
              <a:rPr lang="en-US" altLang="pt-BR" smtClean="0">
                <a:solidFill>
                  <a:srgbClr val="FFFF00"/>
                </a:solidFill>
                <a:latin typeface="Trebuchet MS" pitchFamily="34" charset="0"/>
              </a:rPr>
              <a:t>O(n log n)</a:t>
            </a:r>
          </a:p>
          <a:p>
            <a:pPr lvl="1" eaLnBrk="1" hangingPunct="1"/>
            <a:r>
              <a:rPr lang="en-US" altLang="pt-BR" sz="2400" smtClean="0"/>
              <a:t>Quicksort </a:t>
            </a:r>
            <a:r>
              <a:rPr lang="en-US" altLang="pt-BR" sz="2400" smtClean="0">
                <a:solidFill>
                  <a:srgbClr val="FFFF00"/>
                </a:solidFill>
              </a:rPr>
              <a:t>geralmente</a:t>
            </a:r>
            <a:r>
              <a:rPr lang="en-US" altLang="pt-BR" sz="2400" smtClean="0"/>
              <a:t> é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O(n log n)</a:t>
            </a:r>
            <a:r>
              <a:rPr lang="en-US" altLang="pt-BR" sz="2400" smtClean="0"/>
              <a:t> mas no pior caso fica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O(n</a:t>
            </a:r>
            <a:r>
              <a:rPr lang="en-US" altLang="pt-BR" sz="2400" baseline="30000" smtClean="0">
                <a:solidFill>
                  <a:srgbClr val="FFFF00"/>
                </a:solidFill>
                <a:latin typeface="Trebuchet MS" pitchFamily="34" charset="0"/>
              </a:rPr>
              <a:t>2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)</a:t>
            </a:r>
          </a:p>
          <a:p>
            <a:pPr lvl="1" eaLnBrk="1" hangingPunct="1"/>
            <a:r>
              <a:rPr lang="en-US" altLang="pt-BR" sz="2400" smtClean="0"/>
              <a:t>Quicksort geralmente é um pouco melhor, mas Heapsort é mais confiável em situações críticas</a:t>
            </a:r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Heapsort</a:t>
            </a:r>
            <a:endParaRPr lang="en-US" altLang="pt-BR" sz="4000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mtClean="0"/>
              <a:t>Desvantagens: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/>
              <a:t>construir a árvore-heap pode consumir </a:t>
            </a:r>
            <a:r>
              <a:rPr lang="en-US" altLang="pt-BR" smtClean="0">
                <a:solidFill>
                  <a:srgbClr val="FFFF00"/>
                </a:solidFill>
              </a:rPr>
              <a:t>muita memória</a:t>
            </a:r>
            <a:r>
              <a:rPr lang="en-US" altLang="pt-BR" smtClean="0"/>
              <a:t>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mtClean="0"/>
              <a:t>Em suma: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/>
              <a:t>para dados bem bagunçados o Quicksort é mais vantajoso por ser </a:t>
            </a:r>
            <a:r>
              <a:rPr lang="en-US" altLang="pt-BR" smtClean="0">
                <a:solidFill>
                  <a:srgbClr val="FFFF00"/>
                </a:solidFill>
              </a:rPr>
              <a:t>mais econômico</a:t>
            </a:r>
            <a:r>
              <a:rPr lang="en-US" altLang="pt-BR" smtClean="0"/>
              <a:t>;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mtClean="0"/>
              <a:t>para dados imprevisíveis, pode ser mais vantajoso por ser previsível em termos de </a:t>
            </a:r>
            <a:r>
              <a:rPr lang="en-US" altLang="pt-BR" smtClean="0">
                <a:solidFill>
                  <a:srgbClr val="FFFF00"/>
                </a:solidFill>
              </a:rPr>
              <a:t>tempo de execução</a:t>
            </a:r>
            <a:r>
              <a:rPr lang="en-US" altLang="pt-BR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O que é “heap”?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467600" cy="5029200"/>
          </a:xfrm>
        </p:spPr>
        <p:txBody>
          <a:bodyPr/>
          <a:lstStyle/>
          <a:p>
            <a:pPr marL="533400" indent="-533400" eaLnBrk="1" hangingPunct="1">
              <a:defRPr/>
            </a:pPr>
            <a:r>
              <a:rPr lang="en-US" sz="2800" smtClean="0"/>
              <a:t>Definições de </a:t>
            </a:r>
            <a:r>
              <a:rPr lang="en-US" sz="2800">
                <a:solidFill>
                  <a:srgbClr val="FFFF00"/>
                </a:solidFill>
              </a:rPr>
              <a:t>heap</a:t>
            </a:r>
            <a:r>
              <a:rPr lang="en-US" sz="2800"/>
              <a:t>:</a:t>
            </a:r>
          </a:p>
          <a:p>
            <a:pPr marL="971550" lvl="1" indent="-514350" eaLnBrk="1" hangingPunct="1"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en-US" sz="2400" smtClean="0"/>
              <a:t>(</a:t>
            </a:r>
            <a:r>
              <a:rPr lang="en-US" sz="2400" smtClean="0">
                <a:solidFill>
                  <a:srgbClr val="FFFF00"/>
                </a:solidFill>
              </a:rPr>
              <a:t>conhecida</a:t>
            </a:r>
            <a:r>
              <a:rPr lang="en-US" sz="2400" smtClean="0"/>
              <a:t>) Uma grande quantiodade de memória de onde o programador poded alocar ou liberar blocos para uso dentro de um programa.</a:t>
            </a:r>
            <a:endParaRPr lang="en-US" sz="2400"/>
          </a:p>
          <a:p>
            <a:pPr marL="914400" lvl="1" indent="-457200" eaLnBrk="1" hangingPunct="1">
              <a:buClr>
                <a:schemeClr val="bg1"/>
              </a:buClr>
              <a:buFont typeface="Arial" pitchFamily="34" charset="0"/>
              <a:buChar char="•"/>
              <a:defRPr/>
            </a:pPr>
            <a:r>
              <a:rPr lang="en-US" sz="2400" smtClean="0"/>
              <a:t>(</a:t>
            </a:r>
            <a:r>
              <a:rPr lang="en-US" sz="2400" smtClean="0">
                <a:solidFill>
                  <a:srgbClr val="FFFF00"/>
                </a:solidFill>
              </a:rPr>
              <a:t>nova</a:t>
            </a:r>
            <a:r>
              <a:rPr lang="en-US" sz="2400" smtClean="0"/>
              <a:t>) Uma árvore binária balanceada, justiifcada à esquerda, onde nenhum nodo possui um valor maior que seu pai. </a:t>
            </a:r>
          </a:p>
          <a:p>
            <a:pPr marL="533400" indent="-533400" eaLnBrk="1" hangingPunct="1">
              <a:defRPr/>
            </a:pPr>
            <a:r>
              <a:rPr lang="en-US" sz="2800" smtClean="0"/>
              <a:t>Não possuem nada em comum:</a:t>
            </a:r>
          </a:p>
          <a:p>
            <a:pPr marL="933450" lvl="1" indent="-533400" eaLnBrk="1" hangingPunct="1">
              <a:defRPr/>
            </a:pPr>
            <a:r>
              <a:rPr lang="en-US" sz="2400" smtClean="0"/>
              <a:t>Heapsort usa a segunda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000" smtClean="0"/>
              <a:t>A Árvore-Heap</a:t>
            </a:r>
            <a:endParaRPr lang="en-US" altLang="pt-BR" sz="4000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1366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pt-BR" sz="2400" smtClean="0"/>
              <a:t>Uma </a:t>
            </a:r>
            <a:r>
              <a:rPr lang="en-US" altLang="pt-BR" sz="2400" smtClean="0">
                <a:solidFill>
                  <a:srgbClr val="FFFF00"/>
                </a:solidFill>
              </a:rPr>
              <a:t>árvore-heap</a:t>
            </a:r>
            <a:r>
              <a:rPr lang="en-US" altLang="pt-BR" sz="2400" smtClean="0"/>
              <a:t> é uma árvore binária justificada à esquerda, organizada por níveis, onde o nodo pai de uma subárvore sempre é maior que todos os seus descendentes.</a:t>
            </a:r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7200" y="2924175"/>
            <a:ext cx="3590925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Método em Heapsort</a:t>
            </a:r>
            <a:endParaRPr lang="en-US" altLang="pt-BR" sz="4000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pt-BR" sz="2800" smtClean="0"/>
              <a:t>É um método em três estágios:</a:t>
            </a:r>
          </a:p>
          <a:p>
            <a:pPr eaLnBrk="1" hangingPunct="1"/>
            <a:r>
              <a:rPr lang="en-US" altLang="pt-BR" sz="2800" smtClean="0"/>
              <a:t>primeiramente criamos uma visão sobre o arquivo como árvore binária por níveis;</a:t>
            </a:r>
          </a:p>
          <a:p>
            <a:pPr eaLnBrk="1" hangingPunct="1"/>
            <a:r>
              <a:rPr lang="en-US" altLang="pt-BR" sz="2800" smtClean="0"/>
              <a:t>Iterativamente:</a:t>
            </a:r>
          </a:p>
          <a:p>
            <a:pPr marL="914400" lvl="1" indent="-457200" eaLnBrk="1" hangingPunct="1">
              <a:buFontTx/>
              <a:buAutoNum type="arabicPeriod"/>
            </a:pPr>
            <a:r>
              <a:rPr lang="en-US" altLang="pt-BR" sz="2400" smtClean="0"/>
              <a:t>reestruturamos o arquivo para que se transforme em um </a:t>
            </a:r>
            <a:r>
              <a:rPr lang="en-US" altLang="pt-BR" sz="2400" smtClean="0">
                <a:solidFill>
                  <a:srgbClr val="FFFF00"/>
                </a:solidFill>
              </a:rPr>
              <a:t>monte</a:t>
            </a:r>
            <a:r>
              <a:rPr lang="en-US" altLang="pt-BR" sz="2400" smtClean="0"/>
              <a:t>;</a:t>
            </a:r>
          </a:p>
          <a:p>
            <a:pPr marL="914400" lvl="1" indent="-457200" eaLnBrk="1" hangingPunct="1">
              <a:buFontTx/>
              <a:buNone/>
            </a:pPr>
            <a:r>
              <a:rPr lang="en-US" altLang="pt-BR" sz="2400" smtClean="0"/>
              <a:t>Geramos a seqüência de saída, repetidamente: </a:t>
            </a:r>
          </a:p>
          <a:p>
            <a:pPr marL="1371600" lvl="2" indent="-457200" eaLnBrk="1" hangingPunct="1">
              <a:buFontTx/>
              <a:buAutoNum type="arabicPeriod" startAt="2"/>
            </a:pPr>
            <a:r>
              <a:rPr lang="en-US" altLang="pt-BR" smtClean="0"/>
              <a:t>retirando a raiz do monte e </a:t>
            </a:r>
          </a:p>
          <a:p>
            <a:pPr marL="1371600" lvl="2" indent="-457200" eaLnBrk="1" hangingPunct="1">
              <a:buFontTx/>
              <a:buAutoNum type="arabicPeriod" startAt="2"/>
            </a:pPr>
            <a:r>
              <a:rPr lang="en-US" altLang="pt-BR" smtClean="0">
                <a:solidFill>
                  <a:srgbClr val="FFFF00"/>
                </a:solidFill>
              </a:rPr>
              <a:t>reestruturando</a:t>
            </a:r>
            <a:r>
              <a:rPr lang="en-US" altLang="pt-BR" smtClean="0"/>
              <a:t> o monte para que retorne a satisfazer a condição-heap.</a:t>
            </a:r>
            <a:endParaRPr lang="en-US" alt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Origem da Metáfora: </a:t>
            </a:r>
          </a:p>
        </p:txBody>
      </p:sp>
      <p:sp>
        <p:nvSpPr>
          <p:cNvPr id="604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Efeito Nóz-do-Pará (</a:t>
            </a:r>
            <a:r>
              <a:rPr lang="pt-BR" altLang="pt-BR" i="1" smtClean="0"/>
              <a:t>Brazil Nut Effect</a:t>
            </a:r>
            <a:r>
              <a:rPr lang="pt-BR" altLang="pt-BR" smtClean="0"/>
              <a:t>)</a:t>
            </a:r>
          </a:p>
          <a:p>
            <a:pPr lvl="1" eaLnBrk="1" hangingPunct="1"/>
            <a:r>
              <a:rPr lang="pt-BR" altLang="pt-BR" smtClean="0"/>
              <a:t>Fenômeno da flutuação reversa em material granular</a:t>
            </a:r>
          </a:p>
          <a:p>
            <a:pPr lvl="1" eaLnBrk="1" hangingPunct="1"/>
            <a:endParaRPr lang="pt-BR" altLang="pt-BR" smtClean="0"/>
          </a:p>
          <a:p>
            <a:pPr lvl="1" eaLnBrk="1" hangingPunct="1"/>
            <a:endParaRPr lang="pt-BR" altLang="pt-BR" smtClean="0"/>
          </a:p>
          <a:p>
            <a:pPr lvl="1" eaLnBrk="1" hangingPunct="1"/>
            <a:endParaRPr lang="pt-BR" altLang="pt-BR" smtClean="0"/>
          </a:p>
          <a:p>
            <a:pPr lvl="1" eaLnBrk="1" hangingPunct="1"/>
            <a:endParaRPr lang="pt-BR" altLang="pt-BR" smtClean="0"/>
          </a:p>
          <a:p>
            <a:pPr lvl="1" eaLnBrk="1" hangingPunct="1"/>
            <a:endParaRPr lang="pt-BR" altLang="pt-BR" smtClean="0"/>
          </a:p>
          <a:p>
            <a:pPr eaLnBrk="1" hangingPunct="1"/>
            <a:r>
              <a:rPr lang="pt-BR" altLang="pt-BR" smtClean="0"/>
              <a:t>Veja alguns vídeos...</a:t>
            </a:r>
          </a:p>
        </p:txBody>
      </p:sp>
      <p:pic>
        <p:nvPicPr>
          <p:cNvPr id="604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163" y="2786063"/>
            <a:ext cx="3319462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3600" smtClean="0"/>
              <a:t>Visão do arquivo </a:t>
            </a:r>
            <a:r>
              <a:rPr lang="pt-BR" altLang="pt-BR" sz="3600" smtClean="0">
                <a:solidFill>
                  <a:srgbClr val="FFFF00"/>
                </a:solidFill>
              </a:rPr>
              <a:t>x</a:t>
            </a:r>
            <a:r>
              <a:rPr lang="pt-BR" altLang="pt-BR" sz="3600" baseline="-25000" smtClean="0">
                <a:solidFill>
                  <a:srgbClr val="FFFF00"/>
                </a:solidFill>
              </a:rPr>
              <a:t>1</a:t>
            </a:r>
            <a:r>
              <a:rPr lang="pt-BR" altLang="pt-BR" sz="3600" smtClean="0">
                <a:solidFill>
                  <a:srgbClr val="FFFF00"/>
                </a:solidFill>
              </a:rPr>
              <a:t>, ..., x</a:t>
            </a:r>
            <a:r>
              <a:rPr lang="pt-BR" altLang="pt-BR" sz="3600" baseline="-25000" smtClean="0">
                <a:solidFill>
                  <a:srgbClr val="FFFF00"/>
                </a:solidFill>
              </a:rPr>
              <a:t>n</a:t>
            </a:r>
            <a:r>
              <a:rPr lang="pt-BR" altLang="pt-BR" sz="3600" smtClean="0">
                <a:solidFill>
                  <a:srgbClr val="FFFF00"/>
                </a:solidFill>
              </a:rPr>
              <a:t> </a:t>
            </a:r>
            <a:r>
              <a:rPr lang="pt-BR" altLang="pt-BR" sz="3600" smtClean="0"/>
              <a:t>por níveis</a:t>
            </a:r>
            <a:endParaRPr lang="en-US" altLang="pt-BR" sz="3600" smtClean="0"/>
          </a:p>
        </p:txBody>
      </p:sp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519238"/>
            <a:ext cx="70008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Exemplo</a:t>
            </a:r>
            <a:endParaRPr lang="en-US" altLang="pt-BR" sz="4000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7191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pt-BR" altLang="pt-BR" sz="3600" smtClean="0"/>
              <a:t>(</a:t>
            </a:r>
            <a:r>
              <a:rPr lang="en-US" altLang="pt-BR" b="1" smtClean="0">
                <a:solidFill>
                  <a:srgbClr val="FFFF00"/>
                </a:solidFill>
              </a:rPr>
              <a:t>26 5 77 1 61 11 59 15 48 19</a:t>
            </a:r>
            <a:r>
              <a:rPr lang="en-US" altLang="pt-BR" b="1" smtClean="0"/>
              <a:t>)</a:t>
            </a:r>
            <a:endParaRPr lang="en-US" altLang="pt-BR" sz="3600" smtClean="0"/>
          </a:p>
        </p:txBody>
      </p:sp>
      <p:pic>
        <p:nvPicPr>
          <p:cNvPr id="62468" name="Picture 7" descr="heap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141663"/>
            <a:ext cx="3241675" cy="283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8" descr="heap0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141663"/>
            <a:ext cx="3243263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70" name="Text Box 9"/>
          <p:cNvSpPr txBox="1">
            <a:spLocks noChangeArrowheads="1"/>
          </p:cNvSpPr>
          <p:nvPr/>
        </p:nvSpPr>
        <p:spPr bwMode="auto">
          <a:xfrm>
            <a:off x="1779588" y="2557463"/>
            <a:ext cx="3079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FFFF00"/>
                </a:solidFill>
              </a:rPr>
              <a:t>Arquivo original por níveis</a:t>
            </a:r>
            <a:endParaRPr lang="en-US" altLang="pt-BR" b="1">
              <a:solidFill>
                <a:srgbClr val="FFFF00"/>
              </a:solidFill>
            </a:endParaRPr>
          </a:p>
        </p:txBody>
      </p:sp>
      <p:sp>
        <p:nvSpPr>
          <p:cNvPr id="62471" name="Text Box 10"/>
          <p:cNvSpPr txBox="1">
            <a:spLocks noChangeArrowheads="1"/>
          </p:cNvSpPr>
          <p:nvPr/>
        </p:nvSpPr>
        <p:spPr bwMode="auto">
          <a:xfrm>
            <a:off x="5532438" y="2565400"/>
            <a:ext cx="2711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FFFF00"/>
                </a:solidFill>
              </a:rPr>
              <a:t>Árvore-Heap resultante</a:t>
            </a:r>
            <a:endParaRPr lang="en-US" altLang="pt-BR" b="1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46200" y="1643063"/>
            <a:ext cx="500063" cy="5000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1857375" y="1643063"/>
            <a:ext cx="928688" cy="5000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ctangle 9"/>
          <p:cNvSpPr/>
          <p:nvPr/>
        </p:nvSpPr>
        <p:spPr>
          <a:xfrm>
            <a:off x="2846388" y="1643063"/>
            <a:ext cx="1939925" cy="5000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ctangle 10"/>
          <p:cNvSpPr/>
          <p:nvPr/>
        </p:nvSpPr>
        <p:spPr>
          <a:xfrm>
            <a:off x="4846638" y="1643063"/>
            <a:ext cx="1582737" cy="50006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ctangle 11"/>
          <p:cNvSpPr/>
          <p:nvPr/>
        </p:nvSpPr>
        <p:spPr>
          <a:xfrm>
            <a:off x="3214688" y="3071813"/>
            <a:ext cx="642937" cy="64293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3" name="Rectangle 12"/>
          <p:cNvSpPr/>
          <p:nvPr/>
        </p:nvSpPr>
        <p:spPr>
          <a:xfrm>
            <a:off x="2357438" y="3643313"/>
            <a:ext cx="2214562" cy="7143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ctangle 13"/>
          <p:cNvSpPr/>
          <p:nvPr/>
        </p:nvSpPr>
        <p:spPr>
          <a:xfrm>
            <a:off x="1857375" y="4572000"/>
            <a:ext cx="3071813" cy="6429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5" name="Rectangle 14"/>
          <p:cNvSpPr/>
          <p:nvPr/>
        </p:nvSpPr>
        <p:spPr>
          <a:xfrm>
            <a:off x="1500188" y="5429250"/>
            <a:ext cx="2357437" cy="6429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F651882-5AC1-44DA-B969-0F6608615C80}" type="slidenum">
              <a:rPr lang="en-US" altLang="pt-BR"/>
              <a:pPr eaLnBrk="1" hangingPunct="1"/>
              <a:t>61</a:t>
            </a:fld>
            <a:endParaRPr lang="en-US" altLang="pt-BR"/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98487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Árvores binárias balanceadas</a:t>
            </a:r>
          </a:p>
        </p:txBody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371600"/>
            <a:ext cx="7812088" cy="30575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mtClean="0"/>
              <a:t>Lembre: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400" smtClean="0"/>
              <a:t>A </a:t>
            </a:r>
            <a:r>
              <a:rPr lang="en-US" altLang="pt-BR" sz="2400" smtClean="0">
                <a:solidFill>
                  <a:srgbClr val="FFFF00"/>
                </a:solidFill>
              </a:rPr>
              <a:t>profundidade de um nodo </a:t>
            </a:r>
            <a:r>
              <a:rPr lang="en-US" altLang="pt-BR" sz="2400" smtClean="0"/>
              <a:t>é sua distância da raiz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400" smtClean="0"/>
              <a:t>A </a:t>
            </a:r>
            <a:r>
              <a:rPr lang="en-US" altLang="pt-BR" sz="2400" smtClean="0">
                <a:solidFill>
                  <a:srgbClr val="FFFF00"/>
                </a:solidFill>
              </a:rPr>
              <a:t>profundidade de uma árvore </a:t>
            </a:r>
            <a:r>
              <a:rPr lang="en-US" altLang="pt-BR" sz="2400" smtClean="0"/>
              <a:t>é a profundidade de seu nodo mais profundo</a:t>
            </a:r>
          </a:p>
          <a:p>
            <a:pPr eaLnBrk="1" hangingPunct="1"/>
            <a:r>
              <a:rPr lang="en-US" altLang="pt-BR" sz="2400" smtClean="0"/>
              <a:t>Uma árvore binária de profundidade </a:t>
            </a:r>
            <a:r>
              <a:rPr lang="en-US" altLang="pt-BR" sz="2400" smtClean="0">
                <a:latin typeface="Verdana" pitchFamily="34" charset="0"/>
              </a:rPr>
              <a:t>n</a:t>
            </a:r>
            <a:r>
              <a:rPr lang="en-US" altLang="pt-BR" sz="2400" smtClean="0"/>
              <a:t> está balanceada se todos os nodos da profundidade </a:t>
            </a:r>
            <a:r>
              <a:rPr lang="en-US" altLang="pt-BR" sz="2400" smtClean="0">
                <a:solidFill>
                  <a:srgbClr val="FFFF00"/>
                </a:solidFill>
                <a:latin typeface="Verdana" pitchFamily="34" charset="0"/>
              </a:rPr>
              <a:t>0</a:t>
            </a:r>
            <a:r>
              <a:rPr lang="en-US" altLang="pt-BR" sz="2400" smtClean="0"/>
              <a:t> até </a:t>
            </a:r>
            <a:r>
              <a:rPr lang="en-US" altLang="pt-BR" sz="2400" smtClean="0">
                <a:solidFill>
                  <a:srgbClr val="FFFF00"/>
                </a:solidFill>
                <a:latin typeface="Verdana" pitchFamily="34" charset="0"/>
              </a:rPr>
              <a:t>n-2</a:t>
            </a:r>
            <a:r>
              <a:rPr lang="en-US" altLang="pt-BR" sz="2400" smtClean="0"/>
              <a:t> possuírem dois filhos</a:t>
            </a:r>
          </a:p>
        </p:txBody>
      </p:sp>
      <p:grpSp>
        <p:nvGrpSpPr>
          <p:cNvPr id="2" name="Group 101"/>
          <p:cNvGrpSpPr>
            <a:grpSpLocks/>
          </p:cNvGrpSpPr>
          <p:nvPr/>
        </p:nvGrpSpPr>
        <p:grpSpPr bwMode="auto">
          <a:xfrm>
            <a:off x="1457325" y="4487863"/>
            <a:ext cx="2438400" cy="1655762"/>
            <a:chOff x="384" y="2640"/>
            <a:chExt cx="1536" cy="1043"/>
          </a:xfrm>
        </p:grpSpPr>
        <p:sp>
          <p:nvSpPr>
            <p:cNvPr id="7172" name="Text Box 4"/>
            <p:cNvSpPr txBox="1">
              <a:spLocks noChangeArrowheads="1"/>
            </p:cNvSpPr>
            <p:nvPr/>
          </p:nvSpPr>
          <p:spPr bwMode="auto">
            <a:xfrm>
              <a:off x="720" y="3450"/>
              <a:ext cx="864" cy="233"/>
            </a:xfrm>
            <a:prstGeom prst="rect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Balanceada</a:t>
              </a:r>
            </a:p>
          </p:txBody>
        </p:sp>
        <p:sp>
          <p:nvSpPr>
            <p:cNvPr id="7175" name="Oval 7"/>
            <p:cNvSpPr>
              <a:spLocks noChangeArrowheads="1"/>
            </p:cNvSpPr>
            <p:nvPr/>
          </p:nvSpPr>
          <p:spPr bwMode="auto">
            <a:xfrm>
              <a:off x="719" y="2877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76" name="Oval 8"/>
            <p:cNvSpPr>
              <a:spLocks noChangeArrowheads="1"/>
            </p:cNvSpPr>
            <p:nvPr/>
          </p:nvSpPr>
          <p:spPr bwMode="auto">
            <a:xfrm>
              <a:off x="528" y="3068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77" name="Oval 9"/>
            <p:cNvSpPr>
              <a:spLocks noChangeArrowheads="1"/>
            </p:cNvSpPr>
            <p:nvPr/>
          </p:nvSpPr>
          <p:spPr bwMode="auto">
            <a:xfrm>
              <a:off x="910" y="307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78" name="Oval 10"/>
            <p:cNvSpPr>
              <a:spLocks noChangeArrowheads="1"/>
            </p:cNvSpPr>
            <p:nvPr/>
          </p:nvSpPr>
          <p:spPr bwMode="auto">
            <a:xfrm>
              <a:off x="624" y="326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79" name="Oval 11"/>
            <p:cNvSpPr>
              <a:spLocks noChangeArrowheads="1"/>
            </p:cNvSpPr>
            <p:nvPr/>
          </p:nvSpPr>
          <p:spPr bwMode="auto">
            <a:xfrm>
              <a:off x="768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0" name="Oval 12"/>
            <p:cNvSpPr>
              <a:spLocks noChangeArrowheads="1"/>
            </p:cNvSpPr>
            <p:nvPr/>
          </p:nvSpPr>
          <p:spPr bwMode="auto">
            <a:xfrm>
              <a:off x="1006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1" name="Oval 13"/>
            <p:cNvSpPr>
              <a:spLocks noChangeArrowheads="1"/>
            </p:cNvSpPr>
            <p:nvPr/>
          </p:nvSpPr>
          <p:spPr bwMode="auto">
            <a:xfrm>
              <a:off x="384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3" name="Line 15"/>
            <p:cNvSpPr>
              <a:spLocks noChangeShapeType="1"/>
            </p:cNvSpPr>
            <p:nvPr/>
          </p:nvSpPr>
          <p:spPr bwMode="auto">
            <a:xfrm flipV="1">
              <a:off x="432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4" name="Line 16"/>
            <p:cNvSpPr>
              <a:spLocks noChangeShapeType="1"/>
            </p:cNvSpPr>
            <p:nvPr/>
          </p:nvSpPr>
          <p:spPr bwMode="auto">
            <a:xfrm flipV="1">
              <a:off x="624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5" name="Line 17"/>
            <p:cNvSpPr>
              <a:spLocks noChangeShapeType="1"/>
            </p:cNvSpPr>
            <p:nvPr/>
          </p:nvSpPr>
          <p:spPr bwMode="auto">
            <a:xfrm flipV="1">
              <a:off x="816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6" name="Line 18"/>
            <p:cNvSpPr>
              <a:spLocks noChangeShapeType="1"/>
            </p:cNvSpPr>
            <p:nvPr/>
          </p:nvSpPr>
          <p:spPr bwMode="auto">
            <a:xfrm flipH="1" flipV="1">
              <a:off x="624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7" name="Line 19"/>
            <p:cNvSpPr>
              <a:spLocks noChangeShapeType="1"/>
            </p:cNvSpPr>
            <p:nvPr/>
          </p:nvSpPr>
          <p:spPr bwMode="auto">
            <a:xfrm flipH="1" flipV="1">
              <a:off x="816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88" name="Line 20"/>
            <p:cNvSpPr>
              <a:spLocks noChangeShapeType="1"/>
            </p:cNvSpPr>
            <p:nvPr/>
          </p:nvSpPr>
          <p:spPr bwMode="auto">
            <a:xfrm flipH="1" flipV="1">
              <a:off x="1008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3" name="Oval 25"/>
            <p:cNvSpPr>
              <a:spLocks noChangeArrowheads="1"/>
            </p:cNvSpPr>
            <p:nvPr/>
          </p:nvSpPr>
          <p:spPr bwMode="auto">
            <a:xfrm>
              <a:off x="1535" y="288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4" name="Oval 26"/>
            <p:cNvSpPr>
              <a:spLocks noChangeArrowheads="1"/>
            </p:cNvSpPr>
            <p:nvPr/>
          </p:nvSpPr>
          <p:spPr bwMode="auto">
            <a:xfrm>
              <a:off x="1344" y="3071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5" name="Oval 27"/>
            <p:cNvSpPr>
              <a:spLocks noChangeArrowheads="1"/>
            </p:cNvSpPr>
            <p:nvPr/>
          </p:nvSpPr>
          <p:spPr bwMode="auto">
            <a:xfrm>
              <a:off x="1726" y="307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6" name="Oval 28"/>
            <p:cNvSpPr>
              <a:spLocks noChangeArrowheads="1"/>
            </p:cNvSpPr>
            <p:nvPr/>
          </p:nvSpPr>
          <p:spPr bwMode="auto">
            <a:xfrm>
              <a:off x="1440" y="326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7" name="Oval 29"/>
            <p:cNvSpPr>
              <a:spLocks noChangeArrowheads="1"/>
            </p:cNvSpPr>
            <p:nvPr/>
          </p:nvSpPr>
          <p:spPr bwMode="auto">
            <a:xfrm>
              <a:off x="1584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8" name="Oval 30"/>
            <p:cNvSpPr>
              <a:spLocks noChangeArrowheads="1"/>
            </p:cNvSpPr>
            <p:nvPr/>
          </p:nvSpPr>
          <p:spPr bwMode="auto">
            <a:xfrm>
              <a:off x="1822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199" name="Oval 31"/>
            <p:cNvSpPr>
              <a:spLocks noChangeArrowheads="1"/>
            </p:cNvSpPr>
            <p:nvPr/>
          </p:nvSpPr>
          <p:spPr bwMode="auto">
            <a:xfrm>
              <a:off x="1200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0" name="Line 32"/>
            <p:cNvSpPr>
              <a:spLocks noChangeShapeType="1"/>
            </p:cNvSpPr>
            <p:nvPr/>
          </p:nvSpPr>
          <p:spPr bwMode="auto">
            <a:xfrm flipV="1">
              <a:off x="1248" y="3169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1" name="Line 33"/>
            <p:cNvSpPr>
              <a:spLocks noChangeShapeType="1"/>
            </p:cNvSpPr>
            <p:nvPr/>
          </p:nvSpPr>
          <p:spPr bwMode="auto">
            <a:xfrm flipV="1">
              <a:off x="1440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2" name="Line 34"/>
            <p:cNvSpPr>
              <a:spLocks noChangeShapeType="1"/>
            </p:cNvSpPr>
            <p:nvPr/>
          </p:nvSpPr>
          <p:spPr bwMode="auto">
            <a:xfrm flipV="1">
              <a:off x="1632" y="3169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3" name="Line 35"/>
            <p:cNvSpPr>
              <a:spLocks noChangeShapeType="1"/>
            </p:cNvSpPr>
            <p:nvPr/>
          </p:nvSpPr>
          <p:spPr bwMode="auto">
            <a:xfrm flipH="1" flipV="1">
              <a:off x="1440" y="3169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4" name="Line 36"/>
            <p:cNvSpPr>
              <a:spLocks noChangeShapeType="1"/>
            </p:cNvSpPr>
            <p:nvPr/>
          </p:nvSpPr>
          <p:spPr bwMode="auto">
            <a:xfrm flipH="1" flipV="1">
              <a:off x="1632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5" name="Line 37"/>
            <p:cNvSpPr>
              <a:spLocks noChangeShapeType="1"/>
            </p:cNvSpPr>
            <p:nvPr/>
          </p:nvSpPr>
          <p:spPr bwMode="auto">
            <a:xfrm flipH="1" flipV="1">
              <a:off x="1824" y="3169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6" name="Oval 38"/>
            <p:cNvSpPr>
              <a:spLocks noChangeArrowheads="1"/>
            </p:cNvSpPr>
            <p:nvPr/>
          </p:nvSpPr>
          <p:spPr bwMode="auto">
            <a:xfrm>
              <a:off x="1104" y="264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7" name="Line 39"/>
            <p:cNvSpPr>
              <a:spLocks noChangeShapeType="1"/>
            </p:cNvSpPr>
            <p:nvPr/>
          </p:nvSpPr>
          <p:spPr bwMode="auto">
            <a:xfrm flipV="1">
              <a:off x="816" y="2736"/>
              <a:ext cx="288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08" name="Line 40"/>
            <p:cNvSpPr>
              <a:spLocks noChangeShapeType="1"/>
            </p:cNvSpPr>
            <p:nvPr/>
          </p:nvSpPr>
          <p:spPr bwMode="auto">
            <a:xfrm flipH="1" flipV="1">
              <a:off x="1200" y="2736"/>
              <a:ext cx="336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3" name="Group 102"/>
          <p:cNvGrpSpPr>
            <a:grpSpLocks/>
          </p:cNvGrpSpPr>
          <p:nvPr/>
        </p:nvGrpSpPr>
        <p:grpSpPr bwMode="auto">
          <a:xfrm>
            <a:off x="4276725" y="4487863"/>
            <a:ext cx="2286000" cy="1655762"/>
            <a:chOff x="2208" y="2640"/>
            <a:chExt cx="1440" cy="1043"/>
          </a:xfrm>
        </p:grpSpPr>
        <p:sp>
          <p:nvSpPr>
            <p:cNvPr id="7174" name="Text Box 6"/>
            <p:cNvSpPr txBox="1">
              <a:spLocks noChangeArrowheads="1"/>
            </p:cNvSpPr>
            <p:nvPr/>
          </p:nvSpPr>
          <p:spPr bwMode="auto">
            <a:xfrm>
              <a:off x="2592" y="3450"/>
              <a:ext cx="912" cy="233"/>
            </a:xfrm>
            <a:prstGeom prst="rect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solidFill>
                    <a:schemeClr val="tx1"/>
                  </a:solidFill>
                  <a:latin typeface="Times New Roman" charset="0"/>
                </a:rPr>
                <a:t>Balanceada</a:t>
              </a:r>
            </a:p>
          </p:txBody>
        </p:sp>
        <p:sp>
          <p:nvSpPr>
            <p:cNvPr id="7211" name="Oval 43"/>
            <p:cNvSpPr>
              <a:spLocks noChangeArrowheads="1"/>
            </p:cNvSpPr>
            <p:nvPr/>
          </p:nvSpPr>
          <p:spPr bwMode="auto">
            <a:xfrm>
              <a:off x="2543" y="2877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2" name="Oval 44"/>
            <p:cNvSpPr>
              <a:spLocks noChangeArrowheads="1"/>
            </p:cNvSpPr>
            <p:nvPr/>
          </p:nvSpPr>
          <p:spPr bwMode="auto">
            <a:xfrm>
              <a:off x="2352" y="3068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3" name="Oval 45"/>
            <p:cNvSpPr>
              <a:spLocks noChangeArrowheads="1"/>
            </p:cNvSpPr>
            <p:nvPr/>
          </p:nvSpPr>
          <p:spPr bwMode="auto">
            <a:xfrm>
              <a:off x="2734" y="307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5" name="Oval 47"/>
            <p:cNvSpPr>
              <a:spLocks noChangeArrowheads="1"/>
            </p:cNvSpPr>
            <p:nvPr/>
          </p:nvSpPr>
          <p:spPr bwMode="auto">
            <a:xfrm>
              <a:off x="2592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6" name="Oval 48"/>
            <p:cNvSpPr>
              <a:spLocks noChangeArrowheads="1"/>
            </p:cNvSpPr>
            <p:nvPr/>
          </p:nvSpPr>
          <p:spPr bwMode="auto">
            <a:xfrm>
              <a:off x="2830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7" name="Oval 49"/>
            <p:cNvSpPr>
              <a:spLocks noChangeArrowheads="1"/>
            </p:cNvSpPr>
            <p:nvPr/>
          </p:nvSpPr>
          <p:spPr bwMode="auto">
            <a:xfrm>
              <a:off x="2208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8" name="Line 50"/>
            <p:cNvSpPr>
              <a:spLocks noChangeShapeType="1"/>
            </p:cNvSpPr>
            <p:nvPr/>
          </p:nvSpPr>
          <p:spPr bwMode="auto">
            <a:xfrm flipV="1">
              <a:off x="2256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19" name="Line 51"/>
            <p:cNvSpPr>
              <a:spLocks noChangeShapeType="1"/>
            </p:cNvSpPr>
            <p:nvPr/>
          </p:nvSpPr>
          <p:spPr bwMode="auto">
            <a:xfrm flipV="1">
              <a:off x="2448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0" name="Line 52"/>
            <p:cNvSpPr>
              <a:spLocks noChangeShapeType="1"/>
            </p:cNvSpPr>
            <p:nvPr/>
          </p:nvSpPr>
          <p:spPr bwMode="auto">
            <a:xfrm flipV="1">
              <a:off x="2640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2" name="Line 54"/>
            <p:cNvSpPr>
              <a:spLocks noChangeShapeType="1"/>
            </p:cNvSpPr>
            <p:nvPr/>
          </p:nvSpPr>
          <p:spPr bwMode="auto">
            <a:xfrm flipH="1" flipV="1">
              <a:off x="2640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3" name="Line 55"/>
            <p:cNvSpPr>
              <a:spLocks noChangeShapeType="1"/>
            </p:cNvSpPr>
            <p:nvPr/>
          </p:nvSpPr>
          <p:spPr bwMode="auto">
            <a:xfrm flipH="1" flipV="1">
              <a:off x="2832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4" name="Oval 56"/>
            <p:cNvSpPr>
              <a:spLocks noChangeArrowheads="1"/>
            </p:cNvSpPr>
            <p:nvPr/>
          </p:nvSpPr>
          <p:spPr bwMode="auto">
            <a:xfrm>
              <a:off x="3359" y="288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5" name="Oval 57"/>
            <p:cNvSpPr>
              <a:spLocks noChangeArrowheads="1"/>
            </p:cNvSpPr>
            <p:nvPr/>
          </p:nvSpPr>
          <p:spPr bwMode="auto">
            <a:xfrm>
              <a:off x="3168" y="3071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6" name="Oval 58"/>
            <p:cNvSpPr>
              <a:spLocks noChangeArrowheads="1"/>
            </p:cNvSpPr>
            <p:nvPr/>
          </p:nvSpPr>
          <p:spPr bwMode="auto">
            <a:xfrm>
              <a:off x="3550" y="307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27" name="Oval 59"/>
            <p:cNvSpPr>
              <a:spLocks noChangeArrowheads="1"/>
            </p:cNvSpPr>
            <p:nvPr/>
          </p:nvSpPr>
          <p:spPr bwMode="auto">
            <a:xfrm>
              <a:off x="3264" y="326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32" name="Line 64"/>
            <p:cNvSpPr>
              <a:spLocks noChangeShapeType="1"/>
            </p:cNvSpPr>
            <p:nvPr/>
          </p:nvSpPr>
          <p:spPr bwMode="auto">
            <a:xfrm flipV="1">
              <a:off x="3264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34" name="Line 66"/>
            <p:cNvSpPr>
              <a:spLocks noChangeShapeType="1"/>
            </p:cNvSpPr>
            <p:nvPr/>
          </p:nvSpPr>
          <p:spPr bwMode="auto">
            <a:xfrm flipH="1" flipV="1">
              <a:off x="3264" y="3169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35" name="Line 67"/>
            <p:cNvSpPr>
              <a:spLocks noChangeShapeType="1"/>
            </p:cNvSpPr>
            <p:nvPr/>
          </p:nvSpPr>
          <p:spPr bwMode="auto">
            <a:xfrm flipH="1" flipV="1">
              <a:off x="3456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37" name="Oval 69"/>
            <p:cNvSpPr>
              <a:spLocks noChangeArrowheads="1"/>
            </p:cNvSpPr>
            <p:nvPr/>
          </p:nvSpPr>
          <p:spPr bwMode="auto">
            <a:xfrm>
              <a:off x="2928" y="264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38" name="Line 70"/>
            <p:cNvSpPr>
              <a:spLocks noChangeShapeType="1"/>
            </p:cNvSpPr>
            <p:nvPr/>
          </p:nvSpPr>
          <p:spPr bwMode="auto">
            <a:xfrm flipV="1">
              <a:off x="2640" y="2736"/>
              <a:ext cx="288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  <p:sp>
          <p:nvSpPr>
            <p:cNvPr id="7239" name="Line 71"/>
            <p:cNvSpPr>
              <a:spLocks noChangeShapeType="1"/>
            </p:cNvSpPr>
            <p:nvPr/>
          </p:nvSpPr>
          <p:spPr bwMode="auto">
            <a:xfrm flipH="1" flipV="1">
              <a:off x="3024" y="2736"/>
              <a:ext cx="336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Group 103"/>
          <p:cNvGrpSpPr>
            <a:grpSpLocks/>
          </p:cNvGrpSpPr>
          <p:nvPr/>
        </p:nvGrpSpPr>
        <p:grpSpPr bwMode="auto">
          <a:xfrm>
            <a:off x="6942138" y="4487863"/>
            <a:ext cx="2058987" cy="1655762"/>
            <a:chOff x="3887" y="2640"/>
            <a:chExt cx="1297" cy="1043"/>
          </a:xfrm>
        </p:grpSpPr>
        <p:sp>
          <p:nvSpPr>
            <p:cNvPr id="7173" name="Text Box 5"/>
            <p:cNvSpPr txBox="1">
              <a:spLocks noChangeArrowheads="1"/>
            </p:cNvSpPr>
            <p:nvPr/>
          </p:nvSpPr>
          <p:spPr bwMode="auto">
            <a:xfrm>
              <a:off x="3984" y="3450"/>
              <a:ext cx="1200" cy="233"/>
            </a:xfrm>
            <a:prstGeom prst="rect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Não balanceada</a:t>
              </a:r>
            </a:p>
          </p:txBody>
        </p:sp>
        <p:sp>
          <p:nvSpPr>
            <p:cNvPr id="7240" name="Oval 72"/>
            <p:cNvSpPr>
              <a:spLocks noChangeArrowheads="1"/>
            </p:cNvSpPr>
            <p:nvPr/>
          </p:nvSpPr>
          <p:spPr bwMode="auto">
            <a:xfrm>
              <a:off x="4222" y="2877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1" name="Oval 73"/>
            <p:cNvSpPr>
              <a:spLocks noChangeArrowheads="1"/>
            </p:cNvSpPr>
            <p:nvPr/>
          </p:nvSpPr>
          <p:spPr bwMode="auto">
            <a:xfrm>
              <a:off x="4031" y="3068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2" name="Oval 74"/>
            <p:cNvSpPr>
              <a:spLocks noChangeArrowheads="1"/>
            </p:cNvSpPr>
            <p:nvPr/>
          </p:nvSpPr>
          <p:spPr bwMode="auto">
            <a:xfrm>
              <a:off x="4413" y="307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3" name="Oval 75"/>
            <p:cNvSpPr>
              <a:spLocks noChangeArrowheads="1"/>
            </p:cNvSpPr>
            <p:nvPr/>
          </p:nvSpPr>
          <p:spPr bwMode="auto">
            <a:xfrm>
              <a:off x="4127" y="326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4" name="Oval 76"/>
            <p:cNvSpPr>
              <a:spLocks noChangeArrowheads="1"/>
            </p:cNvSpPr>
            <p:nvPr/>
          </p:nvSpPr>
          <p:spPr bwMode="auto">
            <a:xfrm>
              <a:off x="4271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5" name="Oval 77"/>
            <p:cNvSpPr>
              <a:spLocks noChangeArrowheads="1"/>
            </p:cNvSpPr>
            <p:nvPr/>
          </p:nvSpPr>
          <p:spPr bwMode="auto">
            <a:xfrm>
              <a:off x="4509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6" name="Oval 78"/>
            <p:cNvSpPr>
              <a:spLocks noChangeArrowheads="1"/>
            </p:cNvSpPr>
            <p:nvPr/>
          </p:nvSpPr>
          <p:spPr bwMode="auto">
            <a:xfrm>
              <a:off x="3887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7" name="Line 79"/>
            <p:cNvSpPr>
              <a:spLocks noChangeShapeType="1"/>
            </p:cNvSpPr>
            <p:nvPr/>
          </p:nvSpPr>
          <p:spPr bwMode="auto">
            <a:xfrm flipV="1">
              <a:off x="3935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8" name="Line 80"/>
            <p:cNvSpPr>
              <a:spLocks noChangeShapeType="1"/>
            </p:cNvSpPr>
            <p:nvPr/>
          </p:nvSpPr>
          <p:spPr bwMode="auto">
            <a:xfrm flipV="1">
              <a:off x="4127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49" name="Line 81"/>
            <p:cNvSpPr>
              <a:spLocks noChangeShapeType="1"/>
            </p:cNvSpPr>
            <p:nvPr/>
          </p:nvSpPr>
          <p:spPr bwMode="auto">
            <a:xfrm flipV="1">
              <a:off x="4319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0" name="Line 82"/>
            <p:cNvSpPr>
              <a:spLocks noChangeShapeType="1"/>
            </p:cNvSpPr>
            <p:nvPr/>
          </p:nvSpPr>
          <p:spPr bwMode="auto">
            <a:xfrm flipH="1" flipV="1">
              <a:off x="4127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1" name="Line 83"/>
            <p:cNvSpPr>
              <a:spLocks noChangeShapeType="1"/>
            </p:cNvSpPr>
            <p:nvPr/>
          </p:nvSpPr>
          <p:spPr bwMode="auto">
            <a:xfrm flipH="1" flipV="1">
              <a:off x="4319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2" name="Line 84"/>
            <p:cNvSpPr>
              <a:spLocks noChangeShapeType="1"/>
            </p:cNvSpPr>
            <p:nvPr/>
          </p:nvSpPr>
          <p:spPr bwMode="auto">
            <a:xfrm flipH="1" flipV="1">
              <a:off x="4511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3" name="Oval 85"/>
            <p:cNvSpPr>
              <a:spLocks noChangeArrowheads="1"/>
            </p:cNvSpPr>
            <p:nvPr/>
          </p:nvSpPr>
          <p:spPr bwMode="auto">
            <a:xfrm>
              <a:off x="5038" y="288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4" name="Oval 86"/>
            <p:cNvSpPr>
              <a:spLocks noChangeArrowheads="1"/>
            </p:cNvSpPr>
            <p:nvPr/>
          </p:nvSpPr>
          <p:spPr bwMode="auto">
            <a:xfrm>
              <a:off x="4847" y="3071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6" name="Oval 88"/>
            <p:cNvSpPr>
              <a:spLocks noChangeArrowheads="1"/>
            </p:cNvSpPr>
            <p:nvPr/>
          </p:nvSpPr>
          <p:spPr bwMode="auto">
            <a:xfrm>
              <a:off x="4943" y="326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59" name="Oval 91"/>
            <p:cNvSpPr>
              <a:spLocks noChangeArrowheads="1"/>
            </p:cNvSpPr>
            <p:nvPr/>
          </p:nvSpPr>
          <p:spPr bwMode="auto">
            <a:xfrm>
              <a:off x="4703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60" name="Line 92"/>
            <p:cNvSpPr>
              <a:spLocks noChangeShapeType="1"/>
            </p:cNvSpPr>
            <p:nvPr/>
          </p:nvSpPr>
          <p:spPr bwMode="auto">
            <a:xfrm flipV="1">
              <a:off x="4751" y="3169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61" name="Line 93"/>
            <p:cNvSpPr>
              <a:spLocks noChangeShapeType="1"/>
            </p:cNvSpPr>
            <p:nvPr/>
          </p:nvSpPr>
          <p:spPr bwMode="auto">
            <a:xfrm flipV="1">
              <a:off x="4943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63" name="Line 95"/>
            <p:cNvSpPr>
              <a:spLocks noChangeShapeType="1"/>
            </p:cNvSpPr>
            <p:nvPr/>
          </p:nvSpPr>
          <p:spPr bwMode="auto">
            <a:xfrm flipH="1" flipV="1">
              <a:off x="4943" y="3169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66" name="Oval 98"/>
            <p:cNvSpPr>
              <a:spLocks noChangeArrowheads="1"/>
            </p:cNvSpPr>
            <p:nvPr/>
          </p:nvSpPr>
          <p:spPr bwMode="auto">
            <a:xfrm>
              <a:off x="4607" y="264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67" name="Line 99"/>
            <p:cNvSpPr>
              <a:spLocks noChangeShapeType="1"/>
            </p:cNvSpPr>
            <p:nvPr/>
          </p:nvSpPr>
          <p:spPr bwMode="auto">
            <a:xfrm flipV="1">
              <a:off x="4319" y="2736"/>
              <a:ext cx="288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7268" name="Line 100"/>
            <p:cNvSpPr>
              <a:spLocks noChangeShapeType="1"/>
            </p:cNvSpPr>
            <p:nvPr/>
          </p:nvSpPr>
          <p:spPr bwMode="auto">
            <a:xfrm flipH="1" flipV="1">
              <a:off x="4703" y="2736"/>
              <a:ext cx="336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5" name="Group 107"/>
          <p:cNvGrpSpPr>
            <a:grpSpLocks/>
          </p:cNvGrpSpPr>
          <p:nvPr/>
        </p:nvGrpSpPr>
        <p:grpSpPr bwMode="auto">
          <a:xfrm>
            <a:off x="1076325" y="4716463"/>
            <a:ext cx="990600" cy="1006475"/>
            <a:chOff x="288" y="2784"/>
            <a:chExt cx="624" cy="634"/>
          </a:xfrm>
        </p:grpSpPr>
        <p:sp>
          <p:nvSpPr>
            <p:cNvPr id="63498" name="Text Box 104"/>
            <p:cNvSpPr txBox="1">
              <a:spLocks noChangeArrowheads="1"/>
            </p:cNvSpPr>
            <p:nvPr/>
          </p:nvSpPr>
          <p:spPr bwMode="auto">
            <a:xfrm>
              <a:off x="480" y="2784"/>
              <a:ext cx="43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pt-BR" sz="2000">
                  <a:solidFill>
                    <a:schemeClr val="bg1"/>
                  </a:solidFill>
                  <a:latin typeface="Verdana" pitchFamily="34" charset="0"/>
                </a:rPr>
                <a:t>n-2</a:t>
              </a:r>
            </a:p>
          </p:txBody>
        </p:sp>
        <p:sp>
          <p:nvSpPr>
            <p:cNvPr id="63499" name="Text Box 105"/>
            <p:cNvSpPr txBox="1">
              <a:spLocks noChangeArrowheads="1"/>
            </p:cNvSpPr>
            <p:nvPr/>
          </p:nvSpPr>
          <p:spPr bwMode="auto">
            <a:xfrm>
              <a:off x="288" y="2976"/>
              <a:ext cx="43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pt-BR" sz="2000">
                  <a:solidFill>
                    <a:schemeClr val="bg1"/>
                  </a:solidFill>
                  <a:latin typeface="Verdana" pitchFamily="34" charset="0"/>
                </a:rPr>
                <a:t>n-1</a:t>
              </a:r>
            </a:p>
          </p:txBody>
        </p:sp>
        <p:sp>
          <p:nvSpPr>
            <p:cNvPr id="63500" name="Text Box 106"/>
            <p:cNvSpPr txBox="1">
              <a:spLocks noChangeArrowheads="1"/>
            </p:cNvSpPr>
            <p:nvPr/>
          </p:nvSpPr>
          <p:spPr bwMode="auto">
            <a:xfrm>
              <a:off x="288" y="3168"/>
              <a:ext cx="43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58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pt-BR" sz="2000">
                  <a:solidFill>
                    <a:schemeClr val="bg1"/>
                  </a:solidFill>
                  <a:latin typeface="Verdana" pitchFamily="34" charset="0"/>
                </a:rPr>
                <a:t>n</a:t>
              </a:r>
            </a:p>
          </p:txBody>
        </p:sp>
      </p:grpSp>
      <p:cxnSp>
        <p:nvCxnSpPr>
          <p:cNvPr id="89" name="Straight Connector 88"/>
          <p:cNvCxnSpPr/>
          <p:nvPr/>
        </p:nvCxnSpPr>
        <p:spPr>
          <a:xfrm>
            <a:off x="1071563" y="5076825"/>
            <a:ext cx="8072437" cy="0"/>
          </a:xfrm>
          <a:prstGeom prst="line">
            <a:avLst/>
          </a:prstGeom>
          <a:ln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3200" smtClean="0"/>
              <a:t>Árvores binárias justificadas à esquerda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63" y="1524000"/>
            <a:ext cx="8072437" cy="2333625"/>
          </a:xfrm>
        </p:spPr>
        <p:txBody>
          <a:bodyPr/>
          <a:lstStyle/>
          <a:p>
            <a:pPr eaLnBrk="1" hangingPunct="1"/>
            <a:r>
              <a:rPr lang="en-US" altLang="pt-BR" sz="2800" smtClean="0"/>
              <a:t>Uma árvore binária balanceada de profundidade n é justificada à esquerda se:</a:t>
            </a:r>
          </a:p>
          <a:p>
            <a:pPr lvl="1" eaLnBrk="1" hangingPunct="1"/>
            <a:r>
              <a:rPr lang="en-US" altLang="pt-BR" sz="2400" smtClean="0"/>
              <a:t>possui</a:t>
            </a:r>
            <a:r>
              <a:rPr lang="en-US" altLang="pt-BR" sz="2400" smtClean="0">
                <a:solidFill>
                  <a:srgbClr val="FFFF99"/>
                </a:solidFill>
                <a:latin typeface="Trebuchet MS" pitchFamily="34" charset="0"/>
              </a:rPr>
              <a:t>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2</a:t>
            </a:r>
            <a:r>
              <a:rPr lang="en-US" altLang="pt-BR" sz="3200" baseline="30000" smtClean="0">
                <a:solidFill>
                  <a:srgbClr val="FFFF00"/>
                </a:solidFill>
                <a:latin typeface="Trebuchet MS" pitchFamily="34" charset="0"/>
              </a:rPr>
              <a:t>n</a:t>
            </a:r>
            <a:r>
              <a:rPr lang="en-US" altLang="pt-BR" sz="2400" smtClean="0">
                <a:solidFill>
                  <a:srgbClr val="FFFF99"/>
                </a:solidFill>
                <a:latin typeface="Trebuchet MS" pitchFamily="34" charset="0"/>
              </a:rPr>
              <a:t> </a:t>
            </a:r>
            <a:r>
              <a:rPr lang="en-US" altLang="pt-BR" sz="2400" smtClean="0"/>
              <a:t>nodos de profundidade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n</a:t>
            </a:r>
            <a:r>
              <a:rPr lang="en-US" altLang="pt-BR" sz="2400" smtClean="0"/>
              <a:t> (</a:t>
            </a:r>
            <a:r>
              <a:rPr lang="en-US" altLang="pt-BR" sz="2400" i="1" smtClean="0">
                <a:solidFill>
                  <a:srgbClr val="FFFF00"/>
                </a:solidFill>
              </a:rPr>
              <a:t>cheia</a:t>
            </a:r>
            <a:r>
              <a:rPr lang="en-US" altLang="pt-BR" sz="2400" smtClean="0"/>
              <a:t>), ou</a:t>
            </a:r>
          </a:p>
          <a:p>
            <a:pPr lvl="1" eaLnBrk="1" hangingPunct="1"/>
            <a:r>
              <a:rPr lang="en-US" altLang="pt-BR" sz="2400" smtClean="0"/>
              <a:t>possui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2</a:t>
            </a:r>
            <a:r>
              <a:rPr lang="en-US" altLang="pt-BR" sz="3200" baseline="30000" smtClean="0">
                <a:solidFill>
                  <a:srgbClr val="FFFF00"/>
                </a:solidFill>
                <a:latin typeface="Trebuchet MS" pitchFamily="34" charset="0"/>
              </a:rPr>
              <a:t>k</a:t>
            </a:r>
            <a:r>
              <a:rPr lang="en-US" altLang="pt-BR" sz="2400" smtClean="0">
                <a:solidFill>
                  <a:srgbClr val="FFFF99"/>
                </a:solidFill>
                <a:latin typeface="Trebuchet MS" pitchFamily="34" charset="0"/>
              </a:rPr>
              <a:t> </a:t>
            </a:r>
            <a:r>
              <a:rPr lang="en-US" altLang="pt-BR" sz="2400" smtClean="0"/>
              <a:t>nodos de profundidade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k</a:t>
            </a:r>
            <a:r>
              <a:rPr lang="en-US" altLang="pt-BR" sz="2400" smtClean="0"/>
              <a:t>, para todo </a:t>
            </a:r>
            <a:r>
              <a:rPr lang="en-US" altLang="pt-BR" sz="2400" smtClean="0">
                <a:solidFill>
                  <a:srgbClr val="FFFF00"/>
                </a:solidFill>
                <a:latin typeface="Trebuchet MS" pitchFamily="34" charset="0"/>
              </a:rPr>
              <a:t>k &lt; n</a:t>
            </a:r>
            <a:r>
              <a:rPr lang="en-US" altLang="pt-BR" sz="2400" smtClean="0"/>
              <a:t>, </a:t>
            </a:r>
            <a:r>
              <a:rPr lang="en-US" altLang="pt-BR" sz="2400" i="1" smtClean="0">
                <a:solidFill>
                  <a:srgbClr val="FFFF00"/>
                </a:solidFill>
              </a:rPr>
              <a:t>e</a:t>
            </a:r>
            <a:r>
              <a:rPr lang="en-US" altLang="pt-BR" sz="2400" i="1" smtClean="0"/>
              <a:t> </a:t>
            </a:r>
            <a:r>
              <a:rPr lang="en-US" altLang="pt-BR" sz="2400" smtClean="0"/>
              <a:t>todas as folhas no nível </a:t>
            </a:r>
            <a:r>
              <a:rPr lang="en-US" altLang="pt-BR" sz="2400" smtClean="0">
                <a:solidFill>
                  <a:srgbClr val="FFFF00"/>
                </a:solidFill>
                <a:latin typeface="Verdana" pitchFamily="34" charset="0"/>
              </a:rPr>
              <a:t>n</a:t>
            </a:r>
            <a:r>
              <a:rPr lang="en-US" altLang="pt-BR" sz="2400" smtClean="0"/>
              <a:t> estão mais à esquerda possível</a:t>
            </a:r>
            <a:endParaRPr lang="en-US" altLang="pt-BR" sz="2400" smtClean="0">
              <a:solidFill>
                <a:srgbClr val="FFFF99"/>
              </a:solidFill>
              <a:latin typeface="Verdana" pitchFamily="34" charset="0"/>
            </a:endParaRPr>
          </a:p>
        </p:txBody>
      </p:sp>
      <p:grpSp>
        <p:nvGrpSpPr>
          <p:cNvPr id="2" name="Group 66"/>
          <p:cNvGrpSpPr>
            <a:grpSpLocks/>
          </p:cNvGrpSpPr>
          <p:nvPr/>
        </p:nvGrpSpPr>
        <p:grpSpPr bwMode="auto">
          <a:xfrm>
            <a:off x="2143125" y="4071938"/>
            <a:ext cx="2286000" cy="1941512"/>
            <a:chOff x="864" y="2640"/>
            <a:chExt cx="1440" cy="1223"/>
          </a:xfrm>
        </p:grpSpPr>
        <p:sp>
          <p:nvSpPr>
            <p:cNvPr id="8196" name="Text Box 4"/>
            <p:cNvSpPr txBox="1">
              <a:spLocks noChangeArrowheads="1"/>
            </p:cNvSpPr>
            <p:nvPr/>
          </p:nvSpPr>
          <p:spPr bwMode="auto">
            <a:xfrm>
              <a:off x="1191" y="3456"/>
              <a:ext cx="888" cy="407"/>
            </a:xfrm>
            <a:prstGeom prst="rect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Justificada à esquerda</a:t>
              </a:r>
            </a:p>
          </p:txBody>
        </p:sp>
        <p:sp>
          <p:nvSpPr>
            <p:cNvPr id="8200" name="Oval 8"/>
            <p:cNvSpPr>
              <a:spLocks noChangeArrowheads="1"/>
            </p:cNvSpPr>
            <p:nvPr/>
          </p:nvSpPr>
          <p:spPr bwMode="auto">
            <a:xfrm>
              <a:off x="1199" y="2877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1" name="Oval 9"/>
            <p:cNvSpPr>
              <a:spLocks noChangeArrowheads="1"/>
            </p:cNvSpPr>
            <p:nvPr/>
          </p:nvSpPr>
          <p:spPr bwMode="auto">
            <a:xfrm>
              <a:off x="1008" y="3068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2" name="Oval 10"/>
            <p:cNvSpPr>
              <a:spLocks noChangeArrowheads="1"/>
            </p:cNvSpPr>
            <p:nvPr/>
          </p:nvSpPr>
          <p:spPr bwMode="auto">
            <a:xfrm>
              <a:off x="1390" y="307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3" name="Oval 11"/>
            <p:cNvSpPr>
              <a:spLocks noChangeArrowheads="1"/>
            </p:cNvSpPr>
            <p:nvPr/>
          </p:nvSpPr>
          <p:spPr bwMode="auto">
            <a:xfrm>
              <a:off x="1104" y="326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4" name="Oval 12"/>
            <p:cNvSpPr>
              <a:spLocks noChangeArrowheads="1"/>
            </p:cNvSpPr>
            <p:nvPr/>
          </p:nvSpPr>
          <p:spPr bwMode="auto">
            <a:xfrm>
              <a:off x="1248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5" name="Oval 13"/>
            <p:cNvSpPr>
              <a:spLocks noChangeArrowheads="1"/>
            </p:cNvSpPr>
            <p:nvPr/>
          </p:nvSpPr>
          <p:spPr bwMode="auto">
            <a:xfrm>
              <a:off x="1486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6" name="Oval 14"/>
            <p:cNvSpPr>
              <a:spLocks noChangeArrowheads="1"/>
            </p:cNvSpPr>
            <p:nvPr/>
          </p:nvSpPr>
          <p:spPr bwMode="auto">
            <a:xfrm>
              <a:off x="864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7" name="Line 15"/>
            <p:cNvSpPr>
              <a:spLocks noChangeShapeType="1"/>
            </p:cNvSpPr>
            <p:nvPr/>
          </p:nvSpPr>
          <p:spPr bwMode="auto">
            <a:xfrm flipV="1">
              <a:off x="912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8" name="Line 16"/>
            <p:cNvSpPr>
              <a:spLocks noChangeShapeType="1"/>
            </p:cNvSpPr>
            <p:nvPr/>
          </p:nvSpPr>
          <p:spPr bwMode="auto">
            <a:xfrm flipV="1">
              <a:off x="1104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09" name="Line 17"/>
            <p:cNvSpPr>
              <a:spLocks noChangeShapeType="1"/>
            </p:cNvSpPr>
            <p:nvPr/>
          </p:nvSpPr>
          <p:spPr bwMode="auto">
            <a:xfrm flipV="1">
              <a:off x="1296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0" name="Line 18"/>
            <p:cNvSpPr>
              <a:spLocks noChangeShapeType="1"/>
            </p:cNvSpPr>
            <p:nvPr/>
          </p:nvSpPr>
          <p:spPr bwMode="auto">
            <a:xfrm flipH="1" flipV="1">
              <a:off x="1104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1" name="Line 19"/>
            <p:cNvSpPr>
              <a:spLocks noChangeShapeType="1"/>
            </p:cNvSpPr>
            <p:nvPr/>
          </p:nvSpPr>
          <p:spPr bwMode="auto">
            <a:xfrm flipH="1" flipV="1">
              <a:off x="1296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2" name="Line 20"/>
            <p:cNvSpPr>
              <a:spLocks noChangeShapeType="1"/>
            </p:cNvSpPr>
            <p:nvPr/>
          </p:nvSpPr>
          <p:spPr bwMode="auto">
            <a:xfrm flipH="1" flipV="1">
              <a:off x="1488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3" name="Oval 21"/>
            <p:cNvSpPr>
              <a:spLocks noChangeArrowheads="1"/>
            </p:cNvSpPr>
            <p:nvPr/>
          </p:nvSpPr>
          <p:spPr bwMode="auto">
            <a:xfrm>
              <a:off x="2015" y="288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4" name="Oval 22"/>
            <p:cNvSpPr>
              <a:spLocks noChangeArrowheads="1"/>
            </p:cNvSpPr>
            <p:nvPr/>
          </p:nvSpPr>
          <p:spPr bwMode="auto">
            <a:xfrm>
              <a:off x="1824" y="3071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5" name="Oval 23"/>
            <p:cNvSpPr>
              <a:spLocks noChangeArrowheads="1"/>
            </p:cNvSpPr>
            <p:nvPr/>
          </p:nvSpPr>
          <p:spPr bwMode="auto">
            <a:xfrm>
              <a:off x="2206" y="307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19" name="Oval 27"/>
            <p:cNvSpPr>
              <a:spLocks noChangeArrowheads="1"/>
            </p:cNvSpPr>
            <p:nvPr/>
          </p:nvSpPr>
          <p:spPr bwMode="auto">
            <a:xfrm>
              <a:off x="1680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20" name="Line 28"/>
            <p:cNvSpPr>
              <a:spLocks noChangeShapeType="1"/>
            </p:cNvSpPr>
            <p:nvPr/>
          </p:nvSpPr>
          <p:spPr bwMode="auto">
            <a:xfrm flipV="1">
              <a:off x="1728" y="3169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21" name="Line 29"/>
            <p:cNvSpPr>
              <a:spLocks noChangeShapeType="1"/>
            </p:cNvSpPr>
            <p:nvPr/>
          </p:nvSpPr>
          <p:spPr bwMode="auto">
            <a:xfrm flipV="1">
              <a:off x="1920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24" name="Line 32"/>
            <p:cNvSpPr>
              <a:spLocks noChangeShapeType="1"/>
            </p:cNvSpPr>
            <p:nvPr/>
          </p:nvSpPr>
          <p:spPr bwMode="auto">
            <a:xfrm flipH="1" flipV="1">
              <a:off x="2112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26" name="Oval 34"/>
            <p:cNvSpPr>
              <a:spLocks noChangeArrowheads="1"/>
            </p:cNvSpPr>
            <p:nvPr/>
          </p:nvSpPr>
          <p:spPr bwMode="auto">
            <a:xfrm>
              <a:off x="1584" y="264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27" name="Line 35"/>
            <p:cNvSpPr>
              <a:spLocks noChangeShapeType="1"/>
            </p:cNvSpPr>
            <p:nvPr/>
          </p:nvSpPr>
          <p:spPr bwMode="auto">
            <a:xfrm flipV="1">
              <a:off x="1296" y="2736"/>
              <a:ext cx="288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28" name="Line 36"/>
            <p:cNvSpPr>
              <a:spLocks noChangeShapeType="1"/>
            </p:cNvSpPr>
            <p:nvPr/>
          </p:nvSpPr>
          <p:spPr bwMode="auto">
            <a:xfrm flipH="1" flipV="1">
              <a:off x="1680" y="2736"/>
              <a:ext cx="336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3" name="Group 67"/>
          <p:cNvGrpSpPr>
            <a:grpSpLocks/>
          </p:cNvGrpSpPr>
          <p:nvPr/>
        </p:nvGrpSpPr>
        <p:grpSpPr bwMode="auto">
          <a:xfrm>
            <a:off x="5786438" y="4071938"/>
            <a:ext cx="2438400" cy="1941512"/>
            <a:chOff x="2976" y="2640"/>
            <a:chExt cx="1536" cy="1223"/>
          </a:xfrm>
        </p:grpSpPr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3252" y="3456"/>
              <a:ext cx="1119" cy="407"/>
            </a:xfrm>
            <a:prstGeom prst="rect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Não-justificada à esquerda</a:t>
              </a:r>
            </a:p>
          </p:txBody>
        </p:sp>
        <p:sp>
          <p:nvSpPr>
            <p:cNvPr id="8229" name="Oval 37"/>
            <p:cNvSpPr>
              <a:spLocks noChangeArrowheads="1"/>
            </p:cNvSpPr>
            <p:nvPr/>
          </p:nvSpPr>
          <p:spPr bwMode="auto">
            <a:xfrm>
              <a:off x="3311" y="2877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0" name="Oval 38"/>
            <p:cNvSpPr>
              <a:spLocks noChangeArrowheads="1"/>
            </p:cNvSpPr>
            <p:nvPr/>
          </p:nvSpPr>
          <p:spPr bwMode="auto">
            <a:xfrm>
              <a:off x="3120" y="3068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1" name="Oval 39"/>
            <p:cNvSpPr>
              <a:spLocks noChangeArrowheads="1"/>
            </p:cNvSpPr>
            <p:nvPr/>
          </p:nvSpPr>
          <p:spPr bwMode="auto">
            <a:xfrm>
              <a:off x="3502" y="307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2" name="Oval 40"/>
            <p:cNvSpPr>
              <a:spLocks noChangeArrowheads="1"/>
            </p:cNvSpPr>
            <p:nvPr/>
          </p:nvSpPr>
          <p:spPr bwMode="auto">
            <a:xfrm>
              <a:off x="3216" y="326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4" name="Oval 42"/>
            <p:cNvSpPr>
              <a:spLocks noChangeArrowheads="1"/>
            </p:cNvSpPr>
            <p:nvPr/>
          </p:nvSpPr>
          <p:spPr bwMode="auto">
            <a:xfrm>
              <a:off x="3598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5" name="Oval 43"/>
            <p:cNvSpPr>
              <a:spLocks noChangeArrowheads="1"/>
            </p:cNvSpPr>
            <p:nvPr/>
          </p:nvSpPr>
          <p:spPr bwMode="auto">
            <a:xfrm>
              <a:off x="2976" y="3262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6" name="Line 44"/>
            <p:cNvSpPr>
              <a:spLocks noChangeShapeType="1"/>
            </p:cNvSpPr>
            <p:nvPr/>
          </p:nvSpPr>
          <p:spPr bwMode="auto">
            <a:xfrm flipV="1">
              <a:off x="3024" y="3166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7" name="Line 45"/>
            <p:cNvSpPr>
              <a:spLocks noChangeShapeType="1"/>
            </p:cNvSpPr>
            <p:nvPr/>
          </p:nvSpPr>
          <p:spPr bwMode="auto">
            <a:xfrm flipV="1">
              <a:off x="3216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39" name="Line 47"/>
            <p:cNvSpPr>
              <a:spLocks noChangeShapeType="1"/>
            </p:cNvSpPr>
            <p:nvPr/>
          </p:nvSpPr>
          <p:spPr bwMode="auto">
            <a:xfrm flipH="1" flipV="1">
              <a:off x="3216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0" name="Line 48"/>
            <p:cNvSpPr>
              <a:spLocks noChangeShapeType="1"/>
            </p:cNvSpPr>
            <p:nvPr/>
          </p:nvSpPr>
          <p:spPr bwMode="auto">
            <a:xfrm flipH="1" flipV="1">
              <a:off x="3408" y="2974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1" name="Line 49"/>
            <p:cNvSpPr>
              <a:spLocks noChangeShapeType="1"/>
            </p:cNvSpPr>
            <p:nvPr/>
          </p:nvSpPr>
          <p:spPr bwMode="auto">
            <a:xfrm flipH="1" flipV="1">
              <a:off x="3600" y="3166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2" name="Oval 50"/>
            <p:cNvSpPr>
              <a:spLocks noChangeArrowheads="1"/>
            </p:cNvSpPr>
            <p:nvPr/>
          </p:nvSpPr>
          <p:spPr bwMode="auto">
            <a:xfrm>
              <a:off x="4127" y="288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3" name="Oval 51"/>
            <p:cNvSpPr>
              <a:spLocks noChangeArrowheads="1"/>
            </p:cNvSpPr>
            <p:nvPr/>
          </p:nvSpPr>
          <p:spPr bwMode="auto">
            <a:xfrm>
              <a:off x="3936" y="3071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4" name="Oval 52"/>
            <p:cNvSpPr>
              <a:spLocks noChangeArrowheads="1"/>
            </p:cNvSpPr>
            <p:nvPr/>
          </p:nvSpPr>
          <p:spPr bwMode="auto">
            <a:xfrm>
              <a:off x="4318" y="3073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6" name="Oval 54"/>
            <p:cNvSpPr>
              <a:spLocks noChangeArrowheads="1"/>
            </p:cNvSpPr>
            <p:nvPr/>
          </p:nvSpPr>
          <p:spPr bwMode="auto">
            <a:xfrm>
              <a:off x="4176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7" name="Oval 55"/>
            <p:cNvSpPr>
              <a:spLocks noChangeArrowheads="1"/>
            </p:cNvSpPr>
            <p:nvPr/>
          </p:nvSpPr>
          <p:spPr bwMode="auto">
            <a:xfrm>
              <a:off x="4414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8" name="Oval 56"/>
            <p:cNvSpPr>
              <a:spLocks noChangeArrowheads="1"/>
            </p:cNvSpPr>
            <p:nvPr/>
          </p:nvSpPr>
          <p:spPr bwMode="auto">
            <a:xfrm>
              <a:off x="3792" y="3265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49" name="Line 57"/>
            <p:cNvSpPr>
              <a:spLocks noChangeShapeType="1"/>
            </p:cNvSpPr>
            <p:nvPr/>
          </p:nvSpPr>
          <p:spPr bwMode="auto">
            <a:xfrm flipV="1">
              <a:off x="3840" y="3169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0" name="Line 58"/>
            <p:cNvSpPr>
              <a:spLocks noChangeShapeType="1"/>
            </p:cNvSpPr>
            <p:nvPr/>
          </p:nvSpPr>
          <p:spPr bwMode="auto">
            <a:xfrm flipV="1">
              <a:off x="4032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1" name="Line 59"/>
            <p:cNvSpPr>
              <a:spLocks noChangeShapeType="1"/>
            </p:cNvSpPr>
            <p:nvPr/>
          </p:nvSpPr>
          <p:spPr bwMode="auto">
            <a:xfrm flipV="1">
              <a:off x="4224" y="3169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3" name="Line 61"/>
            <p:cNvSpPr>
              <a:spLocks noChangeShapeType="1"/>
            </p:cNvSpPr>
            <p:nvPr/>
          </p:nvSpPr>
          <p:spPr bwMode="auto">
            <a:xfrm flipH="1" flipV="1">
              <a:off x="4224" y="2977"/>
              <a:ext cx="96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4" name="Line 62"/>
            <p:cNvSpPr>
              <a:spLocks noChangeShapeType="1"/>
            </p:cNvSpPr>
            <p:nvPr/>
          </p:nvSpPr>
          <p:spPr bwMode="auto">
            <a:xfrm flipH="1" flipV="1">
              <a:off x="4416" y="3169"/>
              <a:ext cx="48" cy="96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5" name="Oval 63"/>
            <p:cNvSpPr>
              <a:spLocks noChangeArrowheads="1"/>
            </p:cNvSpPr>
            <p:nvPr/>
          </p:nvSpPr>
          <p:spPr bwMode="auto">
            <a:xfrm>
              <a:off x="3696" y="2640"/>
              <a:ext cx="98" cy="98"/>
            </a:xfrm>
            <a:prstGeom prst="ellips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6" name="Line 64"/>
            <p:cNvSpPr>
              <a:spLocks noChangeShapeType="1"/>
            </p:cNvSpPr>
            <p:nvPr/>
          </p:nvSpPr>
          <p:spPr bwMode="auto">
            <a:xfrm flipV="1">
              <a:off x="3408" y="2736"/>
              <a:ext cx="288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8257" name="Line 65"/>
            <p:cNvSpPr>
              <a:spLocks noChangeShapeType="1"/>
            </p:cNvSpPr>
            <p:nvPr/>
          </p:nvSpPr>
          <p:spPr bwMode="auto">
            <a:xfrm flipH="1" flipV="1">
              <a:off x="3792" y="2736"/>
              <a:ext cx="336" cy="144"/>
            </a:xfrm>
            <a:prstGeom prst="line">
              <a:avLst/>
            </a:prstGeom>
            <a:ln>
              <a:solidFill>
                <a:srgbClr val="FFFF00"/>
              </a:solidFill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57" name="Oval 56"/>
          <p:cNvSpPr/>
          <p:nvPr/>
        </p:nvSpPr>
        <p:spPr>
          <a:xfrm>
            <a:off x="6429375" y="4643438"/>
            <a:ext cx="2071688" cy="7143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C0AA6831-1F22-479A-BC21-14BA585BAF19}" type="slidenum">
              <a:rPr lang="en-US" altLang="pt-BR"/>
              <a:pPr eaLnBrk="1" hangingPunct="1"/>
              <a:t>63</a:t>
            </a:fld>
            <a:endParaRPr lang="en-US" altLang="pt-BR"/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4000" smtClean="0"/>
              <a:t>Passos para Dominar HeapSort</a:t>
            </a:r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14350" indent="-514350" eaLnBrk="1" hangingPunct="1">
              <a:buFontTx/>
              <a:buAutoNum type="arabicPeriod"/>
            </a:pPr>
            <a:r>
              <a:rPr lang="en-US" altLang="pt-BR" smtClean="0"/>
              <a:t>Aprender a transformar uma árvore binária em um </a:t>
            </a:r>
            <a:r>
              <a:rPr lang="en-US" altLang="pt-BR" smtClean="0">
                <a:solidFill>
                  <a:srgbClr val="FFFF00"/>
                </a:solidFill>
              </a:rPr>
              <a:t>heap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pt-BR" smtClean="0"/>
              <a:t>Aprender a transformar uma árvore binária </a:t>
            </a:r>
            <a:r>
              <a:rPr lang="en-US" altLang="pt-BR" smtClean="0">
                <a:solidFill>
                  <a:srgbClr val="FFFF00"/>
                </a:solidFill>
              </a:rPr>
              <a:t>de volta </a:t>
            </a:r>
            <a:r>
              <a:rPr lang="en-US" altLang="pt-BR" smtClean="0"/>
              <a:t>em um heap após ela ter sofrido </a:t>
            </a:r>
            <a:r>
              <a:rPr lang="en-US" altLang="pt-BR" smtClean="0">
                <a:solidFill>
                  <a:srgbClr val="FFFF00"/>
                </a:solidFill>
              </a:rPr>
              <a:t>modificações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pt-BR" smtClean="0"/>
              <a:t>Aprender como estas idéias servem para </a:t>
            </a:r>
            <a:r>
              <a:rPr lang="en-US" altLang="pt-BR" smtClean="0">
                <a:solidFill>
                  <a:srgbClr val="FFFF00"/>
                </a:solidFill>
              </a:rPr>
              <a:t>ordenar</a:t>
            </a:r>
            <a:r>
              <a:rPr lang="en-US" altLang="pt-BR" smtClean="0"/>
              <a:t> um vetor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3600" smtClean="0"/>
              <a:t>A propriedade-heap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28725" y="1371600"/>
            <a:ext cx="7772400" cy="14478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Um nodo possui a propriedade-heap se nenhum de seus descendentes é maior que ele.</a:t>
            </a:r>
          </a:p>
        </p:txBody>
      </p:sp>
      <p:sp>
        <p:nvSpPr>
          <p:cNvPr id="10265" name="Rectangle 25"/>
          <p:cNvSpPr>
            <a:spLocks noGrp="1" noChangeArrowheads="1"/>
          </p:cNvSpPr>
          <p:nvPr>
            <p:ph type="body" sz="half" idx="2"/>
          </p:nvPr>
        </p:nvSpPr>
        <p:spPr>
          <a:xfrm>
            <a:off x="1143000" y="4929188"/>
            <a:ext cx="8001000" cy="137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z="2400" smtClean="0"/>
              <a:t>Todas as folhas possuem propriedade-heap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z="2400" smtClean="0"/>
              <a:t>Uma árvore binária é um heap se todos os seus nodos possuem a propriedade-heap</a:t>
            </a:r>
          </a:p>
        </p:txBody>
      </p: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566863" y="2571750"/>
            <a:ext cx="2005012" cy="2266950"/>
            <a:chOff x="672" y="1812"/>
            <a:chExt cx="1263" cy="1428"/>
          </a:xfrm>
        </p:grpSpPr>
        <p:sp>
          <p:nvSpPr>
            <p:cNvPr id="10244" name="Oval 4"/>
            <p:cNvSpPr>
              <a:spLocks noChangeArrowheads="1"/>
            </p:cNvSpPr>
            <p:nvPr/>
          </p:nvSpPr>
          <p:spPr bwMode="auto">
            <a:xfrm>
              <a:off x="1056" y="1812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solidFill>
                    <a:srgbClr val="FFFF00"/>
                  </a:solidFill>
                  <a:latin typeface="Verdana" pitchFamily="34" charset="0"/>
                </a:rPr>
                <a:t>12</a:t>
              </a:r>
            </a:p>
          </p:txBody>
        </p:sp>
        <p:sp>
          <p:nvSpPr>
            <p:cNvPr id="10245" name="Oval 5"/>
            <p:cNvSpPr>
              <a:spLocks noChangeArrowheads="1"/>
            </p:cNvSpPr>
            <p:nvPr/>
          </p:nvSpPr>
          <p:spPr bwMode="auto">
            <a:xfrm>
              <a:off x="672" y="2352"/>
              <a:ext cx="432" cy="336"/>
            </a:xfrm>
            <a:prstGeom prst="ellips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8</a:t>
              </a:r>
            </a:p>
          </p:txBody>
        </p:sp>
        <p:sp>
          <p:nvSpPr>
            <p:cNvPr id="10246" name="Oval 6"/>
            <p:cNvSpPr>
              <a:spLocks noChangeArrowheads="1"/>
            </p:cNvSpPr>
            <p:nvPr/>
          </p:nvSpPr>
          <p:spPr bwMode="auto">
            <a:xfrm>
              <a:off x="1488" y="2352"/>
              <a:ext cx="432" cy="336"/>
            </a:xfrm>
            <a:prstGeom prst="ellips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3</a:t>
              </a:r>
            </a:p>
          </p:txBody>
        </p:sp>
        <p:sp>
          <p:nvSpPr>
            <p:cNvPr id="10247" name="Line 7"/>
            <p:cNvSpPr>
              <a:spLocks noChangeShapeType="1"/>
            </p:cNvSpPr>
            <p:nvPr/>
          </p:nvSpPr>
          <p:spPr bwMode="auto">
            <a:xfrm flipH="1">
              <a:off x="960" y="2112"/>
              <a:ext cx="192" cy="240"/>
            </a:xfrm>
            <a:prstGeom prst="lin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248" name="Line 8"/>
            <p:cNvSpPr>
              <a:spLocks noChangeShapeType="1"/>
            </p:cNvSpPr>
            <p:nvPr/>
          </p:nvSpPr>
          <p:spPr bwMode="auto">
            <a:xfrm>
              <a:off x="1392" y="2112"/>
              <a:ext cx="192" cy="288"/>
            </a:xfrm>
            <a:prstGeom prst="lin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259" name="Text Box 19"/>
            <p:cNvSpPr txBox="1">
              <a:spLocks noChangeArrowheads="1"/>
            </p:cNvSpPr>
            <p:nvPr/>
          </p:nvSpPr>
          <p:spPr bwMode="auto">
            <a:xfrm>
              <a:off x="687" y="2833"/>
              <a:ext cx="1248" cy="407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Raiz possui propriedade-heap</a:t>
              </a:r>
            </a:p>
          </p:txBody>
        </p:sp>
      </p:grp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4005263" y="2571750"/>
            <a:ext cx="1981200" cy="2266950"/>
            <a:chOff x="2208" y="1812"/>
            <a:chExt cx="1248" cy="1428"/>
          </a:xfrm>
        </p:grpSpPr>
        <p:sp>
          <p:nvSpPr>
            <p:cNvPr id="10249" name="Oval 9"/>
            <p:cNvSpPr>
              <a:spLocks noChangeArrowheads="1"/>
            </p:cNvSpPr>
            <p:nvPr/>
          </p:nvSpPr>
          <p:spPr bwMode="auto">
            <a:xfrm>
              <a:off x="2592" y="1812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solidFill>
                    <a:srgbClr val="FFFF00"/>
                  </a:solidFill>
                  <a:latin typeface="Verdana" pitchFamily="34" charset="0"/>
                </a:rPr>
                <a:t>12</a:t>
              </a:r>
            </a:p>
          </p:txBody>
        </p:sp>
        <p:sp>
          <p:nvSpPr>
            <p:cNvPr id="10250" name="Oval 10"/>
            <p:cNvSpPr>
              <a:spLocks noChangeArrowheads="1"/>
            </p:cNvSpPr>
            <p:nvPr/>
          </p:nvSpPr>
          <p:spPr bwMode="auto">
            <a:xfrm>
              <a:off x="2208" y="2352"/>
              <a:ext cx="432" cy="336"/>
            </a:xfrm>
            <a:prstGeom prst="ellips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8</a:t>
              </a:r>
            </a:p>
          </p:txBody>
        </p:sp>
        <p:sp>
          <p:nvSpPr>
            <p:cNvPr id="10251" name="Oval 11"/>
            <p:cNvSpPr>
              <a:spLocks noChangeArrowheads="1"/>
            </p:cNvSpPr>
            <p:nvPr/>
          </p:nvSpPr>
          <p:spPr bwMode="auto">
            <a:xfrm>
              <a:off x="3024" y="2352"/>
              <a:ext cx="432" cy="336"/>
            </a:xfrm>
            <a:prstGeom prst="ellips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12</a:t>
              </a:r>
            </a:p>
          </p:txBody>
        </p:sp>
        <p:sp>
          <p:nvSpPr>
            <p:cNvPr id="10252" name="Line 12"/>
            <p:cNvSpPr>
              <a:spLocks noChangeShapeType="1"/>
            </p:cNvSpPr>
            <p:nvPr/>
          </p:nvSpPr>
          <p:spPr bwMode="auto">
            <a:xfrm flipH="1">
              <a:off x="2496" y="2112"/>
              <a:ext cx="192" cy="240"/>
            </a:xfrm>
            <a:prstGeom prst="lin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253" name="Line 13"/>
            <p:cNvSpPr>
              <a:spLocks noChangeShapeType="1"/>
            </p:cNvSpPr>
            <p:nvPr/>
          </p:nvSpPr>
          <p:spPr bwMode="auto">
            <a:xfrm>
              <a:off x="2928" y="2112"/>
              <a:ext cx="192" cy="288"/>
            </a:xfrm>
            <a:prstGeom prst="lin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260" name="Text Box 20"/>
            <p:cNvSpPr txBox="1">
              <a:spLocks noChangeArrowheads="1"/>
            </p:cNvSpPr>
            <p:nvPr/>
          </p:nvSpPr>
          <p:spPr bwMode="auto">
            <a:xfrm>
              <a:off x="2208" y="2833"/>
              <a:ext cx="1248" cy="407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Raiz possui propriedade-heap</a:t>
              </a:r>
            </a:p>
          </p:txBody>
        </p:sp>
      </p:grp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6443663" y="2571750"/>
            <a:ext cx="1985962" cy="2266950"/>
            <a:chOff x="3744" y="1812"/>
            <a:chExt cx="1251" cy="1428"/>
          </a:xfrm>
        </p:grpSpPr>
        <p:sp>
          <p:nvSpPr>
            <p:cNvPr id="10254" name="Oval 14"/>
            <p:cNvSpPr>
              <a:spLocks noChangeArrowheads="1"/>
            </p:cNvSpPr>
            <p:nvPr/>
          </p:nvSpPr>
          <p:spPr bwMode="auto">
            <a:xfrm>
              <a:off x="4128" y="1812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solidFill>
                    <a:srgbClr val="FFFF00"/>
                  </a:solidFill>
                  <a:latin typeface="Verdana" pitchFamily="34" charset="0"/>
                </a:rPr>
                <a:t>12</a:t>
              </a:r>
            </a:p>
          </p:txBody>
        </p:sp>
        <p:sp>
          <p:nvSpPr>
            <p:cNvPr id="10255" name="Oval 15"/>
            <p:cNvSpPr>
              <a:spLocks noChangeArrowheads="1"/>
            </p:cNvSpPr>
            <p:nvPr/>
          </p:nvSpPr>
          <p:spPr bwMode="auto">
            <a:xfrm>
              <a:off x="3744" y="2352"/>
              <a:ext cx="432" cy="336"/>
            </a:xfrm>
            <a:prstGeom prst="ellips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8</a:t>
              </a:r>
            </a:p>
          </p:txBody>
        </p:sp>
        <p:sp>
          <p:nvSpPr>
            <p:cNvPr id="10256" name="Oval 16"/>
            <p:cNvSpPr>
              <a:spLocks noChangeArrowheads="1"/>
            </p:cNvSpPr>
            <p:nvPr/>
          </p:nvSpPr>
          <p:spPr bwMode="auto">
            <a:xfrm>
              <a:off x="4560" y="2352"/>
              <a:ext cx="432" cy="336"/>
            </a:xfrm>
            <a:prstGeom prst="ellips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14</a:t>
              </a:r>
            </a:p>
          </p:txBody>
        </p:sp>
        <p:sp>
          <p:nvSpPr>
            <p:cNvPr id="10257" name="Line 17"/>
            <p:cNvSpPr>
              <a:spLocks noChangeShapeType="1"/>
            </p:cNvSpPr>
            <p:nvPr/>
          </p:nvSpPr>
          <p:spPr bwMode="auto">
            <a:xfrm flipH="1">
              <a:off x="4032" y="2112"/>
              <a:ext cx="192" cy="240"/>
            </a:xfrm>
            <a:prstGeom prst="lin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258" name="Line 18"/>
            <p:cNvSpPr>
              <a:spLocks noChangeShapeType="1"/>
            </p:cNvSpPr>
            <p:nvPr/>
          </p:nvSpPr>
          <p:spPr bwMode="auto">
            <a:xfrm>
              <a:off x="4464" y="2112"/>
              <a:ext cx="192" cy="288"/>
            </a:xfrm>
            <a:prstGeom prst="line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261" name="Text Box 21"/>
            <p:cNvSpPr txBox="1">
              <a:spLocks noChangeArrowheads="1"/>
            </p:cNvSpPr>
            <p:nvPr/>
          </p:nvSpPr>
          <p:spPr bwMode="auto">
            <a:xfrm>
              <a:off x="3780" y="2833"/>
              <a:ext cx="1215" cy="407"/>
            </a:xfrm>
            <a:prstGeom prst="rect">
              <a:avLst/>
            </a:prstGeom>
            <a:ln w="19050"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Raiz não possui propriedade-heap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2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bldLvl="5" autoUpdateAnimBg="0"/>
      <p:bldP spid="10265" grpId="0" build="p" bldLvl="4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3600" smtClean="0">
                <a:latin typeface="Verdana" pitchFamily="34" charset="0"/>
              </a:rPr>
              <a:t>Peneirar para cima (</a:t>
            </a:r>
            <a:r>
              <a:rPr lang="en-US" altLang="pt-BR" sz="3600" smtClean="0">
                <a:solidFill>
                  <a:srgbClr val="FFFF00"/>
                </a:solidFill>
                <a:latin typeface="Verdana" pitchFamily="34" charset="0"/>
              </a:rPr>
              <a:t>siftUp</a:t>
            </a:r>
            <a:r>
              <a:rPr lang="en-US" altLang="pt-BR" sz="3600" smtClean="0">
                <a:latin typeface="Verdana" pitchFamily="34" charset="0"/>
              </a:rPr>
              <a:t>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14438" y="1500188"/>
            <a:ext cx="7772400" cy="1071562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Dado um nodo não-heap, ele pode adquirir a propriedade-heap trocando seu valor com seu maior filho.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214438" y="5072063"/>
            <a:ext cx="7715250" cy="12954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Isto é chamado </a:t>
            </a:r>
            <a:r>
              <a:rPr lang="en-US" altLang="pt-BR" sz="2400" smtClean="0">
                <a:solidFill>
                  <a:srgbClr val="FFFF00"/>
                </a:solidFill>
              </a:rPr>
              <a:t>sifting up</a:t>
            </a:r>
          </a:p>
          <a:p>
            <a:pPr eaLnBrk="1" hangingPunct="1"/>
            <a:r>
              <a:rPr lang="en-US" altLang="pt-BR" sz="2400" smtClean="0"/>
              <a:t>Observe que o filho pode ter perdido a propriedade-heap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5448300" y="2786063"/>
            <a:ext cx="1981200" cy="2214562"/>
            <a:chOff x="3216" y="1764"/>
            <a:chExt cx="1248" cy="1395"/>
          </a:xfrm>
        </p:grpSpPr>
        <p:sp>
          <p:nvSpPr>
            <p:cNvPr id="11270" name="Oval 6"/>
            <p:cNvSpPr>
              <a:spLocks noChangeArrowheads="1"/>
            </p:cNvSpPr>
            <p:nvPr/>
          </p:nvSpPr>
          <p:spPr bwMode="auto">
            <a:xfrm>
              <a:off x="3600" y="1764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dirty="0">
                  <a:solidFill>
                    <a:srgbClr val="FFFF00"/>
                  </a:solidFill>
                  <a:latin typeface="Verdana" pitchFamily="34" charset="0"/>
                </a:rPr>
                <a:t>15</a:t>
              </a:r>
              <a:endParaRPr lang="en-US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11271" name="Oval 7"/>
            <p:cNvSpPr>
              <a:spLocks noChangeArrowheads="1"/>
            </p:cNvSpPr>
            <p:nvPr/>
          </p:nvSpPr>
          <p:spPr bwMode="auto">
            <a:xfrm>
              <a:off x="3216" y="2304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8</a:t>
              </a:r>
            </a:p>
          </p:txBody>
        </p:sp>
        <p:sp>
          <p:nvSpPr>
            <p:cNvPr id="11272" name="Oval 8"/>
            <p:cNvSpPr>
              <a:spLocks noChangeArrowheads="1"/>
            </p:cNvSpPr>
            <p:nvPr/>
          </p:nvSpPr>
          <p:spPr bwMode="auto">
            <a:xfrm>
              <a:off x="4032" y="2304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dirty="0">
                  <a:latin typeface="Verdana" pitchFamily="34" charset="0"/>
                </a:rPr>
                <a:t>11</a:t>
              </a:r>
              <a:endParaRPr lang="en-US" dirty="0">
                <a:latin typeface="Verdana" pitchFamily="34" charset="0"/>
              </a:endParaRPr>
            </a:p>
          </p:txBody>
        </p:sp>
        <p:sp>
          <p:nvSpPr>
            <p:cNvPr id="11273" name="Line 9"/>
            <p:cNvSpPr>
              <a:spLocks noChangeShapeType="1"/>
            </p:cNvSpPr>
            <p:nvPr/>
          </p:nvSpPr>
          <p:spPr bwMode="auto">
            <a:xfrm flipH="1">
              <a:off x="3504" y="2064"/>
              <a:ext cx="19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1274" name="Line 10"/>
            <p:cNvSpPr>
              <a:spLocks noChangeShapeType="1"/>
            </p:cNvSpPr>
            <p:nvPr/>
          </p:nvSpPr>
          <p:spPr bwMode="auto">
            <a:xfrm>
              <a:off x="3936" y="2064"/>
              <a:ext cx="192" cy="288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1275" name="Text Box 11"/>
            <p:cNvSpPr txBox="1">
              <a:spLocks noChangeArrowheads="1"/>
            </p:cNvSpPr>
            <p:nvPr/>
          </p:nvSpPr>
          <p:spPr bwMode="auto">
            <a:xfrm>
              <a:off x="3216" y="2752"/>
              <a:ext cx="1248" cy="40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Nodo azul possui propriedade-heap</a:t>
              </a: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1947863" y="2800350"/>
            <a:ext cx="2195512" cy="2200275"/>
            <a:chOff x="1002" y="1764"/>
            <a:chExt cx="1383" cy="1386"/>
          </a:xfrm>
        </p:grpSpPr>
        <p:sp>
          <p:nvSpPr>
            <p:cNvPr id="11277" name="Oval 13"/>
            <p:cNvSpPr>
              <a:spLocks noChangeArrowheads="1"/>
            </p:cNvSpPr>
            <p:nvPr/>
          </p:nvSpPr>
          <p:spPr bwMode="auto">
            <a:xfrm>
              <a:off x="1440" y="1764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dirty="0">
                  <a:solidFill>
                    <a:srgbClr val="FFFF00"/>
                  </a:solidFill>
                  <a:latin typeface="Verdana" pitchFamily="34" charset="0"/>
                </a:rPr>
                <a:t>11</a:t>
              </a:r>
              <a:endParaRPr lang="en-US" dirty="0">
                <a:solidFill>
                  <a:srgbClr val="FFFF00"/>
                </a:solidFill>
                <a:latin typeface="Verdana" pitchFamily="34" charset="0"/>
              </a:endParaRPr>
            </a:p>
          </p:txBody>
        </p:sp>
        <p:sp>
          <p:nvSpPr>
            <p:cNvPr id="11278" name="Oval 14"/>
            <p:cNvSpPr>
              <a:spLocks noChangeArrowheads="1"/>
            </p:cNvSpPr>
            <p:nvPr/>
          </p:nvSpPr>
          <p:spPr bwMode="auto">
            <a:xfrm>
              <a:off x="1056" y="2304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>
                  <a:latin typeface="Verdana" pitchFamily="34" charset="0"/>
                </a:rPr>
                <a:t>8</a:t>
              </a:r>
            </a:p>
          </p:txBody>
        </p:sp>
        <p:sp>
          <p:nvSpPr>
            <p:cNvPr id="11279" name="Oval 15"/>
            <p:cNvSpPr>
              <a:spLocks noChangeArrowheads="1"/>
            </p:cNvSpPr>
            <p:nvPr/>
          </p:nvSpPr>
          <p:spPr bwMode="auto">
            <a:xfrm>
              <a:off x="1872" y="2304"/>
              <a:ext cx="432" cy="336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dirty="0">
                  <a:latin typeface="Verdana" pitchFamily="34" charset="0"/>
                </a:rPr>
                <a:t>15</a:t>
              </a:r>
              <a:endParaRPr lang="en-US" dirty="0">
                <a:latin typeface="Verdana" pitchFamily="34" charset="0"/>
              </a:endParaRPr>
            </a:p>
          </p:txBody>
        </p:sp>
        <p:sp>
          <p:nvSpPr>
            <p:cNvPr id="11280" name="Line 16"/>
            <p:cNvSpPr>
              <a:spLocks noChangeShapeType="1"/>
            </p:cNvSpPr>
            <p:nvPr/>
          </p:nvSpPr>
          <p:spPr bwMode="auto">
            <a:xfrm flipH="1">
              <a:off x="1344" y="2064"/>
              <a:ext cx="19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1281" name="Line 17"/>
            <p:cNvSpPr>
              <a:spLocks noChangeShapeType="1"/>
            </p:cNvSpPr>
            <p:nvPr/>
          </p:nvSpPr>
          <p:spPr bwMode="auto">
            <a:xfrm>
              <a:off x="1776" y="2064"/>
              <a:ext cx="192" cy="288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1282" name="Text Box 18"/>
            <p:cNvSpPr txBox="1">
              <a:spLocks noChangeArrowheads="1"/>
            </p:cNvSpPr>
            <p:nvPr/>
          </p:nvSpPr>
          <p:spPr bwMode="auto">
            <a:xfrm>
              <a:off x="1002" y="2743"/>
              <a:ext cx="1383" cy="407"/>
            </a:xfrm>
            <a:prstGeom prst="rect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>
                  <a:latin typeface="Times New Roman" charset="0"/>
                </a:rPr>
                <a:t>Nodo azul não possui propriedade-heap</a:t>
              </a:r>
            </a:p>
          </p:txBody>
        </p:sp>
      </p:grpSp>
      <p:sp>
        <p:nvSpPr>
          <p:cNvPr id="11283" name="AutoShape 19"/>
          <p:cNvSpPr>
            <a:spLocks noChangeArrowheads="1"/>
          </p:cNvSpPr>
          <p:nvPr/>
        </p:nvSpPr>
        <p:spPr bwMode="auto">
          <a:xfrm>
            <a:off x="4038600" y="3200400"/>
            <a:ext cx="685800" cy="304800"/>
          </a:xfrm>
          <a:prstGeom prst="rightArrow">
            <a:avLst>
              <a:gd name="adj1" fmla="val 50000"/>
              <a:gd name="adj2" fmla="val 56250"/>
            </a:avLst>
          </a:prstGeom>
          <a:solidFill>
            <a:schemeClr val="tx1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1" name="Curved Right Arrow 20"/>
          <p:cNvSpPr/>
          <p:nvPr/>
        </p:nvSpPr>
        <p:spPr>
          <a:xfrm rot="8531052">
            <a:off x="4322763" y="2690813"/>
            <a:ext cx="500062" cy="1000125"/>
          </a:xfrm>
          <a:prstGeom prst="curvedRightArrow">
            <a:avLst>
              <a:gd name="adj1" fmla="val 9516"/>
              <a:gd name="adj2" fmla="val 50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bldLvl="5" autoUpdateAnimBg="0"/>
      <p:bldP spid="11268" grpId="0" build="p" bldLvl="4" autoUpdateAnimBg="0"/>
      <p:bldP spid="11283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4000" smtClean="0"/>
              <a:t>Construindo um monte </a:t>
            </a:r>
            <a:r>
              <a:rPr lang="en-US" altLang="pt-BR" sz="4000" smtClean="0"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4438" y="1447800"/>
            <a:ext cx="7786687" cy="35052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Uma árvore unitária é um heap</a:t>
            </a:r>
          </a:p>
          <a:p>
            <a:pPr eaLnBrk="1" hangingPunct="1"/>
            <a:r>
              <a:rPr lang="en-US" altLang="pt-BR" sz="2400" smtClean="0"/>
              <a:t>Construímos um heap adicionando nodos um a um:</a:t>
            </a:r>
          </a:p>
          <a:p>
            <a:pPr lvl="1" eaLnBrk="1" hangingPunct="1"/>
            <a:r>
              <a:rPr lang="en-US" altLang="pt-BR" sz="2000" smtClean="0"/>
              <a:t>Adicione o nodo imediatamente à direita do nodo mais à direita no nível mais profundo.</a:t>
            </a:r>
          </a:p>
          <a:p>
            <a:pPr lvl="1" eaLnBrk="1" hangingPunct="1"/>
            <a:r>
              <a:rPr lang="en-US" altLang="pt-BR" sz="2000" smtClean="0"/>
              <a:t>Se o nível mais profundo estiver completo, inicie um novo nível</a:t>
            </a:r>
          </a:p>
          <a:p>
            <a:pPr eaLnBrk="1" hangingPunct="1"/>
            <a:r>
              <a:rPr lang="en-US" altLang="pt-BR" sz="2400" smtClean="0"/>
              <a:t>Exemplos:</a:t>
            </a:r>
          </a:p>
        </p:txBody>
      </p:sp>
      <p:grpSp>
        <p:nvGrpSpPr>
          <p:cNvPr id="2" name="Group 42"/>
          <p:cNvGrpSpPr>
            <a:grpSpLocks/>
          </p:cNvGrpSpPr>
          <p:nvPr/>
        </p:nvGrpSpPr>
        <p:grpSpPr bwMode="auto">
          <a:xfrm>
            <a:off x="6972300" y="4443413"/>
            <a:ext cx="1600200" cy="1143000"/>
            <a:chOff x="3168" y="3024"/>
            <a:chExt cx="1008" cy="720"/>
          </a:xfrm>
        </p:grpSpPr>
        <p:sp>
          <p:nvSpPr>
            <p:cNvPr id="46101" name="Oval 21"/>
            <p:cNvSpPr>
              <a:spLocks noChangeArrowheads="1"/>
            </p:cNvSpPr>
            <p:nvPr/>
          </p:nvSpPr>
          <p:spPr bwMode="auto">
            <a:xfrm>
              <a:off x="3600" y="3024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2" name="Oval 22"/>
            <p:cNvSpPr>
              <a:spLocks noChangeArrowheads="1"/>
            </p:cNvSpPr>
            <p:nvPr/>
          </p:nvSpPr>
          <p:spPr bwMode="auto">
            <a:xfrm>
              <a:off x="3312" y="3312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3" name="Oval 23"/>
            <p:cNvSpPr>
              <a:spLocks noChangeArrowheads="1"/>
            </p:cNvSpPr>
            <p:nvPr/>
          </p:nvSpPr>
          <p:spPr bwMode="auto">
            <a:xfrm>
              <a:off x="3888" y="3312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4" name="Oval 24"/>
            <p:cNvSpPr>
              <a:spLocks noChangeArrowheads="1"/>
            </p:cNvSpPr>
            <p:nvPr/>
          </p:nvSpPr>
          <p:spPr bwMode="auto">
            <a:xfrm>
              <a:off x="3168" y="3600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5" name="Oval 25"/>
            <p:cNvSpPr>
              <a:spLocks noChangeArrowheads="1"/>
            </p:cNvSpPr>
            <p:nvPr/>
          </p:nvSpPr>
          <p:spPr bwMode="auto">
            <a:xfrm>
              <a:off x="3456" y="3600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6" name="Oval 26"/>
            <p:cNvSpPr>
              <a:spLocks noChangeArrowheads="1"/>
            </p:cNvSpPr>
            <p:nvPr/>
          </p:nvSpPr>
          <p:spPr bwMode="auto">
            <a:xfrm>
              <a:off x="3744" y="3600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7" name="Oval 27"/>
            <p:cNvSpPr>
              <a:spLocks noChangeArrowheads="1"/>
            </p:cNvSpPr>
            <p:nvPr/>
          </p:nvSpPr>
          <p:spPr bwMode="auto">
            <a:xfrm>
              <a:off x="4032" y="3600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8" name="Line 28"/>
            <p:cNvSpPr>
              <a:spLocks noChangeShapeType="1"/>
            </p:cNvSpPr>
            <p:nvPr/>
          </p:nvSpPr>
          <p:spPr bwMode="auto">
            <a:xfrm flipV="1">
              <a:off x="3264" y="3456"/>
              <a:ext cx="96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9" name="Line 29"/>
            <p:cNvSpPr>
              <a:spLocks noChangeShapeType="1"/>
            </p:cNvSpPr>
            <p:nvPr/>
          </p:nvSpPr>
          <p:spPr bwMode="auto">
            <a:xfrm flipH="1" flipV="1">
              <a:off x="3408" y="3456"/>
              <a:ext cx="96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10" name="Line 30"/>
            <p:cNvSpPr>
              <a:spLocks noChangeShapeType="1"/>
            </p:cNvSpPr>
            <p:nvPr/>
          </p:nvSpPr>
          <p:spPr bwMode="auto">
            <a:xfrm flipV="1">
              <a:off x="3840" y="3456"/>
              <a:ext cx="96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11" name="Line 31"/>
            <p:cNvSpPr>
              <a:spLocks noChangeShapeType="1"/>
            </p:cNvSpPr>
            <p:nvPr/>
          </p:nvSpPr>
          <p:spPr bwMode="auto">
            <a:xfrm flipH="1" flipV="1">
              <a:off x="3984" y="3456"/>
              <a:ext cx="96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12" name="Line 32"/>
            <p:cNvSpPr>
              <a:spLocks noChangeShapeType="1"/>
            </p:cNvSpPr>
            <p:nvPr/>
          </p:nvSpPr>
          <p:spPr bwMode="auto">
            <a:xfrm flipH="1" flipV="1">
              <a:off x="3696" y="3168"/>
              <a:ext cx="240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13" name="Line 33"/>
            <p:cNvSpPr>
              <a:spLocks noChangeShapeType="1"/>
            </p:cNvSpPr>
            <p:nvPr/>
          </p:nvSpPr>
          <p:spPr bwMode="auto">
            <a:xfrm flipV="1">
              <a:off x="3408" y="3168"/>
              <a:ext cx="240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3" name="Group 40"/>
          <p:cNvGrpSpPr>
            <a:grpSpLocks/>
          </p:cNvGrpSpPr>
          <p:nvPr/>
        </p:nvGrpSpPr>
        <p:grpSpPr bwMode="auto">
          <a:xfrm>
            <a:off x="1219200" y="4800600"/>
            <a:ext cx="1371600" cy="1143000"/>
            <a:chOff x="960" y="3024"/>
            <a:chExt cx="864" cy="720"/>
          </a:xfrm>
        </p:grpSpPr>
        <p:sp>
          <p:nvSpPr>
            <p:cNvPr id="46085" name="Oval 5"/>
            <p:cNvSpPr>
              <a:spLocks noChangeArrowheads="1"/>
            </p:cNvSpPr>
            <p:nvPr/>
          </p:nvSpPr>
          <p:spPr bwMode="auto">
            <a:xfrm>
              <a:off x="1392" y="3024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86" name="Oval 6"/>
            <p:cNvSpPr>
              <a:spLocks noChangeArrowheads="1"/>
            </p:cNvSpPr>
            <p:nvPr/>
          </p:nvSpPr>
          <p:spPr bwMode="auto">
            <a:xfrm>
              <a:off x="1104" y="3312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87" name="Oval 7"/>
            <p:cNvSpPr>
              <a:spLocks noChangeArrowheads="1"/>
            </p:cNvSpPr>
            <p:nvPr/>
          </p:nvSpPr>
          <p:spPr bwMode="auto">
            <a:xfrm>
              <a:off x="1680" y="3312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88" name="Oval 8"/>
            <p:cNvSpPr>
              <a:spLocks noChangeArrowheads="1"/>
            </p:cNvSpPr>
            <p:nvPr/>
          </p:nvSpPr>
          <p:spPr bwMode="auto">
            <a:xfrm>
              <a:off x="960" y="3600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89" name="Oval 9"/>
            <p:cNvSpPr>
              <a:spLocks noChangeArrowheads="1"/>
            </p:cNvSpPr>
            <p:nvPr/>
          </p:nvSpPr>
          <p:spPr bwMode="auto">
            <a:xfrm>
              <a:off x="1248" y="3600"/>
              <a:ext cx="144" cy="144"/>
            </a:xfrm>
            <a:prstGeom prst="ellips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93" name="Line 13"/>
            <p:cNvSpPr>
              <a:spLocks noChangeShapeType="1"/>
            </p:cNvSpPr>
            <p:nvPr/>
          </p:nvSpPr>
          <p:spPr bwMode="auto">
            <a:xfrm flipV="1">
              <a:off x="1056" y="3456"/>
              <a:ext cx="96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94" name="Line 14"/>
            <p:cNvSpPr>
              <a:spLocks noChangeShapeType="1"/>
            </p:cNvSpPr>
            <p:nvPr/>
          </p:nvSpPr>
          <p:spPr bwMode="auto">
            <a:xfrm flipH="1" flipV="1">
              <a:off x="1200" y="3456"/>
              <a:ext cx="96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099" name="Line 19"/>
            <p:cNvSpPr>
              <a:spLocks noChangeShapeType="1"/>
            </p:cNvSpPr>
            <p:nvPr/>
          </p:nvSpPr>
          <p:spPr bwMode="auto">
            <a:xfrm flipH="1" flipV="1">
              <a:off x="1488" y="3168"/>
              <a:ext cx="240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46100" name="Line 20"/>
            <p:cNvSpPr>
              <a:spLocks noChangeShapeType="1"/>
            </p:cNvSpPr>
            <p:nvPr/>
          </p:nvSpPr>
          <p:spPr bwMode="auto">
            <a:xfrm flipV="1">
              <a:off x="1200" y="3168"/>
              <a:ext cx="240" cy="144"/>
            </a:xfrm>
            <a:prstGeom prst="line">
              <a:avLst/>
            </a:prstGeom>
            <a:ln w="12700">
              <a:headEnd/>
              <a:tailEnd type="none" w="lg" len="lg"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2133600" y="4495800"/>
            <a:ext cx="2438400" cy="1447800"/>
            <a:chOff x="1536" y="2832"/>
            <a:chExt cx="1536" cy="912"/>
          </a:xfrm>
        </p:grpSpPr>
        <p:sp>
          <p:nvSpPr>
            <p:cNvPr id="46114" name="Oval 34"/>
            <p:cNvSpPr>
              <a:spLocks noChangeArrowheads="1"/>
            </p:cNvSpPr>
            <p:nvPr/>
          </p:nvSpPr>
          <p:spPr bwMode="auto">
            <a:xfrm>
              <a:off x="1536" y="3600"/>
              <a:ext cx="144" cy="144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68627" name="Line 35"/>
            <p:cNvSpPr>
              <a:spLocks noChangeShapeType="1"/>
            </p:cNvSpPr>
            <p:nvPr/>
          </p:nvSpPr>
          <p:spPr bwMode="auto">
            <a:xfrm flipV="1">
              <a:off x="1632" y="3456"/>
              <a:ext cx="96" cy="144"/>
            </a:xfrm>
            <a:prstGeom prst="line">
              <a:avLst/>
            </a:prstGeom>
            <a:noFill/>
            <a:ln w="15875">
              <a:solidFill>
                <a:schemeClr val="accent2"/>
              </a:solidFill>
              <a:round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46118" name="AutoShape 38"/>
            <p:cNvSpPr>
              <a:spLocks noChangeArrowheads="1"/>
            </p:cNvSpPr>
            <p:nvPr/>
          </p:nvSpPr>
          <p:spPr bwMode="auto">
            <a:xfrm>
              <a:off x="1968" y="2832"/>
              <a:ext cx="1104" cy="528"/>
            </a:xfrm>
            <a:prstGeom prst="wedgeRoundRectCallout">
              <a:avLst>
                <a:gd name="adj1" fmla="val -72282"/>
                <a:gd name="adj2" fmla="val 102273"/>
                <a:gd name="adj3" fmla="val 16667"/>
              </a:avLst>
            </a:prstGeom>
            <a:ln>
              <a:headEnd/>
              <a:tailEnd type="none" w="lg" len="lg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>
                  <a:solidFill>
                    <a:schemeClr val="accent2"/>
                  </a:solidFill>
                  <a:latin typeface="Times New Roman" charset="0"/>
                </a:rPr>
                <a:t>Adicione um novo nodo aqui</a:t>
              </a:r>
            </a:p>
          </p:txBody>
        </p:sp>
      </p:grpSp>
      <p:grpSp>
        <p:nvGrpSpPr>
          <p:cNvPr id="5" name="Group 48"/>
          <p:cNvGrpSpPr>
            <a:grpSpLocks/>
          </p:cNvGrpSpPr>
          <p:nvPr/>
        </p:nvGrpSpPr>
        <p:grpSpPr bwMode="auto">
          <a:xfrm>
            <a:off x="5219700" y="4214813"/>
            <a:ext cx="1828800" cy="1828800"/>
            <a:chOff x="3024" y="2832"/>
            <a:chExt cx="1152" cy="1152"/>
          </a:xfrm>
        </p:grpSpPr>
        <p:grpSp>
          <p:nvGrpSpPr>
            <p:cNvPr id="68616" name="Group 47"/>
            <p:cNvGrpSpPr>
              <a:grpSpLocks/>
            </p:cNvGrpSpPr>
            <p:nvPr/>
          </p:nvGrpSpPr>
          <p:grpSpPr bwMode="auto">
            <a:xfrm>
              <a:off x="3984" y="3696"/>
              <a:ext cx="192" cy="288"/>
              <a:chOff x="2592" y="3312"/>
              <a:chExt cx="192" cy="288"/>
            </a:xfrm>
          </p:grpSpPr>
          <p:sp>
            <p:nvSpPr>
              <p:cNvPr id="46124" name="Oval 44"/>
              <p:cNvSpPr>
                <a:spLocks noChangeArrowheads="1"/>
              </p:cNvSpPr>
              <p:nvPr/>
            </p:nvSpPr>
            <p:spPr bwMode="auto">
              <a:xfrm>
                <a:off x="2592" y="3456"/>
                <a:ext cx="144" cy="144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46125" name="Line 45"/>
              <p:cNvSpPr>
                <a:spLocks noChangeShapeType="1"/>
              </p:cNvSpPr>
              <p:nvPr/>
            </p:nvSpPr>
            <p:spPr bwMode="auto">
              <a:xfrm flipV="1">
                <a:off x="2688" y="3312"/>
                <a:ext cx="96" cy="144"/>
              </a:xfrm>
              <a:prstGeom prst="line">
                <a:avLst/>
              </a:prstGeom>
              <a:noFill/>
              <a:ln w="15875">
                <a:solidFill>
                  <a:schemeClr val="accent1">
                    <a:lumMod val="90000"/>
                  </a:schemeClr>
                </a:solidFill>
                <a:round/>
                <a:headEnd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pt-BR"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46126" name="AutoShape 46"/>
            <p:cNvSpPr>
              <a:spLocks noChangeArrowheads="1"/>
            </p:cNvSpPr>
            <p:nvPr/>
          </p:nvSpPr>
          <p:spPr bwMode="auto">
            <a:xfrm>
              <a:off x="3024" y="2832"/>
              <a:ext cx="1104" cy="528"/>
            </a:xfrm>
            <a:prstGeom prst="wedgeRoundRectCallout">
              <a:avLst>
                <a:gd name="adj1" fmla="val 38588"/>
                <a:gd name="adj2" fmla="val 132954"/>
                <a:gd name="adj3" fmla="val 16667"/>
              </a:avLst>
            </a:prstGeom>
            <a:ln>
              <a:headEnd/>
              <a:tailEnd type="none" w="lg" len="lg"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r>
                <a:rPr lang="en-US">
                  <a:solidFill>
                    <a:schemeClr val="accent2"/>
                  </a:solidFill>
                  <a:latin typeface="Times New Roman" charset="0"/>
                </a:rPr>
                <a:t>Adicione um novo nodo aqui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4000" smtClean="0"/>
              <a:t>Construindo um monte </a:t>
            </a:r>
            <a:r>
              <a:rPr lang="en-US" altLang="pt-BR" sz="4000" smtClean="0">
                <a:latin typeface="Times New Roman" pitchFamily="18" charset="0"/>
                <a:cs typeface="Times New Roman" pitchFamily="18" charset="0"/>
              </a:rPr>
              <a:t>II</a:t>
            </a:r>
            <a:endParaRPr lang="en-US" altLang="pt-BR" sz="4000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95400" y="1785938"/>
            <a:ext cx="7848600" cy="39433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z="2400" smtClean="0"/>
              <a:t>Toda vez que adicionamos um nodo, poderemos estar destruindo a propriedade-heap de seu pai.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000" smtClean="0"/>
              <a:t>Para arrumar isto, peneiramos para cima.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z="2400" smtClean="0"/>
              <a:t>Como o valor do nodo pai se altera, isto pode alterar a propriedade-heap em </a:t>
            </a:r>
            <a:r>
              <a:rPr lang="en-US" altLang="pt-BR" sz="2400" i="1" smtClean="0"/>
              <a:t>seu</a:t>
            </a:r>
            <a:r>
              <a:rPr lang="en-US" altLang="pt-BR" sz="2400" smtClean="0"/>
              <a:t> pai.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pt-BR" sz="2400" smtClean="0"/>
              <a:t>Repetimos o sifting up, subindo na árvore até que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pt-BR" sz="2000" smtClean="0"/>
              <a:t>ou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000" smtClean="0"/>
              <a:t>Atinjamos nodos cujos valores não tenham de ser trocados 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pt-BR" sz="2000" smtClean="0"/>
              <a:t>o pai ainda é maior que o filho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pt-BR" sz="2000" smtClean="0"/>
              <a:t>ou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000" smtClean="0"/>
              <a:t>Atinjamos a raiz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4000" smtClean="0"/>
              <a:t>Construindo um monte </a:t>
            </a:r>
            <a:r>
              <a:rPr lang="en-US" altLang="pt-BR" sz="4000" smtClean="0">
                <a:latin typeface="Times New Roman" pitchFamily="18" charset="0"/>
                <a:cs typeface="Times New Roman" pitchFamily="18" charset="0"/>
              </a:rPr>
              <a:t>III</a:t>
            </a:r>
            <a:endParaRPr lang="en-US" altLang="pt-BR" sz="4000" smtClean="0"/>
          </a:p>
        </p:txBody>
      </p:sp>
      <p:sp>
        <p:nvSpPr>
          <p:cNvPr id="49156" name="Oval 4"/>
          <p:cNvSpPr>
            <a:spLocks noChangeArrowheads="1"/>
          </p:cNvSpPr>
          <p:nvPr/>
        </p:nvSpPr>
        <p:spPr bwMode="auto">
          <a:xfrm>
            <a:off x="1909794" y="1752600"/>
            <a:ext cx="533400" cy="381000"/>
          </a:xfrm>
          <a:prstGeom prst="ellipse">
            <a:avLst/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2000">
                <a:solidFill>
                  <a:schemeClr val="bg1"/>
                </a:solidFill>
                <a:latin typeface="Verdana" pitchFamily="34" charset="0"/>
              </a:rPr>
              <a:t>8</a:t>
            </a:r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>
            <a:off x="1376363" y="3429000"/>
            <a:ext cx="7620000" cy="0"/>
          </a:xfrm>
          <a:prstGeom prst="line">
            <a:avLst/>
          </a:prstGeom>
          <a:ln>
            <a:headEnd/>
            <a:tailEnd type="non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bg1"/>
              </a:solidFill>
            </a:endParaRPr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3205163" y="1600200"/>
            <a:ext cx="0" cy="1828800"/>
          </a:xfrm>
          <a:prstGeom prst="line">
            <a:avLst/>
          </a:prstGeom>
          <a:ln>
            <a:headEnd/>
            <a:tailEnd type="non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bg1"/>
              </a:solidFill>
            </a:endParaRPr>
          </a:p>
        </p:txBody>
      </p:sp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3509963" y="1752600"/>
            <a:ext cx="990600" cy="1143000"/>
            <a:chOff x="1824" y="1104"/>
            <a:chExt cx="624" cy="720"/>
          </a:xfrm>
        </p:grpSpPr>
        <p:sp>
          <p:nvSpPr>
            <p:cNvPr id="49159" name="Oval 7"/>
            <p:cNvSpPr>
              <a:spLocks noChangeArrowheads="1"/>
            </p:cNvSpPr>
            <p:nvPr/>
          </p:nvSpPr>
          <p:spPr bwMode="auto">
            <a:xfrm>
              <a:off x="2112" y="110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8</a:t>
              </a:r>
            </a:p>
          </p:txBody>
        </p:sp>
        <p:sp>
          <p:nvSpPr>
            <p:cNvPr id="49160" name="Oval 8"/>
            <p:cNvSpPr>
              <a:spLocks noChangeArrowheads="1"/>
            </p:cNvSpPr>
            <p:nvPr/>
          </p:nvSpPr>
          <p:spPr bwMode="auto">
            <a:xfrm>
              <a:off x="1824" y="158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49161" name="Line 9"/>
            <p:cNvSpPr>
              <a:spLocks noChangeShapeType="1"/>
            </p:cNvSpPr>
            <p:nvPr/>
          </p:nvSpPr>
          <p:spPr bwMode="auto">
            <a:xfrm flipH="1">
              <a:off x="2016" y="134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sp>
        <p:nvSpPr>
          <p:cNvPr id="49162" name="AutoShape 10"/>
          <p:cNvSpPr>
            <a:spLocks noChangeArrowheads="1"/>
          </p:cNvSpPr>
          <p:nvPr/>
        </p:nvSpPr>
        <p:spPr bwMode="auto">
          <a:xfrm>
            <a:off x="4805394" y="2133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pt-BR">
              <a:solidFill>
                <a:schemeClr val="bg1"/>
              </a:solidFill>
            </a:endParaRPr>
          </a:p>
        </p:txBody>
      </p:sp>
      <p:grpSp>
        <p:nvGrpSpPr>
          <p:cNvPr id="3" name="Group 56"/>
          <p:cNvGrpSpPr>
            <a:grpSpLocks/>
          </p:cNvGrpSpPr>
          <p:nvPr/>
        </p:nvGrpSpPr>
        <p:grpSpPr bwMode="auto">
          <a:xfrm>
            <a:off x="3662394" y="2057400"/>
            <a:ext cx="650875" cy="533400"/>
            <a:chOff x="1920" y="1296"/>
            <a:chExt cx="410" cy="336"/>
          </a:xfrm>
          <a:noFill/>
        </p:grpSpPr>
        <p:sp>
          <p:nvSpPr>
            <p:cNvPr id="49163" name="Freeform 11"/>
            <p:cNvSpPr>
              <a:spLocks/>
            </p:cNvSpPr>
            <p:nvPr/>
          </p:nvSpPr>
          <p:spPr bwMode="auto">
            <a:xfrm>
              <a:off x="1920" y="1296"/>
              <a:ext cx="162" cy="264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30" y="162"/>
                </a:cxn>
                <a:cxn ang="0">
                  <a:pos x="90" y="66"/>
                </a:cxn>
                <a:cxn ang="0">
                  <a:pos x="162" y="0"/>
                </a:cxn>
              </a:cxnLst>
              <a:rect l="0" t="0" r="r" b="b"/>
              <a:pathLst>
                <a:path w="162" h="264">
                  <a:moveTo>
                    <a:pt x="0" y="264"/>
                  </a:moveTo>
                  <a:cubicBezTo>
                    <a:pt x="5" y="247"/>
                    <a:pt x="15" y="195"/>
                    <a:pt x="30" y="162"/>
                  </a:cubicBezTo>
                  <a:cubicBezTo>
                    <a:pt x="45" y="129"/>
                    <a:pt x="68" y="93"/>
                    <a:pt x="90" y="66"/>
                  </a:cubicBezTo>
                  <a:cubicBezTo>
                    <a:pt x="112" y="39"/>
                    <a:pt x="147" y="14"/>
                    <a:pt x="162" y="0"/>
                  </a:cubicBezTo>
                </a:path>
              </a:pathLst>
            </a:custGeom>
            <a:grp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64" name="Freeform 12"/>
            <p:cNvSpPr>
              <a:spLocks/>
            </p:cNvSpPr>
            <p:nvPr/>
          </p:nvSpPr>
          <p:spPr bwMode="auto">
            <a:xfrm>
              <a:off x="2160" y="1374"/>
              <a:ext cx="170" cy="258"/>
            </a:xfrm>
            <a:custGeom>
              <a:avLst/>
              <a:gdLst/>
              <a:ahLst/>
              <a:cxnLst>
                <a:cxn ang="0">
                  <a:pos x="156" y="0"/>
                </a:cxn>
                <a:cxn ang="0">
                  <a:pos x="144" y="126"/>
                </a:cxn>
                <a:cxn ang="0">
                  <a:pos x="0" y="258"/>
                </a:cxn>
              </a:cxnLst>
              <a:rect l="0" t="0" r="r" b="b"/>
              <a:pathLst>
                <a:path w="170" h="258">
                  <a:moveTo>
                    <a:pt x="156" y="0"/>
                  </a:moveTo>
                  <a:cubicBezTo>
                    <a:pt x="154" y="21"/>
                    <a:pt x="170" y="83"/>
                    <a:pt x="144" y="126"/>
                  </a:cubicBezTo>
                  <a:cubicBezTo>
                    <a:pt x="118" y="169"/>
                    <a:pt x="30" y="231"/>
                    <a:pt x="0" y="258"/>
                  </a:cubicBezTo>
                </a:path>
              </a:pathLst>
            </a:custGeom>
            <a:grp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57"/>
          <p:cNvGrpSpPr>
            <a:grpSpLocks/>
          </p:cNvGrpSpPr>
          <p:nvPr/>
        </p:nvGrpSpPr>
        <p:grpSpPr bwMode="auto">
          <a:xfrm>
            <a:off x="5338763" y="1752600"/>
            <a:ext cx="990600" cy="1143000"/>
            <a:chOff x="2976" y="1104"/>
            <a:chExt cx="624" cy="720"/>
          </a:xfrm>
        </p:grpSpPr>
        <p:sp>
          <p:nvSpPr>
            <p:cNvPr id="49165" name="Oval 13"/>
            <p:cNvSpPr>
              <a:spLocks noChangeArrowheads="1"/>
            </p:cNvSpPr>
            <p:nvPr/>
          </p:nvSpPr>
          <p:spPr bwMode="auto">
            <a:xfrm>
              <a:off x="3264" y="110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49166" name="Oval 14"/>
            <p:cNvSpPr>
              <a:spLocks noChangeArrowheads="1"/>
            </p:cNvSpPr>
            <p:nvPr/>
          </p:nvSpPr>
          <p:spPr bwMode="auto">
            <a:xfrm>
              <a:off x="2976" y="158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8</a:t>
              </a:r>
            </a:p>
          </p:txBody>
        </p:sp>
        <p:sp>
          <p:nvSpPr>
            <p:cNvPr id="49167" name="Line 15"/>
            <p:cNvSpPr>
              <a:spLocks noChangeShapeType="1"/>
            </p:cNvSpPr>
            <p:nvPr/>
          </p:nvSpPr>
          <p:spPr bwMode="auto">
            <a:xfrm flipH="1">
              <a:off x="3168" y="134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sp>
        <p:nvSpPr>
          <p:cNvPr id="49170" name="Line 18"/>
          <p:cNvSpPr>
            <a:spLocks noChangeShapeType="1"/>
          </p:cNvSpPr>
          <p:nvPr/>
        </p:nvSpPr>
        <p:spPr bwMode="auto">
          <a:xfrm>
            <a:off x="6557963" y="1600200"/>
            <a:ext cx="0" cy="1828800"/>
          </a:xfrm>
          <a:prstGeom prst="line">
            <a:avLst/>
          </a:prstGeom>
          <a:ln>
            <a:headEnd/>
            <a:tailEnd type="non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>
              <a:solidFill>
                <a:schemeClr val="bg1"/>
              </a:solidFill>
            </a:endParaRPr>
          </a:p>
        </p:txBody>
      </p:sp>
      <p:grpSp>
        <p:nvGrpSpPr>
          <p:cNvPr id="5" name="Group 58"/>
          <p:cNvGrpSpPr>
            <a:grpSpLocks/>
          </p:cNvGrpSpPr>
          <p:nvPr/>
        </p:nvGrpSpPr>
        <p:grpSpPr bwMode="auto">
          <a:xfrm>
            <a:off x="6938963" y="1752600"/>
            <a:ext cx="1524000" cy="1143000"/>
            <a:chOff x="3984" y="1104"/>
            <a:chExt cx="960" cy="720"/>
          </a:xfrm>
        </p:grpSpPr>
        <p:sp>
          <p:nvSpPr>
            <p:cNvPr id="49171" name="Oval 19"/>
            <p:cNvSpPr>
              <a:spLocks noChangeArrowheads="1"/>
            </p:cNvSpPr>
            <p:nvPr/>
          </p:nvSpPr>
          <p:spPr bwMode="auto">
            <a:xfrm>
              <a:off x="4272" y="110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3984" y="158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8</a:t>
              </a:r>
            </a:p>
          </p:txBody>
        </p:sp>
        <p:sp>
          <p:nvSpPr>
            <p:cNvPr id="49173" name="Line 21"/>
            <p:cNvSpPr>
              <a:spLocks noChangeShapeType="1"/>
            </p:cNvSpPr>
            <p:nvPr/>
          </p:nvSpPr>
          <p:spPr bwMode="auto">
            <a:xfrm flipH="1">
              <a:off x="4176" y="134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74" name="Oval 22"/>
            <p:cNvSpPr>
              <a:spLocks noChangeArrowheads="1"/>
            </p:cNvSpPr>
            <p:nvPr/>
          </p:nvSpPr>
          <p:spPr bwMode="auto">
            <a:xfrm>
              <a:off x="4608" y="158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5</a:t>
              </a:r>
            </a:p>
          </p:txBody>
        </p:sp>
        <p:sp>
          <p:nvSpPr>
            <p:cNvPr id="49175" name="Line 23"/>
            <p:cNvSpPr>
              <a:spLocks noChangeShapeType="1"/>
            </p:cNvSpPr>
            <p:nvPr/>
          </p:nvSpPr>
          <p:spPr bwMode="auto">
            <a:xfrm>
              <a:off x="4464" y="134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Group 59"/>
          <p:cNvGrpSpPr>
            <a:grpSpLocks/>
          </p:cNvGrpSpPr>
          <p:nvPr/>
        </p:nvGrpSpPr>
        <p:grpSpPr bwMode="auto">
          <a:xfrm>
            <a:off x="1147763" y="3733800"/>
            <a:ext cx="2057400" cy="1905000"/>
            <a:chOff x="336" y="2352"/>
            <a:chExt cx="1296" cy="1200"/>
          </a:xfrm>
        </p:grpSpPr>
        <p:sp>
          <p:nvSpPr>
            <p:cNvPr id="49176" name="Oval 24"/>
            <p:cNvSpPr>
              <a:spLocks noChangeArrowheads="1"/>
            </p:cNvSpPr>
            <p:nvPr/>
          </p:nvSpPr>
          <p:spPr bwMode="auto">
            <a:xfrm>
              <a:off x="960" y="235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49177" name="Oval 25"/>
            <p:cNvSpPr>
              <a:spLocks noChangeArrowheads="1"/>
            </p:cNvSpPr>
            <p:nvPr/>
          </p:nvSpPr>
          <p:spPr bwMode="auto">
            <a:xfrm>
              <a:off x="672" y="283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8</a:t>
              </a:r>
            </a:p>
          </p:txBody>
        </p:sp>
        <p:sp>
          <p:nvSpPr>
            <p:cNvPr id="49178" name="Line 26"/>
            <p:cNvSpPr>
              <a:spLocks noChangeShapeType="1"/>
            </p:cNvSpPr>
            <p:nvPr/>
          </p:nvSpPr>
          <p:spPr bwMode="auto">
            <a:xfrm flipH="1">
              <a:off x="864" y="259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79" name="Oval 27"/>
            <p:cNvSpPr>
              <a:spLocks noChangeArrowheads="1"/>
            </p:cNvSpPr>
            <p:nvPr/>
          </p:nvSpPr>
          <p:spPr bwMode="auto">
            <a:xfrm>
              <a:off x="1296" y="283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5</a:t>
              </a:r>
            </a:p>
          </p:txBody>
        </p:sp>
        <p:sp>
          <p:nvSpPr>
            <p:cNvPr id="49180" name="Line 28"/>
            <p:cNvSpPr>
              <a:spLocks noChangeShapeType="1"/>
            </p:cNvSpPr>
            <p:nvPr/>
          </p:nvSpPr>
          <p:spPr bwMode="auto">
            <a:xfrm>
              <a:off x="1152" y="259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81" name="Oval 29"/>
            <p:cNvSpPr>
              <a:spLocks noChangeArrowheads="1"/>
            </p:cNvSpPr>
            <p:nvPr/>
          </p:nvSpPr>
          <p:spPr bwMode="auto">
            <a:xfrm>
              <a:off x="336" y="331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12</a:t>
              </a:r>
            </a:p>
          </p:txBody>
        </p:sp>
        <p:sp>
          <p:nvSpPr>
            <p:cNvPr id="49182" name="Line 30"/>
            <p:cNvSpPr>
              <a:spLocks noChangeShapeType="1"/>
            </p:cNvSpPr>
            <p:nvPr/>
          </p:nvSpPr>
          <p:spPr bwMode="auto">
            <a:xfrm flipH="1">
              <a:off x="528" y="307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60"/>
          <p:cNvGrpSpPr>
            <a:grpSpLocks/>
          </p:cNvGrpSpPr>
          <p:nvPr/>
        </p:nvGrpSpPr>
        <p:grpSpPr bwMode="auto">
          <a:xfrm>
            <a:off x="1328769" y="4781550"/>
            <a:ext cx="619125" cy="552450"/>
            <a:chOff x="450" y="3012"/>
            <a:chExt cx="390" cy="348"/>
          </a:xfrm>
          <a:noFill/>
        </p:grpSpPr>
        <p:sp>
          <p:nvSpPr>
            <p:cNvPr id="49183" name="Freeform 31"/>
            <p:cNvSpPr>
              <a:spLocks/>
            </p:cNvSpPr>
            <p:nvPr/>
          </p:nvSpPr>
          <p:spPr bwMode="auto">
            <a:xfrm>
              <a:off x="450" y="3012"/>
              <a:ext cx="162" cy="264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30" y="162"/>
                </a:cxn>
                <a:cxn ang="0">
                  <a:pos x="90" y="66"/>
                </a:cxn>
                <a:cxn ang="0">
                  <a:pos x="162" y="0"/>
                </a:cxn>
              </a:cxnLst>
              <a:rect l="0" t="0" r="r" b="b"/>
              <a:pathLst>
                <a:path w="162" h="264">
                  <a:moveTo>
                    <a:pt x="0" y="264"/>
                  </a:moveTo>
                  <a:cubicBezTo>
                    <a:pt x="5" y="247"/>
                    <a:pt x="15" y="195"/>
                    <a:pt x="30" y="162"/>
                  </a:cubicBezTo>
                  <a:cubicBezTo>
                    <a:pt x="45" y="129"/>
                    <a:pt x="68" y="93"/>
                    <a:pt x="90" y="66"/>
                  </a:cubicBezTo>
                  <a:cubicBezTo>
                    <a:pt x="112" y="39"/>
                    <a:pt x="147" y="14"/>
                    <a:pt x="162" y="0"/>
                  </a:cubicBezTo>
                </a:path>
              </a:pathLst>
            </a:custGeom>
            <a:grp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84" name="Freeform 32"/>
            <p:cNvSpPr>
              <a:spLocks/>
            </p:cNvSpPr>
            <p:nvPr/>
          </p:nvSpPr>
          <p:spPr bwMode="auto">
            <a:xfrm>
              <a:off x="696" y="3120"/>
              <a:ext cx="144" cy="240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14" y="126"/>
                </a:cxn>
                <a:cxn ang="0">
                  <a:pos x="0" y="240"/>
                </a:cxn>
              </a:cxnLst>
              <a:rect l="0" t="0" r="r" b="b"/>
              <a:pathLst>
                <a:path w="144" h="240">
                  <a:moveTo>
                    <a:pt x="144" y="0"/>
                  </a:moveTo>
                  <a:cubicBezTo>
                    <a:pt x="139" y="21"/>
                    <a:pt x="138" y="86"/>
                    <a:pt x="114" y="126"/>
                  </a:cubicBezTo>
                  <a:cubicBezTo>
                    <a:pt x="90" y="166"/>
                    <a:pt x="24" y="216"/>
                    <a:pt x="0" y="240"/>
                  </a:cubicBezTo>
                </a:path>
              </a:pathLst>
            </a:custGeom>
            <a:grp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61"/>
          <p:cNvGrpSpPr>
            <a:grpSpLocks/>
          </p:cNvGrpSpPr>
          <p:nvPr/>
        </p:nvGrpSpPr>
        <p:grpSpPr bwMode="auto">
          <a:xfrm>
            <a:off x="3586163" y="3733800"/>
            <a:ext cx="2057400" cy="1905000"/>
            <a:chOff x="1872" y="2352"/>
            <a:chExt cx="1296" cy="1200"/>
          </a:xfrm>
        </p:grpSpPr>
        <p:sp>
          <p:nvSpPr>
            <p:cNvPr id="49185" name="Oval 33"/>
            <p:cNvSpPr>
              <a:spLocks noChangeArrowheads="1"/>
            </p:cNvSpPr>
            <p:nvPr/>
          </p:nvSpPr>
          <p:spPr bwMode="auto">
            <a:xfrm>
              <a:off x="2496" y="235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49186" name="Oval 34"/>
            <p:cNvSpPr>
              <a:spLocks noChangeArrowheads="1"/>
            </p:cNvSpPr>
            <p:nvPr/>
          </p:nvSpPr>
          <p:spPr bwMode="auto">
            <a:xfrm>
              <a:off x="2208" y="283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12</a:t>
              </a:r>
            </a:p>
          </p:txBody>
        </p:sp>
        <p:sp>
          <p:nvSpPr>
            <p:cNvPr id="49187" name="Line 35"/>
            <p:cNvSpPr>
              <a:spLocks noChangeShapeType="1"/>
            </p:cNvSpPr>
            <p:nvPr/>
          </p:nvSpPr>
          <p:spPr bwMode="auto">
            <a:xfrm flipH="1">
              <a:off x="2400" y="259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88" name="Oval 36"/>
            <p:cNvSpPr>
              <a:spLocks noChangeArrowheads="1"/>
            </p:cNvSpPr>
            <p:nvPr/>
          </p:nvSpPr>
          <p:spPr bwMode="auto">
            <a:xfrm>
              <a:off x="2832" y="283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5</a:t>
              </a:r>
            </a:p>
          </p:txBody>
        </p:sp>
        <p:sp>
          <p:nvSpPr>
            <p:cNvPr id="49189" name="Line 37"/>
            <p:cNvSpPr>
              <a:spLocks noChangeShapeType="1"/>
            </p:cNvSpPr>
            <p:nvPr/>
          </p:nvSpPr>
          <p:spPr bwMode="auto">
            <a:xfrm>
              <a:off x="2688" y="259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90" name="Oval 38"/>
            <p:cNvSpPr>
              <a:spLocks noChangeArrowheads="1"/>
            </p:cNvSpPr>
            <p:nvPr/>
          </p:nvSpPr>
          <p:spPr bwMode="auto">
            <a:xfrm>
              <a:off x="1872" y="331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8</a:t>
              </a:r>
            </a:p>
          </p:txBody>
        </p:sp>
        <p:sp>
          <p:nvSpPr>
            <p:cNvPr id="49191" name="Line 39"/>
            <p:cNvSpPr>
              <a:spLocks noChangeShapeType="1"/>
            </p:cNvSpPr>
            <p:nvPr/>
          </p:nvSpPr>
          <p:spPr bwMode="auto">
            <a:xfrm flipH="1">
              <a:off x="2064" y="307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63"/>
          <p:cNvGrpSpPr>
            <a:grpSpLocks/>
          </p:cNvGrpSpPr>
          <p:nvPr/>
        </p:nvGrpSpPr>
        <p:grpSpPr bwMode="auto">
          <a:xfrm>
            <a:off x="6024563" y="3733800"/>
            <a:ext cx="2057400" cy="1905000"/>
            <a:chOff x="3408" y="2352"/>
            <a:chExt cx="1296" cy="1200"/>
          </a:xfrm>
        </p:grpSpPr>
        <p:sp>
          <p:nvSpPr>
            <p:cNvPr id="49192" name="Oval 40"/>
            <p:cNvSpPr>
              <a:spLocks noChangeArrowheads="1"/>
            </p:cNvSpPr>
            <p:nvPr/>
          </p:nvSpPr>
          <p:spPr bwMode="auto">
            <a:xfrm>
              <a:off x="4032" y="235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12</a:t>
              </a:r>
            </a:p>
          </p:txBody>
        </p:sp>
        <p:sp>
          <p:nvSpPr>
            <p:cNvPr id="49193" name="Oval 41"/>
            <p:cNvSpPr>
              <a:spLocks noChangeArrowheads="1"/>
            </p:cNvSpPr>
            <p:nvPr/>
          </p:nvSpPr>
          <p:spPr bwMode="auto">
            <a:xfrm>
              <a:off x="3744" y="283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49194" name="Line 42"/>
            <p:cNvSpPr>
              <a:spLocks noChangeShapeType="1"/>
            </p:cNvSpPr>
            <p:nvPr/>
          </p:nvSpPr>
          <p:spPr bwMode="auto">
            <a:xfrm flipH="1">
              <a:off x="3936" y="259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95" name="Oval 43"/>
            <p:cNvSpPr>
              <a:spLocks noChangeArrowheads="1"/>
            </p:cNvSpPr>
            <p:nvPr/>
          </p:nvSpPr>
          <p:spPr bwMode="auto">
            <a:xfrm>
              <a:off x="4368" y="283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5</a:t>
              </a:r>
            </a:p>
          </p:txBody>
        </p:sp>
        <p:sp>
          <p:nvSpPr>
            <p:cNvPr id="49196" name="Line 44"/>
            <p:cNvSpPr>
              <a:spLocks noChangeShapeType="1"/>
            </p:cNvSpPr>
            <p:nvPr/>
          </p:nvSpPr>
          <p:spPr bwMode="auto">
            <a:xfrm>
              <a:off x="4224" y="259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197" name="Oval 45"/>
            <p:cNvSpPr>
              <a:spLocks noChangeArrowheads="1"/>
            </p:cNvSpPr>
            <p:nvPr/>
          </p:nvSpPr>
          <p:spPr bwMode="auto">
            <a:xfrm>
              <a:off x="3408" y="3312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chemeClr val="bg1"/>
                  </a:solidFill>
                  <a:latin typeface="Verdana" pitchFamily="34" charset="0"/>
                </a:rPr>
                <a:t>8</a:t>
              </a:r>
            </a:p>
          </p:txBody>
        </p:sp>
        <p:sp>
          <p:nvSpPr>
            <p:cNvPr id="49198" name="Line 46"/>
            <p:cNvSpPr>
              <a:spLocks noChangeShapeType="1"/>
            </p:cNvSpPr>
            <p:nvPr/>
          </p:nvSpPr>
          <p:spPr bwMode="auto">
            <a:xfrm flipH="1">
              <a:off x="3600" y="3072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Group 62"/>
          <p:cNvGrpSpPr>
            <a:grpSpLocks/>
          </p:cNvGrpSpPr>
          <p:nvPr/>
        </p:nvGrpSpPr>
        <p:grpSpPr bwMode="auto">
          <a:xfrm>
            <a:off x="4262469" y="4038600"/>
            <a:ext cx="619125" cy="552450"/>
            <a:chOff x="2298" y="2544"/>
            <a:chExt cx="390" cy="348"/>
          </a:xfrm>
          <a:noFill/>
        </p:grpSpPr>
        <p:sp>
          <p:nvSpPr>
            <p:cNvPr id="49199" name="Freeform 47"/>
            <p:cNvSpPr>
              <a:spLocks/>
            </p:cNvSpPr>
            <p:nvPr/>
          </p:nvSpPr>
          <p:spPr bwMode="auto">
            <a:xfrm>
              <a:off x="2298" y="2544"/>
              <a:ext cx="162" cy="264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30" y="162"/>
                </a:cxn>
                <a:cxn ang="0">
                  <a:pos x="90" y="66"/>
                </a:cxn>
                <a:cxn ang="0">
                  <a:pos x="162" y="0"/>
                </a:cxn>
              </a:cxnLst>
              <a:rect l="0" t="0" r="r" b="b"/>
              <a:pathLst>
                <a:path w="162" h="264">
                  <a:moveTo>
                    <a:pt x="0" y="264"/>
                  </a:moveTo>
                  <a:cubicBezTo>
                    <a:pt x="5" y="247"/>
                    <a:pt x="15" y="195"/>
                    <a:pt x="30" y="162"/>
                  </a:cubicBezTo>
                  <a:cubicBezTo>
                    <a:pt x="45" y="129"/>
                    <a:pt x="68" y="93"/>
                    <a:pt x="90" y="66"/>
                  </a:cubicBezTo>
                  <a:cubicBezTo>
                    <a:pt x="112" y="39"/>
                    <a:pt x="147" y="14"/>
                    <a:pt x="162" y="0"/>
                  </a:cubicBezTo>
                </a:path>
              </a:pathLst>
            </a:custGeom>
            <a:grp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  <p:sp>
          <p:nvSpPr>
            <p:cNvPr id="49200" name="Freeform 48"/>
            <p:cNvSpPr>
              <a:spLocks/>
            </p:cNvSpPr>
            <p:nvPr/>
          </p:nvSpPr>
          <p:spPr bwMode="auto">
            <a:xfrm>
              <a:off x="2544" y="2652"/>
              <a:ext cx="144" cy="240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14" y="126"/>
                </a:cxn>
                <a:cxn ang="0">
                  <a:pos x="0" y="240"/>
                </a:cxn>
              </a:cxnLst>
              <a:rect l="0" t="0" r="r" b="b"/>
              <a:pathLst>
                <a:path w="144" h="240">
                  <a:moveTo>
                    <a:pt x="144" y="0"/>
                  </a:moveTo>
                  <a:cubicBezTo>
                    <a:pt x="139" y="21"/>
                    <a:pt x="138" y="86"/>
                    <a:pt x="114" y="126"/>
                  </a:cubicBezTo>
                  <a:cubicBezTo>
                    <a:pt x="90" y="166"/>
                    <a:pt x="24" y="216"/>
                    <a:pt x="0" y="240"/>
                  </a:cubicBezTo>
                </a:path>
              </a:pathLst>
            </a:custGeom>
            <a:grp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>
                <a:solidFill>
                  <a:schemeClr val="bg1"/>
                </a:solidFill>
              </a:endParaRPr>
            </a:p>
          </p:txBody>
        </p:sp>
      </p:grpSp>
      <p:sp>
        <p:nvSpPr>
          <p:cNvPr id="49201" name="AutoShape 49"/>
          <p:cNvSpPr>
            <a:spLocks noChangeArrowheads="1"/>
          </p:cNvSpPr>
          <p:nvPr/>
        </p:nvSpPr>
        <p:spPr bwMode="auto">
          <a:xfrm>
            <a:off x="3433794" y="4191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pt-BR">
              <a:solidFill>
                <a:schemeClr val="bg1"/>
              </a:solidFill>
            </a:endParaRPr>
          </a:p>
        </p:txBody>
      </p:sp>
      <p:sp>
        <p:nvSpPr>
          <p:cNvPr id="49202" name="AutoShape 50"/>
          <p:cNvSpPr>
            <a:spLocks noChangeArrowheads="1"/>
          </p:cNvSpPr>
          <p:nvPr/>
        </p:nvSpPr>
        <p:spPr bwMode="auto">
          <a:xfrm>
            <a:off x="5948394" y="4191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pt-BR">
              <a:solidFill>
                <a:schemeClr val="bg1"/>
              </a:solidFill>
            </a:endParaRPr>
          </a:p>
        </p:txBody>
      </p:sp>
      <p:sp>
        <p:nvSpPr>
          <p:cNvPr id="49203" name="Text Box 51"/>
          <p:cNvSpPr txBox="1">
            <a:spLocks noChangeArrowheads="1"/>
          </p:cNvSpPr>
          <p:nvPr/>
        </p:nvSpPr>
        <p:spPr bwMode="auto">
          <a:xfrm>
            <a:off x="2900394" y="3048000"/>
            <a:ext cx="381000" cy="366713"/>
          </a:xfrm>
          <a:prstGeom prst="rect">
            <a:avLst/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Times New Roman" charset="0"/>
              </a:rPr>
              <a:t>1</a:t>
            </a:r>
          </a:p>
        </p:txBody>
      </p:sp>
      <p:sp>
        <p:nvSpPr>
          <p:cNvPr id="49204" name="Text Box 52"/>
          <p:cNvSpPr txBox="1">
            <a:spLocks noChangeArrowheads="1"/>
          </p:cNvSpPr>
          <p:nvPr/>
        </p:nvSpPr>
        <p:spPr bwMode="auto">
          <a:xfrm>
            <a:off x="6253194" y="3048000"/>
            <a:ext cx="381000" cy="366713"/>
          </a:xfrm>
          <a:prstGeom prst="rect">
            <a:avLst/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Times New Roman" charset="0"/>
              </a:rPr>
              <a:t>2</a:t>
            </a:r>
          </a:p>
        </p:txBody>
      </p:sp>
      <p:sp>
        <p:nvSpPr>
          <p:cNvPr id="49205" name="Text Box 53"/>
          <p:cNvSpPr txBox="1">
            <a:spLocks noChangeArrowheads="1"/>
          </p:cNvSpPr>
          <p:nvPr/>
        </p:nvSpPr>
        <p:spPr bwMode="auto">
          <a:xfrm>
            <a:off x="8691594" y="3048000"/>
            <a:ext cx="381000" cy="366713"/>
          </a:xfrm>
          <a:prstGeom prst="rect">
            <a:avLst/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Times New Roman" charset="0"/>
              </a:rPr>
              <a:t>3</a:t>
            </a:r>
          </a:p>
        </p:txBody>
      </p:sp>
      <p:sp>
        <p:nvSpPr>
          <p:cNvPr id="49206" name="Text Box 54"/>
          <p:cNvSpPr txBox="1">
            <a:spLocks noChangeArrowheads="1"/>
          </p:cNvSpPr>
          <p:nvPr/>
        </p:nvSpPr>
        <p:spPr bwMode="auto">
          <a:xfrm>
            <a:off x="8691594" y="5500688"/>
            <a:ext cx="381000" cy="366712"/>
          </a:xfrm>
          <a:prstGeom prst="rect">
            <a:avLst/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Times New Roman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pt-BR" sz="4000" smtClean="0"/>
              <a:t>Outros filhos não são afetados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09663" y="4011613"/>
            <a:ext cx="7880350" cy="703262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n-US" altLang="pt-BR" sz="2000" smtClean="0"/>
              <a:t>O nodo contendo 8 não é afetado porque seu pai fica maior, não menor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095375" y="4786313"/>
            <a:ext cx="7834313" cy="12255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altLang="pt-BR" sz="2000" smtClean="0"/>
              <a:t>O nodo contendo 5 não é afetado porque seu pai fica maior, não menor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US" altLang="pt-BR" sz="2000" smtClean="0"/>
              <a:t>O nodo contendo 8 continua não sendo afetado porque seu pai, embora tenha diminuído, continua sendo mairo do que era antes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404938" y="1752600"/>
            <a:ext cx="2057400" cy="1905000"/>
            <a:chOff x="768" y="1104"/>
            <a:chExt cx="1296" cy="1200"/>
          </a:xfrm>
        </p:grpSpPr>
        <p:grpSp>
          <p:nvGrpSpPr>
            <p:cNvPr id="71740" name="Group 6"/>
            <p:cNvGrpSpPr>
              <a:grpSpLocks/>
            </p:cNvGrpSpPr>
            <p:nvPr/>
          </p:nvGrpSpPr>
          <p:grpSpPr bwMode="auto">
            <a:xfrm>
              <a:off x="768" y="1104"/>
              <a:ext cx="1296" cy="1200"/>
              <a:chOff x="3408" y="2352"/>
              <a:chExt cx="1296" cy="1200"/>
            </a:xfrm>
          </p:grpSpPr>
          <p:sp>
            <p:nvSpPr>
              <p:cNvPr id="51207" name="Oval 7"/>
              <p:cNvSpPr>
                <a:spLocks noChangeArrowheads="1"/>
              </p:cNvSpPr>
              <p:nvPr/>
            </p:nvSpPr>
            <p:spPr bwMode="auto">
              <a:xfrm>
                <a:off x="4032" y="235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12</a:t>
                </a:r>
              </a:p>
            </p:txBody>
          </p:sp>
          <p:sp>
            <p:nvSpPr>
              <p:cNvPr id="51208" name="Oval 8"/>
              <p:cNvSpPr>
                <a:spLocks noChangeArrowheads="1"/>
              </p:cNvSpPr>
              <p:nvPr/>
            </p:nvSpPr>
            <p:spPr bwMode="auto">
              <a:xfrm>
                <a:off x="3744" y="283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10</a:t>
                </a:r>
              </a:p>
            </p:txBody>
          </p:sp>
          <p:sp>
            <p:nvSpPr>
              <p:cNvPr id="51209" name="Line 9"/>
              <p:cNvSpPr>
                <a:spLocks noChangeShapeType="1"/>
              </p:cNvSpPr>
              <p:nvPr/>
            </p:nvSpPr>
            <p:spPr bwMode="auto">
              <a:xfrm flipH="1">
                <a:off x="3936" y="259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51210" name="Oval 10"/>
              <p:cNvSpPr>
                <a:spLocks noChangeArrowheads="1"/>
              </p:cNvSpPr>
              <p:nvPr/>
            </p:nvSpPr>
            <p:spPr bwMode="auto">
              <a:xfrm>
                <a:off x="4368" y="283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5</a:t>
                </a:r>
              </a:p>
            </p:txBody>
          </p:sp>
          <p:sp>
            <p:nvSpPr>
              <p:cNvPr id="51211" name="Line 11"/>
              <p:cNvSpPr>
                <a:spLocks noChangeShapeType="1"/>
              </p:cNvSpPr>
              <p:nvPr/>
            </p:nvSpPr>
            <p:spPr bwMode="auto">
              <a:xfrm>
                <a:off x="4224" y="259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51212" name="Oval 12"/>
              <p:cNvSpPr>
                <a:spLocks noChangeArrowheads="1"/>
              </p:cNvSpPr>
              <p:nvPr/>
            </p:nvSpPr>
            <p:spPr bwMode="auto">
              <a:xfrm>
                <a:off x="3408" y="331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8</a:t>
                </a:r>
              </a:p>
            </p:txBody>
          </p:sp>
          <p:sp>
            <p:nvSpPr>
              <p:cNvPr id="51213" name="Line 13"/>
              <p:cNvSpPr>
                <a:spLocks noChangeShapeType="1"/>
              </p:cNvSpPr>
              <p:nvPr/>
            </p:nvSpPr>
            <p:spPr bwMode="auto">
              <a:xfrm flipH="1">
                <a:off x="3600" y="307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</p:grpSp>
        <p:sp>
          <p:nvSpPr>
            <p:cNvPr id="51214" name="Oval 14"/>
            <p:cNvSpPr>
              <a:spLocks noChangeArrowheads="1"/>
            </p:cNvSpPr>
            <p:nvPr/>
          </p:nvSpPr>
          <p:spPr bwMode="auto">
            <a:xfrm>
              <a:off x="1488" y="206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>
              <a:off x="1344" y="182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2243138" y="2771775"/>
            <a:ext cx="539750" cy="595313"/>
            <a:chOff x="1280" y="1746"/>
            <a:chExt cx="340" cy="375"/>
          </a:xfrm>
        </p:grpSpPr>
        <p:sp>
          <p:nvSpPr>
            <p:cNvPr id="51217" name="Freeform 17"/>
            <p:cNvSpPr>
              <a:spLocks/>
            </p:cNvSpPr>
            <p:nvPr/>
          </p:nvSpPr>
          <p:spPr bwMode="auto">
            <a:xfrm>
              <a:off x="1280" y="1861"/>
              <a:ext cx="197" cy="260"/>
            </a:xfrm>
            <a:custGeom>
              <a:avLst/>
              <a:gdLst/>
              <a:ahLst/>
              <a:cxnLst>
                <a:cxn ang="0">
                  <a:pos x="197" y="260"/>
                </a:cxn>
                <a:cxn ang="0">
                  <a:pos x="114" y="233"/>
                </a:cxn>
                <a:cxn ang="0">
                  <a:pos x="41" y="164"/>
                </a:cxn>
                <a:cxn ang="0">
                  <a:pos x="0" y="0"/>
                </a:cxn>
              </a:cxnLst>
              <a:rect l="0" t="0" r="r" b="b"/>
              <a:pathLst>
                <a:path w="197" h="260">
                  <a:moveTo>
                    <a:pt x="197" y="260"/>
                  </a:moveTo>
                  <a:cubicBezTo>
                    <a:pt x="183" y="256"/>
                    <a:pt x="140" y="249"/>
                    <a:pt x="114" y="233"/>
                  </a:cubicBezTo>
                  <a:cubicBezTo>
                    <a:pt x="88" y="217"/>
                    <a:pt x="60" y="203"/>
                    <a:pt x="41" y="164"/>
                  </a:cubicBezTo>
                  <a:cubicBezTo>
                    <a:pt x="22" y="125"/>
                    <a:pt x="9" y="34"/>
                    <a:pt x="0" y="0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51218" name="Freeform 18"/>
            <p:cNvSpPr>
              <a:spLocks/>
            </p:cNvSpPr>
            <p:nvPr/>
          </p:nvSpPr>
          <p:spPr bwMode="auto">
            <a:xfrm>
              <a:off x="1463" y="1746"/>
              <a:ext cx="157" cy="2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1" y="41"/>
                </a:cxn>
                <a:cxn ang="0">
                  <a:pos x="147" y="151"/>
                </a:cxn>
                <a:cxn ang="0">
                  <a:pos x="152" y="283"/>
                </a:cxn>
              </a:cxnLst>
              <a:rect l="0" t="0" r="r" b="b"/>
              <a:pathLst>
                <a:path w="157" h="283">
                  <a:moveTo>
                    <a:pt x="0" y="0"/>
                  </a:moveTo>
                  <a:cubicBezTo>
                    <a:pt x="15" y="7"/>
                    <a:pt x="67" y="16"/>
                    <a:pt x="91" y="41"/>
                  </a:cubicBezTo>
                  <a:cubicBezTo>
                    <a:pt x="115" y="66"/>
                    <a:pt x="137" y="111"/>
                    <a:pt x="147" y="151"/>
                  </a:cubicBezTo>
                  <a:cubicBezTo>
                    <a:pt x="157" y="191"/>
                    <a:pt x="151" y="256"/>
                    <a:pt x="152" y="283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51219" name="AutoShape 19"/>
          <p:cNvSpPr>
            <a:spLocks noChangeArrowheads="1"/>
          </p:cNvSpPr>
          <p:nvPr/>
        </p:nvSpPr>
        <p:spPr bwMode="auto">
          <a:xfrm>
            <a:off x="3767166" y="228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pt-BR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3919538" y="1752600"/>
            <a:ext cx="2057400" cy="1905000"/>
            <a:chOff x="768" y="1104"/>
            <a:chExt cx="1296" cy="1200"/>
          </a:xfrm>
        </p:grpSpPr>
        <p:grpSp>
          <p:nvGrpSpPr>
            <p:cNvPr id="71718" name="Group 21"/>
            <p:cNvGrpSpPr>
              <a:grpSpLocks/>
            </p:cNvGrpSpPr>
            <p:nvPr/>
          </p:nvGrpSpPr>
          <p:grpSpPr bwMode="auto">
            <a:xfrm>
              <a:off x="768" y="1104"/>
              <a:ext cx="1296" cy="1200"/>
              <a:chOff x="3408" y="2352"/>
              <a:chExt cx="1296" cy="1200"/>
            </a:xfrm>
          </p:grpSpPr>
          <p:sp>
            <p:nvSpPr>
              <p:cNvPr id="51222" name="Oval 22"/>
              <p:cNvSpPr>
                <a:spLocks noChangeArrowheads="1"/>
              </p:cNvSpPr>
              <p:nvPr/>
            </p:nvSpPr>
            <p:spPr bwMode="auto">
              <a:xfrm>
                <a:off x="4032" y="235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12</a:t>
                </a:r>
              </a:p>
            </p:txBody>
          </p:sp>
          <p:sp>
            <p:nvSpPr>
              <p:cNvPr id="51223" name="Oval 23"/>
              <p:cNvSpPr>
                <a:spLocks noChangeArrowheads="1"/>
              </p:cNvSpPr>
              <p:nvPr/>
            </p:nvSpPr>
            <p:spPr bwMode="auto">
              <a:xfrm>
                <a:off x="3744" y="283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14</a:t>
                </a:r>
              </a:p>
            </p:txBody>
          </p:sp>
          <p:sp>
            <p:nvSpPr>
              <p:cNvPr id="51224" name="Line 24"/>
              <p:cNvSpPr>
                <a:spLocks noChangeShapeType="1"/>
              </p:cNvSpPr>
              <p:nvPr/>
            </p:nvSpPr>
            <p:spPr bwMode="auto">
              <a:xfrm flipH="1">
                <a:off x="3936" y="259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51225" name="Oval 25"/>
              <p:cNvSpPr>
                <a:spLocks noChangeArrowheads="1"/>
              </p:cNvSpPr>
              <p:nvPr/>
            </p:nvSpPr>
            <p:spPr bwMode="auto">
              <a:xfrm>
                <a:off x="4368" y="283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5</a:t>
                </a:r>
              </a:p>
            </p:txBody>
          </p:sp>
          <p:sp>
            <p:nvSpPr>
              <p:cNvPr id="51226" name="Line 26"/>
              <p:cNvSpPr>
                <a:spLocks noChangeShapeType="1"/>
              </p:cNvSpPr>
              <p:nvPr/>
            </p:nvSpPr>
            <p:spPr bwMode="auto">
              <a:xfrm>
                <a:off x="4224" y="259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51227" name="Oval 27"/>
              <p:cNvSpPr>
                <a:spLocks noChangeArrowheads="1"/>
              </p:cNvSpPr>
              <p:nvPr/>
            </p:nvSpPr>
            <p:spPr bwMode="auto">
              <a:xfrm>
                <a:off x="3408" y="331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8</a:t>
                </a:r>
              </a:p>
            </p:txBody>
          </p:sp>
          <p:sp>
            <p:nvSpPr>
              <p:cNvPr id="51228" name="Line 28"/>
              <p:cNvSpPr>
                <a:spLocks noChangeShapeType="1"/>
              </p:cNvSpPr>
              <p:nvPr/>
            </p:nvSpPr>
            <p:spPr bwMode="auto">
              <a:xfrm flipH="1">
                <a:off x="3600" y="307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</p:grpSp>
        <p:sp>
          <p:nvSpPr>
            <p:cNvPr id="51229" name="Oval 29"/>
            <p:cNvSpPr>
              <a:spLocks noChangeArrowheads="1"/>
            </p:cNvSpPr>
            <p:nvPr/>
          </p:nvSpPr>
          <p:spPr bwMode="auto">
            <a:xfrm>
              <a:off x="1488" y="206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10</a:t>
              </a:r>
            </a:p>
          </p:txBody>
        </p:sp>
        <p:sp>
          <p:nvSpPr>
            <p:cNvPr id="51230" name="Line 30"/>
            <p:cNvSpPr>
              <a:spLocks noChangeShapeType="1"/>
            </p:cNvSpPr>
            <p:nvPr/>
          </p:nvSpPr>
          <p:spPr bwMode="auto">
            <a:xfrm>
              <a:off x="1344" y="182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51231" name="AutoShape 31"/>
          <p:cNvSpPr>
            <a:spLocks noChangeArrowheads="1"/>
          </p:cNvSpPr>
          <p:nvPr/>
        </p:nvSpPr>
        <p:spPr bwMode="auto">
          <a:xfrm>
            <a:off x="6357966" y="228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ln>
            <a:headEnd/>
            <a:tailEnd type="none" w="lg" len="lg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pt-BR"/>
          </a:p>
        </p:txBody>
      </p:sp>
      <p:grpSp>
        <p:nvGrpSpPr>
          <p:cNvPr id="7" name="Group 32"/>
          <p:cNvGrpSpPr>
            <a:grpSpLocks/>
          </p:cNvGrpSpPr>
          <p:nvPr/>
        </p:nvGrpSpPr>
        <p:grpSpPr bwMode="auto">
          <a:xfrm>
            <a:off x="6586538" y="1752600"/>
            <a:ext cx="2057400" cy="1905000"/>
            <a:chOff x="768" y="1104"/>
            <a:chExt cx="1296" cy="1200"/>
          </a:xfrm>
        </p:grpSpPr>
        <p:grpSp>
          <p:nvGrpSpPr>
            <p:cNvPr id="71698" name="Group 33"/>
            <p:cNvGrpSpPr>
              <a:grpSpLocks/>
            </p:cNvGrpSpPr>
            <p:nvPr/>
          </p:nvGrpSpPr>
          <p:grpSpPr bwMode="auto">
            <a:xfrm>
              <a:off x="768" y="1104"/>
              <a:ext cx="1296" cy="1200"/>
              <a:chOff x="3408" y="2352"/>
              <a:chExt cx="1296" cy="1200"/>
            </a:xfrm>
          </p:grpSpPr>
          <p:sp>
            <p:nvSpPr>
              <p:cNvPr id="51234" name="Oval 34"/>
              <p:cNvSpPr>
                <a:spLocks noChangeArrowheads="1"/>
              </p:cNvSpPr>
              <p:nvPr/>
            </p:nvSpPr>
            <p:spPr bwMode="auto">
              <a:xfrm>
                <a:off x="4032" y="235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14</a:t>
                </a:r>
              </a:p>
            </p:txBody>
          </p:sp>
          <p:sp>
            <p:nvSpPr>
              <p:cNvPr id="51235" name="Oval 35"/>
              <p:cNvSpPr>
                <a:spLocks noChangeArrowheads="1"/>
              </p:cNvSpPr>
              <p:nvPr/>
            </p:nvSpPr>
            <p:spPr bwMode="auto">
              <a:xfrm>
                <a:off x="3744" y="283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12</a:t>
                </a:r>
              </a:p>
            </p:txBody>
          </p:sp>
          <p:sp>
            <p:nvSpPr>
              <p:cNvPr id="51236" name="Line 36"/>
              <p:cNvSpPr>
                <a:spLocks noChangeShapeType="1"/>
              </p:cNvSpPr>
              <p:nvPr/>
            </p:nvSpPr>
            <p:spPr bwMode="auto">
              <a:xfrm flipH="1">
                <a:off x="3936" y="259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51237" name="Oval 37"/>
              <p:cNvSpPr>
                <a:spLocks noChangeArrowheads="1"/>
              </p:cNvSpPr>
              <p:nvPr/>
            </p:nvSpPr>
            <p:spPr bwMode="auto">
              <a:xfrm>
                <a:off x="4368" y="283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5</a:t>
                </a:r>
              </a:p>
            </p:txBody>
          </p:sp>
          <p:sp>
            <p:nvSpPr>
              <p:cNvPr id="51238" name="Line 38"/>
              <p:cNvSpPr>
                <a:spLocks noChangeShapeType="1"/>
              </p:cNvSpPr>
              <p:nvPr/>
            </p:nvSpPr>
            <p:spPr bwMode="auto">
              <a:xfrm>
                <a:off x="4224" y="259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  <p:sp>
            <p:nvSpPr>
              <p:cNvPr id="51239" name="Oval 39"/>
              <p:cNvSpPr>
                <a:spLocks noChangeArrowheads="1"/>
              </p:cNvSpPr>
              <p:nvPr/>
            </p:nvSpPr>
            <p:spPr bwMode="auto">
              <a:xfrm>
                <a:off x="3408" y="3312"/>
                <a:ext cx="336" cy="240"/>
              </a:xfrm>
              <a:prstGeom prst="ellipse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8</a:t>
                </a:r>
              </a:p>
            </p:txBody>
          </p:sp>
          <p:sp>
            <p:nvSpPr>
              <p:cNvPr id="51240" name="Line 40"/>
              <p:cNvSpPr>
                <a:spLocks noChangeShapeType="1"/>
              </p:cNvSpPr>
              <p:nvPr/>
            </p:nvSpPr>
            <p:spPr bwMode="auto">
              <a:xfrm flipH="1">
                <a:off x="3600" y="3072"/>
                <a:ext cx="240" cy="240"/>
              </a:xfrm>
              <a:prstGeom prst="line">
                <a:avLst/>
              </a:prstGeom>
              <a:ln>
                <a:headEnd/>
                <a:tailEnd type="none" w="lg" len="lg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>
                  <a:defRPr/>
                </a:pPr>
                <a:endParaRPr lang="pt-BR"/>
              </a:p>
            </p:txBody>
          </p:sp>
        </p:grpSp>
        <p:sp>
          <p:nvSpPr>
            <p:cNvPr id="51241" name="Oval 41"/>
            <p:cNvSpPr>
              <a:spLocks noChangeArrowheads="1"/>
            </p:cNvSpPr>
            <p:nvPr/>
          </p:nvSpPr>
          <p:spPr bwMode="auto">
            <a:xfrm>
              <a:off x="1488" y="2064"/>
              <a:ext cx="336" cy="240"/>
            </a:xfrm>
            <a:prstGeom prst="ellipse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10</a:t>
              </a:r>
            </a:p>
          </p:txBody>
        </p:sp>
        <p:sp>
          <p:nvSpPr>
            <p:cNvPr id="51242" name="Line 42"/>
            <p:cNvSpPr>
              <a:spLocks noChangeShapeType="1"/>
            </p:cNvSpPr>
            <p:nvPr/>
          </p:nvSpPr>
          <p:spPr bwMode="auto">
            <a:xfrm>
              <a:off x="1344" y="1824"/>
              <a:ext cx="240" cy="240"/>
            </a:xfrm>
            <a:prstGeom prst="line">
              <a:avLst/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9" name="Group 43"/>
          <p:cNvGrpSpPr>
            <a:grpSpLocks/>
          </p:cNvGrpSpPr>
          <p:nvPr/>
        </p:nvGrpSpPr>
        <p:grpSpPr bwMode="auto">
          <a:xfrm>
            <a:off x="4595813" y="2038350"/>
            <a:ext cx="619125" cy="552450"/>
            <a:chOff x="2298" y="2544"/>
            <a:chExt cx="390" cy="348"/>
          </a:xfrm>
        </p:grpSpPr>
        <p:sp>
          <p:nvSpPr>
            <p:cNvPr id="51244" name="Freeform 44"/>
            <p:cNvSpPr>
              <a:spLocks/>
            </p:cNvSpPr>
            <p:nvPr/>
          </p:nvSpPr>
          <p:spPr bwMode="auto">
            <a:xfrm>
              <a:off x="2298" y="2544"/>
              <a:ext cx="162" cy="264"/>
            </a:xfrm>
            <a:custGeom>
              <a:avLst/>
              <a:gdLst/>
              <a:ahLst/>
              <a:cxnLst>
                <a:cxn ang="0">
                  <a:pos x="0" y="264"/>
                </a:cxn>
                <a:cxn ang="0">
                  <a:pos x="30" y="162"/>
                </a:cxn>
                <a:cxn ang="0">
                  <a:pos x="90" y="66"/>
                </a:cxn>
                <a:cxn ang="0">
                  <a:pos x="162" y="0"/>
                </a:cxn>
              </a:cxnLst>
              <a:rect l="0" t="0" r="r" b="b"/>
              <a:pathLst>
                <a:path w="162" h="264">
                  <a:moveTo>
                    <a:pt x="0" y="264"/>
                  </a:moveTo>
                  <a:cubicBezTo>
                    <a:pt x="5" y="247"/>
                    <a:pt x="15" y="195"/>
                    <a:pt x="30" y="162"/>
                  </a:cubicBezTo>
                  <a:cubicBezTo>
                    <a:pt x="45" y="129"/>
                    <a:pt x="68" y="93"/>
                    <a:pt x="90" y="66"/>
                  </a:cubicBezTo>
                  <a:cubicBezTo>
                    <a:pt x="112" y="39"/>
                    <a:pt x="147" y="14"/>
                    <a:pt x="162" y="0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51245" name="Freeform 45"/>
            <p:cNvSpPr>
              <a:spLocks/>
            </p:cNvSpPr>
            <p:nvPr/>
          </p:nvSpPr>
          <p:spPr bwMode="auto">
            <a:xfrm>
              <a:off x="2544" y="2652"/>
              <a:ext cx="144" cy="240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14" y="126"/>
                </a:cxn>
                <a:cxn ang="0">
                  <a:pos x="0" y="240"/>
                </a:cxn>
              </a:cxnLst>
              <a:rect l="0" t="0" r="r" b="b"/>
              <a:pathLst>
                <a:path w="144" h="240">
                  <a:moveTo>
                    <a:pt x="144" y="0"/>
                  </a:moveTo>
                  <a:cubicBezTo>
                    <a:pt x="139" y="21"/>
                    <a:pt x="138" y="86"/>
                    <a:pt x="114" y="126"/>
                  </a:cubicBezTo>
                  <a:cubicBezTo>
                    <a:pt x="90" y="166"/>
                    <a:pt x="24" y="216"/>
                    <a:pt x="0" y="240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1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12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 bldLvl="4" autoUpdateAnimBg="0"/>
      <p:bldP spid="51204" grpId="0" build="p" bldLvl="4" autoUpdateAnimBg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42938"/>
            <a:ext cx="7848600" cy="714375"/>
          </a:xfrm>
        </p:spPr>
        <p:txBody>
          <a:bodyPr/>
          <a:lstStyle/>
          <a:p>
            <a:pPr eaLnBrk="1" hangingPunct="1"/>
            <a:r>
              <a:rPr lang="en-US" altLang="pt-BR" sz="4000" smtClean="0"/>
              <a:t>Um heap-exemplo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57313" y="1295400"/>
            <a:ext cx="7100887" cy="7620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Aqui uma árvore binária-exemplo depois que ela foi </a:t>
            </a:r>
            <a:r>
              <a:rPr lang="en-US" altLang="pt-BR" sz="2400" smtClean="0">
                <a:solidFill>
                  <a:srgbClr val="FFFF00"/>
                </a:solidFill>
              </a:rPr>
              <a:t>amontoada</a:t>
            </a:r>
            <a:r>
              <a:rPr lang="en-US" altLang="pt-BR" sz="2400" smtClean="0"/>
              <a:t> (</a:t>
            </a:r>
            <a:r>
              <a:rPr lang="en-US" altLang="pt-BR" sz="2400" i="1" smtClean="0">
                <a:solidFill>
                  <a:srgbClr val="FFFF00"/>
                </a:solidFill>
              </a:rPr>
              <a:t>heapificada</a:t>
            </a:r>
            <a:r>
              <a:rPr lang="en-US" altLang="pt-BR" sz="2400" smtClean="0"/>
              <a:t>…)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300163" y="4929188"/>
            <a:ext cx="7772400" cy="139065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Observe que amontoar </a:t>
            </a:r>
            <a:r>
              <a:rPr lang="en-US" altLang="pt-BR" sz="2400" smtClean="0">
                <a:solidFill>
                  <a:srgbClr val="FFFF00"/>
                </a:solidFill>
              </a:rPr>
              <a:t>não</a:t>
            </a:r>
            <a:r>
              <a:rPr lang="en-US" altLang="pt-BR" sz="2400" smtClean="0"/>
              <a:t> significa </a:t>
            </a:r>
            <a:r>
              <a:rPr lang="en-US" altLang="pt-BR" sz="2400" smtClean="0">
                <a:solidFill>
                  <a:srgbClr val="FFFF00"/>
                </a:solidFill>
              </a:rPr>
              <a:t>ordenar</a:t>
            </a:r>
          </a:p>
          <a:p>
            <a:pPr eaLnBrk="1" hangingPunct="1"/>
            <a:r>
              <a:rPr lang="en-US" altLang="pt-BR" sz="2400" smtClean="0"/>
              <a:t>Amontoar também não altera a forma da árvore. Se ela começou justificada à esquerda, continua assim.</a:t>
            </a:r>
          </a:p>
        </p:txBody>
      </p:sp>
      <p:grpSp>
        <p:nvGrpSpPr>
          <p:cNvPr id="2" name="Group 34"/>
          <p:cNvGrpSpPr>
            <a:grpSpLocks/>
          </p:cNvGrpSpPr>
          <p:nvPr/>
        </p:nvGrpSpPr>
        <p:grpSpPr bwMode="auto">
          <a:xfrm>
            <a:off x="1643063" y="2286000"/>
            <a:ext cx="6786562" cy="2500313"/>
            <a:chOff x="624" y="1248"/>
            <a:chExt cx="4272" cy="1632"/>
          </a:xfrm>
        </p:grpSpPr>
        <p:sp>
          <p:nvSpPr>
            <p:cNvPr id="16389" name="Oval 5"/>
            <p:cNvSpPr>
              <a:spLocks noChangeArrowheads="1"/>
            </p:cNvSpPr>
            <p:nvPr/>
          </p:nvSpPr>
          <p:spPr bwMode="auto">
            <a:xfrm>
              <a:off x="9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16390" name="Oval 6"/>
            <p:cNvSpPr>
              <a:spLocks noChangeArrowheads="1"/>
            </p:cNvSpPr>
            <p:nvPr/>
          </p:nvSpPr>
          <p:spPr bwMode="auto">
            <a:xfrm>
              <a:off x="1296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16391" name="Oval 7"/>
            <p:cNvSpPr>
              <a:spLocks noChangeArrowheads="1"/>
            </p:cNvSpPr>
            <p:nvPr/>
          </p:nvSpPr>
          <p:spPr bwMode="auto">
            <a:xfrm>
              <a:off x="624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16392" name="Line 8"/>
            <p:cNvSpPr>
              <a:spLocks noChangeShapeType="1"/>
            </p:cNvSpPr>
            <p:nvPr/>
          </p:nvSpPr>
          <p:spPr bwMode="auto">
            <a:xfrm flipH="1">
              <a:off x="864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393" name="Line 9"/>
            <p:cNvSpPr>
              <a:spLocks noChangeShapeType="1"/>
            </p:cNvSpPr>
            <p:nvPr/>
          </p:nvSpPr>
          <p:spPr bwMode="auto">
            <a:xfrm>
              <a:off x="1248" y="2448"/>
              <a:ext cx="146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394" name="Oval 10"/>
            <p:cNvSpPr>
              <a:spLocks noChangeArrowheads="1"/>
            </p:cNvSpPr>
            <p:nvPr/>
          </p:nvSpPr>
          <p:spPr bwMode="auto">
            <a:xfrm>
              <a:off x="21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16395" name="Oval 11"/>
            <p:cNvSpPr>
              <a:spLocks noChangeArrowheads="1"/>
            </p:cNvSpPr>
            <p:nvPr/>
          </p:nvSpPr>
          <p:spPr bwMode="auto">
            <a:xfrm>
              <a:off x="2496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16396" name="Oval 12"/>
            <p:cNvSpPr>
              <a:spLocks noChangeArrowheads="1"/>
            </p:cNvSpPr>
            <p:nvPr/>
          </p:nvSpPr>
          <p:spPr bwMode="auto">
            <a:xfrm>
              <a:off x="1824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16397" name="Line 13"/>
            <p:cNvSpPr>
              <a:spLocks noChangeShapeType="1"/>
            </p:cNvSpPr>
            <p:nvPr/>
          </p:nvSpPr>
          <p:spPr bwMode="auto">
            <a:xfrm flipH="1">
              <a:off x="2064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398" name="Line 14"/>
            <p:cNvSpPr>
              <a:spLocks noChangeShapeType="1"/>
            </p:cNvSpPr>
            <p:nvPr/>
          </p:nvSpPr>
          <p:spPr bwMode="auto">
            <a:xfrm>
              <a:off x="2448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399" name="Oval 15"/>
            <p:cNvSpPr>
              <a:spLocks noChangeArrowheads="1"/>
            </p:cNvSpPr>
            <p:nvPr/>
          </p:nvSpPr>
          <p:spPr bwMode="auto">
            <a:xfrm>
              <a:off x="33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16400" name="Oval 16"/>
            <p:cNvSpPr>
              <a:spLocks noChangeArrowheads="1"/>
            </p:cNvSpPr>
            <p:nvPr/>
          </p:nvSpPr>
          <p:spPr bwMode="auto">
            <a:xfrm>
              <a:off x="3696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11</a:t>
              </a:r>
            </a:p>
          </p:txBody>
        </p:sp>
        <p:sp>
          <p:nvSpPr>
            <p:cNvPr id="16401" name="Oval 17"/>
            <p:cNvSpPr>
              <a:spLocks noChangeArrowheads="1"/>
            </p:cNvSpPr>
            <p:nvPr/>
          </p:nvSpPr>
          <p:spPr bwMode="auto">
            <a:xfrm>
              <a:off x="3024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16402" name="Line 18"/>
            <p:cNvSpPr>
              <a:spLocks noChangeShapeType="1"/>
            </p:cNvSpPr>
            <p:nvPr/>
          </p:nvSpPr>
          <p:spPr bwMode="auto">
            <a:xfrm flipH="1">
              <a:off x="3264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03" name="Line 19"/>
            <p:cNvSpPr>
              <a:spLocks noChangeShapeType="1"/>
            </p:cNvSpPr>
            <p:nvPr/>
          </p:nvSpPr>
          <p:spPr bwMode="auto">
            <a:xfrm>
              <a:off x="3648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04" name="Oval 20"/>
            <p:cNvSpPr>
              <a:spLocks noChangeArrowheads="1"/>
            </p:cNvSpPr>
            <p:nvPr/>
          </p:nvSpPr>
          <p:spPr bwMode="auto">
            <a:xfrm>
              <a:off x="45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16409" name="Oval 25"/>
            <p:cNvSpPr>
              <a:spLocks noChangeArrowheads="1"/>
            </p:cNvSpPr>
            <p:nvPr/>
          </p:nvSpPr>
          <p:spPr bwMode="auto">
            <a:xfrm>
              <a:off x="2784" y="1248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25</a:t>
              </a:r>
            </a:p>
          </p:txBody>
        </p:sp>
        <p:sp>
          <p:nvSpPr>
            <p:cNvPr id="16410" name="Oval 26"/>
            <p:cNvSpPr>
              <a:spLocks noChangeArrowheads="1"/>
            </p:cNvSpPr>
            <p:nvPr/>
          </p:nvSpPr>
          <p:spPr bwMode="auto">
            <a:xfrm>
              <a:off x="3984" y="163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16411" name="Oval 27"/>
            <p:cNvSpPr>
              <a:spLocks noChangeArrowheads="1"/>
            </p:cNvSpPr>
            <p:nvPr/>
          </p:nvSpPr>
          <p:spPr bwMode="auto">
            <a:xfrm>
              <a:off x="1632" y="163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16412" name="Line 28"/>
            <p:cNvSpPr>
              <a:spLocks noChangeShapeType="1"/>
            </p:cNvSpPr>
            <p:nvPr/>
          </p:nvSpPr>
          <p:spPr bwMode="auto">
            <a:xfrm flipH="1">
              <a:off x="1920" y="1440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13" name="Line 29"/>
            <p:cNvSpPr>
              <a:spLocks noChangeShapeType="1"/>
            </p:cNvSpPr>
            <p:nvPr/>
          </p:nvSpPr>
          <p:spPr bwMode="auto">
            <a:xfrm>
              <a:off x="3120" y="1440"/>
              <a:ext cx="910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14" name="Line 30"/>
            <p:cNvSpPr>
              <a:spLocks noChangeShapeType="1"/>
            </p:cNvSpPr>
            <p:nvPr/>
          </p:nvSpPr>
          <p:spPr bwMode="auto">
            <a:xfrm flipH="1">
              <a:off x="1248" y="1824"/>
              <a:ext cx="43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15" name="Line 31"/>
            <p:cNvSpPr>
              <a:spLocks noChangeShapeType="1"/>
            </p:cNvSpPr>
            <p:nvPr/>
          </p:nvSpPr>
          <p:spPr bwMode="auto">
            <a:xfrm>
              <a:off x="1920" y="1824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16" name="Line 32"/>
            <p:cNvSpPr>
              <a:spLocks noChangeShapeType="1"/>
            </p:cNvSpPr>
            <p:nvPr/>
          </p:nvSpPr>
          <p:spPr bwMode="auto">
            <a:xfrm flipH="1">
              <a:off x="3600" y="1824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6417" name="Line 33"/>
            <p:cNvSpPr>
              <a:spLocks noChangeShapeType="1"/>
            </p:cNvSpPr>
            <p:nvPr/>
          </p:nvSpPr>
          <p:spPr bwMode="auto">
            <a:xfrm>
              <a:off x="4272" y="1824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bldLvl="5" autoUpdateAnimBg="0"/>
      <p:bldP spid="16388" grpId="0" build="p" bldLvl="4" autoUpdateAnimBg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A11A898-9FDE-4309-A660-5775A9615C0C}" type="slidenum">
              <a:rPr lang="en-US" altLang="pt-BR"/>
              <a:pPr eaLnBrk="1" hangingPunct="1"/>
              <a:t>71</a:t>
            </a:fld>
            <a:endParaRPr lang="en-US" altLang="pt-BR"/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571500"/>
            <a:ext cx="7848600" cy="714375"/>
          </a:xfrm>
        </p:spPr>
        <p:txBody>
          <a:bodyPr/>
          <a:lstStyle/>
          <a:p>
            <a:pPr eaLnBrk="1" hangingPunct="1"/>
            <a:r>
              <a:rPr lang="en-US" altLang="pt-BR" sz="4000" smtClean="0"/>
              <a:t>Removendo a raiz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1143000"/>
            <a:ext cx="7315200" cy="9906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Observe que o maior valor agora está na raiz</a:t>
            </a:r>
          </a:p>
          <a:p>
            <a:pPr eaLnBrk="1" hangingPunct="1"/>
            <a:r>
              <a:rPr lang="en-US" altLang="pt-BR" sz="2400" smtClean="0"/>
              <a:t>Suponha que descartemos a raiz: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228725" y="4643438"/>
            <a:ext cx="7772400" cy="16764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Como consertamos a árvore para voltar a estar balanceada e justificada à esquerda</a:t>
            </a:r>
            <a:r>
              <a:rPr lang="en-US" altLang="pt-BR" sz="2400" i="1" smtClean="0"/>
              <a:t>?</a:t>
            </a:r>
          </a:p>
          <a:p>
            <a:pPr eaLnBrk="1" hangingPunct="1"/>
            <a:r>
              <a:rPr lang="en-US" altLang="pt-BR" sz="2400" smtClean="0"/>
              <a:t>Solução: Retire o elemento mais à direita do nível mais inferior e use como raiz.</a:t>
            </a: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1576388" y="2376488"/>
            <a:ext cx="6781800" cy="2286000"/>
            <a:chOff x="624" y="1584"/>
            <a:chExt cx="4272" cy="1440"/>
          </a:xfrm>
        </p:grpSpPr>
        <p:sp>
          <p:nvSpPr>
            <p:cNvPr id="18437" name="Oval 5"/>
            <p:cNvSpPr>
              <a:spLocks noChangeArrowheads="1"/>
            </p:cNvSpPr>
            <p:nvPr/>
          </p:nvSpPr>
          <p:spPr bwMode="auto">
            <a:xfrm>
              <a:off x="9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18438" name="Oval 6"/>
            <p:cNvSpPr>
              <a:spLocks noChangeArrowheads="1"/>
            </p:cNvSpPr>
            <p:nvPr/>
          </p:nvSpPr>
          <p:spPr bwMode="auto">
            <a:xfrm>
              <a:off x="12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18439" name="Oval 7"/>
            <p:cNvSpPr>
              <a:spLocks noChangeArrowheads="1"/>
            </p:cNvSpPr>
            <p:nvPr/>
          </p:nvSpPr>
          <p:spPr bwMode="auto">
            <a:xfrm>
              <a:off x="6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18440" name="Line 8"/>
            <p:cNvSpPr>
              <a:spLocks noChangeShapeType="1"/>
            </p:cNvSpPr>
            <p:nvPr/>
          </p:nvSpPr>
          <p:spPr bwMode="auto">
            <a:xfrm flipH="1">
              <a:off x="8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41" name="Line 9"/>
            <p:cNvSpPr>
              <a:spLocks noChangeShapeType="1"/>
            </p:cNvSpPr>
            <p:nvPr/>
          </p:nvSpPr>
          <p:spPr bwMode="auto">
            <a:xfrm>
              <a:off x="12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42" name="Oval 10"/>
            <p:cNvSpPr>
              <a:spLocks noChangeArrowheads="1"/>
            </p:cNvSpPr>
            <p:nvPr/>
          </p:nvSpPr>
          <p:spPr bwMode="auto">
            <a:xfrm>
              <a:off x="21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18443" name="Oval 11"/>
            <p:cNvSpPr>
              <a:spLocks noChangeArrowheads="1"/>
            </p:cNvSpPr>
            <p:nvPr/>
          </p:nvSpPr>
          <p:spPr bwMode="auto">
            <a:xfrm>
              <a:off x="24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18444" name="Oval 12"/>
            <p:cNvSpPr>
              <a:spLocks noChangeArrowheads="1"/>
            </p:cNvSpPr>
            <p:nvPr/>
          </p:nvSpPr>
          <p:spPr bwMode="auto">
            <a:xfrm>
              <a:off x="18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18445" name="Line 13"/>
            <p:cNvSpPr>
              <a:spLocks noChangeShapeType="1"/>
            </p:cNvSpPr>
            <p:nvPr/>
          </p:nvSpPr>
          <p:spPr bwMode="auto">
            <a:xfrm flipH="1">
              <a:off x="20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46" name="Line 14"/>
            <p:cNvSpPr>
              <a:spLocks noChangeShapeType="1"/>
            </p:cNvSpPr>
            <p:nvPr/>
          </p:nvSpPr>
          <p:spPr bwMode="auto">
            <a:xfrm>
              <a:off x="24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47" name="Oval 15"/>
            <p:cNvSpPr>
              <a:spLocks noChangeArrowheads="1"/>
            </p:cNvSpPr>
            <p:nvPr/>
          </p:nvSpPr>
          <p:spPr bwMode="auto">
            <a:xfrm>
              <a:off x="33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18448" name="Oval 16"/>
            <p:cNvSpPr>
              <a:spLocks noChangeArrowheads="1"/>
            </p:cNvSpPr>
            <p:nvPr/>
          </p:nvSpPr>
          <p:spPr bwMode="auto">
            <a:xfrm>
              <a:off x="36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11</a:t>
              </a:r>
            </a:p>
          </p:txBody>
        </p:sp>
        <p:sp>
          <p:nvSpPr>
            <p:cNvPr id="18449" name="Oval 17"/>
            <p:cNvSpPr>
              <a:spLocks noChangeArrowheads="1"/>
            </p:cNvSpPr>
            <p:nvPr/>
          </p:nvSpPr>
          <p:spPr bwMode="auto">
            <a:xfrm>
              <a:off x="30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18450" name="Line 18"/>
            <p:cNvSpPr>
              <a:spLocks noChangeShapeType="1"/>
            </p:cNvSpPr>
            <p:nvPr/>
          </p:nvSpPr>
          <p:spPr bwMode="auto">
            <a:xfrm flipH="1">
              <a:off x="32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51" name="Line 19"/>
            <p:cNvSpPr>
              <a:spLocks noChangeShapeType="1"/>
            </p:cNvSpPr>
            <p:nvPr/>
          </p:nvSpPr>
          <p:spPr bwMode="auto">
            <a:xfrm>
              <a:off x="36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52" name="Oval 20"/>
            <p:cNvSpPr>
              <a:spLocks noChangeArrowheads="1"/>
            </p:cNvSpPr>
            <p:nvPr/>
          </p:nvSpPr>
          <p:spPr bwMode="auto">
            <a:xfrm>
              <a:off x="45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18454" name="Oval 22"/>
            <p:cNvSpPr>
              <a:spLocks noChangeArrowheads="1"/>
            </p:cNvSpPr>
            <p:nvPr/>
          </p:nvSpPr>
          <p:spPr bwMode="auto">
            <a:xfrm>
              <a:off x="3984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18455" name="Oval 23"/>
            <p:cNvSpPr>
              <a:spLocks noChangeArrowheads="1"/>
            </p:cNvSpPr>
            <p:nvPr/>
          </p:nvSpPr>
          <p:spPr bwMode="auto">
            <a:xfrm>
              <a:off x="1632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18456" name="Line 24"/>
            <p:cNvSpPr>
              <a:spLocks noChangeShapeType="1"/>
            </p:cNvSpPr>
            <p:nvPr/>
          </p:nvSpPr>
          <p:spPr bwMode="auto">
            <a:xfrm flipH="1">
              <a:off x="19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57" name="Line 25"/>
            <p:cNvSpPr>
              <a:spLocks noChangeShapeType="1"/>
            </p:cNvSpPr>
            <p:nvPr/>
          </p:nvSpPr>
          <p:spPr bwMode="auto">
            <a:xfrm>
              <a:off x="31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58" name="Line 26"/>
            <p:cNvSpPr>
              <a:spLocks noChangeShapeType="1"/>
            </p:cNvSpPr>
            <p:nvPr/>
          </p:nvSpPr>
          <p:spPr bwMode="auto">
            <a:xfrm flipH="1">
              <a:off x="1248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59" name="Line 27"/>
            <p:cNvSpPr>
              <a:spLocks noChangeShapeType="1"/>
            </p:cNvSpPr>
            <p:nvPr/>
          </p:nvSpPr>
          <p:spPr bwMode="auto">
            <a:xfrm>
              <a:off x="1920" y="1968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60" name="Line 28"/>
            <p:cNvSpPr>
              <a:spLocks noChangeShapeType="1"/>
            </p:cNvSpPr>
            <p:nvPr/>
          </p:nvSpPr>
          <p:spPr bwMode="auto">
            <a:xfrm flipH="1">
              <a:off x="3600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8461" name="Line 29"/>
            <p:cNvSpPr>
              <a:spLocks noChangeShapeType="1"/>
            </p:cNvSpPr>
            <p:nvPr/>
          </p:nvSpPr>
          <p:spPr bwMode="auto">
            <a:xfrm>
              <a:off x="4272" y="1968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8465" name="Freeform 33"/>
          <p:cNvSpPr>
            <a:spLocks/>
          </p:cNvSpPr>
          <p:nvPr/>
        </p:nvSpPr>
        <p:spPr bwMode="auto">
          <a:xfrm>
            <a:off x="5291138" y="2500313"/>
            <a:ext cx="1517650" cy="1781175"/>
          </a:xfrm>
          <a:custGeom>
            <a:avLst/>
            <a:gdLst/>
            <a:ahLst/>
            <a:cxnLst>
              <a:cxn ang="0">
                <a:pos x="924" y="1122"/>
              </a:cxn>
              <a:cxn ang="0">
                <a:pos x="924" y="786"/>
              </a:cxn>
              <a:cxn ang="0">
                <a:pos x="732" y="546"/>
              </a:cxn>
              <a:cxn ang="0">
                <a:pos x="342" y="474"/>
              </a:cxn>
              <a:cxn ang="0">
                <a:pos x="96" y="366"/>
              </a:cxn>
              <a:cxn ang="0">
                <a:pos x="0" y="0"/>
              </a:cxn>
            </a:cxnLst>
            <a:rect l="0" t="0" r="r" b="b"/>
            <a:pathLst>
              <a:path w="956" h="1122">
                <a:moveTo>
                  <a:pt x="924" y="1122"/>
                </a:moveTo>
                <a:cubicBezTo>
                  <a:pt x="940" y="1002"/>
                  <a:pt x="956" y="882"/>
                  <a:pt x="924" y="786"/>
                </a:cubicBezTo>
                <a:cubicBezTo>
                  <a:pt x="892" y="690"/>
                  <a:pt x="829" y="598"/>
                  <a:pt x="732" y="546"/>
                </a:cubicBezTo>
                <a:cubicBezTo>
                  <a:pt x="635" y="494"/>
                  <a:pt x="448" y="504"/>
                  <a:pt x="342" y="474"/>
                </a:cubicBezTo>
                <a:cubicBezTo>
                  <a:pt x="236" y="444"/>
                  <a:pt x="153" y="445"/>
                  <a:pt x="96" y="366"/>
                </a:cubicBezTo>
                <a:cubicBezTo>
                  <a:pt x="39" y="287"/>
                  <a:pt x="20" y="76"/>
                  <a:pt x="0" y="0"/>
                </a:cubicBezTo>
              </a:path>
            </a:pathLst>
          </a:custGeom>
          <a:noFill/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5005388" y="2071688"/>
            <a:ext cx="2136775" cy="2668587"/>
            <a:chOff x="2784" y="1392"/>
            <a:chExt cx="1346" cy="1681"/>
          </a:xfrm>
        </p:grpSpPr>
        <p:sp>
          <p:nvSpPr>
            <p:cNvPr id="18463" name="Oval 31"/>
            <p:cNvSpPr>
              <a:spLocks noChangeArrowheads="1"/>
            </p:cNvSpPr>
            <p:nvPr/>
          </p:nvSpPr>
          <p:spPr bwMode="auto">
            <a:xfrm>
              <a:off x="2784" y="139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11</a:t>
              </a:r>
            </a:p>
          </p:txBody>
        </p:sp>
        <p:sp>
          <p:nvSpPr>
            <p:cNvPr id="18466" name="Rectangle 34"/>
            <p:cNvSpPr>
              <a:spLocks noChangeArrowheads="1"/>
            </p:cNvSpPr>
            <p:nvPr/>
          </p:nvSpPr>
          <p:spPr bwMode="auto">
            <a:xfrm>
              <a:off x="3650" y="2593"/>
              <a:ext cx="480" cy="480"/>
            </a:xfrm>
            <a:prstGeom prst="rect">
              <a:avLst/>
            </a:prstGeom>
            <a:solidFill>
              <a:schemeClr val="tx1"/>
            </a:solidFill>
            <a:ln>
              <a:noFill/>
              <a:headEnd/>
              <a:tailEnd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bldLvl="5" autoUpdateAnimBg="0"/>
      <p:bldP spid="18436" grpId="0" build="p" bldLvl="4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571500"/>
            <a:ext cx="7848600" cy="598488"/>
          </a:xfrm>
        </p:spPr>
        <p:txBody>
          <a:bodyPr/>
          <a:lstStyle/>
          <a:p>
            <a:pPr eaLnBrk="1" hangingPunct="1"/>
            <a:r>
              <a:rPr lang="en-US" altLang="pt-BR" sz="4000" smtClean="0"/>
              <a:t>O método </a:t>
            </a:r>
            <a:r>
              <a:rPr lang="en-US" altLang="pt-BR" sz="3600" smtClean="0">
                <a:solidFill>
                  <a:srgbClr val="FFFF00"/>
                </a:solidFill>
                <a:latin typeface="Verdana" pitchFamily="34" charset="0"/>
              </a:rPr>
              <a:t>reamontoar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altLang="pt-BR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1214438"/>
            <a:ext cx="8001000" cy="1347787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A árvore está balanceada e justificada à esquerda, mas não é mais um </a:t>
            </a:r>
            <a:r>
              <a:rPr lang="en-US" altLang="pt-BR" sz="2400" smtClean="0">
                <a:solidFill>
                  <a:srgbClr val="FFFF00"/>
                </a:solidFill>
              </a:rPr>
              <a:t>heap</a:t>
            </a:r>
          </a:p>
          <a:p>
            <a:pPr eaLnBrk="1" hangingPunct="1"/>
            <a:r>
              <a:rPr lang="en-US" altLang="pt-BR" sz="2400" smtClean="0"/>
              <a:t>Porém, </a:t>
            </a:r>
            <a:r>
              <a:rPr lang="en-US" altLang="pt-BR" sz="2400" i="1" smtClean="0"/>
              <a:t>somente a raiz </a:t>
            </a:r>
            <a:r>
              <a:rPr lang="en-US" altLang="pt-BR" sz="2400" smtClean="0"/>
              <a:t>não possui a </a:t>
            </a:r>
            <a:r>
              <a:rPr lang="en-US" altLang="pt-BR" sz="2400" smtClean="0">
                <a:solidFill>
                  <a:srgbClr val="FFFF00"/>
                </a:solidFill>
              </a:rPr>
              <a:t>propriedade-heap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071563" y="5286375"/>
            <a:ext cx="8458200" cy="1071563"/>
          </a:xfrm>
        </p:spPr>
        <p:txBody>
          <a:bodyPr/>
          <a:lstStyle/>
          <a:p>
            <a:pPr eaLnBrk="1" hangingPunct="1"/>
            <a:r>
              <a:rPr lang="en-US" altLang="pt-BR" sz="2400" smtClean="0">
                <a:solidFill>
                  <a:srgbClr val="FFFF00"/>
                </a:solidFill>
              </a:rPr>
              <a:t>Peneiramos para cima </a:t>
            </a:r>
            <a:r>
              <a:rPr lang="en-US" altLang="pt-BR" sz="2400" smtClean="0"/>
              <a:t>a raiz (</a:t>
            </a:r>
            <a:r>
              <a:rPr lang="en-US" altLang="pt-BR" sz="2400" smtClean="0">
                <a:solidFill>
                  <a:srgbClr val="FFFF00"/>
                </a:solidFill>
              </a:rPr>
              <a:t>sift up</a:t>
            </a:r>
            <a:r>
              <a:rPr lang="en-US" altLang="pt-BR" sz="2400" smtClean="0"/>
              <a:t>)</a:t>
            </a:r>
            <a:endParaRPr lang="en-US" altLang="pt-BR" sz="2400" i="1" smtClean="0"/>
          </a:p>
          <a:p>
            <a:pPr eaLnBrk="1" hangingPunct="1"/>
            <a:r>
              <a:rPr lang="en-US" altLang="pt-BR" sz="2400" smtClean="0"/>
              <a:t>Feito isto, somente um filho perdeu a propriedade-heap</a:t>
            </a:r>
          </a:p>
        </p:txBody>
      </p:sp>
      <p:grpSp>
        <p:nvGrpSpPr>
          <p:cNvPr id="74757" name="Group 36"/>
          <p:cNvGrpSpPr>
            <a:grpSpLocks/>
          </p:cNvGrpSpPr>
          <p:nvPr/>
        </p:nvGrpSpPr>
        <p:grpSpPr bwMode="auto">
          <a:xfrm>
            <a:off x="1790700" y="2552700"/>
            <a:ext cx="6781800" cy="2590800"/>
            <a:chOff x="624" y="1392"/>
            <a:chExt cx="4272" cy="1632"/>
          </a:xfrm>
        </p:grpSpPr>
        <p:sp>
          <p:nvSpPr>
            <p:cNvPr id="21510" name="Oval 6"/>
            <p:cNvSpPr>
              <a:spLocks noChangeArrowheads="1"/>
            </p:cNvSpPr>
            <p:nvPr/>
          </p:nvSpPr>
          <p:spPr bwMode="auto">
            <a:xfrm>
              <a:off x="9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21511" name="Oval 7"/>
            <p:cNvSpPr>
              <a:spLocks noChangeArrowheads="1"/>
            </p:cNvSpPr>
            <p:nvPr/>
          </p:nvSpPr>
          <p:spPr bwMode="auto">
            <a:xfrm>
              <a:off x="12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1512" name="Oval 8"/>
            <p:cNvSpPr>
              <a:spLocks noChangeArrowheads="1"/>
            </p:cNvSpPr>
            <p:nvPr/>
          </p:nvSpPr>
          <p:spPr bwMode="auto">
            <a:xfrm>
              <a:off x="6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21513" name="Line 9"/>
            <p:cNvSpPr>
              <a:spLocks noChangeShapeType="1"/>
            </p:cNvSpPr>
            <p:nvPr/>
          </p:nvSpPr>
          <p:spPr bwMode="auto">
            <a:xfrm flipH="1">
              <a:off x="8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14" name="Line 10"/>
            <p:cNvSpPr>
              <a:spLocks noChangeShapeType="1"/>
            </p:cNvSpPr>
            <p:nvPr/>
          </p:nvSpPr>
          <p:spPr bwMode="auto">
            <a:xfrm>
              <a:off x="12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15" name="Oval 11"/>
            <p:cNvSpPr>
              <a:spLocks noChangeArrowheads="1"/>
            </p:cNvSpPr>
            <p:nvPr/>
          </p:nvSpPr>
          <p:spPr bwMode="auto">
            <a:xfrm>
              <a:off x="21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21516" name="Oval 12"/>
            <p:cNvSpPr>
              <a:spLocks noChangeArrowheads="1"/>
            </p:cNvSpPr>
            <p:nvPr/>
          </p:nvSpPr>
          <p:spPr bwMode="auto">
            <a:xfrm>
              <a:off x="24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21517" name="Oval 13"/>
            <p:cNvSpPr>
              <a:spLocks noChangeArrowheads="1"/>
            </p:cNvSpPr>
            <p:nvPr/>
          </p:nvSpPr>
          <p:spPr bwMode="auto">
            <a:xfrm>
              <a:off x="18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21518" name="Line 14"/>
            <p:cNvSpPr>
              <a:spLocks noChangeShapeType="1"/>
            </p:cNvSpPr>
            <p:nvPr/>
          </p:nvSpPr>
          <p:spPr bwMode="auto">
            <a:xfrm flipH="1">
              <a:off x="20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19" name="Line 15"/>
            <p:cNvSpPr>
              <a:spLocks noChangeShapeType="1"/>
            </p:cNvSpPr>
            <p:nvPr/>
          </p:nvSpPr>
          <p:spPr bwMode="auto">
            <a:xfrm>
              <a:off x="24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20" name="Oval 16"/>
            <p:cNvSpPr>
              <a:spLocks noChangeArrowheads="1"/>
            </p:cNvSpPr>
            <p:nvPr/>
          </p:nvSpPr>
          <p:spPr bwMode="auto">
            <a:xfrm>
              <a:off x="33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1522" name="Oval 18"/>
            <p:cNvSpPr>
              <a:spLocks noChangeArrowheads="1"/>
            </p:cNvSpPr>
            <p:nvPr/>
          </p:nvSpPr>
          <p:spPr bwMode="auto">
            <a:xfrm>
              <a:off x="30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21523" name="Line 19"/>
            <p:cNvSpPr>
              <a:spLocks noChangeShapeType="1"/>
            </p:cNvSpPr>
            <p:nvPr/>
          </p:nvSpPr>
          <p:spPr bwMode="auto">
            <a:xfrm flipH="1">
              <a:off x="32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25" name="Oval 21"/>
            <p:cNvSpPr>
              <a:spLocks noChangeArrowheads="1"/>
            </p:cNvSpPr>
            <p:nvPr/>
          </p:nvSpPr>
          <p:spPr bwMode="auto">
            <a:xfrm>
              <a:off x="45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21526" name="Oval 22"/>
            <p:cNvSpPr>
              <a:spLocks noChangeArrowheads="1"/>
            </p:cNvSpPr>
            <p:nvPr/>
          </p:nvSpPr>
          <p:spPr bwMode="auto">
            <a:xfrm>
              <a:off x="3984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21527" name="Oval 23"/>
            <p:cNvSpPr>
              <a:spLocks noChangeArrowheads="1"/>
            </p:cNvSpPr>
            <p:nvPr/>
          </p:nvSpPr>
          <p:spPr bwMode="auto">
            <a:xfrm>
              <a:off x="1632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21528" name="Line 24"/>
            <p:cNvSpPr>
              <a:spLocks noChangeShapeType="1"/>
            </p:cNvSpPr>
            <p:nvPr/>
          </p:nvSpPr>
          <p:spPr bwMode="auto">
            <a:xfrm flipH="1">
              <a:off x="19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29" name="Line 25"/>
            <p:cNvSpPr>
              <a:spLocks noChangeShapeType="1"/>
            </p:cNvSpPr>
            <p:nvPr/>
          </p:nvSpPr>
          <p:spPr bwMode="auto">
            <a:xfrm>
              <a:off x="31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30" name="Line 26"/>
            <p:cNvSpPr>
              <a:spLocks noChangeShapeType="1"/>
            </p:cNvSpPr>
            <p:nvPr/>
          </p:nvSpPr>
          <p:spPr bwMode="auto">
            <a:xfrm flipH="1">
              <a:off x="1248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31" name="Line 27"/>
            <p:cNvSpPr>
              <a:spLocks noChangeShapeType="1"/>
            </p:cNvSpPr>
            <p:nvPr/>
          </p:nvSpPr>
          <p:spPr bwMode="auto">
            <a:xfrm>
              <a:off x="1920" y="1968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32" name="Line 28"/>
            <p:cNvSpPr>
              <a:spLocks noChangeShapeType="1"/>
            </p:cNvSpPr>
            <p:nvPr/>
          </p:nvSpPr>
          <p:spPr bwMode="auto">
            <a:xfrm flipH="1">
              <a:off x="3600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33" name="Line 29"/>
            <p:cNvSpPr>
              <a:spLocks noChangeShapeType="1"/>
            </p:cNvSpPr>
            <p:nvPr/>
          </p:nvSpPr>
          <p:spPr bwMode="auto">
            <a:xfrm>
              <a:off x="4272" y="1968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1536" name="Oval 32"/>
            <p:cNvSpPr>
              <a:spLocks noChangeArrowheads="1"/>
            </p:cNvSpPr>
            <p:nvPr/>
          </p:nvSpPr>
          <p:spPr bwMode="auto">
            <a:xfrm>
              <a:off x="2784" y="139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11</a:t>
              </a:r>
            </a:p>
          </p:txBody>
        </p:sp>
      </p:grpSp>
      <p:sp>
        <p:nvSpPr>
          <p:cNvPr id="21538" name="Freeform 34"/>
          <p:cNvSpPr>
            <a:spLocks/>
          </p:cNvSpPr>
          <p:nvPr/>
        </p:nvSpPr>
        <p:spPr bwMode="auto">
          <a:xfrm>
            <a:off x="3843338" y="2617788"/>
            <a:ext cx="1298575" cy="466725"/>
          </a:xfrm>
          <a:custGeom>
            <a:avLst/>
            <a:gdLst/>
            <a:ahLst/>
            <a:cxnLst>
              <a:cxn ang="0">
                <a:pos x="0" y="296"/>
              </a:cxn>
              <a:cxn ang="0">
                <a:pos x="192" y="104"/>
              </a:cxn>
              <a:cxn ang="0">
                <a:pos x="432" y="8"/>
              </a:cxn>
              <a:cxn ang="0">
                <a:pos x="816" y="56"/>
              </a:cxn>
            </a:cxnLst>
            <a:rect l="0" t="0" r="r" b="b"/>
            <a:pathLst>
              <a:path w="816" h="296">
                <a:moveTo>
                  <a:pt x="0" y="296"/>
                </a:moveTo>
                <a:cubicBezTo>
                  <a:pt x="60" y="224"/>
                  <a:pt x="120" y="152"/>
                  <a:pt x="192" y="104"/>
                </a:cubicBezTo>
                <a:cubicBezTo>
                  <a:pt x="264" y="56"/>
                  <a:pt x="328" y="16"/>
                  <a:pt x="432" y="8"/>
                </a:cubicBezTo>
                <a:cubicBezTo>
                  <a:pt x="536" y="0"/>
                  <a:pt x="676" y="28"/>
                  <a:pt x="816" y="56"/>
                </a:cubicBezTo>
              </a:path>
            </a:pathLst>
          </a:custGeom>
          <a:noFill/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21539" name="Freeform 35"/>
          <p:cNvSpPr>
            <a:spLocks/>
          </p:cNvSpPr>
          <p:nvPr/>
        </p:nvSpPr>
        <p:spPr bwMode="auto">
          <a:xfrm>
            <a:off x="4000500" y="3009900"/>
            <a:ext cx="1371600" cy="469900"/>
          </a:xfrm>
          <a:custGeom>
            <a:avLst/>
            <a:gdLst/>
            <a:ahLst/>
            <a:cxnLst>
              <a:cxn ang="0">
                <a:pos x="864" y="0"/>
              </a:cxn>
              <a:cxn ang="0">
                <a:pos x="672" y="192"/>
              </a:cxn>
              <a:cxn ang="0">
                <a:pos x="336" y="288"/>
              </a:cxn>
              <a:cxn ang="0">
                <a:pos x="0" y="240"/>
              </a:cxn>
            </a:cxnLst>
            <a:rect l="0" t="0" r="r" b="b"/>
            <a:pathLst>
              <a:path w="864" h="296">
                <a:moveTo>
                  <a:pt x="864" y="0"/>
                </a:moveTo>
                <a:cubicBezTo>
                  <a:pt x="812" y="72"/>
                  <a:pt x="760" y="144"/>
                  <a:pt x="672" y="192"/>
                </a:cubicBezTo>
                <a:cubicBezTo>
                  <a:pt x="584" y="240"/>
                  <a:pt x="448" y="280"/>
                  <a:pt x="336" y="288"/>
                </a:cubicBezTo>
                <a:cubicBezTo>
                  <a:pt x="224" y="296"/>
                  <a:pt x="48" y="248"/>
                  <a:pt x="0" y="240"/>
                </a:cubicBezTo>
              </a:path>
            </a:pathLst>
          </a:custGeom>
          <a:noFill/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 bldLvl="5" autoUpdateAnimBg="0"/>
      <p:bldP spid="21508" grpId="0" build="p" bldLvl="4" autoUpdateAnimBg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98487"/>
          </a:xfrm>
        </p:spPr>
        <p:txBody>
          <a:bodyPr/>
          <a:lstStyle/>
          <a:p>
            <a:pPr eaLnBrk="1" hangingPunct="1"/>
            <a:r>
              <a:rPr lang="en-US" altLang="pt-BR" sz="4000" smtClean="0"/>
              <a:t>O método </a:t>
            </a:r>
            <a:r>
              <a:rPr lang="en-US" altLang="pt-BR" sz="3600" smtClean="0">
                <a:solidFill>
                  <a:srgbClr val="FFFF00"/>
                </a:solidFill>
                <a:latin typeface="Verdana" pitchFamily="34" charset="0"/>
              </a:rPr>
              <a:t>reamontoar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II</a:t>
            </a:r>
            <a:endParaRPr lang="en-US" altLang="pt-BR" sz="4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28725" y="1214438"/>
            <a:ext cx="7772400" cy="9906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Agora o filho à esquerda da raiz perdeu a propriedade-heap (também um 22)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228725" y="5286375"/>
            <a:ext cx="7915275" cy="1357313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Este nodo podemos também </a:t>
            </a:r>
            <a:r>
              <a:rPr lang="en-US" altLang="pt-BR" sz="2400" smtClean="0">
                <a:solidFill>
                  <a:srgbClr val="FFFF00"/>
                </a:solidFill>
                <a:latin typeface="Verdana" pitchFamily="34" charset="0"/>
              </a:rPr>
              <a:t>peneirar para cima</a:t>
            </a:r>
            <a:endParaRPr lang="en-US" altLang="pt-BR" sz="2400" i="1" smtClean="0">
              <a:solidFill>
                <a:srgbClr val="FFFF00"/>
              </a:solidFill>
            </a:endParaRPr>
          </a:p>
          <a:p>
            <a:pPr eaLnBrk="1" hangingPunct="1"/>
            <a:r>
              <a:rPr lang="en-US" altLang="pt-BR" sz="2400" smtClean="0"/>
              <a:t>Novamente somente um filho perdeu a condição-heap</a:t>
            </a:r>
          </a:p>
        </p:txBody>
      </p:sp>
      <p:grpSp>
        <p:nvGrpSpPr>
          <p:cNvPr id="75781" name="Group 5"/>
          <p:cNvGrpSpPr>
            <a:grpSpLocks/>
          </p:cNvGrpSpPr>
          <p:nvPr/>
        </p:nvGrpSpPr>
        <p:grpSpPr bwMode="auto">
          <a:xfrm>
            <a:off x="1862138" y="2338388"/>
            <a:ext cx="6781800" cy="2590800"/>
            <a:chOff x="624" y="1392"/>
            <a:chExt cx="4272" cy="1632"/>
          </a:xfrm>
        </p:grpSpPr>
        <p:sp>
          <p:nvSpPr>
            <p:cNvPr id="26630" name="Oval 6"/>
            <p:cNvSpPr>
              <a:spLocks noChangeArrowheads="1"/>
            </p:cNvSpPr>
            <p:nvPr/>
          </p:nvSpPr>
          <p:spPr bwMode="auto">
            <a:xfrm>
              <a:off x="9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26631" name="Oval 7"/>
            <p:cNvSpPr>
              <a:spLocks noChangeArrowheads="1"/>
            </p:cNvSpPr>
            <p:nvPr/>
          </p:nvSpPr>
          <p:spPr bwMode="auto">
            <a:xfrm>
              <a:off x="12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6632" name="Oval 8"/>
            <p:cNvSpPr>
              <a:spLocks noChangeArrowheads="1"/>
            </p:cNvSpPr>
            <p:nvPr/>
          </p:nvSpPr>
          <p:spPr bwMode="auto">
            <a:xfrm>
              <a:off x="6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26633" name="Line 9"/>
            <p:cNvSpPr>
              <a:spLocks noChangeShapeType="1"/>
            </p:cNvSpPr>
            <p:nvPr/>
          </p:nvSpPr>
          <p:spPr bwMode="auto">
            <a:xfrm flipH="1">
              <a:off x="8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34" name="Line 10"/>
            <p:cNvSpPr>
              <a:spLocks noChangeShapeType="1"/>
            </p:cNvSpPr>
            <p:nvPr/>
          </p:nvSpPr>
          <p:spPr bwMode="auto">
            <a:xfrm>
              <a:off x="12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35" name="Oval 11"/>
            <p:cNvSpPr>
              <a:spLocks noChangeArrowheads="1"/>
            </p:cNvSpPr>
            <p:nvPr/>
          </p:nvSpPr>
          <p:spPr bwMode="auto">
            <a:xfrm>
              <a:off x="21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26636" name="Oval 12"/>
            <p:cNvSpPr>
              <a:spLocks noChangeArrowheads="1"/>
            </p:cNvSpPr>
            <p:nvPr/>
          </p:nvSpPr>
          <p:spPr bwMode="auto">
            <a:xfrm>
              <a:off x="24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26637" name="Oval 13"/>
            <p:cNvSpPr>
              <a:spLocks noChangeArrowheads="1"/>
            </p:cNvSpPr>
            <p:nvPr/>
          </p:nvSpPr>
          <p:spPr bwMode="auto">
            <a:xfrm>
              <a:off x="18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26638" name="Line 14"/>
            <p:cNvSpPr>
              <a:spLocks noChangeShapeType="1"/>
            </p:cNvSpPr>
            <p:nvPr/>
          </p:nvSpPr>
          <p:spPr bwMode="auto">
            <a:xfrm flipH="1">
              <a:off x="20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39" name="Line 15"/>
            <p:cNvSpPr>
              <a:spLocks noChangeShapeType="1"/>
            </p:cNvSpPr>
            <p:nvPr/>
          </p:nvSpPr>
          <p:spPr bwMode="auto">
            <a:xfrm>
              <a:off x="24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40" name="Oval 16"/>
            <p:cNvSpPr>
              <a:spLocks noChangeArrowheads="1"/>
            </p:cNvSpPr>
            <p:nvPr/>
          </p:nvSpPr>
          <p:spPr bwMode="auto">
            <a:xfrm>
              <a:off x="33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6641" name="Oval 17"/>
            <p:cNvSpPr>
              <a:spLocks noChangeArrowheads="1"/>
            </p:cNvSpPr>
            <p:nvPr/>
          </p:nvSpPr>
          <p:spPr bwMode="auto">
            <a:xfrm>
              <a:off x="30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26642" name="Line 18"/>
            <p:cNvSpPr>
              <a:spLocks noChangeShapeType="1"/>
            </p:cNvSpPr>
            <p:nvPr/>
          </p:nvSpPr>
          <p:spPr bwMode="auto">
            <a:xfrm flipH="1">
              <a:off x="32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43" name="Oval 19"/>
            <p:cNvSpPr>
              <a:spLocks noChangeArrowheads="1"/>
            </p:cNvSpPr>
            <p:nvPr/>
          </p:nvSpPr>
          <p:spPr bwMode="auto">
            <a:xfrm>
              <a:off x="45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26644" name="Oval 20"/>
            <p:cNvSpPr>
              <a:spLocks noChangeArrowheads="1"/>
            </p:cNvSpPr>
            <p:nvPr/>
          </p:nvSpPr>
          <p:spPr bwMode="auto">
            <a:xfrm>
              <a:off x="3984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26645" name="Oval 21"/>
            <p:cNvSpPr>
              <a:spLocks noChangeArrowheads="1"/>
            </p:cNvSpPr>
            <p:nvPr/>
          </p:nvSpPr>
          <p:spPr bwMode="auto">
            <a:xfrm>
              <a:off x="1632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11</a:t>
              </a:r>
            </a:p>
          </p:txBody>
        </p:sp>
        <p:sp>
          <p:nvSpPr>
            <p:cNvPr id="26646" name="Line 22"/>
            <p:cNvSpPr>
              <a:spLocks noChangeShapeType="1"/>
            </p:cNvSpPr>
            <p:nvPr/>
          </p:nvSpPr>
          <p:spPr bwMode="auto">
            <a:xfrm flipH="1">
              <a:off x="19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47" name="Line 23"/>
            <p:cNvSpPr>
              <a:spLocks noChangeShapeType="1"/>
            </p:cNvSpPr>
            <p:nvPr/>
          </p:nvSpPr>
          <p:spPr bwMode="auto">
            <a:xfrm>
              <a:off x="31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48" name="Line 24"/>
            <p:cNvSpPr>
              <a:spLocks noChangeShapeType="1"/>
            </p:cNvSpPr>
            <p:nvPr/>
          </p:nvSpPr>
          <p:spPr bwMode="auto">
            <a:xfrm flipH="1">
              <a:off x="1248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49" name="Line 25"/>
            <p:cNvSpPr>
              <a:spLocks noChangeShapeType="1"/>
            </p:cNvSpPr>
            <p:nvPr/>
          </p:nvSpPr>
          <p:spPr bwMode="auto">
            <a:xfrm>
              <a:off x="1920" y="1968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50" name="Line 26"/>
            <p:cNvSpPr>
              <a:spLocks noChangeShapeType="1"/>
            </p:cNvSpPr>
            <p:nvPr/>
          </p:nvSpPr>
          <p:spPr bwMode="auto">
            <a:xfrm flipH="1">
              <a:off x="3600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51" name="Line 27"/>
            <p:cNvSpPr>
              <a:spLocks noChangeShapeType="1"/>
            </p:cNvSpPr>
            <p:nvPr/>
          </p:nvSpPr>
          <p:spPr bwMode="auto">
            <a:xfrm>
              <a:off x="4272" y="1968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6652" name="Oval 28"/>
            <p:cNvSpPr>
              <a:spLocks noChangeArrowheads="1"/>
            </p:cNvSpPr>
            <p:nvPr/>
          </p:nvSpPr>
          <p:spPr bwMode="auto">
            <a:xfrm>
              <a:off x="2784" y="139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</p:grpSp>
      <p:sp>
        <p:nvSpPr>
          <p:cNvPr id="26653" name="Freeform 29"/>
          <p:cNvSpPr>
            <a:spLocks/>
          </p:cNvSpPr>
          <p:nvPr/>
        </p:nvSpPr>
        <p:spPr bwMode="auto">
          <a:xfrm>
            <a:off x="4062413" y="3200400"/>
            <a:ext cx="523875" cy="652463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180" y="27"/>
              </a:cxn>
              <a:cxn ang="0">
                <a:pos x="294" y="165"/>
              </a:cxn>
              <a:cxn ang="0">
                <a:pos x="330" y="411"/>
              </a:cxn>
            </a:cxnLst>
            <a:rect l="0" t="0" r="r" b="b"/>
            <a:pathLst>
              <a:path w="330" h="411">
                <a:moveTo>
                  <a:pt x="0" y="3"/>
                </a:moveTo>
                <a:cubicBezTo>
                  <a:pt x="30" y="7"/>
                  <a:pt x="131" y="0"/>
                  <a:pt x="180" y="27"/>
                </a:cubicBezTo>
                <a:cubicBezTo>
                  <a:pt x="229" y="54"/>
                  <a:pt x="269" y="101"/>
                  <a:pt x="294" y="165"/>
                </a:cubicBezTo>
                <a:cubicBezTo>
                  <a:pt x="319" y="229"/>
                  <a:pt x="323" y="360"/>
                  <a:pt x="330" y="411"/>
                </a:cubicBezTo>
              </a:path>
            </a:pathLst>
          </a:custGeom>
          <a:noFill/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26654" name="Freeform 30"/>
          <p:cNvSpPr>
            <a:spLocks/>
          </p:cNvSpPr>
          <p:nvPr/>
        </p:nvSpPr>
        <p:spPr bwMode="auto">
          <a:xfrm>
            <a:off x="3729038" y="3414713"/>
            <a:ext cx="514350" cy="628650"/>
          </a:xfrm>
          <a:custGeom>
            <a:avLst/>
            <a:gdLst/>
            <a:ahLst/>
            <a:cxnLst>
              <a:cxn ang="0">
                <a:pos x="324" y="396"/>
              </a:cxn>
              <a:cxn ang="0">
                <a:pos x="156" y="348"/>
              </a:cxn>
              <a:cxn ang="0">
                <a:pos x="24" y="198"/>
              </a:cxn>
              <a:cxn ang="0">
                <a:pos x="12" y="0"/>
              </a:cxn>
            </a:cxnLst>
            <a:rect l="0" t="0" r="r" b="b"/>
            <a:pathLst>
              <a:path w="324" h="396">
                <a:moveTo>
                  <a:pt x="324" y="396"/>
                </a:moveTo>
                <a:cubicBezTo>
                  <a:pt x="296" y="389"/>
                  <a:pt x="206" y="381"/>
                  <a:pt x="156" y="348"/>
                </a:cubicBezTo>
                <a:cubicBezTo>
                  <a:pt x="106" y="315"/>
                  <a:pt x="48" y="256"/>
                  <a:pt x="24" y="198"/>
                </a:cubicBezTo>
                <a:cubicBezTo>
                  <a:pt x="0" y="140"/>
                  <a:pt x="14" y="41"/>
                  <a:pt x="12" y="0"/>
                </a:cubicBezTo>
              </a:path>
            </a:pathLst>
          </a:custGeom>
          <a:noFill/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6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bldLvl="5" autoUpdateAnimBg="0"/>
      <p:bldP spid="26628" grpId="0" build="p" bldLvl="4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pPr eaLnBrk="1" hangingPunct="1"/>
            <a:r>
              <a:rPr lang="en-US" altLang="pt-BR" sz="4000" smtClean="0"/>
              <a:t>O método </a:t>
            </a:r>
            <a:r>
              <a:rPr lang="en-US" altLang="pt-BR" sz="3600" smtClean="0">
                <a:solidFill>
                  <a:srgbClr val="FFFF00"/>
                </a:solidFill>
                <a:latin typeface="Verdana" pitchFamily="34" charset="0"/>
              </a:rPr>
              <a:t>reamontoar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III</a:t>
            </a:r>
            <a:endParaRPr lang="en-US" altLang="pt-BR" sz="400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43000" y="1214438"/>
            <a:ext cx="8001000" cy="9906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Agora o filho à direita do filho à esquerda da raiz (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11</a:t>
            </a:r>
            <a:r>
              <a:rPr lang="en-US" altLang="pt-BR" sz="2400" smtClean="0"/>
              <a:t>) é não-heap: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143000" y="5000625"/>
            <a:ext cx="8001000" cy="14478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Podemos </a:t>
            </a:r>
            <a:r>
              <a:rPr lang="en-US" altLang="pt-BR" sz="2400" smtClean="0">
                <a:solidFill>
                  <a:srgbClr val="FFFF00"/>
                </a:solidFill>
                <a:latin typeface="Verdana" pitchFamily="34" charset="0"/>
              </a:rPr>
              <a:t>peneirar para cima </a:t>
            </a:r>
            <a:r>
              <a:rPr lang="en-US" altLang="pt-BR" sz="2400" smtClean="0"/>
              <a:t>este nodo</a:t>
            </a:r>
            <a:endParaRPr lang="en-US" altLang="pt-BR" sz="2400" i="1" smtClean="0"/>
          </a:p>
          <a:p>
            <a:pPr eaLnBrk="1" hangingPunct="1"/>
            <a:r>
              <a:rPr lang="en-US" altLang="pt-BR" sz="2400" smtClean="0"/>
              <a:t>Depois, somente um de seus filhos poderia ter perdido a propriedade-heap, mas todos são folha!</a:t>
            </a:r>
          </a:p>
        </p:txBody>
      </p:sp>
      <p:grpSp>
        <p:nvGrpSpPr>
          <p:cNvPr id="76805" name="Group 5"/>
          <p:cNvGrpSpPr>
            <a:grpSpLocks/>
          </p:cNvGrpSpPr>
          <p:nvPr/>
        </p:nvGrpSpPr>
        <p:grpSpPr bwMode="auto">
          <a:xfrm>
            <a:off x="1928813" y="2071688"/>
            <a:ext cx="6781800" cy="2590800"/>
            <a:chOff x="624" y="1392"/>
            <a:chExt cx="4272" cy="1632"/>
          </a:xfrm>
        </p:grpSpPr>
        <p:sp>
          <p:nvSpPr>
            <p:cNvPr id="27654" name="Oval 6"/>
            <p:cNvSpPr>
              <a:spLocks noChangeArrowheads="1"/>
            </p:cNvSpPr>
            <p:nvPr/>
          </p:nvSpPr>
          <p:spPr bwMode="auto">
            <a:xfrm>
              <a:off x="9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27655" name="Oval 7"/>
            <p:cNvSpPr>
              <a:spLocks noChangeArrowheads="1"/>
            </p:cNvSpPr>
            <p:nvPr/>
          </p:nvSpPr>
          <p:spPr bwMode="auto">
            <a:xfrm>
              <a:off x="12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7656" name="Oval 8"/>
            <p:cNvSpPr>
              <a:spLocks noChangeArrowheads="1"/>
            </p:cNvSpPr>
            <p:nvPr/>
          </p:nvSpPr>
          <p:spPr bwMode="auto">
            <a:xfrm>
              <a:off x="6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27657" name="Line 9"/>
            <p:cNvSpPr>
              <a:spLocks noChangeShapeType="1"/>
            </p:cNvSpPr>
            <p:nvPr/>
          </p:nvSpPr>
          <p:spPr bwMode="auto">
            <a:xfrm flipH="1">
              <a:off x="8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58" name="Line 10"/>
            <p:cNvSpPr>
              <a:spLocks noChangeShapeType="1"/>
            </p:cNvSpPr>
            <p:nvPr/>
          </p:nvSpPr>
          <p:spPr bwMode="auto">
            <a:xfrm>
              <a:off x="12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59" name="Oval 11"/>
            <p:cNvSpPr>
              <a:spLocks noChangeArrowheads="1"/>
            </p:cNvSpPr>
            <p:nvPr/>
          </p:nvSpPr>
          <p:spPr bwMode="auto">
            <a:xfrm>
              <a:off x="21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11</a:t>
              </a:r>
            </a:p>
          </p:txBody>
        </p:sp>
        <p:sp>
          <p:nvSpPr>
            <p:cNvPr id="27660" name="Oval 12"/>
            <p:cNvSpPr>
              <a:spLocks noChangeArrowheads="1"/>
            </p:cNvSpPr>
            <p:nvPr/>
          </p:nvSpPr>
          <p:spPr bwMode="auto">
            <a:xfrm>
              <a:off x="24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27661" name="Oval 13"/>
            <p:cNvSpPr>
              <a:spLocks noChangeArrowheads="1"/>
            </p:cNvSpPr>
            <p:nvPr/>
          </p:nvSpPr>
          <p:spPr bwMode="auto">
            <a:xfrm>
              <a:off x="18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27662" name="Line 14"/>
            <p:cNvSpPr>
              <a:spLocks noChangeShapeType="1"/>
            </p:cNvSpPr>
            <p:nvPr/>
          </p:nvSpPr>
          <p:spPr bwMode="auto">
            <a:xfrm flipH="1">
              <a:off x="20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63" name="Line 15"/>
            <p:cNvSpPr>
              <a:spLocks noChangeShapeType="1"/>
            </p:cNvSpPr>
            <p:nvPr/>
          </p:nvSpPr>
          <p:spPr bwMode="auto">
            <a:xfrm>
              <a:off x="24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64" name="Oval 16"/>
            <p:cNvSpPr>
              <a:spLocks noChangeArrowheads="1"/>
            </p:cNvSpPr>
            <p:nvPr/>
          </p:nvSpPr>
          <p:spPr bwMode="auto">
            <a:xfrm>
              <a:off x="33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7665" name="Oval 17"/>
            <p:cNvSpPr>
              <a:spLocks noChangeArrowheads="1"/>
            </p:cNvSpPr>
            <p:nvPr/>
          </p:nvSpPr>
          <p:spPr bwMode="auto">
            <a:xfrm>
              <a:off x="30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27666" name="Line 18"/>
            <p:cNvSpPr>
              <a:spLocks noChangeShapeType="1"/>
            </p:cNvSpPr>
            <p:nvPr/>
          </p:nvSpPr>
          <p:spPr bwMode="auto">
            <a:xfrm flipH="1">
              <a:off x="32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67" name="Oval 19"/>
            <p:cNvSpPr>
              <a:spLocks noChangeArrowheads="1"/>
            </p:cNvSpPr>
            <p:nvPr/>
          </p:nvSpPr>
          <p:spPr bwMode="auto">
            <a:xfrm>
              <a:off x="45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27668" name="Oval 20"/>
            <p:cNvSpPr>
              <a:spLocks noChangeArrowheads="1"/>
            </p:cNvSpPr>
            <p:nvPr/>
          </p:nvSpPr>
          <p:spPr bwMode="auto">
            <a:xfrm>
              <a:off x="3984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27669" name="Oval 21"/>
            <p:cNvSpPr>
              <a:spLocks noChangeArrowheads="1"/>
            </p:cNvSpPr>
            <p:nvPr/>
          </p:nvSpPr>
          <p:spPr bwMode="auto">
            <a:xfrm>
              <a:off x="1632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27670" name="Line 22"/>
            <p:cNvSpPr>
              <a:spLocks noChangeShapeType="1"/>
            </p:cNvSpPr>
            <p:nvPr/>
          </p:nvSpPr>
          <p:spPr bwMode="auto">
            <a:xfrm flipH="1">
              <a:off x="19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71" name="Line 23"/>
            <p:cNvSpPr>
              <a:spLocks noChangeShapeType="1"/>
            </p:cNvSpPr>
            <p:nvPr/>
          </p:nvSpPr>
          <p:spPr bwMode="auto">
            <a:xfrm>
              <a:off x="31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72" name="Line 24"/>
            <p:cNvSpPr>
              <a:spLocks noChangeShapeType="1"/>
            </p:cNvSpPr>
            <p:nvPr/>
          </p:nvSpPr>
          <p:spPr bwMode="auto">
            <a:xfrm flipH="1">
              <a:off x="1248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73" name="Line 25"/>
            <p:cNvSpPr>
              <a:spLocks noChangeShapeType="1"/>
            </p:cNvSpPr>
            <p:nvPr/>
          </p:nvSpPr>
          <p:spPr bwMode="auto">
            <a:xfrm>
              <a:off x="1920" y="1968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74" name="Line 26"/>
            <p:cNvSpPr>
              <a:spLocks noChangeShapeType="1"/>
            </p:cNvSpPr>
            <p:nvPr/>
          </p:nvSpPr>
          <p:spPr bwMode="auto">
            <a:xfrm flipH="1">
              <a:off x="3600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75" name="Line 27"/>
            <p:cNvSpPr>
              <a:spLocks noChangeShapeType="1"/>
            </p:cNvSpPr>
            <p:nvPr/>
          </p:nvSpPr>
          <p:spPr bwMode="auto">
            <a:xfrm>
              <a:off x="4272" y="1968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7676" name="Oval 28"/>
            <p:cNvSpPr>
              <a:spLocks noChangeArrowheads="1"/>
            </p:cNvSpPr>
            <p:nvPr/>
          </p:nvSpPr>
          <p:spPr bwMode="auto">
            <a:xfrm>
              <a:off x="2784" y="139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</p:grpSp>
      <p:sp>
        <p:nvSpPr>
          <p:cNvPr id="27677" name="Freeform 29"/>
          <p:cNvSpPr>
            <a:spLocks/>
          </p:cNvSpPr>
          <p:nvPr/>
        </p:nvSpPr>
        <p:spPr bwMode="auto">
          <a:xfrm>
            <a:off x="3957638" y="3836988"/>
            <a:ext cx="412750" cy="415925"/>
          </a:xfrm>
          <a:custGeom>
            <a:avLst/>
            <a:gdLst/>
            <a:ahLst/>
            <a:cxnLst>
              <a:cxn ang="0">
                <a:pos x="0" y="262"/>
              </a:cxn>
              <a:cxn ang="0">
                <a:pos x="30" y="148"/>
              </a:cxn>
              <a:cxn ang="0">
                <a:pos x="90" y="70"/>
              </a:cxn>
              <a:cxn ang="0">
                <a:pos x="260" y="0"/>
              </a:cxn>
            </a:cxnLst>
            <a:rect l="0" t="0" r="r" b="b"/>
            <a:pathLst>
              <a:path w="260" h="262">
                <a:moveTo>
                  <a:pt x="0" y="262"/>
                </a:moveTo>
                <a:cubicBezTo>
                  <a:pt x="5" y="243"/>
                  <a:pt x="15" y="180"/>
                  <a:pt x="30" y="148"/>
                </a:cubicBezTo>
                <a:cubicBezTo>
                  <a:pt x="45" y="116"/>
                  <a:pt x="52" y="95"/>
                  <a:pt x="90" y="70"/>
                </a:cubicBezTo>
                <a:cubicBezTo>
                  <a:pt x="128" y="45"/>
                  <a:pt x="225" y="15"/>
                  <a:pt x="260" y="0"/>
                </a:cubicBezTo>
              </a:path>
            </a:pathLst>
          </a:custGeom>
          <a:noFill/>
          <a:ln w="19050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27678" name="Freeform 30"/>
          <p:cNvSpPr>
            <a:spLocks/>
          </p:cNvSpPr>
          <p:nvPr/>
        </p:nvSpPr>
        <p:spPr bwMode="auto">
          <a:xfrm>
            <a:off x="4386263" y="4081463"/>
            <a:ext cx="263525" cy="390525"/>
          </a:xfrm>
          <a:custGeom>
            <a:avLst/>
            <a:gdLst/>
            <a:ahLst/>
            <a:cxnLst>
              <a:cxn ang="0">
                <a:pos x="150" y="0"/>
              </a:cxn>
              <a:cxn ang="0">
                <a:pos x="162" y="96"/>
              </a:cxn>
              <a:cxn ang="0">
                <a:pos x="126" y="162"/>
              </a:cxn>
              <a:cxn ang="0">
                <a:pos x="0" y="246"/>
              </a:cxn>
            </a:cxnLst>
            <a:rect l="0" t="0" r="r" b="b"/>
            <a:pathLst>
              <a:path w="166" h="246">
                <a:moveTo>
                  <a:pt x="150" y="0"/>
                </a:moveTo>
                <a:cubicBezTo>
                  <a:pt x="152" y="16"/>
                  <a:pt x="166" y="69"/>
                  <a:pt x="162" y="96"/>
                </a:cubicBezTo>
                <a:cubicBezTo>
                  <a:pt x="158" y="123"/>
                  <a:pt x="153" y="137"/>
                  <a:pt x="126" y="162"/>
                </a:cubicBezTo>
                <a:cubicBezTo>
                  <a:pt x="99" y="187"/>
                  <a:pt x="26" y="229"/>
                  <a:pt x="0" y="246"/>
                </a:cubicBezTo>
              </a:path>
            </a:pathLst>
          </a:custGeom>
          <a:noFill/>
          <a:ln w="19050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7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bldLvl="5" autoUpdateAnimBg="0"/>
      <p:bldP spid="27652" grpId="0" build="p" bldLvl="4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71563" y="1143000"/>
            <a:ext cx="7705725" cy="9906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A árvore torna a ser um monte porque todos os nodos possuem a propriedade-heap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071563" y="5000625"/>
            <a:ext cx="8234362" cy="14478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O maior valor voltou a estar na raiz</a:t>
            </a:r>
          </a:p>
          <a:p>
            <a:pPr eaLnBrk="1" hangingPunct="1"/>
            <a:r>
              <a:rPr lang="en-US" altLang="pt-BR" sz="2400" smtClean="0"/>
              <a:t>Podemos repetir isto até a árvore estar vazia</a:t>
            </a:r>
          </a:p>
          <a:p>
            <a:pPr eaLnBrk="1" hangingPunct="1"/>
            <a:r>
              <a:rPr lang="en-US" altLang="pt-BR" sz="2400" smtClean="0"/>
              <a:t>Assim retiramos do maior ao menor</a:t>
            </a:r>
          </a:p>
        </p:txBody>
      </p:sp>
      <p:grpSp>
        <p:nvGrpSpPr>
          <p:cNvPr id="77828" name="Group 5"/>
          <p:cNvGrpSpPr>
            <a:grpSpLocks/>
          </p:cNvGrpSpPr>
          <p:nvPr/>
        </p:nvGrpSpPr>
        <p:grpSpPr bwMode="auto">
          <a:xfrm>
            <a:off x="1862138" y="2209800"/>
            <a:ext cx="6781800" cy="2590800"/>
            <a:chOff x="624" y="1392"/>
            <a:chExt cx="4272" cy="1632"/>
          </a:xfrm>
        </p:grpSpPr>
        <p:sp>
          <p:nvSpPr>
            <p:cNvPr id="28678" name="Oval 6"/>
            <p:cNvSpPr>
              <a:spLocks noChangeArrowheads="1"/>
            </p:cNvSpPr>
            <p:nvPr/>
          </p:nvSpPr>
          <p:spPr bwMode="auto">
            <a:xfrm>
              <a:off x="9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28679" name="Oval 7"/>
            <p:cNvSpPr>
              <a:spLocks noChangeArrowheads="1"/>
            </p:cNvSpPr>
            <p:nvPr/>
          </p:nvSpPr>
          <p:spPr bwMode="auto">
            <a:xfrm>
              <a:off x="12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8680" name="Oval 8"/>
            <p:cNvSpPr>
              <a:spLocks noChangeArrowheads="1"/>
            </p:cNvSpPr>
            <p:nvPr/>
          </p:nvSpPr>
          <p:spPr bwMode="auto">
            <a:xfrm>
              <a:off x="6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28681" name="Line 9"/>
            <p:cNvSpPr>
              <a:spLocks noChangeShapeType="1"/>
            </p:cNvSpPr>
            <p:nvPr/>
          </p:nvSpPr>
          <p:spPr bwMode="auto">
            <a:xfrm flipH="1">
              <a:off x="8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82" name="Line 10"/>
            <p:cNvSpPr>
              <a:spLocks noChangeShapeType="1"/>
            </p:cNvSpPr>
            <p:nvPr/>
          </p:nvSpPr>
          <p:spPr bwMode="auto">
            <a:xfrm>
              <a:off x="12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83" name="Oval 11"/>
            <p:cNvSpPr>
              <a:spLocks noChangeArrowheads="1"/>
            </p:cNvSpPr>
            <p:nvPr/>
          </p:nvSpPr>
          <p:spPr bwMode="auto">
            <a:xfrm>
              <a:off x="21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28684" name="Oval 12"/>
            <p:cNvSpPr>
              <a:spLocks noChangeArrowheads="1"/>
            </p:cNvSpPr>
            <p:nvPr/>
          </p:nvSpPr>
          <p:spPr bwMode="auto">
            <a:xfrm>
              <a:off x="2496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28685" name="Oval 13"/>
            <p:cNvSpPr>
              <a:spLocks noChangeArrowheads="1"/>
            </p:cNvSpPr>
            <p:nvPr/>
          </p:nvSpPr>
          <p:spPr bwMode="auto">
            <a:xfrm>
              <a:off x="18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11</a:t>
              </a:r>
            </a:p>
          </p:txBody>
        </p:sp>
        <p:sp>
          <p:nvSpPr>
            <p:cNvPr id="28686" name="Line 14"/>
            <p:cNvSpPr>
              <a:spLocks noChangeShapeType="1"/>
            </p:cNvSpPr>
            <p:nvPr/>
          </p:nvSpPr>
          <p:spPr bwMode="auto">
            <a:xfrm flipH="1">
              <a:off x="20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87" name="Line 15"/>
            <p:cNvSpPr>
              <a:spLocks noChangeShapeType="1"/>
            </p:cNvSpPr>
            <p:nvPr/>
          </p:nvSpPr>
          <p:spPr bwMode="auto">
            <a:xfrm>
              <a:off x="2448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88" name="Oval 16"/>
            <p:cNvSpPr>
              <a:spLocks noChangeArrowheads="1"/>
            </p:cNvSpPr>
            <p:nvPr/>
          </p:nvSpPr>
          <p:spPr bwMode="auto">
            <a:xfrm>
              <a:off x="33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28689" name="Oval 17"/>
            <p:cNvSpPr>
              <a:spLocks noChangeArrowheads="1"/>
            </p:cNvSpPr>
            <p:nvPr/>
          </p:nvSpPr>
          <p:spPr bwMode="auto">
            <a:xfrm>
              <a:off x="3024" y="2784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28690" name="Line 18"/>
            <p:cNvSpPr>
              <a:spLocks noChangeShapeType="1"/>
            </p:cNvSpPr>
            <p:nvPr/>
          </p:nvSpPr>
          <p:spPr bwMode="auto">
            <a:xfrm flipH="1">
              <a:off x="3264" y="2592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91" name="Oval 19"/>
            <p:cNvSpPr>
              <a:spLocks noChangeArrowheads="1"/>
            </p:cNvSpPr>
            <p:nvPr/>
          </p:nvSpPr>
          <p:spPr bwMode="auto">
            <a:xfrm>
              <a:off x="4560" y="240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28692" name="Oval 20"/>
            <p:cNvSpPr>
              <a:spLocks noChangeArrowheads="1"/>
            </p:cNvSpPr>
            <p:nvPr/>
          </p:nvSpPr>
          <p:spPr bwMode="auto">
            <a:xfrm>
              <a:off x="3984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28693" name="Oval 21"/>
            <p:cNvSpPr>
              <a:spLocks noChangeArrowheads="1"/>
            </p:cNvSpPr>
            <p:nvPr/>
          </p:nvSpPr>
          <p:spPr bwMode="auto">
            <a:xfrm>
              <a:off x="1632" y="177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28694" name="Line 22"/>
            <p:cNvSpPr>
              <a:spLocks noChangeShapeType="1"/>
            </p:cNvSpPr>
            <p:nvPr/>
          </p:nvSpPr>
          <p:spPr bwMode="auto">
            <a:xfrm flipH="1">
              <a:off x="19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95" name="Line 23"/>
            <p:cNvSpPr>
              <a:spLocks noChangeShapeType="1"/>
            </p:cNvSpPr>
            <p:nvPr/>
          </p:nvSpPr>
          <p:spPr bwMode="auto">
            <a:xfrm>
              <a:off x="3120" y="1584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96" name="Line 24"/>
            <p:cNvSpPr>
              <a:spLocks noChangeShapeType="1"/>
            </p:cNvSpPr>
            <p:nvPr/>
          </p:nvSpPr>
          <p:spPr bwMode="auto">
            <a:xfrm flipH="1">
              <a:off x="1248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97" name="Line 25"/>
            <p:cNvSpPr>
              <a:spLocks noChangeShapeType="1"/>
            </p:cNvSpPr>
            <p:nvPr/>
          </p:nvSpPr>
          <p:spPr bwMode="auto">
            <a:xfrm>
              <a:off x="1920" y="1968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98" name="Line 26"/>
            <p:cNvSpPr>
              <a:spLocks noChangeShapeType="1"/>
            </p:cNvSpPr>
            <p:nvPr/>
          </p:nvSpPr>
          <p:spPr bwMode="auto">
            <a:xfrm flipH="1">
              <a:off x="3600" y="1968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699" name="Line 27"/>
            <p:cNvSpPr>
              <a:spLocks noChangeShapeType="1"/>
            </p:cNvSpPr>
            <p:nvPr/>
          </p:nvSpPr>
          <p:spPr bwMode="auto">
            <a:xfrm>
              <a:off x="4272" y="1968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28700" name="Oval 28"/>
            <p:cNvSpPr>
              <a:spLocks noChangeArrowheads="1"/>
            </p:cNvSpPr>
            <p:nvPr/>
          </p:nvSpPr>
          <p:spPr bwMode="auto">
            <a:xfrm>
              <a:off x="2784" y="139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</p:grpSp>
      <p:sp>
        <p:nvSpPr>
          <p:cNvPr id="77829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42938"/>
            <a:ext cx="7848600" cy="527050"/>
          </a:xfrm>
        </p:spPr>
        <p:txBody>
          <a:bodyPr/>
          <a:lstStyle/>
          <a:p>
            <a:pPr eaLnBrk="1" hangingPunct="1"/>
            <a:r>
              <a:rPr lang="en-US" altLang="pt-BR" sz="4000" smtClean="0"/>
              <a:t>O método </a:t>
            </a:r>
            <a:r>
              <a:rPr lang="en-US" altLang="pt-BR" sz="3600" smtClean="0">
                <a:solidFill>
                  <a:srgbClr val="FFFF00"/>
                </a:solidFill>
                <a:latin typeface="Verdana" pitchFamily="34" charset="0"/>
              </a:rPr>
              <a:t>reamontoar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IV</a:t>
            </a:r>
            <a:endParaRPr lang="en-US" altLang="pt-BR" sz="4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bldLvl="5" autoUpdateAnimBg="0"/>
      <p:bldP spid="28676" grpId="0" build="p" bldLvl="4" autoUpdateAnimBg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DC8DF0F9-64E3-4071-BF40-A20026080916}" type="slidenum">
              <a:rPr lang="en-US" altLang="pt-BR"/>
              <a:pPr eaLnBrk="1" hangingPunct="1"/>
              <a:t>76</a:t>
            </a:fld>
            <a:endParaRPr lang="en-US" altLang="pt-BR"/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455612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Ordenação usando um Monte</a:t>
            </a:r>
            <a:endParaRPr lang="en-US" altLang="pt-BR" sz="4000" smtClean="0"/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2850" y="1214438"/>
            <a:ext cx="7931150" cy="5181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pt-BR" sz="2800" smtClean="0"/>
              <a:t>A árvore é balanceada e justificada à esquerda, pode ser representada em um vetor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400" i="1" smtClean="0">
                <a:solidFill>
                  <a:srgbClr val="FFFF00"/>
                </a:solidFill>
              </a:rPr>
              <a:t>Somente</a:t>
            </a:r>
            <a:r>
              <a:rPr lang="en-US" altLang="pt-BR" sz="2400" smtClean="0"/>
              <a:t> funciona com árvores balanceadas justificadas è esquerda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400" smtClean="0"/>
              <a:t>Podemos representar tudo como operações sobre </a:t>
            </a:r>
            <a:r>
              <a:rPr lang="en-US" altLang="pt-BR" sz="2400" i="1" smtClean="0"/>
              <a:t>arrays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pt-BR" sz="2400" smtClean="0"/>
              <a:t>Para ordenar:</a:t>
            </a:r>
          </a:p>
          <a:p>
            <a:pPr lvl="2" eaLnBrk="1" hangingPunct="1">
              <a:buClr>
                <a:srgbClr val="FFFF99"/>
              </a:buClr>
              <a:buFontTx/>
              <a:buChar char=" "/>
            </a:pPr>
            <a:r>
              <a:rPr lang="en-US" altLang="pt-BR" smtClean="0">
                <a:solidFill>
                  <a:srgbClr val="FFFF00"/>
                </a:solidFill>
                <a:latin typeface="Verdana" pitchFamily="34" charset="0"/>
              </a:rPr>
              <a:t>Passo 1: amontoe o vetor;</a:t>
            </a:r>
          </a:p>
          <a:p>
            <a:pPr lvl="2" eaLnBrk="1" hangingPunct="1">
              <a:spcBef>
                <a:spcPts val="1200"/>
              </a:spcBef>
              <a:buClr>
                <a:srgbClr val="FFFF99"/>
              </a:buClr>
              <a:buFontTx/>
              <a:buChar char=" "/>
            </a:pPr>
            <a:r>
              <a:rPr lang="en-US" altLang="pt-BR" smtClean="0">
                <a:latin typeface="Verdana" pitchFamily="34" charset="0"/>
              </a:rPr>
              <a:t>ENQUANTO</a:t>
            </a:r>
            <a:r>
              <a:rPr lang="en-US" altLang="pt-BR" smtClean="0">
                <a:solidFill>
                  <a:srgbClr val="FFFF00"/>
                </a:solidFill>
                <a:latin typeface="Verdana" pitchFamily="34" charset="0"/>
              </a:rPr>
              <a:t> houver elementos </a:t>
            </a:r>
            <a:r>
              <a:rPr lang="en-US" altLang="pt-BR" smtClean="0">
                <a:latin typeface="Verdana" pitchFamily="34" charset="0"/>
              </a:rPr>
              <a:t>{</a:t>
            </a:r>
          </a:p>
          <a:p>
            <a:pPr lvl="2" eaLnBrk="1" hangingPunct="1">
              <a:buClr>
                <a:srgbClr val="FFFF99"/>
              </a:buClr>
              <a:buFontTx/>
              <a:buChar char=" "/>
            </a:pPr>
            <a:r>
              <a:rPr lang="en-US" altLang="pt-BR" smtClean="0">
                <a:solidFill>
                  <a:srgbClr val="FFFF00"/>
                </a:solidFill>
                <a:latin typeface="Verdana" pitchFamily="34" charset="0"/>
              </a:rPr>
              <a:t>    Passo 2: remova e substitua a raiz;</a:t>
            </a:r>
          </a:p>
          <a:p>
            <a:pPr lvl="2" eaLnBrk="1" hangingPunct="1">
              <a:buClr>
                <a:srgbClr val="FFFF99"/>
              </a:buClr>
              <a:buFontTx/>
              <a:buChar char=" "/>
            </a:pPr>
            <a:r>
              <a:rPr lang="en-US" altLang="pt-BR" smtClean="0">
                <a:solidFill>
                  <a:srgbClr val="FFFF00"/>
                </a:solidFill>
                <a:latin typeface="Verdana" pitchFamily="34" charset="0"/>
              </a:rPr>
              <a:t>    Passo 3: reamontoe o novo nodo;</a:t>
            </a:r>
            <a:br>
              <a:rPr lang="en-US" altLang="pt-BR" smtClean="0">
                <a:solidFill>
                  <a:srgbClr val="FFFF00"/>
                </a:solidFill>
                <a:latin typeface="Verdana" pitchFamily="34" charset="0"/>
              </a:rPr>
            </a:br>
            <a:r>
              <a:rPr lang="en-US" altLang="pt-BR" smtClean="0">
                <a:latin typeface="Verdana" pitchFamily="34" charset="0"/>
              </a:rPr>
              <a:t>}</a:t>
            </a:r>
            <a:endParaRPr lang="en-US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6ED77480-3D20-487F-AFE3-6F15932D1B92}" type="slidenum">
              <a:rPr lang="en-US" altLang="pt-BR"/>
              <a:pPr eaLnBrk="1" hangingPunct="1"/>
              <a:t>77</a:t>
            </a:fld>
            <a:endParaRPr lang="en-US" altLang="pt-BR"/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455612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Mapeando em um vetor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667250"/>
            <a:ext cx="8229600" cy="19050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Observe:</a:t>
            </a:r>
          </a:p>
          <a:p>
            <a:pPr lvl="1" eaLnBrk="1" hangingPunct="1"/>
            <a:r>
              <a:rPr lang="en-US" altLang="pt-BR" sz="2000" smtClean="0"/>
              <a:t>Filho da esquerda de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i</a:t>
            </a:r>
            <a:r>
              <a:rPr lang="en-US" altLang="pt-BR" sz="2000" smtClean="0">
                <a:solidFill>
                  <a:srgbClr val="FFFF99"/>
                </a:solidFill>
                <a:latin typeface="Verdana" pitchFamily="34" charset="0"/>
              </a:rPr>
              <a:t> </a:t>
            </a:r>
            <a:r>
              <a:rPr lang="en-US" altLang="pt-BR" sz="2000" smtClean="0"/>
              <a:t>está em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2*i+1</a:t>
            </a:r>
          </a:p>
          <a:p>
            <a:pPr lvl="1" eaLnBrk="1" hangingPunct="1"/>
            <a:r>
              <a:rPr lang="en-US" altLang="pt-BR" sz="2000" smtClean="0"/>
              <a:t>Filho da direita de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i</a:t>
            </a:r>
            <a:r>
              <a:rPr lang="en-US" altLang="pt-BR" sz="2000" smtClean="0">
                <a:solidFill>
                  <a:srgbClr val="FFFF99"/>
                </a:solidFill>
                <a:latin typeface="Verdana" pitchFamily="34" charset="0"/>
              </a:rPr>
              <a:t> </a:t>
            </a:r>
            <a:r>
              <a:rPr lang="en-US" altLang="pt-BR" sz="2000" smtClean="0"/>
              <a:t>está em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2*i+2</a:t>
            </a:r>
          </a:p>
          <a:p>
            <a:pPr lvl="1" eaLnBrk="1" hangingPunct="1"/>
            <a:r>
              <a:rPr lang="en-US" altLang="pt-BR" sz="2000" smtClean="0"/>
              <a:t>Exemplo: filhos de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3</a:t>
            </a:r>
            <a:r>
              <a:rPr lang="en-US" altLang="pt-BR" sz="2000" smtClean="0"/>
              <a:t> (19) são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7</a:t>
            </a:r>
            <a:r>
              <a:rPr lang="en-US" altLang="pt-BR" sz="2000" smtClean="0"/>
              <a:t> (18) e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8</a:t>
            </a:r>
            <a:r>
              <a:rPr lang="en-US" altLang="pt-BR" sz="2000" smtClean="0">
                <a:solidFill>
                  <a:schemeClr val="accent2"/>
                </a:solidFill>
                <a:latin typeface="Verdana" pitchFamily="34" charset="0"/>
              </a:rPr>
              <a:t> </a:t>
            </a:r>
            <a:r>
              <a:rPr lang="en-US" altLang="pt-BR" sz="2000" smtClean="0"/>
              <a:t>(14)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647825" y="1209675"/>
            <a:ext cx="6781800" cy="2590800"/>
            <a:chOff x="624" y="1248"/>
            <a:chExt cx="4272" cy="1632"/>
          </a:xfrm>
        </p:grpSpPr>
        <p:sp>
          <p:nvSpPr>
            <p:cNvPr id="32773" name="Oval 5"/>
            <p:cNvSpPr>
              <a:spLocks noChangeArrowheads="1"/>
            </p:cNvSpPr>
            <p:nvPr/>
          </p:nvSpPr>
          <p:spPr bwMode="auto">
            <a:xfrm>
              <a:off x="9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32774" name="Oval 6"/>
            <p:cNvSpPr>
              <a:spLocks noChangeArrowheads="1"/>
            </p:cNvSpPr>
            <p:nvPr/>
          </p:nvSpPr>
          <p:spPr bwMode="auto">
            <a:xfrm>
              <a:off x="1296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2775" name="Oval 7"/>
            <p:cNvSpPr>
              <a:spLocks noChangeArrowheads="1"/>
            </p:cNvSpPr>
            <p:nvPr/>
          </p:nvSpPr>
          <p:spPr bwMode="auto">
            <a:xfrm>
              <a:off x="624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32776" name="Line 8"/>
            <p:cNvSpPr>
              <a:spLocks noChangeShapeType="1"/>
            </p:cNvSpPr>
            <p:nvPr/>
          </p:nvSpPr>
          <p:spPr bwMode="auto">
            <a:xfrm flipH="1">
              <a:off x="864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77" name="Line 9"/>
            <p:cNvSpPr>
              <a:spLocks noChangeShapeType="1"/>
            </p:cNvSpPr>
            <p:nvPr/>
          </p:nvSpPr>
          <p:spPr bwMode="auto">
            <a:xfrm>
              <a:off x="1248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>
              <a:off x="21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32779" name="Oval 11"/>
            <p:cNvSpPr>
              <a:spLocks noChangeArrowheads="1"/>
            </p:cNvSpPr>
            <p:nvPr/>
          </p:nvSpPr>
          <p:spPr bwMode="auto">
            <a:xfrm>
              <a:off x="2496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32780" name="Oval 12"/>
            <p:cNvSpPr>
              <a:spLocks noChangeArrowheads="1"/>
            </p:cNvSpPr>
            <p:nvPr/>
          </p:nvSpPr>
          <p:spPr bwMode="auto">
            <a:xfrm>
              <a:off x="1824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32781" name="Line 13"/>
            <p:cNvSpPr>
              <a:spLocks noChangeShapeType="1"/>
            </p:cNvSpPr>
            <p:nvPr/>
          </p:nvSpPr>
          <p:spPr bwMode="auto">
            <a:xfrm flipH="1">
              <a:off x="2064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82" name="Line 14"/>
            <p:cNvSpPr>
              <a:spLocks noChangeShapeType="1"/>
            </p:cNvSpPr>
            <p:nvPr/>
          </p:nvSpPr>
          <p:spPr bwMode="auto">
            <a:xfrm>
              <a:off x="2448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83" name="Oval 15"/>
            <p:cNvSpPr>
              <a:spLocks noChangeArrowheads="1"/>
            </p:cNvSpPr>
            <p:nvPr/>
          </p:nvSpPr>
          <p:spPr bwMode="auto">
            <a:xfrm>
              <a:off x="33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>
              <a:off x="3696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11</a:t>
              </a:r>
            </a:p>
          </p:txBody>
        </p:sp>
        <p:sp>
          <p:nvSpPr>
            <p:cNvPr id="32785" name="Oval 17"/>
            <p:cNvSpPr>
              <a:spLocks noChangeArrowheads="1"/>
            </p:cNvSpPr>
            <p:nvPr/>
          </p:nvSpPr>
          <p:spPr bwMode="auto">
            <a:xfrm>
              <a:off x="3024" y="2640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32786" name="Line 18"/>
            <p:cNvSpPr>
              <a:spLocks noChangeShapeType="1"/>
            </p:cNvSpPr>
            <p:nvPr/>
          </p:nvSpPr>
          <p:spPr bwMode="auto">
            <a:xfrm flipH="1">
              <a:off x="3264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87" name="Line 19"/>
            <p:cNvSpPr>
              <a:spLocks noChangeShapeType="1"/>
            </p:cNvSpPr>
            <p:nvPr/>
          </p:nvSpPr>
          <p:spPr bwMode="auto">
            <a:xfrm>
              <a:off x="3648" y="2448"/>
              <a:ext cx="144" cy="19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88" name="Oval 20"/>
            <p:cNvSpPr>
              <a:spLocks noChangeArrowheads="1"/>
            </p:cNvSpPr>
            <p:nvPr/>
          </p:nvSpPr>
          <p:spPr bwMode="auto">
            <a:xfrm>
              <a:off x="4560" y="2256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32789" name="Oval 21"/>
            <p:cNvSpPr>
              <a:spLocks noChangeArrowheads="1"/>
            </p:cNvSpPr>
            <p:nvPr/>
          </p:nvSpPr>
          <p:spPr bwMode="auto">
            <a:xfrm>
              <a:off x="2784" y="1248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25</a:t>
              </a:r>
            </a:p>
          </p:txBody>
        </p:sp>
        <p:sp>
          <p:nvSpPr>
            <p:cNvPr id="32790" name="Oval 22"/>
            <p:cNvSpPr>
              <a:spLocks noChangeArrowheads="1"/>
            </p:cNvSpPr>
            <p:nvPr/>
          </p:nvSpPr>
          <p:spPr bwMode="auto">
            <a:xfrm>
              <a:off x="3984" y="163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32791" name="Oval 23"/>
            <p:cNvSpPr>
              <a:spLocks noChangeArrowheads="1"/>
            </p:cNvSpPr>
            <p:nvPr/>
          </p:nvSpPr>
          <p:spPr bwMode="auto">
            <a:xfrm>
              <a:off x="1632" y="1632"/>
              <a:ext cx="336" cy="240"/>
            </a:xfrm>
            <a:prstGeom prst="ellipse">
              <a:avLst/>
            </a:prstGeom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32792" name="Line 24"/>
            <p:cNvSpPr>
              <a:spLocks noChangeShapeType="1"/>
            </p:cNvSpPr>
            <p:nvPr/>
          </p:nvSpPr>
          <p:spPr bwMode="auto">
            <a:xfrm flipH="1">
              <a:off x="1920" y="1440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93" name="Line 25"/>
            <p:cNvSpPr>
              <a:spLocks noChangeShapeType="1"/>
            </p:cNvSpPr>
            <p:nvPr/>
          </p:nvSpPr>
          <p:spPr bwMode="auto">
            <a:xfrm>
              <a:off x="3120" y="1440"/>
              <a:ext cx="912" cy="240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94" name="Line 26"/>
            <p:cNvSpPr>
              <a:spLocks noChangeShapeType="1"/>
            </p:cNvSpPr>
            <p:nvPr/>
          </p:nvSpPr>
          <p:spPr bwMode="auto">
            <a:xfrm flipH="1">
              <a:off x="1248" y="1824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95" name="Line 27"/>
            <p:cNvSpPr>
              <a:spLocks noChangeShapeType="1"/>
            </p:cNvSpPr>
            <p:nvPr/>
          </p:nvSpPr>
          <p:spPr bwMode="auto">
            <a:xfrm>
              <a:off x="1920" y="1824"/>
              <a:ext cx="336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96" name="Line 28"/>
            <p:cNvSpPr>
              <a:spLocks noChangeShapeType="1"/>
            </p:cNvSpPr>
            <p:nvPr/>
          </p:nvSpPr>
          <p:spPr bwMode="auto">
            <a:xfrm flipH="1">
              <a:off x="3600" y="1824"/>
              <a:ext cx="432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2797" name="Line 29"/>
            <p:cNvSpPr>
              <a:spLocks noChangeShapeType="1"/>
            </p:cNvSpPr>
            <p:nvPr/>
          </p:nvSpPr>
          <p:spPr bwMode="auto">
            <a:xfrm>
              <a:off x="4272" y="1824"/>
              <a:ext cx="384" cy="432"/>
            </a:xfrm>
            <a:prstGeom prst="line">
              <a:avLst/>
            </a:pr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3" name="Group 70"/>
          <p:cNvGrpSpPr>
            <a:grpSpLocks/>
          </p:cNvGrpSpPr>
          <p:nvPr/>
        </p:nvGrpSpPr>
        <p:grpSpPr bwMode="auto">
          <a:xfrm>
            <a:off x="1647825" y="3997325"/>
            <a:ext cx="6324600" cy="717550"/>
            <a:chOff x="624" y="2524"/>
            <a:chExt cx="3984" cy="452"/>
          </a:xfrm>
        </p:grpSpPr>
        <p:sp>
          <p:nvSpPr>
            <p:cNvPr id="32798" name="Rectangle 30"/>
            <p:cNvSpPr>
              <a:spLocks noChangeArrowheads="1"/>
            </p:cNvSpPr>
            <p:nvPr/>
          </p:nvSpPr>
          <p:spPr bwMode="auto">
            <a:xfrm>
              <a:off x="67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25</a:t>
              </a:r>
            </a:p>
          </p:txBody>
        </p:sp>
        <p:sp>
          <p:nvSpPr>
            <p:cNvPr id="32825" name="Rectangle 57"/>
            <p:cNvSpPr>
              <a:spLocks noChangeArrowheads="1"/>
            </p:cNvSpPr>
            <p:nvPr/>
          </p:nvSpPr>
          <p:spPr bwMode="auto">
            <a:xfrm>
              <a:off x="96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32826" name="Rectangle 58"/>
            <p:cNvSpPr>
              <a:spLocks noChangeArrowheads="1"/>
            </p:cNvSpPr>
            <p:nvPr/>
          </p:nvSpPr>
          <p:spPr bwMode="auto">
            <a:xfrm>
              <a:off x="124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32827" name="Rectangle 59"/>
            <p:cNvSpPr>
              <a:spLocks noChangeArrowheads="1"/>
            </p:cNvSpPr>
            <p:nvPr/>
          </p:nvSpPr>
          <p:spPr bwMode="auto">
            <a:xfrm>
              <a:off x="153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32828" name="Rectangle 60"/>
            <p:cNvSpPr>
              <a:spLocks noChangeArrowheads="1"/>
            </p:cNvSpPr>
            <p:nvPr/>
          </p:nvSpPr>
          <p:spPr bwMode="auto">
            <a:xfrm>
              <a:off x="182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32829" name="Rectangle 61"/>
            <p:cNvSpPr>
              <a:spLocks noChangeArrowheads="1"/>
            </p:cNvSpPr>
            <p:nvPr/>
          </p:nvSpPr>
          <p:spPr bwMode="auto">
            <a:xfrm>
              <a:off x="211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2830" name="Rectangle 62"/>
            <p:cNvSpPr>
              <a:spLocks noChangeArrowheads="1"/>
            </p:cNvSpPr>
            <p:nvPr/>
          </p:nvSpPr>
          <p:spPr bwMode="auto">
            <a:xfrm>
              <a:off x="240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32831" name="Rectangle 63"/>
            <p:cNvSpPr>
              <a:spLocks noChangeArrowheads="1"/>
            </p:cNvSpPr>
            <p:nvPr/>
          </p:nvSpPr>
          <p:spPr bwMode="auto">
            <a:xfrm>
              <a:off x="268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32832" name="Rectangle 64"/>
            <p:cNvSpPr>
              <a:spLocks noChangeArrowheads="1"/>
            </p:cNvSpPr>
            <p:nvPr/>
          </p:nvSpPr>
          <p:spPr bwMode="auto">
            <a:xfrm>
              <a:off x="297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2833" name="Rectangle 65"/>
            <p:cNvSpPr>
              <a:spLocks noChangeArrowheads="1"/>
            </p:cNvSpPr>
            <p:nvPr/>
          </p:nvSpPr>
          <p:spPr bwMode="auto">
            <a:xfrm>
              <a:off x="326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32834" name="Rectangle 66"/>
            <p:cNvSpPr>
              <a:spLocks noChangeArrowheads="1"/>
            </p:cNvSpPr>
            <p:nvPr/>
          </p:nvSpPr>
          <p:spPr bwMode="auto">
            <a:xfrm>
              <a:off x="355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32835" name="Rectangle 67"/>
            <p:cNvSpPr>
              <a:spLocks noChangeArrowheads="1"/>
            </p:cNvSpPr>
            <p:nvPr/>
          </p:nvSpPr>
          <p:spPr bwMode="auto">
            <a:xfrm>
              <a:off x="384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32836" name="Rectangle 68"/>
            <p:cNvSpPr>
              <a:spLocks noChangeArrowheads="1"/>
            </p:cNvSpPr>
            <p:nvPr/>
          </p:nvSpPr>
          <p:spPr bwMode="auto">
            <a:xfrm>
              <a:off x="412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11</a:t>
              </a:r>
            </a:p>
          </p:txBody>
        </p:sp>
        <p:sp>
          <p:nvSpPr>
            <p:cNvPr id="32837" name="Text Box 69"/>
            <p:cNvSpPr txBox="1">
              <a:spLocks noChangeArrowheads="1"/>
            </p:cNvSpPr>
            <p:nvPr/>
          </p:nvSpPr>
          <p:spPr bwMode="auto">
            <a:xfrm>
              <a:off x="624" y="2524"/>
              <a:ext cx="3984" cy="214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latin typeface="Verdana" pitchFamily="34" charset="0"/>
                </a:rPr>
                <a:t>  0     1    2     3    4     5    6     7     8    9    10   11   12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 bldLvl="4" autoUpdateAnimBg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Removendo e substituindo a raiz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52525" y="1214438"/>
            <a:ext cx="7848600" cy="13716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A “raiz” é o primeiro elemento no vetor</a:t>
            </a:r>
          </a:p>
          <a:p>
            <a:pPr eaLnBrk="1" hangingPunct="1"/>
            <a:r>
              <a:rPr lang="en-US" altLang="pt-BR" sz="2400" smtClean="0"/>
              <a:t>O “nodo mais à direita no nível mais profundo” é o último elemento</a:t>
            </a:r>
          </a:p>
          <a:p>
            <a:pPr eaLnBrk="1" hangingPunct="1"/>
            <a:r>
              <a:rPr lang="en-US" altLang="pt-BR" sz="2400" smtClean="0"/>
              <a:t>Troque-os</a:t>
            </a:r>
          </a:p>
        </p:txBody>
      </p:sp>
      <p:sp>
        <p:nvSpPr>
          <p:cNvPr id="33811" name="Rectangle 19"/>
          <p:cNvSpPr>
            <a:spLocks noGrp="1" noChangeArrowheads="1"/>
          </p:cNvSpPr>
          <p:nvPr>
            <p:ph type="body" sz="half" idx="2"/>
          </p:nvPr>
        </p:nvSpPr>
        <p:spPr>
          <a:xfrm>
            <a:off x="1227138" y="5346700"/>
            <a:ext cx="8345487" cy="1154113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...e faça de conta que o ultimo elemento do vetor não existe mais, sendo o último índice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11</a:t>
            </a:r>
            <a:r>
              <a:rPr lang="en-US" altLang="pt-BR" sz="2400" smtClean="0"/>
              <a:t> (contendo 9)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00250" y="3071813"/>
            <a:ext cx="6324600" cy="717550"/>
            <a:chOff x="624" y="2524"/>
            <a:chExt cx="3984" cy="452"/>
          </a:xfrm>
        </p:grpSpPr>
        <p:sp>
          <p:nvSpPr>
            <p:cNvPr id="33797" name="Rectangle 5"/>
            <p:cNvSpPr>
              <a:spLocks noChangeArrowheads="1"/>
            </p:cNvSpPr>
            <p:nvPr/>
          </p:nvSpPr>
          <p:spPr bwMode="auto">
            <a:xfrm>
              <a:off x="67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25</a:t>
              </a:r>
            </a:p>
          </p:txBody>
        </p:sp>
        <p:sp>
          <p:nvSpPr>
            <p:cNvPr id="33798" name="Rectangle 6"/>
            <p:cNvSpPr>
              <a:spLocks noChangeArrowheads="1"/>
            </p:cNvSpPr>
            <p:nvPr/>
          </p:nvSpPr>
          <p:spPr bwMode="auto">
            <a:xfrm>
              <a:off x="96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auto">
            <a:xfrm>
              <a:off x="124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33800" name="Rectangle 8"/>
            <p:cNvSpPr>
              <a:spLocks noChangeArrowheads="1"/>
            </p:cNvSpPr>
            <p:nvPr/>
          </p:nvSpPr>
          <p:spPr bwMode="auto">
            <a:xfrm>
              <a:off x="153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182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22</a:t>
              </a:r>
            </a:p>
          </p:txBody>
        </p:sp>
        <p:sp>
          <p:nvSpPr>
            <p:cNvPr id="33802" name="Rectangle 10"/>
            <p:cNvSpPr>
              <a:spLocks noChangeArrowheads="1"/>
            </p:cNvSpPr>
            <p:nvPr/>
          </p:nvSpPr>
          <p:spPr bwMode="auto">
            <a:xfrm>
              <a:off x="211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3803" name="Rectangle 11"/>
            <p:cNvSpPr>
              <a:spLocks noChangeArrowheads="1"/>
            </p:cNvSpPr>
            <p:nvPr/>
          </p:nvSpPr>
          <p:spPr bwMode="auto">
            <a:xfrm>
              <a:off x="240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33804" name="Rectangle 12"/>
            <p:cNvSpPr>
              <a:spLocks noChangeArrowheads="1"/>
            </p:cNvSpPr>
            <p:nvPr/>
          </p:nvSpPr>
          <p:spPr bwMode="auto">
            <a:xfrm>
              <a:off x="268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33805" name="Rectangle 13"/>
            <p:cNvSpPr>
              <a:spLocks noChangeArrowheads="1"/>
            </p:cNvSpPr>
            <p:nvPr/>
          </p:nvSpPr>
          <p:spPr bwMode="auto">
            <a:xfrm>
              <a:off x="297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3806" name="Rectangle 14"/>
            <p:cNvSpPr>
              <a:spLocks noChangeArrowheads="1"/>
            </p:cNvSpPr>
            <p:nvPr/>
          </p:nvSpPr>
          <p:spPr bwMode="auto">
            <a:xfrm>
              <a:off x="326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21</a:t>
              </a:r>
            </a:p>
          </p:txBody>
        </p:sp>
        <p:sp>
          <p:nvSpPr>
            <p:cNvPr id="33807" name="Rectangle 15"/>
            <p:cNvSpPr>
              <a:spLocks noChangeArrowheads="1"/>
            </p:cNvSpPr>
            <p:nvPr/>
          </p:nvSpPr>
          <p:spPr bwMode="auto">
            <a:xfrm>
              <a:off x="355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33808" name="Rectangle 16"/>
            <p:cNvSpPr>
              <a:spLocks noChangeArrowheads="1"/>
            </p:cNvSpPr>
            <p:nvPr/>
          </p:nvSpPr>
          <p:spPr bwMode="auto">
            <a:xfrm>
              <a:off x="384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33809" name="Rectangle 17"/>
            <p:cNvSpPr>
              <a:spLocks noChangeArrowheads="1"/>
            </p:cNvSpPr>
            <p:nvPr/>
          </p:nvSpPr>
          <p:spPr bwMode="auto">
            <a:xfrm>
              <a:off x="412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CC00"/>
                  </a:solidFill>
                  <a:latin typeface="Verdana" pitchFamily="34" charset="0"/>
                </a:rPr>
                <a:t>11</a:t>
              </a:r>
            </a:p>
          </p:txBody>
        </p:sp>
        <p:sp>
          <p:nvSpPr>
            <p:cNvPr id="33810" name="Text Box 18"/>
            <p:cNvSpPr txBox="1">
              <a:spLocks noChangeArrowheads="1"/>
            </p:cNvSpPr>
            <p:nvPr/>
          </p:nvSpPr>
          <p:spPr bwMode="auto">
            <a:xfrm>
              <a:off x="624" y="2524"/>
              <a:ext cx="3984" cy="214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latin typeface="Verdana" pitchFamily="34" charset="0"/>
                </a:rPr>
                <a:t>  0     1    2     3    4     5    6     7     8    9    10   11   12</a:t>
              </a:r>
            </a:p>
          </p:txBody>
        </p:sp>
      </p:grpSp>
      <p:grpSp>
        <p:nvGrpSpPr>
          <p:cNvPr id="3" name="Group 41"/>
          <p:cNvGrpSpPr>
            <a:grpSpLocks/>
          </p:cNvGrpSpPr>
          <p:nvPr/>
        </p:nvGrpSpPr>
        <p:grpSpPr bwMode="auto">
          <a:xfrm>
            <a:off x="2000250" y="3789363"/>
            <a:ext cx="6324600" cy="1295400"/>
            <a:chOff x="672" y="2304"/>
            <a:chExt cx="3984" cy="816"/>
          </a:xfrm>
        </p:grpSpPr>
        <p:grpSp>
          <p:nvGrpSpPr>
            <p:cNvPr id="80904" name="Group 20"/>
            <p:cNvGrpSpPr>
              <a:grpSpLocks/>
            </p:cNvGrpSpPr>
            <p:nvPr/>
          </p:nvGrpSpPr>
          <p:grpSpPr bwMode="auto">
            <a:xfrm>
              <a:off x="672" y="2668"/>
              <a:ext cx="3984" cy="452"/>
              <a:chOff x="624" y="2524"/>
              <a:chExt cx="3984" cy="452"/>
            </a:xfrm>
          </p:grpSpPr>
          <p:sp>
            <p:nvSpPr>
              <p:cNvPr id="33813" name="Rectangle 21"/>
              <p:cNvSpPr>
                <a:spLocks noChangeArrowheads="1"/>
              </p:cNvSpPr>
              <p:nvPr/>
            </p:nvSpPr>
            <p:spPr bwMode="auto">
              <a:xfrm>
                <a:off x="672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solidFill>
                      <a:srgbClr val="FFCC00"/>
                    </a:solidFill>
                    <a:latin typeface="Verdana" pitchFamily="34" charset="0"/>
                  </a:rPr>
                  <a:t>11</a:t>
                </a:r>
              </a:p>
            </p:txBody>
          </p:sp>
          <p:sp>
            <p:nvSpPr>
              <p:cNvPr id="33814" name="Rectangle 22"/>
              <p:cNvSpPr>
                <a:spLocks noChangeArrowheads="1"/>
              </p:cNvSpPr>
              <p:nvPr/>
            </p:nvSpPr>
            <p:spPr bwMode="auto">
              <a:xfrm>
                <a:off x="960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22</a:t>
                </a:r>
              </a:p>
            </p:txBody>
          </p:sp>
          <p:sp>
            <p:nvSpPr>
              <p:cNvPr id="33815" name="Rectangle 23"/>
              <p:cNvSpPr>
                <a:spLocks noChangeArrowheads="1"/>
              </p:cNvSpPr>
              <p:nvPr/>
            </p:nvSpPr>
            <p:spPr bwMode="auto">
              <a:xfrm>
                <a:off x="1248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17</a:t>
                </a:r>
              </a:p>
            </p:txBody>
          </p:sp>
          <p:sp>
            <p:nvSpPr>
              <p:cNvPr id="33816" name="Rectangle 24"/>
              <p:cNvSpPr>
                <a:spLocks noChangeArrowheads="1"/>
              </p:cNvSpPr>
              <p:nvPr/>
            </p:nvSpPr>
            <p:spPr bwMode="auto">
              <a:xfrm>
                <a:off x="1536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19</a:t>
                </a:r>
              </a:p>
            </p:txBody>
          </p:sp>
          <p:sp>
            <p:nvSpPr>
              <p:cNvPr id="33817" name="Rectangle 25"/>
              <p:cNvSpPr>
                <a:spLocks noChangeArrowheads="1"/>
              </p:cNvSpPr>
              <p:nvPr/>
            </p:nvSpPr>
            <p:spPr bwMode="auto">
              <a:xfrm>
                <a:off x="1824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22</a:t>
                </a:r>
              </a:p>
            </p:txBody>
          </p:sp>
          <p:sp>
            <p:nvSpPr>
              <p:cNvPr id="33818" name="Rectangle 26"/>
              <p:cNvSpPr>
                <a:spLocks noChangeArrowheads="1"/>
              </p:cNvSpPr>
              <p:nvPr/>
            </p:nvSpPr>
            <p:spPr bwMode="auto">
              <a:xfrm>
                <a:off x="2112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14</a:t>
                </a:r>
              </a:p>
            </p:txBody>
          </p:sp>
          <p:sp>
            <p:nvSpPr>
              <p:cNvPr id="33819" name="Rectangle 27"/>
              <p:cNvSpPr>
                <a:spLocks noChangeArrowheads="1"/>
              </p:cNvSpPr>
              <p:nvPr/>
            </p:nvSpPr>
            <p:spPr bwMode="auto">
              <a:xfrm>
                <a:off x="2400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15</a:t>
                </a:r>
              </a:p>
            </p:txBody>
          </p:sp>
          <p:sp>
            <p:nvSpPr>
              <p:cNvPr id="33820" name="Rectangle 28"/>
              <p:cNvSpPr>
                <a:spLocks noChangeArrowheads="1"/>
              </p:cNvSpPr>
              <p:nvPr/>
            </p:nvSpPr>
            <p:spPr bwMode="auto">
              <a:xfrm>
                <a:off x="2688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18</a:t>
                </a:r>
              </a:p>
            </p:txBody>
          </p:sp>
          <p:sp>
            <p:nvSpPr>
              <p:cNvPr id="33821" name="Rectangle 29"/>
              <p:cNvSpPr>
                <a:spLocks noChangeArrowheads="1"/>
              </p:cNvSpPr>
              <p:nvPr/>
            </p:nvSpPr>
            <p:spPr bwMode="auto">
              <a:xfrm>
                <a:off x="2976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14</a:t>
                </a:r>
              </a:p>
            </p:txBody>
          </p:sp>
          <p:sp>
            <p:nvSpPr>
              <p:cNvPr id="33822" name="Rectangle 30"/>
              <p:cNvSpPr>
                <a:spLocks noChangeArrowheads="1"/>
              </p:cNvSpPr>
              <p:nvPr/>
            </p:nvSpPr>
            <p:spPr bwMode="auto">
              <a:xfrm>
                <a:off x="3264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21</a:t>
                </a:r>
              </a:p>
            </p:txBody>
          </p:sp>
          <p:sp>
            <p:nvSpPr>
              <p:cNvPr id="33823" name="Rectangle 31"/>
              <p:cNvSpPr>
                <a:spLocks noChangeArrowheads="1"/>
              </p:cNvSpPr>
              <p:nvPr/>
            </p:nvSpPr>
            <p:spPr bwMode="auto">
              <a:xfrm>
                <a:off x="3552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3</a:t>
                </a:r>
              </a:p>
            </p:txBody>
          </p:sp>
          <p:sp>
            <p:nvSpPr>
              <p:cNvPr id="33824" name="Rectangle 32"/>
              <p:cNvSpPr>
                <a:spLocks noChangeArrowheads="1"/>
              </p:cNvSpPr>
              <p:nvPr/>
            </p:nvSpPr>
            <p:spPr bwMode="auto">
              <a:xfrm>
                <a:off x="3840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9</a:t>
                </a:r>
              </a:p>
            </p:txBody>
          </p:sp>
          <p:sp>
            <p:nvSpPr>
              <p:cNvPr id="33825" name="Rectangle 33"/>
              <p:cNvSpPr>
                <a:spLocks noChangeArrowheads="1"/>
              </p:cNvSpPr>
              <p:nvPr/>
            </p:nvSpPr>
            <p:spPr bwMode="auto">
              <a:xfrm>
                <a:off x="4128" y="2736"/>
                <a:ext cx="288" cy="240"/>
              </a:xfrm>
              <a:prstGeom prst="rect">
                <a:avLst/>
              </a:prstGeom>
              <a:solidFill>
                <a:srgbClr val="006600"/>
              </a:solidFill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solidFill>
                      <a:srgbClr val="FFFF00"/>
                    </a:solidFill>
                    <a:latin typeface="Verdana" pitchFamily="34" charset="0"/>
                  </a:rPr>
                  <a:t>25</a:t>
                </a:r>
              </a:p>
            </p:txBody>
          </p:sp>
          <p:sp>
            <p:nvSpPr>
              <p:cNvPr id="33826" name="Text Box 34"/>
              <p:cNvSpPr txBox="1">
                <a:spLocks noChangeArrowheads="1"/>
              </p:cNvSpPr>
              <p:nvPr/>
            </p:nvSpPr>
            <p:spPr bwMode="auto">
              <a:xfrm>
                <a:off x="624" y="2524"/>
                <a:ext cx="3984" cy="212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sz="1600">
                    <a:latin typeface="Verdana" pitchFamily="34" charset="0"/>
                  </a:rPr>
                  <a:t>  0     1    2     3    4     5    6     7     8    9    10   11   12</a:t>
                </a:r>
              </a:p>
            </p:txBody>
          </p:sp>
        </p:grpSp>
        <p:sp>
          <p:nvSpPr>
            <p:cNvPr id="33829" name="Freeform 37"/>
            <p:cNvSpPr>
              <a:spLocks/>
            </p:cNvSpPr>
            <p:nvPr/>
          </p:nvSpPr>
          <p:spPr bwMode="auto">
            <a:xfrm>
              <a:off x="864" y="2304"/>
              <a:ext cx="3348" cy="4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2" y="210"/>
                </a:cxn>
                <a:cxn ang="0">
                  <a:pos x="1026" y="228"/>
                </a:cxn>
                <a:cxn ang="0">
                  <a:pos x="2346" y="246"/>
                </a:cxn>
                <a:cxn ang="0">
                  <a:pos x="3090" y="282"/>
                </a:cxn>
                <a:cxn ang="0">
                  <a:pos x="3348" y="486"/>
                </a:cxn>
              </a:cxnLst>
              <a:rect l="0" t="0" r="r" b="b"/>
              <a:pathLst>
                <a:path w="3348" h="486">
                  <a:moveTo>
                    <a:pt x="0" y="0"/>
                  </a:moveTo>
                  <a:cubicBezTo>
                    <a:pt x="62" y="35"/>
                    <a:pt x="201" y="172"/>
                    <a:pt x="372" y="210"/>
                  </a:cubicBezTo>
                  <a:cubicBezTo>
                    <a:pt x="543" y="248"/>
                    <a:pt x="697" y="222"/>
                    <a:pt x="1026" y="228"/>
                  </a:cubicBezTo>
                  <a:cubicBezTo>
                    <a:pt x="1355" y="234"/>
                    <a:pt x="2002" y="237"/>
                    <a:pt x="2346" y="246"/>
                  </a:cubicBezTo>
                  <a:cubicBezTo>
                    <a:pt x="2690" y="255"/>
                    <a:pt x="2923" y="242"/>
                    <a:pt x="3090" y="282"/>
                  </a:cubicBezTo>
                  <a:cubicBezTo>
                    <a:pt x="3257" y="322"/>
                    <a:pt x="3294" y="444"/>
                    <a:pt x="3348" y="486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3830" name="Freeform 38"/>
            <p:cNvSpPr>
              <a:spLocks/>
            </p:cNvSpPr>
            <p:nvPr/>
          </p:nvSpPr>
          <p:spPr bwMode="auto">
            <a:xfrm>
              <a:off x="807" y="2304"/>
              <a:ext cx="3552" cy="480"/>
            </a:xfrm>
            <a:custGeom>
              <a:avLst/>
              <a:gdLst/>
              <a:ahLst/>
              <a:cxnLst>
                <a:cxn ang="0">
                  <a:pos x="3552" y="0"/>
                </a:cxn>
                <a:cxn ang="0">
                  <a:pos x="3366" y="120"/>
                </a:cxn>
                <a:cxn ang="0">
                  <a:pos x="2616" y="138"/>
                </a:cxn>
                <a:cxn ang="0">
                  <a:pos x="1296" y="144"/>
                </a:cxn>
                <a:cxn ang="0">
                  <a:pos x="240" y="192"/>
                </a:cxn>
                <a:cxn ang="0">
                  <a:pos x="0" y="480"/>
                </a:cxn>
              </a:cxnLst>
              <a:rect l="0" t="0" r="r" b="b"/>
              <a:pathLst>
                <a:path w="3552" h="480">
                  <a:moveTo>
                    <a:pt x="3552" y="0"/>
                  </a:moveTo>
                  <a:cubicBezTo>
                    <a:pt x="3521" y="20"/>
                    <a:pt x="3522" y="97"/>
                    <a:pt x="3366" y="120"/>
                  </a:cubicBezTo>
                  <a:cubicBezTo>
                    <a:pt x="3210" y="143"/>
                    <a:pt x="2961" y="134"/>
                    <a:pt x="2616" y="138"/>
                  </a:cubicBezTo>
                  <a:cubicBezTo>
                    <a:pt x="2271" y="142"/>
                    <a:pt x="1692" y="135"/>
                    <a:pt x="1296" y="144"/>
                  </a:cubicBezTo>
                  <a:cubicBezTo>
                    <a:pt x="900" y="153"/>
                    <a:pt x="456" y="136"/>
                    <a:pt x="240" y="192"/>
                  </a:cubicBezTo>
                  <a:cubicBezTo>
                    <a:pt x="24" y="248"/>
                    <a:pt x="12" y="364"/>
                    <a:pt x="0" y="480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39" name="Line 59"/>
          <p:cNvSpPr>
            <a:spLocks noChangeShapeType="1"/>
          </p:cNvSpPr>
          <p:nvPr/>
        </p:nvSpPr>
        <p:spPr bwMode="auto">
          <a:xfrm>
            <a:off x="7572375" y="2786063"/>
            <a:ext cx="0" cy="2500312"/>
          </a:xfrm>
          <a:prstGeom prst="line">
            <a:avLst/>
          </a:prstGeom>
          <a:ln w="28575">
            <a:solidFill>
              <a:srgbClr val="FF0000"/>
            </a:solidFill>
            <a:headEnd/>
            <a:tailEnd type="non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 bldLvl="5" autoUpdateAnimBg="0"/>
      <p:bldP spid="33811" grpId="0" build="p" bldLvl="4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Reamontoe e repita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23963" y="1243013"/>
            <a:ext cx="7848600" cy="1371600"/>
          </a:xfrm>
        </p:spPr>
        <p:txBody>
          <a:bodyPr/>
          <a:lstStyle/>
          <a:p>
            <a:pPr eaLnBrk="1" hangingPunct="1"/>
            <a:r>
              <a:rPr lang="en-US" altLang="pt-BR" sz="2400" i="1" smtClean="0"/>
              <a:t>Reamontoe</a:t>
            </a:r>
            <a:r>
              <a:rPr lang="en-US" altLang="pt-BR" sz="2400" smtClean="0"/>
              <a:t> a raiz (índice 0, contendo </a:t>
            </a:r>
            <a:r>
              <a:rPr lang="en-US" altLang="pt-BR" sz="2000" smtClean="0">
                <a:solidFill>
                  <a:srgbClr val="FFFF00"/>
                </a:solidFill>
                <a:latin typeface="Verdana" pitchFamily="34" charset="0"/>
              </a:rPr>
              <a:t>11</a:t>
            </a:r>
            <a:r>
              <a:rPr lang="en-US" altLang="pt-BR" sz="2400" smtClean="0"/>
              <a:t>)...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1085850" y="5367338"/>
            <a:ext cx="8129588" cy="990600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Lembre-se que o “ultimo” mudou.</a:t>
            </a:r>
          </a:p>
          <a:p>
            <a:pPr eaLnBrk="1" hangingPunct="1"/>
            <a:r>
              <a:rPr lang="en-US" altLang="pt-BR" sz="2400" smtClean="0"/>
              <a:t>Repita até o “ultimo” ser o primeiro e está ordenado!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357313" y="3192463"/>
            <a:ext cx="6324600" cy="717550"/>
            <a:chOff x="624" y="2524"/>
            <a:chExt cx="3984" cy="452"/>
          </a:xfrm>
        </p:grpSpPr>
        <p:sp>
          <p:nvSpPr>
            <p:cNvPr id="35846" name="Rectangle 6"/>
            <p:cNvSpPr>
              <a:spLocks noChangeArrowheads="1"/>
            </p:cNvSpPr>
            <p:nvPr/>
          </p:nvSpPr>
          <p:spPr bwMode="auto">
            <a:xfrm>
              <a:off x="67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57B49"/>
                  </a:solidFill>
                  <a:latin typeface="Verdana" pitchFamily="34" charset="0"/>
                </a:rPr>
                <a:t>22</a:t>
              </a:r>
            </a:p>
          </p:txBody>
        </p:sp>
        <p:sp>
          <p:nvSpPr>
            <p:cNvPr id="35847" name="Rectangle 7"/>
            <p:cNvSpPr>
              <a:spLocks noChangeArrowheads="1"/>
            </p:cNvSpPr>
            <p:nvPr/>
          </p:nvSpPr>
          <p:spPr bwMode="auto">
            <a:xfrm>
              <a:off x="96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22</a:t>
              </a:r>
            </a:p>
          </p:txBody>
        </p:sp>
        <p:sp>
          <p:nvSpPr>
            <p:cNvPr id="35848" name="Rectangle 8"/>
            <p:cNvSpPr>
              <a:spLocks noChangeArrowheads="1"/>
            </p:cNvSpPr>
            <p:nvPr/>
          </p:nvSpPr>
          <p:spPr bwMode="auto">
            <a:xfrm>
              <a:off x="124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153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182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9933"/>
                  </a:solidFill>
                  <a:latin typeface="Verdana" pitchFamily="34" charset="0"/>
                </a:rPr>
                <a:t>21</a:t>
              </a: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211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5852" name="Rectangle 12"/>
            <p:cNvSpPr>
              <a:spLocks noChangeArrowheads="1"/>
            </p:cNvSpPr>
            <p:nvPr/>
          </p:nvSpPr>
          <p:spPr bwMode="auto">
            <a:xfrm>
              <a:off x="240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35853" name="Rectangle 13"/>
            <p:cNvSpPr>
              <a:spLocks noChangeArrowheads="1"/>
            </p:cNvSpPr>
            <p:nvPr/>
          </p:nvSpPr>
          <p:spPr bwMode="auto">
            <a:xfrm>
              <a:off x="268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35854" name="Rectangle 14"/>
            <p:cNvSpPr>
              <a:spLocks noChangeArrowheads="1"/>
            </p:cNvSpPr>
            <p:nvPr/>
          </p:nvSpPr>
          <p:spPr bwMode="auto">
            <a:xfrm>
              <a:off x="297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5855" name="Rectangle 15"/>
            <p:cNvSpPr>
              <a:spLocks noChangeArrowheads="1"/>
            </p:cNvSpPr>
            <p:nvPr/>
          </p:nvSpPr>
          <p:spPr bwMode="auto">
            <a:xfrm>
              <a:off x="326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57B49"/>
                  </a:solidFill>
                  <a:latin typeface="Verdana" pitchFamily="34" charset="0"/>
                </a:rPr>
                <a:t>11</a:t>
              </a:r>
            </a:p>
          </p:txBody>
        </p:sp>
        <p:sp>
          <p:nvSpPr>
            <p:cNvPr id="35856" name="Rectangle 16"/>
            <p:cNvSpPr>
              <a:spLocks noChangeArrowheads="1"/>
            </p:cNvSpPr>
            <p:nvPr/>
          </p:nvSpPr>
          <p:spPr bwMode="auto">
            <a:xfrm>
              <a:off x="355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35857" name="Rectangle 17"/>
            <p:cNvSpPr>
              <a:spLocks noChangeArrowheads="1"/>
            </p:cNvSpPr>
            <p:nvPr/>
          </p:nvSpPr>
          <p:spPr bwMode="auto">
            <a:xfrm>
              <a:off x="384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57B49"/>
                  </a:solidFill>
                  <a:latin typeface="Verdana" pitchFamily="34" charset="0"/>
                </a:rPr>
                <a:t>9</a:t>
              </a:r>
            </a:p>
          </p:txBody>
        </p:sp>
        <p:sp>
          <p:nvSpPr>
            <p:cNvPr id="35858" name="Rectangle 18"/>
            <p:cNvSpPr>
              <a:spLocks noChangeArrowheads="1"/>
            </p:cNvSpPr>
            <p:nvPr/>
          </p:nvSpPr>
          <p:spPr bwMode="auto">
            <a:xfrm>
              <a:off x="412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25</a:t>
              </a:r>
            </a:p>
          </p:txBody>
        </p:sp>
        <p:sp>
          <p:nvSpPr>
            <p:cNvPr id="35859" name="Text Box 19"/>
            <p:cNvSpPr txBox="1">
              <a:spLocks noChangeArrowheads="1"/>
            </p:cNvSpPr>
            <p:nvPr/>
          </p:nvSpPr>
          <p:spPr bwMode="auto">
            <a:xfrm>
              <a:off x="624" y="2524"/>
              <a:ext cx="3984" cy="214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latin typeface="Verdana" pitchFamily="34" charset="0"/>
                </a:rPr>
                <a:t>  0     1    2     3    4     5    6     7     8    9    10   11   12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1357313" y="3910013"/>
            <a:ext cx="6324600" cy="1295400"/>
            <a:chOff x="672" y="2400"/>
            <a:chExt cx="3984" cy="816"/>
          </a:xfrm>
        </p:grpSpPr>
        <p:grpSp>
          <p:nvGrpSpPr>
            <p:cNvPr id="81984" name="Group 21"/>
            <p:cNvGrpSpPr>
              <a:grpSpLocks/>
            </p:cNvGrpSpPr>
            <p:nvPr/>
          </p:nvGrpSpPr>
          <p:grpSpPr bwMode="auto">
            <a:xfrm>
              <a:off x="672" y="2764"/>
              <a:ext cx="3984" cy="452"/>
              <a:chOff x="624" y="2524"/>
              <a:chExt cx="3984" cy="452"/>
            </a:xfrm>
          </p:grpSpPr>
          <p:sp>
            <p:nvSpPr>
              <p:cNvPr id="35862" name="Rectangle 22"/>
              <p:cNvSpPr>
                <a:spLocks noChangeArrowheads="1"/>
              </p:cNvSpPr>
              <p:nvPr/>
            </p:nvSpPr>
            <p:spPr bwMode="auto">
              <a:xfrm>
                <a:off x="672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solidFill>
                      <a:srgbClr val="F57B49"/>
                    </a:solidFill>
                    <a:latin typeface="Verdana" pitchFamily="34" charset="0"/>
                  </a:rPr>
                  <a:t>9</a:t>
                </a:r>
              </a:p>
            </p:txBody>
          </p:sp>
          <p:sp>
            <p:nvSpPr>
              <p:cNvPr id="35863" name="Rectangle 23"/>
              <p:cNvSpPr>
                <a:spLocks noChangeArrowheads="1"/>
              </p:cNvSpPr>
              <p:nvPr/>
            </p:nvSpPr>
            <p:spPr bwMode="auto">
              <a:xfrm>
                <a:off x="960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22</a:t>
                </a:r>
              </a:p>
            </p:txBody>
          </p:sp>
          <p:sp>
            <p:nvSpPr>
              <p:cNvPr id="35864" name="Rectangle 24"/>
              <p:cNvSpPr>
                <a:spLocks noChangeArrowheads="1"/>
              </p:cNvSpPr>
              <p:nvPr/>
            </p:nvSpPr>
            <p:spPr bwMode="auto">
              <a:xfrm>
                <a:off x="1248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17</a:t>
                </a:r>
              </a:p>
            </p:txBody>
          </p:sp>
          <p:sp>
            <p:nvSpPr>
              <p:cNvPr id="35865" name="Rectangle 25"/>
              <p:cNvSpPr>
                <a:spLocks noChangeArrowheads="1"/>
              </p:cNvSpPr>
              <p:nvPr/>
            </p:nvSpPr>
            <p:spPr bwMode="auto">
              <a:xfrm>
                <a:off x="1536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19</a:t>
                </a:r>
              </a:p>
            </p:txBody>
          </p:sp>
          <p:sp>
            <p:nvSpPr>
              <p:cNvPr id="35866" name="Rectangle 26"/>
              <p:cNvSpPr>
                <a:spLocks noChangeArrowheads="1"/>
              </p:cNvSpPr>
              <p:nvPr/>
            </p:nvSpPr>
            <p:spPr bwMode="auto">
              <a:xfrm>
                <a:off x="1824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22</a:t>
                </a:r>
              </a:p>
            </p:txBody>
          </p:sp>
          <p:sp>
            <p:nvSpPr>
              <p:cNvPr id="35867" name="Rectangle 27"/>
              <p:cNvSpPr>
                <a:spLocks noChangeArrowheads="1"/>
              </p:cNvSpPr>
              <p:nvPr/>
            </p:nvSpPr>
            <p:spPr bwMode="auto">
              <a:xfrm>
                <a:off x="2112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14</a:t>
                </a:r>
              </a:p>
            </p:txBody>
          </p:sp>
          <p:sp>
            <p:nvSpPr>
              <p:cNvPr id="35868" name="Rectangle 28"/>
              <p:cNvSpPr>
                <a:spLocks noChangeArrowheads="1"/>
              </p:cNvSpPr>
              <p:nvPr/>
            </p:nvSpPr>
            <p:spPr bwMode="auto">
              <a:xfrm>
                <a:off x="2400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15</a:t>
                </a:r>
              </a:p>
            </p:txBody>
          </p:sp>
          <p:sp>
            <p:nvSpPr>
              <p:cNvPr id="35869" name="Rectangle 29"/>
              <p:cNvSpPr>
                <a:spLocks noChangeArrowheads="1"/>
              </p:cNvSpPr>
              <p:nvPr/>
            </p:nvSpPr>
            <p:spPr bwMode="auto">
              <a:xfrm>
                <a:off x="2688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18</a:t>
                </a:r>
              </a:p>
            </p:txBody>
          </p:sp>
          <p:sp>
            <p:nvSpPr>
              <p:cNvPr id="35870" name="Rectangle 30"/>
              <p:cNvSpPr>
                <a:spLocks noChangeArrowheads="1"/>
              </p:cNvSpPr>
              <p:nvPr/>
            </p:nvSpPr>
            <p:spPr bwMode="auto">
              <a:xfrm>
                <a:off x="2976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14</a:t>
                </a:r>
              </a:p>
            </p:txBody>
          </p:sp>
          <p:sp>
            <p:nvSpPr>
              <p:cNvPr id="35871" name="Rectangle 31"/>
              <p:cNvSpPr>
                <a:spLocks noChangeArrowheads="1"/>
              </p:cNvSpPr>
              <p:nvPr/>
            </p:nvSpPr>
            <p:spPr bwMode="auto">
              <a:xfrm>
                <a:off x="3264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21</a:t>
                </a:r>
              </a:p>
            </p:txBody>
          </p:sp>
          <p:sp>
            <p:nvSpPr>
              <p:cNvPr id="35872" name="Rectangle 32"/>
              <p:cNvSpPr>
                <a:spLocks noChangeArrowheads="1"/>
              </p:cNvSpPr>
              <p:nvPr/>
            </p:nvSpPr>
            <p:spPr bwMode="auto">
              <a:xfrm>
                <a:off x="3552" y="2736"/>
                <a:ext cx="288" cy="240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3</a:t>
                </a:r>
              </a:p>
            </p:txBody>
          </p:sp>
          <p:sp>
            <p:nvSpPr>
              <p:cNvPr id="35873" name="Rectangle 33"/>
              <p:cNvSpPr>
                <a:spLocks noChangeArrowheads="1"/>
              </p:cNvSpPr>
              <p:nvPr/>
            </p:nvSpPr>
            <p:spPr bwMode="auto">
              <a:xfrm>
                <a:off x="3840" y="2736"/>
                <a:ext cx="288" cy="240"/>
              </a:xfrm>
              <a:prstGeom prst="rect">
                <a:avLst/>
              </a:prstGeom>
              <a:solidFill>
                <a:srgbClr val="006600"/>
              </a:solidFill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solidFill>
                      <a:schemeClr val="bg1"/>
                    </a:solidFill>
                    <a:latin typeface="Verdana" pitchFamily="34" charset="0"/>
                  </a:rPr>
                  <a:t>22</a:t>
                </a:r>
              </a:p>
            </p:txBody>
          </p:sp>
          <p:sp>
            <p:nvSpPr>
              <p:cNvPr id="35874" name="Rectangle 34"/>
              <p:cNvSpPr>
                <a:spLocks noChangeArrowheads="1"/>
              </p:cNvSpPr>
              <p:nvPr/>
            </p:nvSpPr>
            <p:spPr bwMode="auto">
              <a:xfrm>
                <a:off x="4128" y="2736"/>
                <a:ext cx="288" cy="240"/>
              </a:xfrm>
              <a:prstGeom prst="rect">
                <a:avLst/>
              </a:prstGeom>
              <a:solidFill>
                <a:srgbClr val="006600"/>
              </a:solidFill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>
                  <a:defRPr/>
                </a:pPr>
                <a:r>
                  <a:rPr lang="en-US" sz="2000">
                    <a:latin typeface="Verdana" pitchFamily="34" charset="0"/>
                  </a:rPr>
                  <a:t>25</a:t>
                </a:r>
              </a:p>
            </p:txBody>
          </p:sp>
          <p:sp>
            <p:nvSpPr>
              <p:cNvPr id="35875" name="Text Box 35"/>
              <p:cNvSpPr txBox="1">
                <a:spLocks noChangeArrowheads="1"/>
              </p:cNvSpPr>
              <p:nvPr/>
            </p:nvSpPr>
            <p:spPr bwMode="auto">
              <a:xfrm>
                <a:off x="624" y="2524"/>
                <a:ext cx="3984" cy="212"/>
              </a:xfrm>
              <a:prstGeom prst="rect">
                <a:avLst/>
              </a:prstGeom>
              <a:ln>
                <a:headEnd/>
                <a:tailEnd type="none" w="lg" len="lg"/>
              </a:ln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sz="1600">
                    <a:latin typeface="Verdana" pitchFamily="34" charset="0"/>
                  </a:rPr>
                  <a:t>  0     1    2     3    4     5    6     7     8    9    10   11   12</a:t>
                </a:r>
              </a:p>
            </p:txBody>
          </p:sp>
        </p:grpSp>
        <p:sp>
          <p:nvSpPr>
            <p:cNvPr id="35876" name="Freeform 36"/>
            <p:cNvSpPr>
              <a:spLocks/>
            </p:cNvSpPr>
            <p:nvPr/>
          </p:nvSpPr>
          <p:spPr bwMode="auto">
            <a:xfrm>
              <a:off x="927" y="2400"/>
              <a:ext cx="3060" cy="52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2" y="210"/>
                </a:cxn>
                <a:cxn ang="0">
                  <a:pos x="1026" y="228"/>
                </a:cxn>
                <a:cxn ang="0">
                  <a:pos x="2346" y="246"/>
                </a:cxn>
                <a:cxn ang="0">
                  <a:pos x="2880" y="294"/>
                </a:cxn>
                <a:cxn ang="0">
                  <a:pos x="3060" y="528"/>
                </a:cxn>
              </a:cxnLst>
              <a:rect l="0" t="0" r="r" b="b"/>
              <a:pathLst>
                <a:path w="3060" h="528">
                  <a:moveTo>
                    <a:pt x="0" y="0"/>
                  </a:moveTo>
                  <a:cubicBezTo>
                    <a:pt x="62" y="35"/>
                    <a:pt x="201" y="172"/>
                    <a:pt x="372" y="210"/>
                  </a:cubicBezTo>
                  <a:cubicBezTo>
                    <a:pt x="543" y="248"/>
                    <a:pt x="697" y="222"/>
                    <a:pt x="1026" y="228"/>
                  </a:cubicBezTo>
                  <a:cubicBezTo>
                    <a:pt x="1355" y="234"/>
                    <a:pt x="2037" y="235"/>
                    <a:pt x="2346" y="246"/>
                  </a:cubicBezTo>
                  <a:cubicBezTo>
                    <a:pt x="2655" y="257"/>
                    <a:pt x="2761" y="247"/>
                    <a:pt x="2880" y="294"/>
                  </a:cubicBezTo>
                  <a:cubicBezTo>
                    <a:pt x="2999" y="341"/>
                    <a:pt x="3022" y="479"/>
                    <a:pt x="3060" y="528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5877" name="Freeform 37"/>
            <p:cNvSpPr>
              <a:spLocks/>
            </p:cNvSpPr>
            <p:nvPr/>
          </p:nvSpPr>
          <p:spPr bwMode="auto">
            <a:xfrm>
              <a:off x="768" y="2418"/>
              <a:ext cx="3240" cy="462"/>
            </a:xfrm>
            <a:custGeom>
              <a:avLst/>
              <a:gdLst/>
              <a:ahLst/>
              <a:cxnLst>
                <a:cxn ang="0">
                  <a:pos x="3240" y="0"/>
                </a:cxn>
                <a:cxn ang="0">
                  <a:pos x="3042" y="108"/>
                </a:cxn>
                <a:cxn ang="0">
                  <a:pos x="2616" y="120"/>
                </a:cxn>
                <a:cxn ang="0">
                  <a:pos x="1296" y="126"/>
                </a:cxn>
                <a:cxn ang="0">
                  <a:pos x="240" y="174"/>
                </a:cxn>
                <a:cxn ang="0">
                  <a:pos x="0" y="462"/>
                </a:cxn>
              </a:cxnLst>
              <a:rect l="0" t="0" r="r" b="b"/>
              <a:pathLst>
                <a:path w="3240" h="462">
                  <a:moveTo>
                    <a:pt x="3240" y="0"/>
                  </a:moveTo>
                  <a:cubicBezTo>
                    <a:pt x="3206" y="18"/>
                    <a:pt x="3146" y="88"/>
                    <a:pt x="3042" y="108"/>
                  </a:cubicBezTo>
                  <a:cubicBezTo>
                    <a:pt x="2938" y="128"/>
                    <a:pt x="2907" y="117"/>
                    <a:pt x="2616" y="120"/>
                  </a:cubicBezTo>
                  <a:cubicBezTo>
                    <a:pt x="2325" y="123"/>
                    <a:pt x="1692" y="117"/>
                    <a:pt x="1296" y="126"/>
                  </a:cubicBezTo>
                  <a:cubicBezTo>
                    <a:pt x="900" y="135"/>
                    <a:pt x="456" y="118"/>
                    <a:pt x="240" y="174"/>
                  </a:cubicBezTo>
                  <a:cubicBezTo>
                    <a:pt x="24" y="230"/>
                    <a:pt x="12" y="346"/>
                    <a:pt x="0" y="462"/>
                  </a:cubicBezTo>
                </a:path>
              </a:pathLst>
            </a:custGeom>
            <a:noFill/>
            <a:ln w="19050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1357313" y="1800225"/>
            <a:ext cx="6324600" cy="717550"/>
            <a:chOff x="624" y="2524"/>
            <a:chExt cx="3984" cy="452"/>
          </a:xfrm>
        </p:grpSpPr>
        <p:sp>
          <p:nvSpPr>
            <p:cNvPr id="35879" name="Rectangle 39"/>
            <p:cNvSpPr>
              <a:spLocks noChangeArrowheads="1"/>
            </p:cNvSpPr>
            <p:nvPr/>
          </p:nvSpPr>
          <p:spPr bwMode="auto">
            <a:xfrm>
              <a:off x="67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57B49"/>
                  </a:solidFill>
                  <a:latin typeface="Verdana" pitchFamily="34" charset="0"/>
                </a:rPr>
                <a:t>11</a:t>
              </a:r>
            </a:p>
          </p:txBody>
        </p:sp>
        <p:sp>
          <p:nvSpPr>
            <p:cNvPr id="35880" name="Rectangle 40"/>
            <p:cNvSpPr>
              <a:spLocks noChangeArrowheads="1"/>
            </p:cNvSpPr>
            <p:nvPr/>
          </p:nvSpPr>
          <p:spPr bwMode="auto">
            <a:xfrm>
              <a:off x="96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22</a:t>
              </a:r>
            </a:p>
          </p:txBody>
        </p:sp>
        <p:sp>
          <p:nvSpPr>
            <p:cNvPr id="35881" name="Rectangle 41"/>
            <p:cNvSpPr>
              <a:spLocks noChangeArrowheads="1"/>
            </p:cNvSpPr>
            <p:nvPr/>
          </p:nvSpPr>
          <p:spPr bwMode="auto">
            <a:xfrm>
              <a:off x="124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17</a:t>
              </a:r>
            </a:p>
          </p:txBody>
        </p:sp>
        <p:sp>
          <p:nvSpPr>
            <p:cNvPr id="35882" name="Rectangle 42"/>
            <p:cNvSpPr>
              <a:spLocks noChangeArrowheads="1"/>
            </p:cNvSpPr>
            <p:nvPr/>
          </p:nvSpPr>
          <p:spPr bwMode="auto">
            <a:xfrm>
              <a:off x="153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19</a:t>
              </a:r>
            </a:p>
          </p:txBody>
        </p:sp>
        <p:sp>
          <p:nvSpPr>
            <p:cNvPr id="35883" name="Rectangle 43"/>
            <p:cNvSpPr>
              <a:spLocks noChangeArrowheads="1"/>
            </p:cNvSpPr>
            <p:nvPr/>
          </p:nvSpPr>
          <p:spPr bwMode="auto">
            <a:xfrm>
              <a:off x="182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22</a:t>
              </a:r>
            </a:p>
          </p:txBody>
        </p:sp>
        <p:sp>
          <p:nvSpPr>
            <p:cNvPr id="35884" name="Rectangle 44"/>
            <p:cNvSpPr>
              <a:spLocks noChangeArrowheads="1"/>
            </p:cNvSpPr>
            <p:nvPr/>
          </p:nvSpPr>
          <p:spPr bwMode="auto">
            <a:xfrm>
              <a:off x="211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5885" name="Rectangle 45"/>
            <p:cNvSpPr>
              <a:spLocks noChangeArrowheads="1"/>
            </p:cNvSpPr>
            <p:nvPr/>
          </p:nvSpPr>
          <p:spPr bwMode="auto">
            <a:xfrm>
              <a:off x="240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15</a:t>
              </a:r>
            </a:p>
          </p:txBody>
        </p:sp>
        <p:sp>
          <p:nvSpPr>
            <p:cNvPr id="35886" name="Rectangle 46"/>
            <p:cNvSpPr>
              <a:spLocks noChangeArrowheads="1"/>
            </p:cNvSpPr>
            <p:nvPr/>
          </p:nvSpPr>
          <p:spPr bwMode="auto">
            <a:xfrm>
              <a:off x="268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18</a:t>
              </a:r>
            </a:p>
          </p:txBody>
        </p:sp>
        <p:sp>
          <p:nvSpPr>
            <p:cNvPr id="35887" name="Rectangle 47"/>
            <p:cNvSpPr>
              <a:spLocks noChangeArrowheads="1"/>
            </p:cNvSpPr>
            <p:nvPr/>
          </p:nvSpPr>
          <p:spPr bwMode="auto">
            <a:xfrm>
              <a:off x="2976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14</a:t>
              </a:r>
            </a:p>
          </p:txBody>
        </p:sp>
        <p:sp>
          <p:nvSpPr>
            <p:cNvPr id="35888" name="Rectangle 48"/>
            <p:cNvSpPr>
              <a:spLocks noChangeArrowheads="1"/>
            </p:cNvSpPr>
            <p:nvPr/>
          </p:nvSpPr>
          <p:spPr bwMode="auto">
            <a:xfrm>
              <a:off x="3264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solidFill>
                    <a:srgbClr val="FFFF00"/>
                  </a:solidFill>
                  <a:latin typeface="Verdana" pitchFamily="34" charset="0"/>
                </a:rPr>
                <a:t>21</a:t>
              </a:r>
            </a:p>
          </p:txBody>
        </p:sp>
        <p:sp>
          <p:nvSpPr>
            <p:cNvPr id="35889" name="Rectangle 49"/>
            <p:cNvSpPr>
              <a:spLocks noChangeArrowheads="1"/>
            </p:cNvSpPr>
            <p:nvPr/>
          </p:nvSpPr>
          <p:spPr bwMode="auto">
            <a:xfrm>
              <a:off x="3552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3</a:t>
              </a:r>
            </a:p>
          </p:txBody>
        </p:sp>
        <p:sp>
          <p:nvSpPr>
            <p:cNvPr id="35890" name="Rectangle 50"/>
            <p:cNvSpPr>
              <a:spLocks noChangeArrowheads="1"/>
            </p:cNvSpPr>
            <p:nvPr/>
          </p:nvSpPr>
          <p:spPr bwMode="auto">
            <a:xfrm>
              <a:off x="3840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9</a:t>
              </a:r>
            </a:p>
          </p:txBody>
        </p:sp>
        <p:sp>
          <p:nvSpPr>
            <p:cNvPr id="35891" name="Rectangle 51"/>
            <p:cNvSpPr>
              <a:spLocks noChangeArrowheads="1"/>
            </p:cNvSpPr>
            <p:nvPr/>
          </p:nvSpPr>
          <p:spPr bwMode="auto">
            <a:xfrm>
              <a:off x="4128" y="2736"/>
              <a:ext cx="288" cy="240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en-US" sz="2000">
                  <a:latin typeface="Verdana" pitchFamily="34" charset="0"/>
                </a:rPr>
                <a:t>25</a:t>
              </a:r>
            </a:p>
          </p:txBody>
        </p:sp>
        <p:sp>
          <p:nvSpPr>
            <p:cNvPr id="35892" name="Text Box 52"/>
            <p:cNvSpPr txBox="1">
              <a:spLocks noChangeArrowheads="1"/>
            </p:cNvSpPr>
            <p:nvPr/>
          </p:nvSpPr>
          <p:spPr bwMode="auto">
            <a:xfrm>
              <a:off x="624" y="2524"/>
              <a:ext cx="3984" cy="212"/>
            </a:xfrm>
            <a:prstGeom prst="rect">
              <a:avLst/>
            </a:prstGeom>
            <a:ln>
              <a:headEnd/>
              <a:tailEnd type="none" w="lg" len="lg"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1600">
                  <a:latin typeface="Verdana" pitchFamily="34" charset="0"/>
                </a:rPr>
                <a:t>  0     1    2     3    4     5    6     7     8    9    10   11   12</a:t>
              </a:r>
            </a:p>
          </p:txBody>
        </p:sp>
      </p:grpSp>
      <p:grpSp>
        <p:nvGrpSpPr>
          <p:cNvPr id="6" name="Group 58"/>
          <p:cNvGrpSpPr>
            <a:grpSpLocks/>
          </p:cNvGrpSpPr>
          <p:nvPr/>
        </p:nvGrpSpPr>
        <p:grpSpPr bwMode="auto">
          <a:xfrm>
            <a:off x="2028825" y="2843213"/>
            <a:ext cx="4876800" cy="304800"/>
            <a:chOff x="912" y="1728"/>
            <a:chExt cx="3072" cy="192"/>
          </a:xfrm>
        </p:grpSpPr>
        <p:sp>
          <p:nvSpPr>
            <p:cNvPr id="35893" name="AutoShape 53"/>
            <p:cNvSpPr>
              <a:spLocks noChangeArrowheads="1"/>
            </p:cNvSpPr>
            <p:nvPr/>
          </p:nvSpPr>
          <p:spPr bwMode="auto">
            <a:xfrm>
              <a:off x="2304" y="1728"/>
              <a:ext cx="240" cy="192"/>
            </a:xfrm>
            <a:prstGeom prst="downArrow">
              <a:avLst>
                <a:gd name="adj1" fmla="val 50000"/>
                <a:gd name="adj2" fmla="val 25000"/>
              </a:avLst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5894" name="AutoShape 54"/>
            <p:cNvSpPr>
              <a:spLocks noChangeArrowheads="1"/>
            </p:cNvSpPr>
            <p:nvPr/>
          </p:nvSpPr>
          <p:spPr bwMode="auto">
            <a:xfrm>
              <a:off x="1632" y="1728"/>
              <a:ext cx="240" cy="192"/>
            </a:xfrm>
            <a:prstGeom prst="downArrow">
              <a:avLst>
                <a:gd name="adj1" fmla="val 50000"/>
                <a:gd name="adj2" fmla="val 25000"/>
              </a:avLst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5895" name="AutoShape 55"/>
            <p:cNvSpPr>
              <a:spLocks noChangeArrowheads="1"/>
            </p:cNvSpPr>
            <p:nvPr/>
          </p:nvSpPr>
          <p:spPr bwMode="auto">
            <a:xfrm>
              <a:off x="912" y="1728"/>
              <a:ext cx="240" cy="192"/>
            </a:xfrm>
            <a:prstGeom prst="downArrow">
              <a:avLst>
                <a:gd name="adj1" fmla="val 50000"/>
                <a:gd name="adj2" fmla="val 25000"/>
              </a:avLst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5896" name="AutoShape 56"/>
            <p:cNvSpPr>
              <a:spLocks noChangeArrowheads="1"/>
            </p:cNvSpPr>
            <p:nvPr/>
          </p:nvSpPr>
          <p:spPr bwMode="auto">
            <a:xfrm>
              <a:off x="3024" y="1728"/>
              <a:ext cx="240" cy="192"/>
            </a:xfrm>
            <a:prstGeom prst="downArrow">
              <a:avLst>
                <a:gd name="adj1" fmla="val 50000"/>
                <a:gd name="adj2" fmla="val 25000"/>
              </a:avLst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35897" name="AutoShape 57"/>
            <p:cNvSpPr>
              <a:spLocks noChangeArrowheads="1"/>
            </p:cNvSpPr>
            <p:nvPr/>
          </p:nvSpPr>
          <p:spPr bwMode="auto">
            <a:xfrm>
              <a:off x="3744" y="1728"/>
              <a:ext cx="240" cy="192"/>
            </a:xfrm>
            <a:prstGeom prst="downArrow">
              <a:avLst>
                <a:gd name="adj1" fmla="val 50000"/>
                <a:gd name="adj2" fmla="val 25000"/>
              </a:avLst>
            </a:prstGeom>
            <a:ln>
              <a:headEnd/>
              <a:tailEnd type="none" w="lg" len="lg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35899" name="Line 59"/>
          <p:cNvSpPr>
            <a:spLocks noChangeShapeType="1"/>
          </p:cNvSpPr>
          <p:nvPr/>
        </p:nvSpPr>
        <p:spPr bwMode="auto">
          <a:xfrm>
            <a:off x="6477000" y="1857375"/>
            <a:ext cx="0" cy="3276600"/>
          </a:xfrm>
          <a:prstGeom prst="line">
            <a:avLst/>
          </a:prstGeom>
          <a:ln w="28575">
            <a:solidFill>
              <a:srgbClr val="FF0000"/>
            </a:solidFill>
            <a:headEnd/>
            <a:tailEnd type="none" w="lg" len="lg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35902" name="Freeform 62"/>
          <p:cNvSpPr>
            <a:spLocks/>
          </p:cNvSpPr>
          <p:nvPr/>
        </p:nvSpPr>
        <p:spPr bwMode="auto">
          <a:xfrm>
            <a:off x="1633538" y="2486025"/>
            <a:ext cx="365125" cy="2190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0" y="119"/>
              </a:cxn>
              <a:cxn ang="0">
                <a:pos x="184" y="113"/>
              </a:cxn>
              <a:cxn ang="0">
                <a:pos x="230" y="15"/>
              </a:cxn>
            </a:cxnLst>
            <a:rect l="0" t="0" r="r" b="b"/>
            <a:pathLst>
              <a:path w="230" h="138">
                <a:moveTo>
                  <a:pt x="0" y="0"/>
                </a:moveTo>
                <a:cubicBezTo>
                  <a:pt x="8" y="20"/>
                  <a:pt x="19" y="100"/>
                  <a:pt x="50" y="119"/>
                </a:cubicBezTo>
                <a:cubicBezTo>
                  <a:pt x="81" y="138"/>
                  <a:pt x="154" y="130"/>
                  <a:pt x="184" y="113"/>
                </a:cubicBezTo>
                <a:cubicBezTo>
                  <a:pt x="214" y="96"/>
                  <a:pt x="221" y="35"/>
                  <a:pt x="230" y="15"/>
                </a:cubicBezTo>
              </a:path>
            </a:pathLst>
          </a:custGeom>
          <a:noFill/>
          <a:ln w="190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/>
          <a:lstStyle/>
          <a:p>
            <a:pPr>
              <a:defRPr/>
            </a:pPr>
            <a:endParaRPr lang="pt-BR"/>
          </a:p>
        </p:txBody>
      </p:sp>
      <p:sp>
        <p:nvSpPr>
          <p:cNvPr id="35903" name="Freeform 63"/>
          <p:cNvSpPr>
            <a:spLocks/>
          </p:cNvSpPr>
          <p:nvPr/>
        </p:nvSpPr>
        <p:spPr bwMode="auto">
          <a:xfrm>
            <a:off x="2119313" y="2486025"/>
            <a:ext cx="1295400" cy="2667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4" y="144"/>
              </a:cxn>
              <a:cxn ang="0">
                <a:pos x="624" y="144"/>
              </a:cxn>
              <a:cxn ang="0">
                <a:pos x="816" y="0"/>
              </a:cxn>
            </a:cxnLst>
            <a:rect l="0" t="0" r="r" b="b"/>
            <a:pathLst>
              <a:path w="816" h="168">
                <a:moveTo>
                  <a:pt x="0" y="0"/>
                </a:moveTo>
                <a:cubicBezTo>
                  <a:pt x="20" y="60"/>
                  <a:pt x="40" y="120"/>
                  <a:pt x="144" y="144"/>
                </a:cubicBezTo>
                <a:cubicBezTo>
                  <a:pt x="248" y="168"/>
                  <a:pt x="512" y="168"/>
                  <a:pt x="624" y="144"/>
                </a:cubicBezTo>
                <a:cubicBezTo>
                  <a:pt x="736" y="120"/>
                  <a:pt x="776" y="60"/>
                  <a:pt x="816" y="0"/>
                </a:cubicBezTo>
              </a:path>
            </a:pathLst>
          </a:custGeom>
          <a:noFill/>
          <a:ln w="190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/>
          <a:lstStyle/>
          <a:p>
            <a:pPr>
              <a:defRPr/>
            </a:pPr>
            <a:endParaRPr lang="pt-BR"/>
          </a:p>
        </p:txBody>
      </p:sp>
      <p:sp>
        <p:nvSpPr>
          <p:cNvPr id="35904" name="Freeform 64"/>
          <p:cNvSpPr>
            <a:spLocks/>
          </p:cNvSpPr>
          <p:nvPr/>
        </p:nvSpPr>
        <p:spPr bwMode="auto">
          <a:xfrm>
            <a:off x="3567113" y="2486025"/>
            <a:ext cx="2133600" cy="2809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7" y="154"/>
              </a:cxn>
              <a:cxn ang="0">
                <a:pos x="1148" y="137"/>
              </a:cxn>
              <a:cxn ang="0">
                <a:pos x="1344" y="0"/>
              </a:cxn>
            </a:cxnLst>
            <a:rect l="0" t="0" r="r" b="b"/>
            <a:pathLst>
              <a:path w="1344" h="177">
                <a:moveTo>
                  <a:pt x="0" y="0"/>
                </a:moveTo>
                <a:cubicBezTo>
                  <a:pt x="36" y="26"/>
                  <a:pt x="26" y="131"/>
                  <a:pt x="217" y="154"/>
                </a:cubicBezTo>
                <a:cubicBezTo>
                  <a:pt x="408" y="177"/>
                  <a:pt x="960" y="163"/>
                  <a:pt x="1148" y="137"/>
                </a:cubicBezTo>
                <a:cubicBezTo>
                  <a:pt x="1336" y="111"/>
                  <a:pt x="1303" y="29"/>
                  <a:pt x="1344" y="0"/>
                </a:cubicBezTo>
              </a:path>
            </a:pathLst>
          </a:custGeom>
          <a:noFill/>
          <a:ln w="19050">
            <a:solidFill>
              <a:srgbClr val="FF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/>
          <a:lstStyle/>
          <a:p>
            <a:pPr>
              <a:defRPr/>
            </a:pPr>
            <a:endParaRPr lang="pt-BR"/>
          </a:p>
        </p:txBody>
      </p:sp>
      <p:grpSp>
        <p:nvGrpSpPr>
          <p:cNvPr id="7" name="Group 66"/>
          <p:cNvGrpSpPr>
            <a:grpSpLocks/>
          </p:cNvGrpSpPr>
          <p:nvPr/>
        </p:nvGrpSpPr>
        <p:grpSpPr bwMode="auto">
          <a:xfrm>
            <a:off x="7715250" y="3286125"/>
            <a:ext cx="1357313" cy="1785938"/>
            <a:chOff x="7786710" y="3286124"/>
            <a:chExt cx="1357290" cy="1785950"/>
          </a:xfrm>
        </p:grpSpPr>
        <p:sp>
          <p:nvSpPr>
            <p:cNvPr id="81934" name="TextBox 62"/>
            <p:cNvSpPr txBox="1">
              <a:spLocks noChangeArrowheads="1"/>
            </p:cNvSpPr>
            <p:nvPr/>
          </p:nvSpPr>
          <p:spPr bwMode="auto">
            <a:xfrm>
              <a:off x="8007150" y="3357562"/>
              <a:ext cx="1136850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b="1">
                  <a:solidFill>
                    <a:srgbClr val="FFFF00"/>
                  </a:solidFill>
                  <a:latin typeface="Bradley Hand ITC" pitchFamily="66" charset="0"/>
                </a:rPr>
                <a:t>Área de </a:t>
              </a:r>
            </a:p>
            <a:p>
              <a:pPr eaLnBrk="1" hangingPunct="1"/>
              <a:r>
                <a:rPr lang="pt-BR" altLang="pt-BR" b="1">
                  <a:solidFill>
                    <a:srgbClr val="FFFF00"/>
                  </a:solidFill>
                  <a:latin typeface="Bradley Hand ITC" pitchFamily="66" charset="0"/>
                </a:rPr>
                <a:t>descarte</a:t>
              </a:r>
            </a:p>
            <a:p>
              <a:pPr eaLnBrk="1" hangingPunct="1"/>
              <a:r>
                <a:rPr lang="pt-BR" altLang="pt-BR" b="1">
                  <a:solidFill>
                    <a:srgbClr val="FFFF00"/>
                  </a:solidFill>
                  <a:latin typeface="Bradley Hand ITC" pitchFamily="66" charset="0"/>
                </a:rPr>
                <a:t>vira vetor </a:t>
              </a:r>
            </a:p>
            <a:p>
              <a:pPr eaLnBrk="1" hangingPunct="1"/>
              <a:r>
                <a:rPr lang="pt-BR" altLang="pt-BR" b="1">
                  <a:solidFill>
                    <a:srgbClr val="FFFF00"/>
                  </a:solidFill>
                  <a:latin typeface="Bradley Hand ITC" pitchFamily="66" charset="0"/>
                </a:rPr>
                <a:t>ordenado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7929583" y="3286124"/>
              <a:ext cx="1214417" cy="1357322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66" name="Bent Arrow 65"/>
            <p:cNvSpPr/>
            <p:nvPr/>
          </p:nvSpPr>
          <p:spPr>
            <a:xfrm rot="10800000">
              <a:off x="7786710" y="4643446"/>
              <a:ext cx="714363" cy="428628"/>
            </a:xfrm>
            <a:prstGeom prst="bent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5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5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 bldLvl="4" autoUpdateAnimBg="0"/>
      <p:bldP spid="35844" grpId="0" build="p" bldLvl="4" autoUpdateAnimBg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669925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Análise de Complexidade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7763" y="1428750"/>
            <a:ext cx="792480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mtClean="0"/>
              <a:t>Inicialização:</a:t>
            </a:r>
            <a:endParaRPr lang="en-US"/>
          </a:p>
          <a:p>
            <a:pPr marL="971550" lvl="1" indent="-514350" eaLnBrk="1" hangingPunct="1">
              <a:buClr>
                <a:srgbClr val="FFFF99"/>
              </a:buClr>
              <a:buFontTx/>
              <a:buNone/>
              <a:defRPr/>
            </a:pPr>
            <a:r>
              <a:rPr lang="en-US" smtClean="0">
                <a:solidFill>
                  <a:srgbClr val="FFFF00"/>
                </a:solidFill>
                <a:latin typeface="Verdana" pitchFamily="34" charset="0"/>
              </a:rPr>
              <a:t>Passo 1: Amontoe (</a:t>
            </a:r>
            <a:r>
              <a:rPr lang="en-US" i="1" smtClean="0">
                <a:solidFill>
                  <a:srgbClr val="FFFF00"/>
                </a:solidFill>
                <a:latin typeface="Verdana" pitchFamily="34" charset="0"/>
              </a:rPr>
              <a:t>heapifique</a:t>
            </a:r>
            <a:r>
              <a:rPr lang="en-US" smtClean="0">
                <a:solidFill>
                  <a:srgbClr val="FFFF00"/>
                </a:solidFill>
                <a:latin typeface="Verdana" pitchFamily="34" charset="0"/>
              </a:rPr>
              <a:t>) o vetor</a:t>
            </a:r>
            <a:endParaRPr lang="en-US">
              <a:solidFill>
                <a:srgbClr val="FFFF00"/>
              </a:solidFill>
              <a:latin typeface="Verdana" pitchFamily="34" charset="0"/>
            </a:endParaRPr>
          </a:p>
          <a:p>
            <a:pPr eaLnBrk="1" hangingPunct="1">
              <a:spcBef>
                <a:spcPts val="2400"/>
              </a:spcBef>
              <a:defRPr/>
            </a:pPr>
            <a:r>
              <a:rPr lang="en-US" smtClean="0"/>
              <a:t>Para amontoar adicionamos os </a:t>
            </a:r>
            <a:r>
              <a:rPr lang="en-US" i="1" smtClean="0">
                <a:solidFill>
                  <a:srgbClr val="FFFF00"/>
                </a:solidFill>
              </a:rPr>
              <a:t>n</a:t>
            </a:r>
            <a:r>
              <a:rPr lang="en-US" smtClean="0"/>
              <a:t> nodos</a:t>
            </a:r>
            <a:endParaRPr lang="en-US"/>
          </a:p>
          <a:p>
            <a:pPr lvl="1" eaLnBrk="1" hangingPunct="1">
              <a:defRPr/>
            </a:pPr>
            <a:r>
              <a:rPr lang="en-US" smtClean="0"/>
              <a:t>Cada nodo tem de ser peneirado para cima</a:t>
            </a:r>
            <a:endParaRPr lang="en-US"/>
          </a:p>
          <a:p>
            <a:pPr lvl="2" eaLnBrk="1" hangingPunct="1">
              <a:defRPr/>
            </a:pPr>
            <a:r>
              <a:rPr lang="en-US" smtClean="0"/>
              <a:t>Como a árvore binária está perfeitamente balanceada, peneirar um nodo toma </a:t>
            </a:r>
            <a:r>
              <a:rPr lang="en-US" smtClean="0">
                <a:solidFill>
                  <a:srgbClr val="FFFF00"/>
                </a:solidFill>
              </a:rPr>
              <a:t>O(log </a:t>
            </a:r>
            <a:r>
              <a:rPr lang="en-US">
                <a:solidFill>
                  <a:srgbClr val="FFFF00"/>
                </a:solidFill>
              </a:rPr>
              <a:t>n</a:t>
            </a:r>
            <a:r>
              <a:rPr lang="en-US" smtClean="0">
                <a:solidFill>
                  <a:srgbClr val="FFFF00"/>
                </a:solidFill>
              </a:rPr>
              <a:t>)</a:t>
            </a:r>
            <a:endParaRPr lang="en-US"/>
          </a:p>
          <a:p>
            <a:pPr lvl="1" eaLnBrk="1" hangingPunct="1">
              <a:defRPr/>
            </a:pPr>
            <a:r>
              <a:rPr lang="en-US" smtClean="0"/>
              <a:t>Como fazemos isto </a:t>
            </a:r>
            <a:r>
              <a:rPr lang="en-US" i="1" smtClean="0">
                <a:solidFill>
                  <a:srgbClr val="FFFF00"/>
                </a:solidFill>
              </a:rPr>
              <a:t>n</a:t>
            </a:r>
            <a:r>
              <a:rPr lang="en-US" smtClean="0"/>
              <a:t> vezes, amontoar toma </a:t>
            </a:r>
            <a:r>
              <a:rPr lang="en-US">
                <a:solidFill>
                  <a:srgbClr val="FFFF00"/>
                </a:solidFill>
              </a:rPr>
              <a:t>n*O(log n</a:t>
            </a:r>
            <a:r>
              <a:rPr lang="en-US" smtClean="0">
                <a:solidFill>
                  <a:srgbClr val="FFFF00"/>
                </a:solidFill>
              </a:rPr>
              <a:t>)</a:t>
            </a:r>
            <a:r>
              <a:rPr lang="en-US" smtClean="0"/>
              <a:t>, que é </a:t>
            </a:r>
            <a:r>
              <a:rPr lang="en-US" smtClean="0">
                <a:solidFill>
                  <a:srgbClr val="FFFF00"/>
                </a:solidFill>
              </a:rPr>
              <a:t>O(n </a:t>
            </a:r>
            <a:r>
              <a:rPr lang="en-US">
                <a:solidFill>
                  <a:srgbClr val="FFFF00"/>
                </a:solidFill>
              </a:rPr>
              <a:t>log n) </a:t>
            </a:r>
            <a:r>
              <a:rPr lang="en-US" smtClean="0"/>
              <a:t>tempo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Análise de Complexidade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II</a:t>
            </a:r>
            <a:endParaRPr lang="en-US" altLang="pt-BR" sz="360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33475" y="1285875"/>
            <a:ext cx="786765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O laço principal:</a:t>
            </a:r>
            <a:endParaRPr lang="en-US" sz="2800"/>
          </a:p>
          <a:p>
            <a:pPr lvl="2" eaLnBrk="1" hangingPunct="1">
              <a:spcBef>
                <a:spcPts val="1200"/>
              </a:spcBef>
              <a:buClr>
                <a:srgbClr val="FFFF99"/>
              </a:buClr>
              <a:buFontTx/>
              <a:buChar char=" "/>
              <a:defRPr/>
            </a:pPr>
            <a:r>
              <a:rPr lang="en-US" sz="2000" smtClean="0">
                <a:latin typeface="Verdana" pitchFamily="34" charset="0"/>
              </a:rPr>
              <a:t>ENQUANTO</a:t>
            </a: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 houver elementos </a:t>
            </a:r>
            <a:r>
              <a:rPr lang="en-US" sz="2000" smtClean="0">
                <a:latin typeface="Verdana" pitchFamily="34" charset="0"/>
              </a:rPr>
              <a:t>{</a:t>
            </a:r>
            <a:endParaRPr lang="en-US" sz="2000">
              <a:latin typeface="Verdana" pitchFamily="34" charset="0"/>
            </a:endParaRPr>
          </a:p>
          <a:p>
            <a:pPr lvl="2" eaLnBrk="1" hangingPunct="1">
              <a:buClr>
                <a:srgbClr val="FFFF99"/>
              </a:buClr>
              <a:buFontTx/>
              <a:buChar char=" "/>
              <a:defRPr/>
            </a:pPr>
            <a:r>
              <a:rPr lang="en-US" sz="2000">
                <a:solidFill>
                  <a:srgbClr val="FFFF00"/>
                </a:solidFill>
                <a:latin typeface="Verdana" pitchFamily="34" charset="0"/>
              </a:rPr>
              <a:t>    </a:t>
            </a: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Passo 2: remova e substitua a raiz;</a:t>
            </a:r>
            <a:endParaRPr lang="en-US" sz="2000">
              <a:solidFill>
                <a:srgbClr val="FFFF00"/>
              </a:solidFill>
              <a:latin typeface="Verdana" pitchFamily="34" charset="0"/>
            </a:endParaRPr>
          </a:p>
          <a:p>
            <a:pPr lvl="2" eaLnBrk="1" hangingPunct="1">
              <a:buClr>
                <a:srgbClr val="FFFF99"/>
              </a:buClr>
              <a:buFontTx/>
              <a:buChar char=" "/>
              <a:defRPr/>
            </a:pPr>
            <a:r>
              <a:rPr lang="en-US" sz="2000">
                <a:solidFill>
                  <a:srgbClr val="FFFF00"/>
                </a:solidFill>
                <a:latin typeface="Verdana" pitchFamily="34" charset="0"/>
              </a:rPr>
              <a:t>    </a:t>
            </a: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Passo 3: reamontoe o novo nodo;</a:t>
            </a:r>
            <a:r>
              <a:rPr lang="en-US" sz="2000">
                <a:solidFill>
                  <a:srgbClr val="FFFF00"/>
                </a:solidFill>
                <a:latin typeface="Verdana" pitchFamily="34" charset="0"/>
              </a:rPr>
              <a:t/>
            </a:r>
            <a:br>
              <a:rPr lang="en-US" sz="2000">
                <a:solidFill>
                  <a:srgbClr val="FFFF00"/>
                </a:solidFill>
                <a:latin typeface="Verdana" pitchFamily="34" charset="0"/>
              </a:rPr>
            </a:br>
            <a:r>
              <a:rPr lang="en-US" sz="2000">
                <a:latin typeface="Verdana" pitchFamily="34" charset="0"/>
              </a:rPr>
              <a:t>}</a:t>
            </a:r>
            <a:endParaRPr lang="en-US" sz="2000"/>
          </a:p>
          <a:p>
            <a:pPr eaLnBrk="1" hangingPunct="1">
              <a:spcBef>
                <a:spcPts val="1800"/>
              </a:spcBef>
              <a:defRPr/>
            </a:pPr>
            <a:r>
              <a:rPr lang="en-US" sz="2800" smtClean="0"/>
              <a:t>Repetimos o laço </a:t>
            </a:r>
            <a:r>
              <a:rPr lang="en-US" sz="2800" i="1" smtClean="0">
                <a:solidFill>
                  <a:srgbClr val="FFFF00"/>
                </a:solidFill>
              </a:rPr>
              <a:t>n</a:t>
            </a:r>
            <a:r>
              <a:rPr lang="en-US" sz="2800" smtClean="0">
                <a:solidFill>
                  <a:srgbClr val="FFFF00"/>
                </a:solidFill>
              </a:rPr>
              <a:t> – 1 </a:t>
            </a:r>
            <a:r>
              <a:rPr lang="en-US" sz="2800" smtClean="0"/>
              <a:t>vezes, uma para cada remoção de um elemento</a:t>
            </a:r>
            <a:endParaRPr lang="en-US" sz="2800"/>
          </a:p>
          <a:p>
            <a:pPr eaLnBrk="1" hangingPunct="1">
              <a:spcBef>
                <a:spcPts val="1800"/>
              </a:spcBef>
              <a:defRPr/>
            </a:pPr>
            <a:r>
              <a:rPr lang="en-US" sz="2800" smtClean="0">
                <a:latin typeface="+mj-lt"/>
              </a:rPr>
              <a:t>Remover e substituir a raiz toma 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O(1</a:t>
            </a:r>
            <a:r>
              <a:rPr lang="en-US" sz="2800">
                <a:solidFill>
                  <a:srgbClr val="FFFF00"/>
                </a:solidFill>
                <a:latin typeface="+mj-lt"/>
              </a:rPr>
              <a:t>)</a:t>
            </a:r>
            <a:r>
              <a:rPr lang="en-US" sz="2800">
                <a:latin typeface="+mj-lt"/>
              </a:rPr>
              <a:t> </a:t>
            </a:r>
            <a:r>
              <a:rPr lang="en-US" sz="2800" smtClean="0">
                <a:latin typeface="+mj-lt"/>
              </a:rPr>
              <a:t>tempo</a:t>
            </a:r>
            <a:endParaRPr lang="en-US" sz="2800">
              <a:latin typeface="+mj-lt"/>
            </a:endParaRPr>
          </a:p>
          <a:p>
            <a:pPr eaLnBrk="1" hangingPunct="1">
              <a:spcBef>
                <a:spcPts val="1800"/>
              </a:spcBef>
              <a:defRPr/>
            </a:pPr>
            <a:r>
              <a:rPr lang="en-US" sz="2800" smtClean="0">
                <a:latin typeface="+mj-lt"/>
              </a:rPr>
              <a:t>O tempo total é 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n</a:t>
            </a:r>
            <a:r>
              <a:rPr lang="en-US" sz="2800" smtClean="0">
                <a:latin typeface="+mj-lt"/>
              </a:rPr>
              <a:t> vezes o tempo de 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reamontoar</a:t>
            </a:r>
            <a:endParaRPr lang="en-US" sz="28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527050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Análise de Complexidade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III</a:t>
            </a:r>
            <a:endParaRPr lang="en-US" altLang="pt-BR" sz="360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52525" y="1214438"/>
            <a:ext cx="7848600" cy="4708525"/>
          </a:xfrm>
        </p:spPr>
        <p:txBody>
          <a:bodyPr/>
          <a:lstStyle/>
          <a:p>
            <a:pPr eaLnBrk="1" hangingPunct="1"/>
            <a:r>
              <a:rPr lang="en-US" altLang="pt-BR" sz="2800" smtClean="0"/>
              <a:t>Para reamontoar a raiz, temos de, </a:t>
            </a:r>
            <a:r>
              <a:rPr lang="en-US" altLang="pt-BR" sz="2800" smtClean="0">
                <a:solidFill>
                  <a:srgbClr val="FFFF00"/>
                </a:solidFill>
              </a:rPr>
              <a:t>no pior caso</a:t>
            </a:r>
            <a:r>
              <a:rPr lang="en-US" altLang="pt-BR" sz="2800" smtClean="0"/>
              <a:t>, seguir apenas </a:t>
            </a:r>
            <a:r>
              <a:rPr lang="en-US" altLang="pt-BR" sz="2800" i="1" smtClean="0">
                <a:solidFill>
                  <a:srgbClr val="FFFF00"/>
                </a:solidFill>
              </a:rPr>
              <a:t>um</a:t>
            </a:r>
            <a:r>
              <a:rPr lang="en-US" altLang="pt-BR" sz="2800" smtClean="0"/>
              <a:t> caminho da raiz até um nodo folha 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en-US" altLang="pt-BR" sz="2400" smtClean="0"/>
              <a:t>Eventualmente parando antes</a:t>
            </a:r>
          </a:p>
          <a:p>
            <a:pPr marL="742950" lvl="2" indent="-342900" eaLnBrk="1" hangingPunct="1"/>
            <a:r>
              <a:rPr lang="en-US" altLang="pt-BR" smtClean="0"/>
              <a:t>Este caminho tem comprimento máximo </a:t>
            </a:r>
            <a:r>
              <a:rPr lang="en-US" altLang="pt-BR" smtClean="0">
                <a:solidFill>
                  <a:srgbClr val="FFFF00"/>
                </a:solidFill>
                <a:latin typeface="Verdana" pitchFamily="34" charset="0"/>
              </a:rPr>
              <a:t>O(log n) pois </a:t>
            </a:r>
            <a:r>
              <a:rPr lang="en-US" altLang="pt-BR" smtClean="0"/>
              <a:t>a árvore é perfeitamente balanceada</a:t>
            </a:r>
            <a:endParaRPr lang="en-US" altLang="pt-BR" sz="2000" smtClean="0"/>
          </a:p>
          <a:p>
            <a:pPr lvl="1" eaLnBrk="1" hangingPunct="1">
              <a:buFont typeface="Arial" pitchFamily="34" charset="0"/>
              <a:buChar char="•"/>
            </a:pPr>
            <a:r>
              <a:rPr lang="en-US" altLang="pt-BR" sz="2400" smtClean="0"/>
              <a:t>Logo, reamontoar um nodo tem complexidade </a:t>
            </a:r>
            <a:r>
              <a:rPr lang="en-US" altLang="pt-BR" sz="2400" smtClean="0">
                <a:solidFill>
                  <a:srgbClr val="FFFF00"/>
                </a:solidFill>
                <a:latin typeface="Verdana" pitchFamily="34" charset="0"/>
              </a:rPr>
              <a:t>O(log n)</a:t>
            </a:r>
            <a:endParaRPr lang="en-US" altLang="pt-BR" sz="2400" smtClean="0"/>
          </a:p>
          <a:p>
            <a:pPr eaLnBrk="1" hangingPunct="1"/>
            <a:r>
              <a:rPr lang="en-US" altLang="pt-BR" sz="2800" smtClean="0"/>
              <a:t>Como reamontoamos num laço repetido </a:t>
            </a:r>
            <a:r>
              <a:rPr lang="en-US" altLang="pt-BR" sz="2800" smtClean="0">
                <a:solidFill>
                  <a:srgbClr val="FFFF00"/>
                </a:solidFill>
                <a:latin typeface="Verdana" pitchFamily="34" charset="0"/>
              </a:rPr>
              <a:t>n</a:t>
            </a:r>
            <a:r>
              <a:rPr lang="en-US" altLang="pt-BR" sz="2800" smtClean="0"/>
              <a:t> vezes, a complexidade do laço é </a:t>
            </a:r>
            <a:r>
              <a:rPr lang="en-US" altLang="pt-BR" sz="2800" smtClean="0">
                <a:solidFill>
                  <a:srgbClr val="FFFF00"/>
                </a:solidFill>
                <a:latin typeface="Verdana" pitchFamily="34" charset="0"/>
              </a:rPr>
              <a:t>n*O(log n)</a:t>
            </a:r>
            <a:r>
              <a:rPr lang="en-US" altLang="pt-BR" sz="2800" smtClean="0"/>
              <a:t>, ou </a:t>
            </a:r>
            <a:r>
              <a:rPr lang="en-US" altLang="pt-BR" sz="2800" smtClean="0">
                <a:solidFill>
                  <a:srgbClr val="FFFF00"/>
                </a:solidFill>
                <a:latin typeface="Verdana" pitchFamily="34" charset="0"/>
              </a:rPr>
              <a:t>O(n log 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86A9C43-50E9-4B2A-99F5-53A9EF84C72D}" type="slidenum">
              <a:rPr lang="en-US" altLang="pt-BR"/>
              <a:pPr eaLnBrk="1" hangingPunct="1"/>
              <a:t>83</a:t>
            </a:fld>
            <a:endParaRPr lang="en-US" altLang="pt-BR"/>
          </a:p>
        </p:txBody>
      </p:sp>
      <p:sp>
        <p:nvSpPr>
          <p:cNvPr id="86019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687388"/>
            <a:ext cx="7848600" cy="669925"/>
          </a:xfrm>
        </p:spPr>
        <p:txBody>
          <a:bodyPr/>
          <a:lstStyle/>
          <a:p>
            <a:pPr eaLnBrk="1" hangingPunct="1"/>
            <a:r>
              <a:rPr lang="en-US" altLang="pt-BR" sz="3600" smtClean="0"/>
              <a:t>Análise de Complexidade </a:t>
            </a:r>
            <a:r>
              <a:rPr lang="en-US" altLang="pt-BR" sz="3600" smtClean="0">
                <a:latin typeface="Times New Roman" pitchFamily="18" charset="0"/>
                <a:cs typeface="Times New Roman" pitchFamily="18" charset="0"/>
              </a:rPr>
              <a:t>IV</a:t>
            </a:r>
            <a:endParaRPr lang="en-US" altLang="pt-BR" sz="3600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71588" y="1447800"/>
            <a:ext cx="8229600" cy="50292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smtClean="0"/>
              <a:t>Olhe o algoritmo novamente:</a:t>
            </a:r>
            <a:endParaRPr lang="en-US" sz="2800"/>
          </a:p>
          <a:p>
            <a:pPr lvl="2" eaLnBrk="1" hangingPunct="1">
              <a:buClr>
                <a:srgbClr val="FFFF99"/>
              </a:buClr>
              <a:buFontTx/>
              <a:buChar char=" "/>
              <a:defRPr/>
            </a:pP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Passo 1: amontoe o vetor;</a:t>
            </a:r>
            <a:endParaRPr lang="en-US" sz="2000">
              <a:solidFill>
                <a:srgbClr val="FFFF00"/>
              </a:solidFill>
              <a:latin typeface="Verdana" pitchFamily="34" charset="0"/>
            </a:endParaRPr>
          </a:p>
          <a:p>
            <a:pPr lvl="2" eaLnBrk="1" hangingPunct="1">
              <a:spcBef>
                <a:spcPts val="1200"/>
              </a:spcBef>
              <a:buClr>
                <a:srgbClr val="FFFF99"/>
              </a:buClr>
              <a:buFontTx/>
              <a:buChar char=" "/>
              <a:defRPr/>
            </a:pPr>
            <a:r>
              <a:rPr lang="en-US" sz="2000" smtClean="0">
                <a:latin typeface="Verdana" pitchFamily="34" charset="0"/>
              </a:rPr>
              <a:t>ENQUANTO</a:t>
            </a: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 houver elementos </a:t>
            </a:r>
            <a:r>
              <a:rPr lang="en-US" sz="2000" smtClean="0">
                <a:latin typeface="Verdana" pitchFamily="34" charset="0"/>
              </a:rPr>
              <a:t>{</a:t>
            </a:r>
          </a:p>
          <a:p>
            <a:pPr lvl="2" eaLnBrk="1" hangingPunct="1">
              <a:buClr>
                <a:srgbClr val="FFFF99"/>
              </a:buClr>
              <a:buFontTx/>
              <a:buChar char=" "/>
              <a:defRPr/>
            </a:pP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    Passo 2: remova e substitua a raiz;</a:t>
            </a:r>
          </a:p>
          <a:p>
            <a:pPr lvl="2" eaLnBrk="1" hangingPunct="1">
              <a:buClr>
                <a:srgbClr val="FFFF99"/>
              </a:buClr>
              <a:buFontTx/>
              <a:buChar char=" "/>
              <a:defRPr/>
            </a:pPr>
            <a:r>
              <a:rPr lang="en-US" sz="2000" smtClean="0">
                <a:solidFill>
                  <a:srgbClr val="FFFF00"/>
                </a:solidFill>
                <a:latin typeface="Verdana" pitchFamily="34" charset="0"/>
              </a:rPr>
              <a:t>    Passo 3: reamontoe o novo nodo;</a:t>
            </a:r>
            <a:br>
              <a:rPr lang="en-US" sz="2000" smtClean="0">
                <a:solidFill>
                  <a:srgbClr val="FFFF00"/>
                </a:solidFill>
                <a:latin typeface="Verdana" pitchFamily="34" charset="0"/>
              </a:rPr>
            </a:br>
            <a:r>
              <a:rPr lang="en-US" sz="2000" smtClean="0">
                <a:latin typeface="Verdana" pitchFamily="34" charset="0"/>
              </a:rPr>
              <a:t>}</a:t>
            </a:r>
            <a:endParaRPr lang="en-US" sz="2000" smtClean="0"/>
          </a:p>
          <a:p>
            <a:pPr eaLnBrk="1" hangingPunct="1">
              <a:defRPr/>
            </a:pPr>
            <a:r>
              <a:rPr lang="en-US" sz="2800" smtClean="0">
                <a:latin typeface="+mj-lt"/>
              </a:rPr>
              <a:t>Amontoar tem complexidade 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O(n </a:t>
            </a:r>
            <a:r>
              <a:rPr lang="en-US" sz="2800">
                <a:solidFill>
                  <a:srgbClr val="FFFF00"/>
                </a:solidFill>
                <a:latin typeface="+mj-lt"/>
              </a:rPr>
              <a:t>log n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)</a:t>
            </a:r>
            <a:endParaRPr lang="en-US" sz="2800">
              <a:latin typeface="+mj-lt"/>
            </a:endParaRPr>
          </a:p>
          <a:p>
            <a:pPr eaLnBrk="1" hangingPunct="1">
              <a:defRPr/>
            </a:pPr>
            <a:r>
              <a:rPr lang="en-US" sz="2800" smtClean="0">
                <a:latin typeface="+mj-lt"/>
              </a:rPr>
              <a:t>O laço tem complexidade 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O(n </a:t>
            </a:r>
            <a:r>
              <a:rPr lang="en-US" sz="2800">
                <a:solidFill>
                  <a:srgbClr val="FFFF00"/>
                </a:solidFill>
                <a:latin typeface="+mj-lt"/>
              </a:rPr>
              <a:t>log n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)</a:t>
            </a:r>
            <a:endParaRPr lang="en-US" sz="2800">
              <a:latin typeface="+mj-lt"/>
            </a:endParaRPr>
          </a:p>
          <a:p>
            <a:pPr eaLnBrk="1" hangingPunct="1">
              <a:defRPr/>
            </a:pPr>
            <a:r>
              <a:rPr lang="en-US" sz="2800" smtClean="0">
                <a:latin typeface="+mj-lt"/>
              </a:rPr>
              <a:t>A complexidade total é</a:t>
            </a:r>
            <a:r>
              <a:rPr lang="en-US" sz="2800" smtClean="0">
                <a:solidFill>
                  <a:schemeClr val="accent2"/>
                </a:solidFill>
                <a:latin typeface="+mj-lt"/>
              </a:rPr>
              <a:t> </a:t>
            </a:r>
            <a:r>
              <a:rPr lang="en-US" sz="2800">
                <a:solidFill>
                  <a:srgbClr val="FFFF00"/>
                </a:solidFill>
                <a:latin typeface="+mj-lt"/>
              </a:rPr>
              <a:t>O(n log n) + O(n log n)</a:t>
            </a:r>
          </a:p>
          <a:p>
            <a:pPr eaLnBrk="1" hangingPunct="1">
              <a:defRPr/>
            </a:pPr>
            <a:r>
              <a:rPr lang="en-US" sz="2800" smtClean="0">
                <a:latin typeface="+mj-lt"/>
              </a:rPr>
              <a:t>O que é o mesmo que 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O(n </a:t>
            </a:r>
            <a:r>
              <a:rPr lang="en-US" sz="2800">
                <a:solidFill>
                  <a:srgbClr val="FFFF00"/>
                </a:solidFill>
                <a:latin typeface="+mj-lt"/>
              </a:rPr>
              <a:t>log n</a:t>
            </a:r>
            <a:r>
              <a:rPr lang="en-US" sz="2800" smtClean="0">
                <a:solidFill>
                  <a:srgbClr val="FFFF00"/>
                </a:solidFill>
                <a:latin typeface="+mj-lt"/>
              </a:rPr>
              <a:t>)</a:t>
            </a:r>
            <a:endParaRPr lang="en-US" sz="28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Algoritmo Heapsort</a:t>
            </a:r>
            <a:endParaRPr lang="en-US" altLang="pt-BR" sz="4000" smtClean="0"/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heapsort(tInfo</a:t>
            </a: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: a[], inteiro: n)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variáveis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inteiro: i;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tInfo: temp;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início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para i de (n div 2) até 1 passo -1 faça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ajuste(a, i, n);  </a:t>
            </a:r>
            <a:r>
              <a:rPr lang="pt-BR" sz="1800" b="1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// </a:t>
            </a:r>
            <a:r>
              <a:rPr lang="pt-BR" sz="1800" b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Amontoe.</a:t>
            </a:r>
            <a:endParaRPr lang="pt-BR" sz="1800" b="1">
              <a:solidFill>
                <a:schemeClr val="accent2">
                  <a:lumMod val="20000"/>
                  <a:lumOff val="8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fim para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para i de (n-1) até 1 passo -1 faça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temp &lt;- a[i+1];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a[i+1] &lt;- a[1];  </a:t>
            </a:r>
            <a:r>
              <a:rPr lang="pt-BR" sz="1800" b="1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// </a:t>
            </a:r>
            <a:r>
              <a:rPr lang="pt-BR" sz="1800" b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Posição </a:t>
            </a:r>
            <a:r>
              <a:rPr lang="pt-BR" sz="1800" b="1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inicial = 1.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a[1] &lt;- temp;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ajuste(a, 1, i);  </a:t>
            </a:r>
            <a:r>
              <a:rPr lang="pt-BR" sz="1800" b="1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// </a:t>
            </a:r>
            <a:r>
              <a:rPr lang="pt-BR" sz="1800" b="1" smtClean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Reamontoe.</a:t>
            </a:r>
            <a:endParaRPr lang="pt-BR" sz="1800" b="1">
              <a:solidFill>
                <a:schemeClr val="accent2">
                  <a:lumMod val="20000"/>
                  <a:lumOff val="8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fim para</a:t>
            </a:r>
          </a:p>
          <a:p>
            <a:pPr eaLnBrk="1" hangingPunct="1">
              <a:lnSpc>
                <a:spcPct val="80000"/>
              </a:lnSpc>
              <a:spcBef>
                <a:spcPts val="600"/>
              </a:spcBef>
              <a:buFontTx/>
              <a:buNone/>
              <a:defRPr/>
            </a:pPr>
            <a:r>
              <a:rPr lang="pt-BR" sz="1800" b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fim</a:t>
            </a:r>
            <a:endParaRPr lang="en-US" sz="1800" b="1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 rot="16200000" flipV="1">
            <a:off x="5214937" y="785813"/>
            <a:ext cx="1071563" cy="3214688"/>
            <a:chOff x="7786710" y="3286124"/>
            <a:chExt cx="1357290" cy="1785950"/>
          </a:xfrm>
        </p:grpSpPr>
        <p:sp>
          <p:nvSpPr>
            <p:cNvPr id="87045" name="TextBox 4"/>
            <p:cNvSpPr txBox="1">
              <a:spLocks noChangeArrowheads="1"/>
            </p:cNvSpPr>
            <p:nvPr/>
          </p:nvSpPr>
          <p:spPr bwMode="auto">
            <a:xfrm rot="5400000">
              <a:off x="7839271" y="3317561"/>
              <a:ext cx="1270009" cy="1286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/>
              <a:r>
                <a:rPr lang="pt-BR" altLang="pt-BR" sz="2000" b="1">
                  <a:solidFill>
                    <a:srgbClr val="FFFF00"/>
                  </a:solidFill>
                  <a:latin typeface="Bradley Hand ITC" pitchFamily="66" charset="0"/>
                </a:rPr>
                <a:t>Só ajustamos a raiz de cada subárvore </a:t>
              </a:r>
            </a:p>
          </p:txBody>
        </p:sp>
        <p:sp>
          <p:nvSpPr>
            <p:cNvPr id="6" name="Rounded Rectangle 5"/>
            <p:cNvSpPr/>
            <p:nvPr/>
          </p:nvSpPr>
          <p:spPr>
            <a:xfrm>
              <a:off x="7925457" y="3286123"/>
              <a:ext cx="1214523" cy="1357322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/>
            </a:p>
          </p:txBody>
        </p:sp>
        <p:sp>
          <p:nvSpPr>
            <p:cNvPr id="7" name="Bent Arrow 6"/>
            <p:cNvSpPr/>
            <p:nvPr/>
          </p:nvSpPr>
          <p:spPr>
            <a:xfrm rot="10800000">
              <a:off x="7786711" y="4643446"/>
              <a:ext cx="713834" cy="428628"/>
            </a:xfrm>
            <a:prstGeom prst="bentArrow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altLang="pt-BR" sz="4000" smtClean="0"/>
              <a:t>Algoritmo do ajuste</a:t>
            </a:r>
            <a:endParaRPr lang="en-US" altLang="pt-BR" sz="4000" smtClean="0"/>
          </a:p>
        </p:txBody>
      </p:sp>
      <p:sp>
        <p:nvSpPr>
          <p:cNvPr id="388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557338"/>
            <a:ext cx="7848600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ajuste(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tInfo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: a[], inteiro: i, n)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variáveis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inteiro: j;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tInfo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aAux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início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aAux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&lt;- a[i];  </a:t>
            </a: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// Supõe posição inicial = 1.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j &lt;- 2*i;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enquanto j &lt;= n faça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se j &lt; n E a[j] &lt; a[j+1] então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incremente j;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fim se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se 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aAux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&gt;= a[j] então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	retorne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fim se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a[j div 2] &lt;- a[j];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a[j] &lt;- 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aAux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;  </a:t>
            </a: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// Falta no algoritmo dado em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			               // </a:t>
            </a:r>
            <a:r>
              <a:rPr lang="pt-BR" sz="1600" b="1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Horowitz</a:t>
            </a: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 &amp; </a:t>
            </a:r>
            <a:r>
              <a:rPr lang="pt-BR" sz="1600" b="1" dirty="0" err="1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Sahni</a:t>
            </a:r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ourier New" pitchFamily="49" charset="0"/>
                <a:cs typeface="Courier New" pitchFamily="49" charset="0"/>
              </a:rPr>
              <a:t>.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	j &lt;- 2*j;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fim enquanto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	a[j div 2] &lt;- </a:t>
            </a:r>
            <a:r>
              <a:rPr lang="pt-BR" sz="16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aAux</a:t>
            </a: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ts val="200"/>
              </a:spcBef>
              <a:buFontTx/>
              <a:buNone/>
              <a:defRPr/>
            </a:pPr>
            <a:r>
              <a:rPr lang="pt-BR" sz="16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	fim</a:t>
            </a:r>
            <a:endParaRPr lang="en-US" sz="1600" b="1" dirty="0">
              <a:solidFill>
                <a:srgbClr val="FFFF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90" name="Grupo 5"/>
          <p:cNvGrpSpPr>
            <a:grpSpLocks/>
          </p:cNvGrpSpPr>
          <p:nvPr/>
        </p:nvGrpSpPr>
        <p:grpSpPr bwMode="auto">
          <a:xfrm>
            <a:off x="1357313" y="928688"/>
            <a:ext cx="7500937" cy="5078412"/>
            <a:chOff x="1357319" y="1143000"/>
            <a:chExt cx="7500961" cy="5078313"/>
          </a:xfrm>
        </p:grpSpPr>
        <p:sp>
          <p:nvSpPr>
            <p:cNvPr id="4" name="Rectangle 2"/>
            <p:cNvSpPr>
              <a:spLocks noChangeArrowheads="1"/>
            </p:cNvSpPr>
            <p:nvPr/>
          </p:nvSpPr>
          <p:spPr bwMode="auto">
            <a:xfrm>
              <a:off x="1357319" y="1143000"/>
              <a:ext cx="7500961" cy="5078313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chemeClr val="accent6">
                  <a:lumMod val="50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192088" indent="-192088">
                <a:defRPr/>
              </a:pPr>
              <a:endParaRPr lang="en-US" sz="1400" dirty="0">
                <a:solidFill>
                  <a:srgbClr val="000000"/>
                </a:solidFill>
                <a:cs typeface="+mn-cs"/>
              </a:endParaRPr>
            </a:p>
            <a:p>
              <a:pPr marL="192088" indent="-192088">
                <a:defRPr/>
              </a:pPr>
              <a:endParaRPr lang="en-US" sz="1400" dirty="0">
                <a:solidFill>
                  <a:srgbClr val="000000"/>
                </a:solidFill>
                <a:cs typeface="+mn-cs"/>
              </a:endParaRPr>
            </a:p>
            <a:p>
              <a:pPr marL="192088" indent="-192088">
                <a:defRPr/>
              </a:pPr>
              <a:endParaRPr lang="en-US" sz="1400" dirty="0">
                <a:solidFill>
                  <a:srgbClr val="000000"/>
                </a:solidFill>
                <a:cs typeface="+mn-cs"/>
              </a:endParaRPr>
            </a:p>
            <a:p>
              <a:pPr marL="192088" indent="-192088">
                <a:defRPr/>
              </a:pPr>
              <a:endParaRPr lang="pt-BR" sz="1400" dirty="0">
                <a:solidFill>
                  <a:srgbClr val="000000"/>
                </a:solidFill>
                <a:cs typeface="+mn-cs"/>
              </a:endParaRPr>
            </a:p>
            <a:p>
              <a:pPr marL="192088" indent="-192088">
                <a:defRPr/>
              </a:pPr>
              <a:endParaRPr lang="pt-BR" sz="1400" dirty="0">
                <a:solidFill>
                  <a:srgbClr val="000000"/>
                </a:solidFill>
                <a:cs typeface="+mn-cs"/>
              </a:endParaRPr>
            </a:p>
            <a:p>
              <a:pPr marL="192088" indent="-192088" algn="ctr">
                <a:defRPr/>
              </a:pPr>
              <a:r>
                <a:rPr lang="pt-BR" sz="1600" dirty="0">
                  <a:solidFill>
                    <a:srgbClr val="000000"/>
                  </a:solidFill>
                  <a:latin typeface="+mn-lt"/>
                  <a:cs typeface="+mn-cs"/>
                </a:rPr>
                <a:t>Atribuição-Uso </a:t>
              </a:r>
              <a:r>
                <a:rPr lang="pt-BR" sz="1600" dirty="0" err="1">
                  <a:solidFill>
                    <a:srgbClr val="000000"/>
                  </a:solidFill>
                  <a:latin typeface="+mn-lt"/>
                  <a:cs typeface="+mn-cs"/>
                </a:rPr>
                <a:t>Não-Comercial-Compartilhamento</a:t>
              </a:r>
              <a:r>
                <a:rPr lang="pt-BR" sz="1600" dirty="0">
                  <a:solidFill>
                    <a:srgbClr val="000000"/>
                  </a:solidFill>
                  <a:latin typeface="+mn-lt"/>
                  <a:cs typeface="+mn-cs"/>
                </a:rPr>
                <a:t> pela Licença 2.5 Brasil</a:t>
              </a:r>
            </a:p>
            <a:p>
              <a:pPr marL="192088" indent="-192088" algn="ctr">
                <a:defRPr/>
              </a:pPr>
              <a:endParaRPr lang="pt-BR" sz="1400" i="1" dirty="0">
                <a:solidFill>
                  <a:srgbClr val="000000"/>
                </a:solidFill>
                <a:latin typeface="+mn-lt"/>
                <a:cs typeface="+mn-cs"/>
              </a:endParaRPr>
            </a:p>
            <a:p>
              <a:pPr marL="192088" indent="-192088">
                <a:defRPr/>
              </a:pPr>
              <a:r>
                <a:rPr lang="pt-BR" sz="1400" i="1" dirty="0">
                  <a:solidFill>
                    <a:srgbClr val="000000"/>
                  </a:solidFill>
                  <a:latin typeface="+mn-lt"/>
                  <a:cs typeface="+mn-cs"/>
                </a:rPr>
                <a:t>Você pode:</a:t>
              </a:r>
            </a:p>
            <a:p>
              <a:pPr marL="192088" indent="-192088">
                <a:defRPr/>
              </a:pPr>
              <a:r>
                <a:rPr lang="pt-BR" sz="1400" dirty="0">
                  <a:solidFill>
                    <a:srgbClr val="000000"/>
                  </a:solidFill>
                  <a:latin typeface="+mn-lt"/>
                  <a:cs typeface="+mn-cs"/>
                </a:rPr>
                <a:t> - copiar, distribuir, exibir e executar a obra</a:t>
              </a:r>
            </a:p>
            <a:p>
              <a:pPr marL="192088" indent="-192088">
                <a:defRPr/>
              </a:pPr>
              <a:r>
                <a:rPr lang="pt-BR" sz="1400" dirty="0">
                  <a:latin typeface="+mn-lt"/>
                  <a:cs typeface="+mn-cs"/>
                </a:rPr>
                <a:t> - criar obras derivadas</a:t>
              </a:r>
            </a:p>
            <a:p>
              <a:pPr lvl="1">
                <a:defRPr/>
              </a:pPr>
              <a:endParaRPr lang="pt-BR" sz="1400" i="1" dirty="0">
                <a:solidFill>
                  <a:srgbClr val="000000"/>
                </a:solidFill>
                <a:latin typeface="+mn-lt"/>
                <a:cs typeface="+mn-cs"/>
              </a:endParaRPr>
            </a:p>
            <a:p>
              <a:pPr algn="just">
                <a:defRPr/>
              </a:pPr>
              <a:r>
                <a:rPr lang="pt-BR" sz="1400" i="1" dirty="0">
                  <a:latin typeface="+mn-lt"/>
                  <a:cs typeface="+mn-cs"/>
                </a:rPr>
                <a:t>Sob as seguintes condições:</a:t>
              </a:r>
            </a:p>
            <a:p>
              <a:pPr algn="just">
                <a:defRPr/>
              </a:pPr>
              <a:r>
                <a:rPr lang="pt-BR" sz="1400" dirty="0">
                  <a:latin typeface="+mn-lt"/>
                  <a:cs typeface="+mn-cs"/>
                </a:rPr>
                <a:t>Atribuição — Você deve dar crédito ao autor original, da forma especificada pelo autor ou licenciante. </a:t>
              </a:r>
            </a:p>
            <a:p>
              <a:pPr algn="just">
                <a:defRPr/>
              </a:pPr>
              <a:r>
                <a:rPr lang="pt-BR" sz="1400" dirty="0">
                  <a:latin typeface="+mn-lt"/>
                  <a:cs typeface="+mn-cs"/>
                </a:rPr>
                <a:t>Uso Não-Comercial — Você não pode utilizar esta obra com finalidades comerciais. </a:t>
              </a:r>
            </a:p>
            <a:p>
              <a:pPr algn="just">
                <a:defRPr/>
              </a:pPr>
              <a:r>
                <a:rPr lang="pt-BR" sz="1400" dirty="0">
                  <a:latin typeface="+mn-lt"/>
                  <a:cs typeface="+mn-cs"/>
                </a:rPr>
                <a:t>Compartilhamento pela mesma Licença — Se você alterar, transformar, ou criar outra obra com base nesta, você somente poderá distribuir a obra resultante sob uma licença idêntica a esta.</a:t>
              </a:r>
            </a:p>
            <a:p>
              <a:pPr algn="just">
                <a:defRPr/>
              </a:pPr>
              <a:endParaRPr lang="pt-BR" sz="1400" dirty="0">
                <a:latin typeface="+mn-lt"/>
                <a:cs typeface="+mn-cs"/>
              </a:endParaRPr>
            </a:p>
            <a:p>
              <a:pPr algn="just">
                <a:defRPr/>
              </a:pPr>
              <a:r>
                <a:rPr lang="pt-BR" sz="1400" dirty="0">
                  <a:latin typeface="+mn-lt"/>
                  <a:cs typeface="+mn-cs"/>
                </a:rPr>
                <a:t>Para ver uma cópia desta licença, visite http://creativecommons.org/licenses/by-nc-sa/2.5/</a:t>
              </a:r>
              <a:r>
                <a:rPr lang="pt-BR" sz="1400" dirty="0" err="1">
                  <a:latin typeface="+mn-lt"/>
                  <a:cs typeface="+mn-cs"/>
                </a:rPr>
                <a:t>br</a:t>
              </a:r>
              <a:r>
                <a:rPr lang="pt-BR" sz="1400" dirty="0">
                  <a:latin typeface="+mn-lt"/>
                  <a:cs typeface="+mn-cs"/>
                </a:rPr>
                <a:t>/ ou mande uma carta para </a:t>
              </a:r>
              <a:r>
                <a:rPr lang="pt-BR" sz="1400" dirty="0" err="1">
                  <a:latin typeface="+mn-lt"/>
                  <a:cs typeface="+mn-cs"/>
                </a:rPr>
                <a:t>Creative</a:t>
              </a:r>
              <a:r>
                <a:rPr lang="pt-BR" sz="1400" dirty="0">
                  <a:latin typeface="+mn-lt"/>
                  <a:cs typeface="+mn-cs"/>
                </a:rPr>
                <a:t> </a:t>
              </a:r>
              <a:r>
                <a:rPr lang="pt-BR" sz="1400" dirty="0" err="1">
                  <a:latin typeface="+mn-lt"/>
                  <a:cs typeface="+mn-cs"/>
                </a:rPr>
                <a:t>Commons</a:t>
              </a:r>
              <a:r>
                <a:rPr lang="pt-BR" sz="1400" dirty="0">
                  <a:latin typeface="+mn-lt"/>
                  <a:cs typeface="+mn-cs"/>
                </a:rPr>
                <a:t>, 171 </a:t>
              </a:r>
              <a:r>
                <a:rPr lang="pt-BR" sz="1400" dirty="0" err="1">
                  <a:latin typeface="+mn-lt"/>
                  <a:cs typeface="+mn-cs"/>
                </a:rPr>
                <a:t>Second</a:t>
              </a:r>
              <a:r>
                <a:rPr lang="pt-BR" sz="1400" dirty="0">
                  <a:latin typeface="+mn-lt"/>
                  <a:cs typeface="+mn-cs"/>
                </a:rPr>
                <a:t> </a:t>
              </a:r>
              <a:r>
                <a:rPr lang="pt-BR" sz="1400" dirty="0" err="1">
                  <a:latin typeface="+mn-lt"/>
                  <a:cs typeface="+mn-cs"/>
                </a:rPr>
                <a:t>Street</a:t>
              </a:r>
              <a:r>
                <a:rPr lang="pt-BR" sz="1400" dirty="0">
                  <a:latin typeface="+mn-lt"/>
                  <a:cs typeface="+mn-cs"/>
                </a:rPr>
                <a:t>, </a:t>
              </a:r>
              <a:r>
                <a:rPr lang="pt-BR" sz="1400" dirty="0" err="1">
                  <a:latin typeface="+mn-lt"/>
                  <a:cs typeface="+mn-cs"/>
                </a:rPr>
                <a:t>Suite</a:t>
              </a:r>
              <a:r>
                <a:rPr lang="pt-BR" sz="1400" dirty="0">
                  <a:latin typeface="+mn-lt"/>
                  <a:cs typeface="+mn-cs"/>
                </a:rPr>
                <a:t> 300, </a:t>
              </a:r>
              <a:r>
                <a:rPr lang="pt-BR" sz="1400" dirty="0" err="1">
                  <a:latin typeface="+mn-lt"/>
                  <a:cs typeface="+mn-cs"/>
                </a:rPr>
                <a:t>San</a:t>
              </a:r>
              <a:r>
                <a:rPr lang="pt-BR" sz="1400" dirty="0">
                  <a:latin typeface="+mn-lt"/>
                  <a:cs typeface="+mn-cs"/>
                </a:rPr>
                <a:t> Francisco, </a:t>
              </a:r>
              <a:r>
                <a:rPr lang="pt-BR" sz="1400" dirty="0" err="1">
                  <a:latin typeface="+mn-lt"/>
                  <a:cs typeface="+mn-cs"/>
                </a:rPr>
                <a:t>California</a:t>
              </a:r>
              <a:r>
                <a:rPr lang="pt-BR" sz="1400" dirty="0">
                  <a:latin typeface="+mn-lt"/>
                  <a:cs typeface="+mn-cs"/>
                </a:rPr>
                <a:t>, 94105, USA.</a:t>
              </a:r>
            </a:p>
            <a:p>
              <a:pPr>
                <a:defRPr/>
              </a:pPr>
              <a:endParaRPr lang="pt-BR" sz="1400" dirty="0">
                <a:cs typeface="+mn-cs"/>
              </a:endParaRPr>
            </a:p>
          </p:txBody>
        </p:sp>
        <p:pic>
          <p:nvPicPr>
            <p:cNvPr id="89092" name="Picture 5" descr="logo_dee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0989" y="1363653"/>
              <a:ext cx="2509837" cy="708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Personalizar design">
  <a:themeElements>
    <a:clrScheme name="Personalizar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rsonalizar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2344</TotalTime>
  <Words>4335</Words>
  <Application>Microsoft Office PowerPoint</Application>
  <PresentationFormat>On-screen Show (4:3)</PresentationFormat>
  <Paragraphs>1253</Paragraphs>
  <Slides>86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86</vt:i4>
      </vt:variant>
    </vt:vector>
  </HeadingPairs>
  <TitlesOfParts>
    <vt:vector size="96" baseType="lpstr">
      <vt:lpstr>Arial</vt:lpstr>
      <vt:lpstr>Calibri</vt:lpstr>
      <vt:lpstr>Courier</vt:lpstr>
      <vt:lpstr>Courier New</vt:lpstr>
      <vt:lpstr>Trebuchet MS</vt:lpstr>
      <vt:lpstr>Verdana</vt:lpstr>
      <vt:lpstr>Times New Roman</vt:lpstr>
      <vt:lpstr>Wingdings</vt:lpstr>
      <vt:lpstr>Bradley Hand ITC</vt:lpstr>
      <vt:lpstr>Personalizar design</vt:lpstr>
      <vt:lpstr>INE5408 Estruturas de Dados</vt:lpstr>
      <vt:lpstr>Introdução</vt:lpstr>
      <vt:lpstr>Conceitos básicos</vt:lpstr>
      <vt:lpstr>Conceitos básicos</vt:lpstr>
      <vt:lpstr>Localização de execução</vt:lpstr>
      <vt:lpstr>Estabilidade</vt:lpstr>
      <vt:lpstr>Classificações</vt:lpstr>
      <vt:lpstr>Classificação direta</vt:lpstr>
      <vt:lpstr>Classificação por endereços</vt:lpstr>
      <vt:lpstr>Critérios para seleção de ordenação</vt:lpstr>
      <vt:lpstr>Critérios para seleção de ordenação</vt:lpstr>
      <vt:lpstr>Critérios para seleção de ordenação</vt:lpstr>
      <vt:lpstr>Quicksort</vt:lpstr>
      <vt:lpstr>Quicksort</vt:lpstr>
      <vt:lpstr>Algoritmo básico</vt:lpstr>
      <vt:lpstr>Algoritmo básico</vt:lpstr>
      <vt:lpstr>Particionamento em Quicksort</vt:lpstr>
      <vt:lpstr>Exemplo</vt:lpstr>
      <vt:lpstr>Exemplo</vt:lpstr>
      <vt:lpstr>Exemplo</vt:lpstr>
      <vt:lpstr>Visão da Recursividade  do Quicksort como Árvore:</vt:lpstr>
      <vt:lpstr>Método para o particionamento</vt:lpstr>
      <vt:lpstr>Método para o particionamento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Simulação de Quicksort</vt:lpstr>
      <vt:lpstr>Algoritmo de particionamento</vt:lpstr>
      <vt:lpstr>Comentários</vt:lpstr>
      <vt:lpstr>HeapSort</vt:lpstr>
      <vt:lpstr>Heapsort</vt:lpstr>
      <vt:lpstr>Heapsort</vt:lpstr>
      <vt:lpstr>O que é “heap”?</vt:lpstr>
      <vt:lpstr>A Árvore-Heap</vt:lpstr>
      <vt:lpstr>Método em Heapsort</vt:lpstr>
      <vt:lpstr>Origem da Metáfora: </vt:lpstr>
      <vt:lpstr>Visão do arquivo x1, ..., xn por níveis</vt:lpstr>
      <vt:lpstr>Exemplo</vt:lpstr>
      <vt:lpstr>Árvores binárias balanceadas</vt:lpstr>
      <vt:lpstr>Árvores binárias justificadas à esquerda</vt:lpstr>
      <vt:lpstr>Passos para Dominar HeapSort</vt:lpstr>
      <vt:lpstr>A propriedade-heap</vt:lpstr>
      <vt:lpstr>Peneirar para cima (siftUp)</vt:lpstr>
      <vt:lpstr>Construindo um monte I</vt:lpstr>
      <vt:lpstr>Construindo um monte II</vt:lpstr>
      <vt:lpstr>Construindo um monte III</vt:lpstr>
      <vt:lpstr>Outros filhos não são afetados</vt:lpstr>
      <vt:lpstr>Um heap-exemplo</vt:lpstr>
      <vt:lpstr>Removendo a raiz</vt:lpstr>
      <vt:lpstr>O método reamontoar I</vt:lpstr>
      <vt:lpstr>O método reamontoar II</vt:lpstr>
      <vt:lpstr>O método reamontoar III</vt:lpstr>
      <vt:lpstr>O método reamontoar IV</vt:lpstr>
      <vt:lpstr>Ordenação usando um Monte</vt:lpstr>
      <vt:lpstr>Mapeando em um vetor</vt:lpstr>
      <vt:lpstr>Removendo e substituindo a raiz</vt:lpstr>
      <vt:lpstr>Reamontoe e repita</vt:lpstr>
      <vt:lpstr>Análise de Complexidade I</vt:lpstr>
      <vt:lpstr>Análise de Complexidade II</vt:lpstr>
      <vt:lpstr>Análise de Complexidade III</vt:lpstr>
      <vt:lpstr>Análise de Complexidade IV</vt:lpstr>
      <vt:lpstr>Algoritmo Heapsort</vt:lpstr>
      <vt:lpstr>Algoritmo do ajuste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Alexandre Savaris</dc:creator>
  <cp:lastModifiedBy>awangenh</cp:lastModifiedBy>
  <cp:revision>934</cp:revision>
  <dcterms:created xsi:type="dcterms:W3CDTF">2008-07-22T01:53:50Z</dcterms:created>
  <dcterms:modified xsi:type="dcterms:W3CDTF">2016-06-28T17:43:17Z</dcterms:modified>
</cp:coreProperties>
</file>