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6" r:id="rId3"/>
    <p:sldId id="267" r:id="rId4"/>
    <p:sldId id="276" r:id="rId5"/>
    <p:sldId id="269" r:id="rId6"/>
    <p:sldId id="272" r:id="rId7"/>
    <p:sldId id="270" r:id="rId8"/>
    <p:sldId id="275" r:id="rId9"/>
    <p:sldId id="316" r:id="rId10"/>
    <p:sldId id="318" r:id="rId11"/>
    <p:sldId id="317" r:id="rId12"/>
    <p:sldId id="277" r:id="rId13"/>
    <p:sldId id="278" r:id="rId14"/>
    <p:sldId id="280" r:id="rId15"/>
    <p:sldId id="281" r:id="rId16"/>
    <p:sldId id="286" r:id="rId17"/>
    <p:sldId id="287" r:id="rId18"/>
    <p:sldId id="289" r:id="rId19"/>
    <p:sldId id="288" r:id="rId20"/>
    <p:sldId id="290" r:id="rId21"/>
    <p:sldId id="297" r:id="rId22"/>
    <p:sldId id="298" r:id="rId23"/>
    <p:sldId id="300" r:id="rId24"/>
    <p:sldId id="301" r:id="rId25"/>
    <p:sldId id="302" r:id="rId26"/>
    <p:sldId id="304" r:id="rId27"/>
    <p:sldId id="305" r:id="rId28"/>
    <p:sldId id="306" r:id="rId29"/>
    <p:sldId id="308" r:id="rId30"/>
    <p:sldId id="311" r:id="rId31"/>
    <p:sldId id="321" r:id="rId32"/>
    <p:sldId id="320" r:id="rId33"/>
    <p:sldId id="273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5" autoAdjust="0"/>
    <p:restoredTop sz="94624" autoAdjust="0"/>
  </p:normalViewPr>
  <p:slideViewPr>
    <p:cSldViewPr>
      <p:cViewPr>
        <p:scale>
          <a:sx n="50" d="100"/>
          <a:sy n="50" d="100"/>
        </p:scale>
        <p:origin x="-852" y="-72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26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F5926-C76D-4F51-9ECF-466119D982DB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7D2D2-AC26-4D32-BC71-029C38B4A2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56241-9CE9-42F0-87F8-48756B11D1E8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56FCC-8527-4A87-BB2C-F1534FCF59E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56FCC-8527-4A87-BB2C-F1534FCF59E0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C8B41-9FB9-409B-A8BB-6C7A6A8268A1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A7A73-C68C-400A-B29F-FC5670D6A417}" type="datetimeFigureOut">
              <a:rPr lang="pt-BR" smtClean="0"/>
              <a:pPr/>
              <a:t>06/03/2012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A93D0-B9EC-4EA1-B7C2-F0269EC02A3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.br/imgres?imgurl=http://www.sjdr.com.br/historia/celebridades/images/tiradentes.jpg&amp;imgrefurl=http://www.sjdr.com.br/historia/celebridades/tiradentes.html&amp;usg=__effJQt-yiQG-axIK78gCJ9thphw=&amp;h=534&amp;w=324&amp;sz=22&amp;hl=pt-br&amp;start=1&amp;zoom=1&amp;tbnid=kDxYzhZtK0n01M:&amp;tbnh=132&amp;tbnw=80&amp;ei=TGeDTaH8AoOK0QHWvKDfCA&amp;prev=/images?q=tiradentes+de+pedro+am%C3%A9rico&amp;hl=pt-br&amp;biw=963&amp;bih=399&amp;gbv=2&amp;tbs=isch:1&amp;itbs=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.br/imgres?imgurl=http://www.brasilescola.com/upload/e/evolucao-homem.jpg&amp;imgrefurl=http://www.danbio.net/2009_04_26_archive.html&amp;usg=__S9OZ5QPchtOtaCgrrq4gr1u-LyQ=&amp;h=188&amp;w=299&amp;sz=12&amp;hl=pt-br&amp;start=8&amp;zoom=1&amp;tbnid=4KtZoeF5ulTjJM:&amp;tbnh=73&amp;tbnw=116&amp;ei=uWiDTca8FYq_0QH_qZnVCA&amp;prev=/images?q=o+surgimento+do+homo+sapiens&amp;hl=pt-br&amp;biw=963&amp;bih=399&amp;gbv=2&amp;tbs=isch:1&amp;itbs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.br/imgres?imgurl=http://www.ipco.org.br/home/wp-content/uploads/2010/09/primeira-missa.jpg&amp;imgrefurl=http://www.ipco.org.br/home/tag/santa-missa-no-brasil&amp;usg=__G1eD9L2WasUor7ZxfmcEj8jdIGA=&amp;h=450&amp;w=605&amp;sz=182&amp;hl=pt-BR&amp;start=1&amp;zoom=1&amp;tbnid=-698JobEzhDOXM:&amp;tbnh=100&amp;tbnw=135&amp;ei=hWyDTaiQMc-20QHHm9TiCA&amp;prev=/images?q=primeira+missa+de+victor+meireles&amp;hl=pt-BR&amp;sa=X&amp;rlz=1R2ADRA_pt-BRBR422&amp;biw=963&amp;bih=399&amp;tbs=isch:1&amp;prmd=ivnso&amp;itbs=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764704"/>
            <a:ext cx="7851648" cy="1368152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 smtClean="0"/>
              <a:t>UNIVERSIDADE FEDERAL DE SANTA CATARINA</a:t>
            </a:r>
            <a:br>
              <a:rPr lang="pt-BR" sz="2400" b="1" dirty="0" smtClean="0"/>
            </a:br>
            <a:r>
              <a:rPr lang="pt-BR" sz="2400" b="1" dirty="0" smtClean="0"/>
              <a:t>CENTRO DE CIÊNCIAS DA EDUCAÇÃO</a:t>
            </a:r>
            <a:br>
              <a:rPr lang="pt-BR" sz="2400" b="1" dirty="0" smtClean="0"/>
            </a:br>
            <a:r>
              <a:rPr lang="pt-BR" sz="2400" b="1" dirty="0" smtClean="0"/>
              <a:t>DEPARTAMENTO DE METODOLOGIA DE ENSINO</a:t>
            </a:r>
            <a:endParaRPr lang="pt-BR" sz="2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3384376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r>
              <a:rPr lang="pt-BR" sz="2400" b="1" cap="all" dirty="0" smtClean="0">
                <a:solidFill>
                  <a:schemeClr val="tx1"/>
                </a:solidFill>
                <a:latin typeface="+mj-lt"/>
              </a:rPr>
              <a:t>O  uso dos documentos iconográficos na sala de aula</a:t>
            </a:r>
            <a:endParaRPr lang="pt-BR" sz="2400" b="1" cap="all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etudogentemorta.com/wp-content/uploads/2009/12/theodor-de-br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610" y="476672"/>
            <a:ext cx="6612694" cy="5473218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7380312" y="2276872"/>
            <a:ext cx="1763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Gravura de Theodor de </a:t>
            </a:r>
            <a:r>
              <a:rPr lang="pt-BR" b="1" dirty="0" err="1" smtClean="0"/>
              <a:t>Bry</a:t>
            </a:r>
            <a:r>
              <a:rPr lang="pt-BR" b="1" dirty="0" smtClean="0"/>
              <a:t>  (1598) </a:t>
            </a:r>
          </a:p>
          <a:p>
            <a:pPr algn="just"/>
            <a:r>
              <a:rPr lang="pt-BR" dirty="0" smtClean="0"/>
              <a:t>In: http://www.etudogentemorta.com/author/jose-navarro/page/9/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t2.gstatic.com/images?q=tbn:ANd9GcSDVblc0GMqzGTBeZDLwYx4gxNvUDlcxp1Zq_pPHlRIi0rw2zI-J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6696744" cy="541097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187624" y="587727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 smtClean="0"/>
          </a:p>
          <a:p>
            <a:pPr algn="just"/>
            <a:r>
              <a:rPr lang="pt-BR" b="1" dirty="0" smtClean="0"/>
              <a:t>Theodore De </a:t>
            </a:r>
            <a:r>
              <a:rPr lang="pt-BR" b="1" dirty="0" err="1" smtClean="0"/>
              <a:t>Bry</a:t>
            </a:r>
            <a:r>
              <a:rPr lang="pt-BR" b="1" dirty="0" smtClean="0"/>
              <a:t> – </a:t>
            </a:r>
            <a:r>
              <a:rPr lang="pt-BR" b="1" i="1" dirty="0" smtClean="0"/>
              <a:t>Matando o prisioneiro</a:t>
            </a:r>
            <a:r>
              <a:rPr lang="pt-BR" b="1" dirty="0" smtClean="0"/>
              <a:t>, 1592</a:t>
            </a:r>
          </a:p>
          <a:p>
            <a:r>
              <a:rPr lang="pt-BR" dirty="0" smtClean="0"/>
              <a:t>In: http://www.olhave.com.br/extraquadro/?p=96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Autofit/>
          </a:bodyPr>
          <a:lstStyle/>
          <a:p>
            <a:pPr algn="just"/>
            <a:endParaRPr lang="pt-BR" sz="2400" dirty="0" smtClean="0"/>
          </a:p>
          <a:p>
            <a:pPr algn="just">
              <a:lnSpc>
                <a:spcPct val="150000"/>
              </a:lnSpc>
              <a:buNone/>
            </a:pPr>
            <a:r>
              <a:rPr lang="pt-BR" sz="2400" dirty="0" smtClean="0"/>
              <a:t> - </a:t>
            </a:r>
            <a:r>
              <a:rPr lang="pt-BR" sz="2400" dirty="0" smtClean="0">
                <a:latin typeface="+mj-lt"/>
              </a:rPr>
              <a:t>Segundo </a:t>
            </a:r>
            <a:r>
              <a:rPr lang="pt-BR" sz="2400" dirty="0" err="1" smtClean="0">
                <a:latin typeface="+mj-lt"/>
              </a:rPr>
              <a:t>Saliba</a:t>
            </a:r>
            <a:r>
              <a:rPr lang="pt-BR" sz="2400" dirty="0" smtClean="0">
                <a:latin typeface="+mj-lt"/>
              </a:rPr>
              <a:t> (1999), é cada vez mais necessário questionar as imagens canônicas mostrando, ao máximo, porque e como elas foram inventadas, que necessidades coletivas elas atenderam e, sobretudo, perguntar, juntamente com os alunos porque:, afinal, as imagens alternativas não chegaram até nós? (p. </a:t>
            </a:r>
            <a:r>
              <a:rPr lang="pt-BR" sz="2400" smtClean="0">
                <a:latin typeface="+mj-lt"/>
              </a:rPr>
              <a:t>445).  </a:t>
            </a:r>
            <a:endParaRPr lang="pt-BR" sz="2400" dirty="0" smtClean="0">
              <a:latin typeface="+mj-lt"/>
            </a:endParaRPr>
          </a:p>
          <a:p>
            <a:pPr algn="just">
              <a:buFontTx/>
              <a:buChar char="-"/>
            </a:pPr>
            <a:endParaRPr lang="pt-B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052736"/>
            <a:ext cx="8219256" cy="527186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 smtClean="0">
                <a:latin typeface="+mj-lt"/>
              </a:rPr>
              <a:t>Tais imagens, ainda que canônicas, são essenciais para reconhecer algumas referências cronológicas ou os tempos fortes da história das sociedades. Nesse sentido, são imagens que podem ajudar a integrar criticamente, o aluno numa comunidade de significados – o que se chama de imaginário da sociedade (SALIBA, 1999, p. 449).</a:t>
            </a:r>
            <a:endParaRPr lang="pt-B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reporternet.jor.br/wp-content/uploads/2009/02/dompedro_men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7"/>
            <a:ext cx="4752528" cy="6358783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220072" y="566124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D. Pedro II quando criança. http://www.reporternet.jor.br/a-infancia-infernal-de-dom-pedro-ii/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64088" y="476672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D. Pedro II e a Produção de imagens no Império Brasileiro.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1.gstatic.com/images?q=tbn:ANd9GcROCPg460exVl0JzGclUwjUhQTUGR0aJo-MRqvtW2F78uPZaf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4619147" cy="6669359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004048" y="256490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Pedro Américo - </a:t>
            </a:r>
            <a:r>
              <a:rPr lang="pt-BR" b="1" i="1" dirty="0" smtClean="0"/>
              <a:t>D. Pedro II na Abertura da Assembléia Geral</a:t>
            </a:r>
            <a:r>
              <a:rPr lang="pt-BR" b="1" dirty="0" smtClean="0"/>
              <a:t>, 1872.</a:t>
            </a:r>
          </a:p>
          <a:p>
            <a:pPr algn="just"/>
            <a:r>
              <a:rPr lang="pt-BR" dirty="0" smtClean="0"/>
              <a:t>In: http://signodribleamericas.blogspot.com/2008/06/as-formas-da-nacionalidade.html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1.gstatic.com/images?q=tbn:ANd9GcRezNE920FXvu482hLe2RK598-RgLh_42ypL7yZr996eWnFgIQ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79"/>
            <a:ext cx="4752528" cy="6221008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868144" y="2852936"/>
            <a:ext cx="252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5796136" y="2852936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Pedro Américo. 1872. D. Pedro II. In: </a:t>
            </a:r>
            <a:r>
              <a:rPr lang="pt-BR" dirty="0" smtClean="0"/>
              <a:t>http://200anos.fazenda.gov.br/linha-do-tempo/1800-1899/1840-d-pedro-ii-assume-o-trono-do-brasil/?searchterm=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1.gstatic.com/images?q=tbn:ANd9GcQlzwqah8BMFFvaWtAmjxkMQoegmKqgbFSjmXk7J0AYfQOpNo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8121"/>
            <a:ext cx="4464496" cy="6504725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004048" y="508518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D. Pedro II. Imagem sem identificação.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In:http://historiativanet.wordpress.com/2010/03/12/dom-pedro-ii/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CIM\102MSDCF\DSC02064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l="20076" t="18107" r="26375" b="21650"/>
          <a:stretch>
            <a:fillRect/>
          </a:stretch>
        </p:blipFill>
        <p:spPr bwMode="auto">
          <a:xfrm rot="16200000">
            <a:off x="-456559" y="1112743"/>
            <a:ext cx="6240696" cy="468052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292080" y="4221088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Johan </a:t>
            </a:r>
            <a:r>
              <a:rPr lang="pt-BR" b="1" dirty="0" err="1" smtClean="0"/>
              <a:t>Moritz</a:t>
            </a:r>
            <a:r>
              <a:rPr lang="pt-BR" b="1" dirty="0" smtClean="0"/>
              <a:t> </a:t>
            </a:r>
            <a:r>
              <a:rPr lang="pt-BR" b="1" dirty="0" err="1" smtClean="0"/>
              <a:t>Rugendas</a:t>
            </a:r>
            <a:r>
              <a:rPr lang="pt-BR" b="1" dirty="0" smtClean="0"/>
              <a:t> . CAPITAO DO MATO.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08104" y="548680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Representações dos negros, dos escravos e da escravidão 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CIM\102MSDCF\DSC02067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0863" t="22832" r="31888" b="16925"/>
          <a:stretch>
            <a:fillRect/>
          </a:stretch>
        </p:blipFill>
        <p:spPr bwMode="auto">
          <a:xfrm rot="16200000">
            <a:off x="-334838" y="514351"/>
            <a:ext cx="6857999" cy="5829299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6156176" y="2348880"/>
            <a:ext cx="2448272" cy="2592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err="1" smtClean="0"/>
              <a:t>Jean-Baptiste</a:t>
            </a:r>
            <a:r>
              <a:rPr lang="pt-BR" b="1" dirty="0" smtClean="0"/>
              <a:t> </a:t>
            </a:r>
            <a:r>
              <a:rPr lang="pt-BR" b="1" dirty="0" err="1" smtClean="0"/>
              <a:t>Debret</a:t>
            </a:r>
            <a:r>
              <a:rPr lang="pt-BR" b="1" dirty="0" smtClean="0"/>
              <a:t>. EXECUÇÃO DE PENA DO AÇOITE . NEGROS AO TRONCO.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2656"/>
            <a:ext cx="8435280" cy="619268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pt-BR" sz="2400" b="1" dirty="0" smtClean="0"/>
          </a:p>
          <a:p>
            <a:pPr algn="just">
              <a:buNone/>
            </a:pPr>
            <a:endParaRPr lang="pt-BR" sz="2400" b="1" dirty="0" smtClean="0"/>
          </a:p>
          <a:p>
            <a:pPr algn="just">
              <a:buNone/>
            </a:pPr>
            <a:endParaRPr lang="pt-BR" sz="2400" b="1" dirty="0" smtClean="0"/>
          </a:p>
          <a:p>
            <a:pPr algn="just">
              <a:buNone/>
            </a:pPr>
            <a:endParaRPr lang="pt-BR" sz="2400" b="1" dirty="0" smtClean="0"/>
          </a:p>
          <a:p>
            <a:pPr algn="just">
              <a:buNone/>
            </a:pPr>
            <a:endParaRPr lang="pt-BR" sz="2400" b="1" dirty="0" smtClean="0"/>
          </a:p>
          <a:p>
            <a:pPr algn="ctr">
              <a:buNone/>
            </a:pPr>
            <a:r>
              <a:rPr lang="pt-BR" sz="2800" b="1" dirty="0" smtClean="0">
                <a:latin typeface="+mj-lt"/>
              </a:rPr>
              <a:t>O que são imagens canônicas? </a:t>
            </a:r>
          </a:p>
          <a:p>
            <a:pPr algn="just">
              <a:buNone/>
            </a:pPr>
            <a:endParaRPr lang="pt-BR" sz="2400" b="1" dirty="0" smtClean="0"/>
          </a:p>
          <a:p>
            <a:pPr algn="just">
              <a:buNone/>
            </a:pPr>
            <a:r>
              <a:rPr lang="pt-BR" sz="24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CIM\102MSDCF\DSC02062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0075" t="20469" r="28738" b="18107"/>
          <a:stretch>
            <a:fillRect/>
          </a:stretch>
        </p:blipFill>
        <p:spPr bwMode="auto">
          <a:xfrm>
            <a:off x="755576" y="260648"/>
            <a:ext cx="7164796" cy="5731838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683568" y="6093296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err="1" smtClean="0"/>
              <a:t>Jean-Baptiste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Debret</a:t>
            </a:r>
            <a:r>
              <a:rPr lang="pt-BR" sz="1600" b="1" dirty="0" smtClean="0"/>
              <a:t>. CENA DE </a:t>
            </a:r>
            <a:r>
              <a:rPr lang="pt-BR" sz="1600" b="1" dirty="0" err="1" smtClean="0"/>
              <a:t>CARNAVAl</a:t>
            </a:r>
            <a:r>
              <a:rPr lang="pt-BR" sz="1600" b="1" dirty="0" smtClean="0"/>
              <a:t>. </a:t>
            </a:r>
            <a:r>
              <a:rPr lang="pt-BR" sz="1600" dirty="0" smtClean="0"/>
              <a:t>In: KOSSOY, B. &amp; CARNEIRO, M. L. T. </a:t>
            </a:r>
            <a:r>
              <a:rPr lang="pt-BR" sz="1600" i="1" dirty="0" smtClean="0"/>
              <a:t>O Olhar Europeu: O negro na iconografia brasileira do século XIX</a:t>
            </a:r>
            <a:r>
              <a:rPr lang="pt-BR" sz="1600" dirty="0" smtClean="0"/>
              <a:t>. São Paulo, Edusp.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CIM\102MSDCF\DSC02054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0863" t="34644" r="26375" b="16925"/>
          <a:stretch>
            <a:fillRect/>
          </a:stretch>
        </p:blipFill>
        <p:spPr bwMode="auto">
          <a:xfrm rot="16200000">
            <a:off x="1508449" y="1668013"/>
            <a:ext cx="6139999" cy="375731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7308304" y="2276872"/>
            <a:ext cx="15121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 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5536" y="620688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A Fotografia e a produção de imagens sobre a escravidão 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CIM\102MSDCF\DSC02053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0863" t="25194" r="23225" b="24013"/>
          <a:stretch>
            <a:fillRect/>
          </a:stretch>
        </p:blipFill>
        <p:spPr bwMode="auto">
          <a:xfrm rot="16200000">
            <a:off x="1194322" y="1484784"/>
            <a:ext cx="6539332" cy="396044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6804248" y="1556792"/>
            <a:ext cx="2016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José Christiano de Freitas Jr. Retrato de escravo (?) não identificado, c. 1865.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CIM\102MSDCF\DSC02056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5588" t="27557" r="20863" b="22831"/>
          <a:stretch>
            <a:fillRect/>
          </a:stretch>
        </p:blipFill>
        <p:spPr bwMode="auto">
          <a:xfrm rot="16200000">
            <a:off x="-609147" y="1388819"/>
            <a:ext cx="6761896" cy="4176465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148064" y="443711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José Christiano de Freitas Jr. Retrato de escravo (?) não identificado, c. 1865.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2MSDCF\DSC02086.JPG"/>
          <p:cNvPicPr>
            <a:picLocks noChangeAspect="1" noChangeArrowheads="1"/>
          </p:cNvPicPr>
          <p:nvPr/>
        </p:nvPicPr>
        <p:blipFill>
          <a:blip r:embed="rId3" cstate="print"/>
          <a:srcRect l="10149" t="18590" r="11707" b="6817"/>
          <a:stretch>
            <a:fillRect/>
          </a:stretch>
        </p:blipFill>
        <p:spPr bwMode="auto">
          <a:xfrm rot="16200000" flipV="1">
            <a:off x="-875359" y="1490393"/>
            <a:ext cx="5801789" cy="369205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139952" y="537321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err="1" smtClean="0"/>
              <a:t>Lindemann</a:t>
            </a:r>
            <a:r>
              <a:rPr lang="pt-BR" b="1" dirty="0" smtClean="0"/>
              <a:t>, ed. CREOULA, c. 1900</a:t>
            </a:r>
            <a:r>
              <a:rPr lang="pt-BR" dirty="0" smtClean="0"/>
              <a:t>. 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Edusp, p. 76.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2MSDCF\DSC02085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15351" t="9838" r="18500" b="7476"/>
          <a:stretch>
            <a:fillRect/>
          </a:stretch>
        </p:blipFill>
        <p:spPr bwMode="auto">
          <a:xfrm rot="16200000">
            <a:off x="-232252" y="744420"/>
            <a:ext cx="6669360" cy="55578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6084168" y="2204864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José Christiano de Freitas Henriques Jr. Conjunto representando atividades de negros em diferentes ofícios, c. 1865.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Edusp, p. 76.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02MSDCF\DSC02079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13776" t="15744" r="7516" b="9838"/>
          <a:stretch>
            <a:fillRect/>
          </a:stretch>
        </p:blipFill>
        <p:spPr bwMode="auto">
          <a:xfrm rot="16200000">
            <a:off x="-967925" y="1480092"/>
            <a:ext cx="6597352" cy="415846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860032" y="4437112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João Ferreira Vilela. Ama Escrava e menino Augusto Gomes Leal (segundo identificação da </a:t>
            </a:r>
            <a:r>
              <a:rPr lang="pt-BR" b="1" dirty="0" err="1" smtClean="0"/>
              <a:t>Fundaj</a:t>
            </a:r>
            <a:r>
              <a:rPr lang="pt-BR" b="1" dirty="0" smtClean="0"/>
              <a:t>), c. 1860.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Edusp, p. 76. Texto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102MSDCF\DSC02075.JPG"/>
          <p:cNvPicPr>
            <a:picLocks noChangeAspect="1" noChangeArrowheads="1"/>
          </p:cNvPicPr>
          <p:nvPr/>
        </p:nvPicPr>
        <p:blipFill>
          <a:blip r:embed="rId2" cstate="print">
            <a:lum bright="30000" contrast="20000"/>
          </a:blip>
          <a:srcRect l="18500" t="20469" r="11413" b="12201"/>
          <a:stretch>
            <a:fillRect/>
          </a:stretch>
        </p:blipFill>
        <p:spPr bwMode="auto">
          <a:xfrm rot="16200000">
            <a:off x="-756592" y="1340768"/>
            <a:ext cx="6408712" cy="410445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5004048" y="2348880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Eugênio &amp; Maurício. Ama de Leite da família de Adolfo Simões Barbosa ( segundo identificação da </a:t>
            </a:r>
            <a:r>
              <a:rPr lang="pt-BR" b="1" dirty="0" err="1" smtClean="0"/>
              <a:t>Fundaj</a:t>
            </a:r>
            <a:r>
              <a:rPr lang="pt-BR" b="1" dirty="0" smtClean="0"/>
              <a:t>), 1864.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CIM\102MSDCF\DSC02074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l="24800" t="26375" r="12988" b="15744"/>
          <a:stretch>
            <a:fillRect/>
          </a:stretch>
        </p:blipFill>
        <p:spPr bwMode="auto">
          <a:xfrm rot="16200000">
            <a:off x="-960859" y="1356930"/>
            <a:ext cx="6385201" cy="39604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572000" y="213285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Firmino &amp; Lins. Retrato de Antonia, escrava alforriada (segundo identificação da </a:t>
            </a:r>
            <a:r>
              <a:rPr lang="pt-BR" b="1" dirty="0" err="1" smtClean="0"/>
              <a:t>Fundaj</a:t>
            </a:r>
            <a:r>
              <a:rPr lang="pt-BR" b="1" dirty="0" smtClean="0"/>
              <a:t>), s.d</a:t>
            </a:r>
            <a:r>
              <a:rPr lang="pt-BR" dirty="0" smtClean="0"/>
              <a:t>. 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CIM\102MSDCF\DSC02072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18500" t="22832" r="10626" b="12200"/>
          <a:stretch>
            <a:fillRect/>
          </a:stretch>
        </p:blipFill>
        <p:spPr bwMode="auto">
          <a:xfrm rot="16200000">
            <a:off x="-890789" y="1591597"/>
            <a:ext cx="6245057" cy="3816424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283968" y="2348880"/>
            <a:ext cx="4716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err="1" smtClean="0"/>
              <a:t>Militão</a:t>
            </a:r>
            <a:r>
              <a:rPr lang="pt-BR" b="1" dirty="0" smtClean="0"/>
              <a:t> Augusto de Azevedo. Retrato de jovem sem identificação (escravo alforriado ?), c. 1883. </a:t>
            </a:r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336704"/>
          </a:xfrm>
        </p:spPr>
        <p:txBody>
          <a:bodyPr>
            <a:noAutofit/>
          </a:bodyPr>
          <a:lstStyle/>
          <a:p>
            <a:pPr algn="just"/>
            <a:endParaRPr lang="pt-BR" sz="2400" dirty="0" smtClean="0"/>
          </a:p>
          <a:p>
            <a:pPr algn="just">
              <a:lnSpc>
                <a:spcPct val="150000"/>
              </a:lnSpc>
              <a:buNone/>
            </a:pPr>
            <a:r>
              <a:rPr lang="pt-BR" sz="2400" dirty="0" smtClean="0"/>
              <a:t>     - </a:t>
            </a:r>
            <a:r>
              <a:rPr lang="pt-BR" sz="2400" dirty="0" smtClean="0">
                <a:latin typeface="+mj-lt"/>
              </a:rPr>
              <a:t>Segundo </a:t>
            </a:r>
            <a:r>
              <a:rPr lang="pt-BR" sz="2400" dirty="0" err="1" smtClean="0">
                <a:latin typeface="+mj-lt"/>
              </a:rPr>
              <a:t>Saliba</a:t>
            </a:r>
            <a:r>
              <a:rPr lang="pt-BR" sz="2400" dirty="0" smtClean="0">
                <a:latin typeface="+mj-lt"/>
              </a:rPr>
              <a:t> (1999), ícones canônicos seriam aquelas imagens-padrão ligadas a conceitos-chaves de nossa vida social e  intelectual. Tais imagens constituem pontos de referência inconscientes, sendo, portanto, decisivas em seus efeitos subliminares de identificação coletiva (p. 437).</a:t>
            </a:r>
          </a:p>
          <a:p>
            <a:pPr algn="just">
              <a:buFontTx/>
              <a:buChar char="-"/>
            </a:pPr>
            <a:endParaRPr lang="pt-BR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CIM\102MSDCF\DSC02071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1651" t="19288" r="18500" b="22832"/>
          <a:stretch>
            <a:fillRect/>
          </a:stretch>
        </p:blipFill>
        <p:spPr bwMode="auto">
          <a:xfrm rot="16200000">
            <a:off x="-1158620" y="1158620"/>
            <a:ext cx="6522604" cy="420536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716016" y="2276872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err="1" smtClean="0"/>
              <a:t>Militão</a:t>
            </a:r>
            <a:r>
              <a:rPr lang="pt-BR" b="1" dirty="0" smtClean="0"/>
              <a:t> Augusto de Azevedo. Retrato de casal sem identificação (escravos alforriados ?), c. 1879</a:t>
            </a:r>
            <a:r>
              <a:rPr lang="pt-BR" dirty="0" smtClean="0"/>
              <a:t>. </a:t>
            </a:r>
          </a:p>
          <a:p>
            <a:pPr algn="just"/>
            <a:r>
              <a:rPr lang="pt-BR" dirty="0" smtClean="0"/>
              <a:t>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2MSDCF\DSC02081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18500" t="15744" r="13776" b="3932"/>
          <a:stretch>
            <a:fillRect/>
          </a:stretch>
        </p:blipFill>
        <p:spPr bwMode="auto">
          <a:xfrm>
            <a:off x="1547664" y="332656"/>
            <a:ext cx="6696744" cy="52951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5589241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err="1" smtClean="0"/>
              <a:t>Militão</a:t>
            </a:r>
            <a:r>
              <a:rPr lang="pt-BR" b="1" dirty="0" smtClean="0"/>
              <a:t> Augusto de Azevedo. Retrato de grupo sem identificação, s.d</a:t>
            </a:r>
            <a:r>
              <a:rPr lang="pt-BR" dirty="0" smtClean="0"/>
              <a:t>. In: KOSSOY, B. &amp; CARNEIRO, M. L. T. </a:t>
            </a:r>
            <a:r>
              <a:rPr lang="pt-BR" i="1" dirty="0" smtClean="0"/>
              <a:t>O Olhar Europeu: O negro na iconografia brasileira do século XIX</a:t>
            </a:r>
            <a:r>
              <a:rPr lang="pt-BR" dirty="0" smtClean="0"/>
              <a:t>. São Paulo, Edusp, p. 76.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633670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sz="2400" dirty="0" smtClean="0"/>
              <a:t>-  A Análise de imagens necessita estabelecer relação com outras fontes, sobretudo as escritas;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Desconstrução da imagem: Deve-se considerar o autor, as suas escolhas e possíveis intenções (pessoas, ângulos, espaço, temas) o tempo da produção da imagem, o suporte, as técnicas, os processos tecnológicos envolvidos, os suportes utilizados no seu registro e conservação, a recepção das imagens.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O uso das imagens pode estimular o trabalho com a criatividade, a imaginação , a memória e a experimentação histórica.</a:t>
            </a:r>
          </a:p>
          <a:p>
            <a:pPr algn="just">
              <a:buFontTx/>
              <a:buChar char="-"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2656"/>
            <a:ext cx="8686800" cy="626469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400" b="1" dirty="0" smtClean="0"/>
              <a:t> Proposta de Trabalho com documentos iconográficos: </a:t>
            </a:r>
          </a:p>
          <a:p>
            <a:pPr algn="just">
              <a:buNone/>
            </a:pPr>
            <a:endParaRPr lang="pt-BR" sz="2400" b="1" dirty="0"/>
          </a:p>
          <a:p>
            <a:pPr algn="just">
              <a:buNone/>
            </a:pPr>
            <a:endParaRPr lang="pt-BR" sz="2400" b="1" dirty="0"/>
          </a:p>
          <a:p>
            <a:pPr lvl="0" algn="just"/>
            <a:r>
              <a:rPr lang="pt-BR" sz="2400" u="sng" dirty="0"/>
              <a:t>Análise interna</a:t>
            </a:r>
            <a:r>
              <a:rPr lang="pt-BR" sz="2400" dirty="0"/>
              <a:t> do documento: estimular a leitura dos signos por meio da descrição e da </a:t>
            </a:r>
            <a:r>
              <a:rPr lang="pt-BR" sz="2400" dirty="0" smtClean="0"/>
              <a:t>decodificação da imagem </a:t>
            </a:r>
            <a:r>
              <a:rPr lang="pt-BR" sz="2400" dirty="0"/>
              <a:t>considerando as técnicas ou processos tecnológicos envolvidos;</a:t>
            </a:r>
            <a:endParaRPr lang="pt-BR" sz="2400" b="1" dirty="0"/>
          </a:p>
          <a:p>
            <a:pPr algn="just">
              <a:buNone/>
            </a:pPr>
            <a:endParaRPr lang="pt-BR" sz="2400" b="1" dirty="0"/>
          </a:p>
          <a:p>
            <a:pPr lvl="0" algn="just"/>
            <a:r>
              <a:rPr lang="pt-BR" sz="2400" u="sng" dirty="0"/>
              <a:t>Análise externa</a:t>
            </a:r>
            <a:r>
              <a:rPr lang="pt-BR" sz="2400" dirty="0"/>
              <a:t>: Questionar quanto ao tempo de produção da imagem, quem produziu o documento, a quem é dirigida a mensagem, com que dados se sustenta essa argumentação, o que se pretende com essa ou aquela informação, em que contexto se produziu o documento, as relações entre as representações do autor e as representações do contexto/tempo histórico/tema/sujeitos etc.</a:t>
            </a:r>
            <a:endParaRPr lang="pt-BR" sz="2400" b="1" dirty="0"/>
          </a:p>
          <a:p>
            <a:pPr algn="just"/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246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dirty="0" smtClean="0"/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r>
              <a:rPr lang="pt-BR" sz="3400" dirty="0" smtClean="0">
                <a:latin typeface="+mj-lt"/>
              </a:rPr>
              <a:t>       </a:t>
            </a:r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endParaRPr lang="pt-BR" sz="3400" dirty="0" smtClean="0">
              <a:latin typeface="+mj-lt"/>
            </a:endParaRPr>
          </a:p>
          <a:p>
            <a:pPr algn="just">
              <a:buNone/>
            </a:pPr>
            <a:r>
              <a:rPr lang="pt-BR" sz="3800" b="1" dirty="0" smtClean="0">
                <a:latin typeface="+mj-lt"/>
              </a:rPr>
              <a:t>      Pedro Américo. Tiradentes Esquartejado </a:t>
            </a:r>
            <a:r>
              <a:rPr lang="pt-BR" sz="3800" b="1" dirty="0">
                <a:latin typeface="+mj-lt"/>
              </a:rPr>
              <a:t> </a:t>
            </a:r>
            <a:r>
              <a:rPr lang="pt-BR" sz="3800" b="1" dirty="0" smtClean="0">
                <a:latin typeface="+mj-lt"/>
              </a:rPr>
              <a:t>(1893).  </a:t>
            </a:r>
            <a:r>
              <a:rPr lang="pt-BR" sz="3800" b="1" dirty="0">
                <a:latin typeface="+mj-lt"/>
              </a:rPr>
              <a:t>A</a:t>
            </a:r>
            <a:r>
              <a:rPr lang="pt-BR" sz="3800" b="1" dirty="0" smtClean="0">
                <a:latin typeface="+mj-lt"/>
              </a:rPr>
              <a:t>cervo do Museu Mariano Procópio, em Juiz de Fora/MG</a:t>
            </a:r>
            <a:br>
              <a:rPr lang="pt-BR" sz="3800" b="1" dirty="0" smtClean="0">
                <a:latin typeface="+mj-lt"/>
              </a:rPr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rg_hi" descr="http://t0.gstatic.com/images?q=tbn:ANd9GcRrJUbGIvVGUo8_InrdJwKkuBJQjpVrtu5TmxIajqkSsHwc78IP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5" y="260648"/>
            <a:ext cx="3024337" cy="48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332656"/>
            <a:ext cx="8424936" cy="5832648"/>
          </a:xfrm>
        </p:spPr>
        <p:txBody>
          <a:bodyPr>
            <a:noAutofit/>
          </a:bodyPr>
          <a:lstStyle/>
          <a:p>
            <a:pPr algn="just"/>
            <a:endParaRPr lang="pt-BR" sz="2400" dirty="0" smtClean="0"/>
          </a:p>
          <a:p>
            <a:pPr algn="just">
              <a:buNone/>
            </a:pPr>
            <a:endParaRPr lang="pt-BR" sz="2400" dirty="0" smtClean="0"/>
          </a:p>
        </p:txBody>
      </p:sp>
      <p:pic>
        <p:nvPicPr>
          <p:cNvPr id="4" name="rg_hi" descr="http://t1.gstatic.com/images?q=tbn:ANd9GcTxNNRAPDWMtXLL5GUyUVWZixIyd2dcbR4PSEFOX3Z5_Q7DERrQ7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7344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95536" y="56612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+mj-lt"/>
              </a:rPr>
              <a:t>A Evolução do Homem</a:t>
            </a:r>
            <a:r>
              <a:rPr lang="pt-BR" dirty="0" smtClean="0">
                <a:latin typeface="+mj-lt"/>
              </a:rPr>
              <a:t>. In: http://www.danbio.net/2009_04_26_archive.html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560840" cy="5400600"/>
          </a:xfrm>
        </p:spPr>
        <p:txBody>
          <a:bodyPr>
            <a:normAutofit/>
          </a:bodyPr>
          <a:lstStyle/>
          <a:p>
            <a:pPr algn="just"/>
            <a:endParaRPr lang="pt-BR" sz="2400" dirty="0"/>
          </a:p>
        </p:txBody>
      </p:sp>
      <p:pic>
        <p:nvPicPr>
          <p:cNvPr id="5" name="rg_hi" descr="http://t0.gstatic.com/images?q=tbn:ANd9GcScqKRftP5OxHQMMH-mjLHMCJhyQXzllMBEOLK4nvs7U5xxs1uGt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73448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827584" y="5733256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bg1"/>
                </a:solidFill>
                <a:latin typeface="+mj-lt"/>
              </a:rPr>
              <a:t>Victor Meirelles. </a:t>
            </a:r>
            <a:r>
              <a:rPr lang="pt-BR" b="1" i="1" dirty="0" smtClean="0">
                <a:solidFill>
                  <a:schemeClr val="bg1"/>
                </a:solidFill>
                <a:latin typeface="+mj-lt"/>
              </a:rPr>
              <a:t>A Primeira Missa no Brasil, </a:t>
            </a:r>
            <a:r>
              <a:rPr lang="pt-BR" b="1" dirty="0" smtClean="0">
                <a:solidFill>
                  <a:schemeClr val="bg1"/>
                </a:solidFill>
                <a:latin typeface="+mj-lt"/>
              </a:rPr>
              <a:t>1860 (detalhe). Óleo sobre tela. 2,68 x 3,56m. Rio de Janeiro. Museu Nacional de Belas Artes In: http://www.ipco.org.br/home/tag/santa-missa-no-brasil</a:t>
            </a:r>
            <a:endParaRPr lang="pt-BR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mastigue.com/wp-content/uploads/2009/09/Independencia_ou_Morte_-_Pedro_Americ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7768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95536" y="537321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i="1" dirty="0" smtClean="0"/>
              <a:t>Independência ou Morte de Pedro Américo</a:t>
            </a:r>
            <a:r>
              <a:rPr lang="pt-BR" dirty="0" smtClean="0"/>
              <a:t>. Óleo sobre tela de 1888 </a:t>
            </a:r>
            <a:r>
              <a:rPr lang="pt-BR" i="1" dirty="0" smtClean="0"/>
              <a:t>In</a:t>
            </a:r>
            <a:r>
              <a:rPr lang="pt-BR" dirty="0" smtClean="0"/>
              <a:t>: http://ateliedehistoria.blogspot.com/2011/01/oficina-de-historia.html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educacional.com.br/imagens/reportagens/missoes/BIB_funcionario_passeia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88924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562027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Jean-Baptiste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Debret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(1768-1824)</a:t>
            </a:r>
            <a:r>
              <a:rPr kumimoji="0" lang="pt-B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Um funcionário a passeio com sua família In:http://www.festivaldearte.fafcs.ufu.br/2005/comunicacao-23.htm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oSBZUGIG4oIgxZz1E1BvoeqgVdlu8D6iid2lokANf65jw4xmP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629" y="476672"/>
            <a:ext cx="6974890" cy="576064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7236296" y="4077072"/>
            <a:ext cx="17281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Gravura de Theodor de </a:t>
            </a:r>
            <a:r>
              <a:rPr lang="pt-BR" b="1" dirty="0" err="1" smtClean="0"/>
              <a:t>Bry</a:t>
            </a:r>
            <a:r>
              <a:rPr lang="pt-BR" b="1" dirty="0" smtClean="0"/>
              <a:t>  (1592) </a:t>
            </a:r>
          </a:p>
          <a:p>
            <a:pPr algn="just"/>
            <a:r>
              <a:rPr lang="pt-BR" b="1" dirty="0" smtClean="0"/>
              <a:t>In: </a:t>
            </a:r>
            <a:r>
              <a:rPr lang="pt-BR" dirty="0" smtClean="0"/>
              <a:t>http://profstellerdepaula.wordpress.com/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518</TotalTime>
  <Words>1298</Words>
  <Application>Microsoft Office PowerPoint</Application>
  <PresentationFormat>Apresentação na tela (4:3)</PresentationFormat>
  <Paragraphs>100</Paragraphs>
  <Slides>33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UNIVERSIDADE FEDERAL DE SANTA CATARINA CENTRO DE CIÊNCIAS DA EDUCAÇÃO DEPARTAMENTO DE METODOLOGIA DE ENSINO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FEDERAL DE SANTA CATARINA CENTRO DE CIÊNCIA DA EDUCAÇÃO DEPARTAMENTO DE METODOLOGIA DE ENSINO</dc:title>
  <dc:creator>moniwil</dc:creator>
  <cp:lastModifiedBy>moniwil</cp:lastModifiedBy>
  <cp:revision>127</cp:revision>
  <dcterms:created xsi:type="dcterms:W3CDTF">2011-03-14T12:40:36Z</dcterms:created>
  <dcterms:modified xsi:type="dcterms:W3CDTF">2012-03-07T02:21:08Z</dcterms:modified>
</cp:coreProperties>
</file>