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2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3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5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7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8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29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0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1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2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33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3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35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36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37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38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39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40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1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42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43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44.xml" ContentType="application/vnd.openxmlformats-officedocument.theme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46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theme/theme47.xml" ContentType="application/vnd.openxmlformats-officedocument.theme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48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theme/theme49.xml" ContentType="application/vnd.openxmlformats-officedocument.theme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theme/theme50.xml" ContentType="application/vnd.openxmlformats-officedocument.theme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51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theme/theme52.xml" ContentType="application/vnd.openxmlformats-officedocument.theme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theme/theme53.xml" ContentType="application/vnd.openxmlformats-officedocument.theme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theme/theme54.xml" ContentType="application/vnd.openxmlformats-officedocument.theme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55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theme/theme56.xml" ContentType="application/vnd.openxmlformats-officedocument.theme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57.xml" ContentType="application/vnd.openxmlformats-officedocument.theme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58.xml" ContentType="application/vnd.openxmlformats-officedocument.theme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theme/theme59.xml" ContentType="application/vnd.openxmlformats-officedocument.theme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theme/theme60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61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theme/theme62.xml" ContentType="application/vnd.openxmlformats-officedocument.theme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theme/theme63.xml" ContentType="application/vnd.openxmlformats-officedocument.theme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theme/theme64.xml" ContentType="application/vnd.openxmlformats-officedocument.theme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theme/theme65.xml" ContentType="application/vnd.openxmlformats-officedocument.theme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theme/theme66.xml" ContentType="application/vnd.openxmlformats-officedocument.theme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theme/theme67.xml" ContentType="application/vnd.openxmlformats-officedocument.theme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6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charts/chart1.xml" ContentType="application/vnd.openxmlformats-officedocument.drawingml.chart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0" r:id="rId2"/>
    <p:sldMasterId id="2147483704" r:id="rId3"/>
    <p:sldMasterId id="2147483718" r:id="rId4"/>
    <p:sldMasterId id="2147483732" r:id="rId5"/>
    <p:sldMasterId id="2147483746" r:id="rId6"/>
    <p:sldMasterId id="2147483760" r:id="rId7"/>
    <p:sldMasterId id="2147483774" r:id="rId8"/>
    <p:sldMasterId id="2147483788" r:id="rId9"/>
    <p:sldMasterId id="2147483802" r:id="rId10"/>
    <p:sldMasterId id="2147483816" r:id="rId11"/>
    <p:sldMasterId id="2147483830" r:id="rId12"/>
    <p:sldMasterId id="2147483844" r:id="rId13"/>
    <p:sldMasterId id="2147483858" r:id="rId14"/>
    <p:sldMasterId id="2147483872" r:id="rId15"/>
    <p:sldMasterId id="2147483886" r:id="rId16"/>
    <p:sldMasterId id="2147483900" r:id="rId17"/>
    <p:sldMasterId id="2147483914" r:id="rId18"/>
    <p:sldMasterId id="2147483928" r:id="rId19"/>
    <p:sldMasterId id="2147483942" r:id="rId20"/>
    <p:sldMasterId id="2147483956" r:id="rId21"/>
    <p:sldMasterId id="2147483970" r:id="rId22"/>
    <p:sldMasterId id="2147483984" r:id="rId23"/>
    <p:sldMasterId id="2147483998" r:id="rId24"/>
    <p:sldMasterId id="2147484012" r:id="rId25"/>
    <p:sldMasterId id="2147484026" r:id="rId26"/>
    <p:sldMasterId id="2147484040" r:id="rId27"/>
    <p:sldMasterId id="2147484054" r:id="rId28"/>
    <p:sldMasterId id="2147484084" r:id="rId29"/>
    <p:sldMasterId id="2147484099" r:id="rId30"/>
    <p:sldMasterId id="2147484114" r:id="rId31"/>
    <p:sldMasterId id="2147484129" r:id="rId32"/>
    <p:sldMasterId id="2147484144" r:id="rId33"/>
    <p:sldMasterId id="2147484159" r:id="rId34"/>
    <p:sldMasterId id="2147484174" r:id="rId35"/>
    <p:sldMasterId id="2147484188" r:id="rId36"/>
    <p:sldMasterId id="2147484202" r:id="rId37"/>
    <p:sldMasterId id="2147484216" r:id="rId38"/>
    <p:sldMasterId id="2147484230" r:id="rId39"/>
    <p:sldMasterId id="2147484244" r:id="rId40"/>
    <p:sldMasterId id="2147484272" r:id="rId41"/>
    <p:sldMasterId id="2147484300" r:id="rId42"/>
    <p:sldMasterId id="2147484314" r:id="rId43"/>
    <p:sldMasterId id="2147484328" r:id="rId44"/>
    <p:sldMasterId id="2147484342" r:id="rId45"/>
    <p:sldMasterId id="2147484356" r:id="rId46"/>
    <p:sldMasterId id="2147484370" r:id="rId47"/>
    <p:sldMasterId id="2147484384" r:id="rId48"/>
    <p:sldMasterId id="2147484398" r:id="rId49"/>
    <p:sldMasterId id="2147484412" r:id="rId50"/>
    <p:sldMasterId id="2147484426" r:id="rId51"/>
    <p:sldMasterId id="2147484440" r:id="rId52"/>
    <p:sldMasterId id="2147484454" r:id="rId53"/>
    <p:sldMasterId id="2147484468" r:id="rId54"/>
    <p:sldMasterId id="2147484496" r:id="rId55"/>
    <p:sldMasterId id="2147484510" r:id="rId56"/>
    <p:sldMasterId id="2147484525" r:id="rId57"/>
    <p:sldMasterId id="2147484540" r:id="rId58"/>
    <p:sldMasterId id="2147484555" r:id="rId59"/>
    <p:sldMasterId id="2147484569" r:id="rId60"/>
    <p:sldMasterId id="2147484583" r:id="rId61"/>
    <p:sldMasterId id="2147484597" r:id="rId62"/>
    <p:sldMasterId id="2147484611" r:id="rId63"/>
    <p:sldMasterId id="2147484625" r:id="rId64"/>
    <p:sldMasterId id="2147484639" r:id="rId65"/>
    <p:sldMasterId id="2147484653" r:id="rId66"/>
    <p:sldMasterId id="2147484667" r:id="rId67"/>
    <p:sldMasterId id="2147484681" r:id="rId68"/>
  </p:sldMasterIdLst>
  <p:sldIdLst>
    <p:sldId id="256" r:id="rId69"/>
    <p:sldId id="257" r:id="rId70"/>
    <p:sldId id="260" r:id="rId71"/>
    <p:sldId id="259" r:id="rId72"/>
    <p:sldId id="322" r:id="rId73"/>
    <p:sldId id="286" r:id="rId74"/>
    <p:sldId id="359" r:id="rId75"/>
    <p:sldId id="323" r:id="rId76"/>
    <p:sldId id="258" r:id="rId77"/>
    <p:sldId id="294" r:id="rId78"/>
    <p:sldId id="295" r:id="rId79"/>
    <p:sldId id="296" r:id="rId80"/>
    <p:sldId id="324" r:id="rId81"/>
    <p:sldId id="287" r:id="rId82"/>
    <p:sldId id="325" r:id="rId83"/>
    <p:sldId id="326" r:id="rId84"/>
    <p:sldId id="300" r:id="rId85"/>
    <p:sldId id="301" r:id="rId86"/>
    <p:sldId id="327" r:id="rId87"/>
    <p:sldId id="269" r:id="rId88"/>
    <p:sldId id="302" r:id="rId89"/>
    <p:sldId id="360" r:id="rId90"/>
    <p:sldId id="303" r:id="rId91"/>
    <p:sldId id="333" r:id="rId92"/>
    <p:sldId id="328" r:id="rId93"/>
    <p:sldId id="288" r:id="rId94"/>
    <p:sldId id="329" r:id="rId95"/>
    <p:sldId id="289" r:id="rId96"/>
    <p:sldId id="313" r:id="rId97"/>
    <p:sldId id="314" r:id="rId98"/>
    <p:sldId id="315" r:id="rId99"/>
    <p:sldId id="317" r:id="rId100"/>
    <p:sldId id="319" r:id="rId101"/>
    <p:sldId id="290" r:id="rId102"/>
    <p:sldId id="291" r:id="rId103"/>
    <p:sldId id="292" r:id="rId104"/>
    <p:sldId id="293" r:id="rId105"/>
    <p:sldId id="330" r:id="rId106"/>
    <p:sldId id="274" r:id="rId107"/>
    <p:sldId id="334" r:id="rId108"/>
    <p:sldId id="297" r:id="rId109"/>
    <p:sldId id="298" r:id="rId110"/>
    <p:sldId id="335" r:id="rId111"/>
    <p:sldId id="311" r:id="rId112"/>
    <p:sldId id="331" r:id="rId113"/>
    <p:sldId id="304" r:id="rId114"/>
    <p:sldId id="275" r:id="rId115"/>
    <p:sldId id="321" r:id="rId116"/>
    <p:sldId id="305" r:id="rId117"/>
    <p:sldId id="339" r:id="rId118"/>
    <p:sldId id="340" r:id="rId119"/>
    <p:sldId id="343" r:id="rId120"/>
    <p:sldId id="341" r:id="rId121"/>
    <p:sldId id="342" r:id="rId122"/>
    <p:sldId id="306" r:id="rId123"/>
    <p:sldId id="344" r:id="rId124"/>
    <p:sldId id="352" r:id="rId125"/>
    <p:sldId id="345" r:id="rId126"/>
    <p:sldId id="346" r:id="rId127"/>
    <p:sldId id="349" r:id="rId128"/>
    <p:sldId id="347" r:id="rId129"/>
    <p:sldId id="348" r:id="rId130"/>
    <p:sldId id="332" r:id="rId131"/>
    <p:sldId id="307" r:id="rId132"/>
    <p:sldId id="355" r:id="rId133"/>
    <p:sldId id="356" r:id="rId134"/>
    <p:sldId id="353" r:id="rId135"/>
    <p:sldId id="357" r:id="rId136"/>
    <p:sldId id="299" r:id="rId137"/>
    <p:sldId id="358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9" autoAdjust="0"/>
    <p:restoredTop sz="94660"/>
  </p:normalViewPr>
  <p:slideViewPr>
    <p:cSldViewPr>
      <p:cViewPr>
        <p:scale>
          <a:sx n="60" d="100"/>
          <a:sy n="60" d="100"/>
        </p:scale>
        <p:origin x="-163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4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16.xml"/><Relationship Id="rId138" Type="http://schemas.openxmlformats.org/officeDocument/2006/relationships/slide" Target="slides/slide70.xml"/><Relationship Id="rId107" Type="http://schemas.openxmlformats.org/officeDocument/2006/relationships/slide" Target="slides/slide3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6.xml"/><Relationship Id="rId79" Type="http://schemas.openxmlformats.org/officeDocument/2006/relationships/slide" Target="slides/slide11.xml"/><Relationship Id="rId102" Type="http://schemas.openxmlformats.org/officeDocument/2006/relationships/slide" Target="slides/slide34.xml"/><Relationship Id="rId123" Type="http://schemas.openxmlformats.org/officeDocument/2006/relationships/slide" Target="slides/slide55.xml"/><Relationship Id="rId128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22.xml"/><Relationship Id="rId95" Type="http://schemas.openxmlformats.org/officeDocument/2006/relationships/slide" Target="slides/slide2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1.xml"/><Relationship Id="rId113" Type="http://schemas.openxmlformats.org/officeDocument/2006/relationships/slide" Target="slides/slide45.xml"/><Relationship Id="rId118" Type="http://schemas.openxmlformats.org/officeDocument/2006/relationships/slide" Target="slides/slide50.xml"/><Relationship Id="rId134" Type="http://schemas.openxmlformats.org/officeDocument/2006/relationships/slide" Target="slides/slide66.xml"/><Relationship Id="rId139" Type="http://schemas.openxmlformats.org/officeDocument/2006/relationships/presProps" Target="presProps.xml"/><Relationship Id="rId80" Type="http://schemas.openxmlformats.org/officeDocument/2006/relationships/slide" Target="slides/slide12.xml"/><Relationship Id="rId85" Type="http://schemas.openxmlformats.org/officeDocument/2006/relationships/slide" Target="slides/slide1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35.xml"/><Relationship Id="rId108" Type="http://schemas.openxmlformats.org/officeDocument/2006/relationships/slide" Target="slides/slide40.xml"/><Relationship Id="rId124" Type="http://schemas.openxmlformats.org/officeDocument/2006/relationships/slide" Target="slides/slide56.xml"/><Relationship Id="rId129" Type="http://schemas.openxmlformats.org/officeDocument/2006/relationships/slide" Target="slides/slide61.xml"/><Relationship Id="rId54" Type="http://schemas.openxmlformats.org/officeDocument/2006/relationships/slideMaster" Target="slideMasters/slideMaster54.xml"/><Relationship Id="rId70" Type="http://schemas.openxmlformats.org/officeDocument/2006/relationships/slide" Target="slides/slide2.xml"/><Relationship Id="rId75" Type="http://schemas.openxmlformats.org/officeDocument/2006/relationships/slide" Target="slides/slide7.xml"/><Relationship Id="rId91" Type="http://schemas.openxmlformats.org/officeDocument/2006/relationships/slide" Target="slides/slide23.xml"/><Relationship Id="rId96" Type="http://schemas.openxmlformats.org/officeDocument/2006/relationships/slide" Target="slides/slide28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46.xml"/><Relationship Id="rId119" Type="http://schemas.openxmlformats.org/officeDocument/2006/relationships/slide" Target="slides/slide51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13.xml"/><Relationship Id="rId86" Type="http://schemas.openxmlformats.org/officeDocument/2006/relationships/slide" Target="slides/slide18.xml"/><Relationship Id="rId130" Type="http://schemas.openxmlformats.org/officeDocument/2006/relationships/slide" Target="slides/slide62.xml"/><Relationship Id="rId135" Type="http://schemas.openxmlformats.org/officeDocument/2006/relationships/slide" Target="slides/slide67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8.xml"/><Relationship Id="rId97" Type="http://schemas.openxmlformats.org/officeDocument/2006/relationships/slide" Target="slides/slide29.xml"/><Relationship Id="rId104" Type="http://schemas.openxmlformats.org/officeDocument/2006/relationships/slide" Target="slides/slide36.xml"/><Relationship Id="rId120" Type="http://schemas.openxmlformats.org/officeDocument/2006/relationships/slide" Target="slides/slide52.xml"/><Relationship Id="rId125" Type="http://schemas.openxmlformats.org/officeDocument/2006/relationships/slide" Target="slides/slide57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.xml"/><Relationship Id="rId92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9.xml"/><Relationship Id="rId110" Type="http://schemas.openxmlformats.org/officeDocument/2006/relationships/slide" Target="slides/slide42.xml"/><Relationship Id="rId115" Type="http://schemas.openxmlformats.org/officeDocument/2006/relationships/slide" Target="slides/slide47.xml"/><Relationship Id="rId131" Type="http://schemas.openxmlformats.org/officeDocument/2006/relationships/slide" Target="slides/slide63.xml"/><Relationship Id="rId136" Type="http://schemas.openxmlformats.org/officeDocument/2006/relationships/slide" Target="slides/slide68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9.xml"/><Relationship Id="rId100" Type="http://schemas.openxmlformats.org/officeDocument/2006/relationships/slide" Target="slides/slide32.xml"/><Relationship Id="rId105" Type="http://schemas.openxmlformats.org/officeDocument/2006/relationships/slide" Target="slides/slide37.xml"/><Relationship Id="rId126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4.xml"/><Relationship Id="rId93" Type="http://schemas.openxmlformats.org/officeDocument/2006/relationships/slide" Target="slides/slide25.xml"/><Relationship Id="rId98" Type="http://schemas.openxmlformats.org/officeDocument/2006/relationships/slide" Target="slides/slide30.xml"/><Relationship Id="rId121" Type="http://schemas.openxmlformats.org/officeDocument/2006/relationships/slide" Target="slides/slide53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8.xml"/><Relationship Id="rId137" Type="http://schemas.openxmlformats.org/officeDocument/2006/relationships/slide" Target="slides/slide6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15.xml"/><Relationship Id="rId88" Type="http://schemas.openxmlformats.org/officeDocument/2006/relationships/slide" Target="slides/slide20.xml"/><Relationship Id="rId111" Type="http://schemas.openxmlformats.org/officeDocument/2006/relationships/slide" Target="slides/slide43.xml"/><Relationship Id="rId132" Type="http://schemas.openxmlformats.org/officeDocument/2006/relationships/slide" Target="slides/slide64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8.xml"/><Relationship Id="rId127" Type="http://schemas.openxmlformats.org/officeDocument/2006/relationships/slide" Target="slides/slide5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5.xml"/><Relationship Id="rId78" Type="http://schemas.openxmlformats.org/officeDocument/2006/relationships/slide" Target="slides/slide10.xml"/><Relationship Id="rId94" Type="http://schemas.openxmlformats.org/officeDocument/2006/relationships/slide" Target="slides/slide26.xml"/><Relationship Id="rId99" Type="http://schemas.openxmlformats.org/officeDocument/2006/relationships/slide" Target="slides/slide31.xml"/><Relationship Id="rId101" Type="http://schemas.openxmlformats.org/officeDocument/2006/relationships/slide" Target="slides/slide33.xml"/><Relationship Id="rId122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21.xml"/><Relationship Id="rId112" Type="http://schemas.openxmlformats.org/officeDocument/2006/relationships/slide" Target="slides/slide44.xml"/><Relationship Id="rId133" Type="http://schemas.openxmlformats.org/officeDocument/2006/relationships/slide" Target="slides/slide65.xml"/><Relationship Id="rId16" Type="http://schemas.openxmlformats.org/officeDocument/2006/relationships/slideMaster" Target="slideMasters/slideMaster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Knowledge</a:t>
            </a:r>
            <a:r>
              <a:rPr lang="pt-BR">
                <a:solidFill>
                  <a:schemeClr val="tx1"/>
                </a:solidFill>
              </a:rPr>
              <a:t>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Cycle</a:t>
            </a:r>
          </a:p>
        </c:rich>
      </c:tx>
      <c:layout>
        <c:manualLayout>
          <c:xMode val="edge"/>
          <c:yMode val="edge"/>
          <c:x val="0.30324930449001425"/>
          <c:y val="0.411518528912358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284045880424201E-2"/>
          <c:y val="3.7950556975250259E-2"/>
          <c:w val="0.86998666814798342"/>
          <c:h val="0.91210785836310115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Plan1!$A$1:$A$5</c:f>
              <c:strCache>
                <c:ptCount val="5"/>
                <c:pt idx="0">
                  <c:v>1.Identify</c:v>
                </c:pt>
                <c:pt idx="1">
                  <c:v>2.Create</c:v>
                </c:pt>
                <c:pt idx="2">
                  <c:v>3.Store</c:v>
                </c:pt>
                <c:pt idx="3">
                  <c:v>4.Share</c:v>
                </c:pt>
                <c:pt idx="4">
                  <c:v>5.Apply</c:v>
                </c:pt>
              </c:strCache>
            </c:strRef>
          </c:cat>
          <c:val>
            <c:numRef>
              <c:f>Plan1!$B$1:$B$5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077200" cy="9144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8077200" cy="441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11/19/2013</a:t>
            </a:fld>
            <a:endParaRPr lang="en-US"/>
          </a:p>
        </p:txBody>
      </p:sp>
      <p:sp>
        <p:nvSpPr>
          <p:cNvPr id="13" name="Rectangle 20"/>
          <p:cNvSpPr>
            <a:spLocks noGrp="1"/>
          </p:cNvSpPr>
          <p:nvPr>
            <p:ph type="ftr" sz="quarter" idx="3"/>
          </p:nvPr>
        </p:nvSpPr>
        <p:spPr>
          <a:xfrm>
            <a:off x="1295400" y="6504916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III CIKI Porto </a:t>
            </a:r>
            <a:r>
              <a:rPr lang="en-US" dirty="0" err="1" smtClean="0"/>
              <a:t>Alegre</a:t>
            </a:r>
            <a:r>
              <a:rPr lang="en-US" dirty="0" smtClean="0"/>
              <a:t>, </a:t>
            </a:r>
            <a:r>
              <a:rPr lang="en-US" dirty="0" err="1" smtClean="0"/>
              <a:t>Novembro</a:t>
            </a:r>
            <a:r>
              <a:rPr lang="en-US" dirty="0" smtClean="0"/>
              <a:t> 2013 Rosina Weber,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545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 hasCustomPrompt="1"/>
          </p:nvPr>
        </p:nvSpPr>
        <p:spPr>
          <a:xfrm>
            <a:off x="227275" y="6210109"/>
            <a:ext cx="8617259" cy="459432"/>
          </a:xfrm>
        </p:spPr>
        <p:txBody>
          <a:bodyPr anchor="t">
            <a:normAutofit/>
          </a:bodyPr>
          <a:lstStyle>
            <a:lvl1pPr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inserir um texto</a:t>
            </a:r>
          </a:p>
        </p:txBody>
      </p:sp>
    </p:spTree>
    <p:extLst>
      <p:ext uri="{BB962C8B-B14F-4D97-AF65-F5344CB8AC3E}">
        <p14:creationId xmlns:p14="http://schemas.microsoft.com/office/powerpoint/2010/main" val="974029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 hasCustomPrompt="1"/>
          </p:nvPr>
        </p:nvSpPr>
        <p:spPr>
          <a:xfrm>
            <a:off x="227275" y="6210109"/>
            <a:ext cx="8617259" cy="459432"/>
          </a:xfrm>
        </p:spPr>
        <p:txBody>
          <a:bodyPr anchor="t">
            <a:normAutofit/>
          </a:bodyPr>
          <a:lstStyle>
            <a:lvl1pPr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inserir um texto</a:t>
            </a:r>
          </a:p>
        </p:txBody>
      </p:sp>
    </p:spTree>
    <p:extLst>
      <p:ext uri="{BB962C8B-B14F-4D97-AF65-F5344CB8AC3E}">
        <p14:creationId xmlns:p14="http://schemas.microsoft.com/office/powerpoint/2010/main" val="97402932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 hasCustomPrompt="1"/>
          </p:nvPr>
        </p:nvSpPr>
        <p:spPr>
          <a:xfrm>
            <a:off x="227275" y="6210109"/>
            <a:ext cx="8617259" cy="459432"/>
          </a:xfrm>
        </p:spPr>
        <p:txBody>
          <a:bodyPr anchor="t">
            <a:normAutofit/>
          </a:bodyPr>
          <a:lstStyle>
            <a:lvl1pPr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inserir um texto</a:t>
            </a:r>
          </a:p>
        </p:txBody>
      </p:sp>
    </p:spTree>
    <p:extLst>
      <p:ext uri="{BB962C8B-B14F-4D97-AF65-F5344CB8AC3E}">
        <p14:creationId xmlns:p14="http://schemas.microsoft.com/office/powerpoint/2010/main" val="97402932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 hasCustomPrompt="1"/>
          </p:nvPr>
        </p:nvSpPr>
        <p:spPr>
          <a:xfrm>
            <a:off x="227275" y="6210109"/>
            <a:ext cx="8617259" cy="459432"/>
          </a:xfrm>
        </p:spPr>
        <p:txBody>
          <a:bodyPr anchor="t">
            <a:normAutofit/>
          </a:bodyPr>
          <a:lstStyle>
            <a:lvl1pPr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inserir um texto</a:t>
            </a:r>
          </a:p>
        </p:txBody>
      </p:sp>
    </p:spTree>
    <p:extLst>
      <p:ext uri="{BB962C8B-B14F-4D97-AF65-F5344CB8AC3E}">
        <p14:creationId xmlns:p14="http://schemas.microsoft.com/office/powerpoint/2010/main" val="97402932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 hasCustomPrompt="1"/>
          </p:nvPr>
        </p:nvSpPr>
        <p:spPr>
          <a:xfrm>
            <a:off x="227275" y="6210109"/>
            <a:ext cx="8617259" cy="459432"/>
          </a:xfrm>
        </p:spPr>
        <p:txBody>
          <a:bodyPr anchor="t">
            <a:normAutofit/>
          </a:bodyPr>
          <a:lstStyle>
            <a:lvl1pPr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inserir um texto</a:t>
            </a:r>
          </a:p>
        </p:txBody>
      </p:sp>
    </p:spTree>
    <p:extLst>
      <p:ext uri="{BB962C8B-B14F-4D97-AF65-F5344CB8AC3E}">
        <p14:creationId xmlns:p14="http://schemas.microsoft.com/office/powerpoint/2010/main" val="97402932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077200" cy="9144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8077200" cy="441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11/19/2013</a:t>
            </a:fld>
            <a:endParaRPr lang="en-US"/>
          </a:p>
        </p:txBody>
      </p:sp>
      <p:sp>
        <p:nvSpPr>
          <p:cNvPr id="13" name="Rectangle 20"/>
          <p:cNvSpPr>
            <a:spLocks noGrp="1"/>
          </p:cNvSpPr>
          <p:nvPr>
            <p:ph type="ftr" sz="quarter" idx="3"/>
          </p:nvPr>
        </p:nvSpPr>
        <p:spPr>
          <a:xfrm>
            <a:off x="1295400" y="6504916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III CIKI Porto </a:t>
            </a:r>
            <a:r>
              <a:rPr lang="en-US" dirty="0" err="1" smtClean="0"/>
              <a:t>Alegre</a:t>
            </a:r>
            <a:r>
              <a:rPr lang="en-US" dirty="0" smtClean="0"/>
              <a:t>, </a:t>
            </a:r>
            <a:r>
              <a:rPr lang="en-US" dirty="0" err="1" smtClean="0"/>
              <a:t>Novembro</a:t>
            </a:r>
            <a:r>
              <a:rPr lang="en-US" dirty="0" smtClean="0"/>
              <a:t> 2013 Rosina Weber,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5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077200" cy="9144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8077200" cy="441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11/19/2013</a:t>
            </a:fld>
            <a:endParaRPr lang="en-US"/>
          </a:p>
        </p:txBody>
      </p:sp>
      <p:sp>
        <p:nvSpPr>
          <p:cNvPr id="13" name="Rectangle 20"/>
          <p:cNvSpPr>
            <a:spLocks noGrp="1"/>
          </p:cNvSpPr>
          <p:nvPr>
            <p:ph type="ftr" sz="quarter" idx="3"/>
          </p:nvPr>
        </p:nvSpPr>
        <p:spPr>
          <a:xfrm>
            <a:off x="1295400" y="6504916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III CIKI Porto </a:t>
            </a:r>
            <a:r>
              <a:rPr lang="en-US" dirty="0" err="1" smtClean="0"/>
              <a:t>Alegre</a:t>
            </a:r>
            <a:r>
              <a:rPr lang="en-US" dirty="0" smtClean="0"/>
              <a:t>, </a:t>
            </a:r>
            <a:r>
              <a:rPr lang="en-US" dirty="0" err="1" smtClean="0"/>
              <a:t>Novembro</a:t>
            </a:r>
            <a:r>
              <a:rPr lang="en-US" dirty="0" smtClean="0"/>
              <a:t> 2013 Rosina Weber,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5452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077200" cy="9144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8077200" cy="441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11/19/2013</a:t>
            </a:fld>
            <a:endParaRPr lang="en-US"/>
          </a:p>
        </p:txBody>
      </p:sp>
      <p:sp>
        <p:nvSpPr>
          <p:cNvPr id="13" name="Rectangle 20"/>
          <p:cNvSpPr>
            <a:spLocks noGrp="1"/>
          </p:cNvSpPr>
          <p:nvPr>
            <p:ph type="ftr" sz="quarter" idx="3"/>
          </p:nvPr>
        </p:nvSpPr>
        <p:spPr>
          <a:xfrm>
            <a:off x="1295400" y="6504916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III CIKI Porto </a:t>
            </a:r>
            <a:r>
              <a:rPr lang="en-US" dirty="0" err="1" smtClean="0"/>
              <a:t>Alegre</a:t>
            </a:r>
            <a:r>
              <a:rPr lang="en-US" dirty="0" smtClean="0"/>
              <a:t>, </a:t>
            </a:r>
            <a:r>
              <a:rPr lang="en-US" dirty="0" err="1" smtClean="0"/>
              <a:t>Novembro</a:t>
            </a:r>
            <a:r>
              <a:rPr lang="en-US" dirty="0" smtClean="0"/>
              <a:t> 2013 Rosina Weber,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5452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077200" cy="91440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8077200" cy="441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11/19/2013</a:t>
            </a:fld>
            <a:endParaRPr lang="en-US"/>
          </a:p>
        </p:txBody>
      </p:sp>
      <p:sp>
        <p:nvSpPr>
          <p:cNvPr id="13" name="Rectangle 20"/>
          <p:cNvSpPr>
            <a:spLocks noGrp="1"/>
          </p:cNvSpPr>
          <p:nvPr>
            <p:ph type="ftr" sz="quarter" idx="3"/>
          </p:nvPr>
        </p:nvSpPr>
        <p:spPr>
          <a:xfrm>
            <a:off x="1295400" y="6504916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III CIKI Porto </a:t>
            </a:r>
            <a:r>
              <a:rPr lang="en-US" dirty="0" err="1" smtClean="0"/>
              <a:t>Alegre</a:t>
            </a:r>
            <a:r>
              <a:rPr lang="en-US" dirty="0" smtClean="0"/>
              <a:t>, </a:t>
            </a:r>
            <a:r>
              <a:rPr lang="en-US" dirty="0" err="1" smtClean="0"/>
              <a:t>Novembro</a:t>
            </a:r>
            <a:r>
              <a:rPr lang="en-US" dirty="0" smtClean="0"/>
              <a:t> 2013 Rosina Weber,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5452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 hasCustomPrompt="1"/>
          </p:nvPr>
        </p:nvSpPr>
        <p:spPr>
          <a:xfrm>
            <a:off x="227275" y="6210109"/>
            <a:ext cx="8617259" cy="459432"/>
          </a:xfrm>
        </p:spPr>
        <p:txBody>
          <a:bodyPr anchor="t">
            <a:normAutofit/>
          </a:bodyPr>
          <a:lstStyle>
            <a:lvl1pPr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inserir um texto</a:t>
            </a:r>
          </a:p>
        </p:txBody>
      </p:sp>
    </p:spTree>
    <p:extLst>
      <p:ext uri="{BB962C8B-B14F-4D97-AF65-F5344CB8AC3E}">
        <p14:creationId xmlns:p14="http://schemas.microsoft.com/office/powerpoint/2010/main" val="974029326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8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8577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72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278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Aula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Sociedade do Conhecimento</a:t>
            </a:r>
            <a:endParaRPr lang="pt-BR" sz="1400" dirty="0">
              <a:solidFill>
                <a:prstClr val="black"/>
              </a:solidFill>
              <a:latin typeface="Estrangelo Edess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070" y="6429396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Unidade 1</a:t>
            </a:r>
            <a:r>
              <a:rPr lang="pt-BR" sz="1400" dirty="0">
                <a:solidFill>
                  <a:srgbClr val="004F6D"/>
                </a:solidFill>
                <a:latin typeface="Estrangelo Edessa" pitchFamily="66" charset="0"/>
                <a:ea typeface="Tahoma" pitchFamily="34" charset="0"/>
                <a:cs typeface="Tahoma" pitchFamily="34" charset="0"/>
              </a:rPr>
              <a:t> – </a:t>
            </a:r>
            <a:r>
              <a:rPr lang="pt-BR" sz="1400" dirty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Gestão do Conhecimento</a:t>
            </a:r>
            <a:endParaRPr lang="pt-BR" sz="140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1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5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7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9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5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08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1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6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slideLayout" Target="../slideLayouts/slideLayout3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13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12" Type="http://schemas.openxmlformats.org/officeDocument/2006/relationships/slideLayout" Target="../slideLayouts/slideLayout39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8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84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Relationship Id="rId14" Type="http://schemas.openxmlformats.org/officeDocument/2006/relationships/slideLayout" Target="../slideLayouts/slideLayout39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9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0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slideLayout" Target="../slideLayouts/slideLayout43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Relationship Id="rId14" Type="http://schemas.openxmlformats.org/officeDocument/2006/relationships/slideLayout" Target="../slideLayouts/slideLayout43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5" Type="http://schemas.openxmlformats.org/officeDocument/2006/relationships/theme" Target="../theme/theme34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slideLayout" Target="../slideLayouts/slideLayout44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slideLayout" Target="../slideLayouts/slideLayout462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7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slideLayout" Target="../slideLayouts/slideLayout501.xml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slideLayout" Target="../slideLayouts/slideLayout500.xml"/><Relationship Id="rId2" Type="http://schemas.openxmlformats.org/officeDocument/2006/relationships/slideLayout" Target="../slideLayouts/slideLayout4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9.xml"/><Relationship Id="rId13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0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0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10.xml"/><Relationship Id="rId1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13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slideLayout" Target="../slideLayouts/slideLayout526.xml"/><Relationship Id="rId2" Type="http://schemas.openxmlformats.org/officeDocument/2006/relationships/slideLayout" Target="../slideLayouts/slideLayout5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Relationship Id="rId14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5.xml"/><Relationship Id="rId13" Type="http://schemas.openxmlformats.org/officeDocument/2006/relationships/slideLayout" Target="../slideLayouts/slideLayout540.xml"/><Relationship Id="rId3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28.xml"/><Relationship Id="rId6" Type="http://schemas.openxmlformats.org/officeDocument/2006/relationships/slideLayout" Target="../slideLayouts/slideLayout533.xml"/><Relationship Id="rId11" Type="http://schemas.openxmlformats.org/officeDocument/2006/relationships/slideLayout" Target="../slideLayouts/slideLayout538.xml"/><Relationship Id="rId5" Type="http://schemas.openxmlformats.org/officeDocument/2006/relationships/slideLayout" Target="../slideLayouts/slideLayout5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37.xml"/><Relationship Id="rId4" Type="http://schemas.openxmlformats.org/officeDocument/2006/relationships/slideLayout" Target="../slideLayouts/slideLayout531.xml"/><Relationship Id="rId9" Type="http://schemas.openxmlformats.org/officeDocument/2006/relationships/slideLayout" Target="../slideLayouts/slideLayout536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slideLayout" Target="../slideLayouts/slideLayout553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552.xml"/><Relationship Id="rId2" Type="http://schemas.openxmlformats.org/officeDocument/2006/relationships/slideLayout" Target="../slideLayouts/slideLayout5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Relationship Id="rId14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slideLayout" Target="../slideLayouts/slideLayout579.xml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slideLayout" Target="../slideLayouts/slideLayout578.xml"/><Relationship Id="rId2" Type="http://schemas.openxmlformats.org/officeDocument/2006/relationships/slideLayout" Target="../slideLayouts/slideLayout5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Relationship Id="rId14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7.xml"/><Relationship Id="rId13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82.xml"/><Relationship Id="rId7" Type="http://schemas.openxmlformats.org/officeDocument/2006/relationships/slideLayout" Target="../slideLayouts/slideLayout586.xml"/><Relationship Id="rId12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8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5.xml"/><Relationship Id="rId11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8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8.xml"/><Relationship Id="rId14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slideLayout" Target="../slideLayouts/slideLayout605.xml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2" Type="http://schemas.openxmlformats.org/officeDocument/2006/relationships/slideLayout" Target="../slideLayouts/slideLayout59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2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Relationship Id="rId1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0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Relationship Id="rId14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6.xml"/><Relationship Id="rId13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21.xml"/><Relationship Id="rId7" Type="http://schemas.openxmlformats.org/officeDocument/2006/relationships/slideLayout" Target="../slideLayouts/slideLayout625.xml"/><Relationship Id="rId12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9.xml"/><Relationship Id="rId6" Type="http://schemas.openxmlformats.org/officeDocument/2006/relationships/slideLayout" Target="../slideLayouts/slideLayout624.xml"/><Relationship Id="rId11" Type="http://schemas.openxmlformats.org/officeDocument/2006/relationships/slideLayout" Target="../slideLayouts/slideLayout629.xml"/><Relationship Id="rId5" Type="http://schemas.openxmlformats.org/officeDocument/2006/relationships/slideLayout" Target="../slideLayouts/slideLayout62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8.xml"/><Relationship Id="rId4" Type="http://schemas.openxmlformats.org/officeDocument/2006/relationships/slideLayout" Target="../slideLayouts/slideLayout622.xml"/><Relationship Id="rId9" Type="http://schemas.openxmlformats.org/officeDocument/2006/relationships/slideLayout" Target="../slideLayouts/slideLayout627.xml"/><Relationship Id="rId1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13" Type="http://schemas.openxmlformats.org/officeDocument/2006/relationships/slideLayout" Target="../slideLayouts/slideLayout644.xml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12" Type="http://schemas.openxmlformats.org/officeDocument/2006/relationships/slideLayout" Target="../slideLayouts/slideLayout643.xml"/><Relationship Id="rId2" Type="http://schemas.openxmlformats.org/officeDocument/2006/relationships/slideLayout" Target="../slideLayouts/slideLayout63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3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Relationship Id="rId1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2.xml"/><Relationship Id="rId13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51.xml"/><Relationship Id="rId12" Type="http://schemas.openxmlformats.org/officeDocument/2006/relationships/slideLayout" Target="../slideLayouts/slideLayout656.xml"/><Relationship Id="rId2" Type="http://schemas.openxmlformats.org/officeDocument/2006/relationships/slideLayout" Target="../slideLayouts/slideLayout6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50.xml"/><Relationship Id="rId11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48.xml"/><Relationship Id="rId9" Type="http://schemas.openxmlformats.org/officeDocument/2006/relationships/slideLayout" Target="../slideLayouts/slideLayout653.xml"/><Relationship Id="rId14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5.xml"/><Relationship Id="rId13" Type="http://schemas.openxmlformats.org/officeDocument/2006/relationships/slideLayout" Target="../slideLayouts/slideLayout670.xml"/><Relationship Id="rId3" Type="http://schemas.openxmlformats.org/officeDocument/2006/relationships/slideLayout" Target="../slideLayouts/slideLayout660.xml"/><Relationship Id="rId7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63.xml"/><Relationship Id="rId11" Type="http://schemas.openxmlformats.org/officeDocument/2006/relationships/slideLayout" Target="../slideLayouts/slideLayout668.xml"/><Relationship Id="rId5" Type="http://schemas.openxmlformats.org/officeDocument/2006/relationships/slideLayout" Target="../slideLayouts/slideLayout6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67.xml"/><Relationship Id="rId4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6.xml"/><Relationship Id="rId14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8.xml"/><Relationship Id="rId13" Type="http://schemas.openxmlformats.org/officeDocument/2006/relationships/slideLayout" Target="../slideLayouts/slideLayout683.xml"/><Relationship Id="rId3" Type="http://schemas.openxmlformats.org/officeDocument/2006/relationships/slideLayout" Target="../slideLayouts/slideLayout673.xml"/><Relationship Id="rId7" Type="http://schemas.openxmlformats.org/officeDocument/2006/relationships/slideLayout" Target="../slideLayouts/slideLayout677.xml"/><Relationship Id="rId12" Type="http://schemas.openxmlformats.org/officeDocument/2006/relationships/slideLayout" Target="../slideLayouts/slideLayout682.xml"/><Relationship Id="rId2" Type="http://schemas.openxmlformats.org/officeDocument/2006/relationships/slideLayout" Target="../slideLayouts/slideLayout6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1.xml"/><Relationship Id="rId6" Type="http://schemas.openxmlformats.org/officeDocument/2006/relationships/slideLayout" Target="../slideLayouts/slideLayout676.xml"/><Relationship Id="rId11" Type="http://schemas.openxmlformats.org/officeDocument/2006/relationships/slideLayout" Target="../slideLayouts/slideLayout681.xml"/><Relationship Id="rId5" Type="http://schemas.openxmlformats.org/officeDocument/2006/relationships/slideLayout" Target="../slideLayouts/slideLayout67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0.xml"/><Relationship Id="rId4" Type="http://schemas.openxmlformats.org/officeDocument/2006/relationships/slideLayout" Target="../slideLayouts/slideLayout674.xml"/><Relationship Id="rId9" Type="http://schemas.openxmlformats.org/officeDocument/2006/relationships/slideLayout" Target="../slideLayouts/slideLayout679.xml"/><Relationship Id="rId14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slideLayout" Target="../slideLayouts/slideLayout696.xml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8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Relationship Id="rId1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4.xml"/><Relationship Id="rId13" Type="http://schemas.openxmlformats.org/officeDocument/2006/relationships/slideLayout" Target="../slideLayouts/slideLayout709.xml"/><Relationship Id="rId3" Type="http://schemas.openxmlformats.org/officeDocument/2006/relationships/slideLayout" Target="../slideLayouts/slideLayout699.xml"/><Relationship Id="rId7" Type="http://schemas.openxmlformats.org/officeDocument/2006/relationships/slideLayout" Target="../slideLayouts/slideLayout703.xml"/><Relationship Id="rId12" Type="http://schemas.openxmlformats.org/officeDocument/2006/relationships/slideLayout" Target="../slideLayouts/slideLayout708.xml"/><Relationship Id="rId2" Type="http://schemas.openxmlformats.org/officeDocument/2006/relationships/slideLayout" Target="../slideLayouts/slideLayout6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97.xml"/><Relationship Id="rId6" Type="http://schemas.openxmlformats.org/officeDocument/2006/relationships/slideLayout" Target="../slideLayouts/slideLayout702.xml"/><Relationship Id="rId11" Type="http://schemas.openxmlformats.org/officeDocument/2006/relationships/slideLayout" Target="../slideLayouts/slideLayout707.xml"/><Relationship Id="rId5" Type="http://schemas.openxmlformats.org/officeDocument/2006/relationships/slideLayout" Target="../slideLayouts/slideLayout70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6.xml"/><Relationship Id="rId4" Type="http://schemas.openxmlformats.org/officeDocument/2006/relationships/slideLayout" Target="../slideLayouts/slideLayout700.xml"/><Relationship Id="rId9" Type="http://schemas.openxmlformats.org/officeDocument/2006/relationships/slideLayout" Target="../slideLayouts/slideLayout705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7.xml"/><Relationship Id="rId13" Type="http://schemas.openxmlformats.org/officeDocument/2006/relationships/slideLayout" Target="../slideLayouts/slideLayout722.xml"/><Relationship Id="rId3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6.xml"/><Relationship Id="rId12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7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0.xml"/><Relationship Id="rId6" Type="http://schemas.openxmlformats.org/officeDocument/2006/relationships/slideLayout" Target="../slideLayouts/slideLayout715.xml"/><Relationship Id="rId11" Type="http://schemas.openxmlformats.org/officeDocument/2006/relationships/slideLayout" Target="../slideLayouts/slideLayout720.xml"/><Relationship Id="rId5" Type="http://schemas.openxmlformats.org/officeDocument/2006/relationships/slideLayout" Target="../slideLayouts/slideLayout71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19.xml"/><Relationship Id="rId4" Type="http://schemas.openxmlformats.org/officeDocument/2006/relationships/slideLayout" Target="../slideLayouts/slideLayout713.xml"/><Relationship Id="rId9" Type="http://schemas.openxmlformats.org/officeDocument/2006/relationships/slideLayout" Target="../slideLayouts/slideLayout718.xml"/><Relationship Id="rId14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0.xml"/><Relationship Id="rId13" Type="http://schemas.openxmlformats.org/officeDocument/2006/relationships/slideLayout" Target="../slideLayouts/slideLayout735.xml"/><Relationship Id="rId3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9.xml"/><Relationship Id="rId12" Type="http://schemas.openxmlformats.org/officeDocument/2006/relationships/slideLayout" Target="../slideLayouts/slideLayout73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23.xml"/><Relationship Id="rId6" Type="http://schemas.openxmlformats.org/officeDocument/2006/relationships/slideLayout" Target="../slideLayouts/slideLayout728.xml"/><Relationship Id="rId11" Type="http://schemas.openxmlformats.org/officeDocument/2006/relationships/slideLayout" Target="../slideLayouts/slideLayout733.xml"/><Relationship Id="rId5" Type="http://schemas.openxmlformats.org/officeDocument/2006/relationships/slideLayout" Target="../slideLayouts/slideLayout727.xml"/><Relationship Id="rId15" Type="http://schemas.openxmlformats.org/officeDocument/2006/relationships/theme" Target="../theme/theme56.xml"/><Relationship Id="rId10" Type="http://schemas.openxmlformats.org/officeDocument/2006/relationships/slideLayout" Target="../slideLayouts/slideLayout732.xml"/><Relationship Id="rId4" Type="http://schemas.openxmlformats.org/officeDocument/2006/relationships/slideLayout" Target="../slideLayouts/slideLayout726.xml"/><Relationship Id="rId9" Type="http://schemas.openxmlformats.org/officeDocument/2006/relationships/slideLayout" Target="../slideLayouts/slideLayout731.xml"/><Relationship Id="rId14" Type="http://schemas.openxmlformats.org/officeDocument/2006/relationships/slideLayout" Target="../slideLayouts/slideLayout73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4.xml"/><Relationship Id="rId13" Type="http://schemas.openxmlformats.org/officeDocument/2006/relationships/slideLayout" Target="../slideLayouts/slideLayout749.xml"/><Relationship Id="rId3" Type="http://schemas.openxmlformats.org/officeDocument/2006/relationships/slideLayout" Target="../slideLayouts/slideLayout739.xml"/><Relationship Id="rId7" Type="http://schemas.openxmlformats.org/officeDocument/2006/relationships/slideLayout" Target="../slideLayouts/slideLayout743.xml"/><Relationship Id="rId12" Type="http://schemas.openxmlformats.org/officeDocument/2006/relationships/slideLayout" Target="../slideLayouts/slideLayout74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37.xml"/><Relationship Id="rId6" Type="http://schemas.openxmlformats.org/officeDocument/2006/relationships/slideLayout" Target="../slideLayouts/slideLayout742.xml"/><Relationship Id="rId11" Type="http://schemas.openxmlformats.org/officeDocument/2006/relationships/slideLayout" Target="../slideLayouts/slideLayout747.xml"/><Relationship Id="rId5" Type="http://schemas.openxmlformats.org/officeDocument/2006/relationships/slideLayout" Target="../slideLayouts/slideLayout741.xml"/><Relationship Id="rId15" Type="http://schemas.openxmlformats.org/officeDocument/2006/relationships/theme" Target="../theme/theme57.xml"/><Relationship Id="rId10" Type="http://schemas.openxmlformats.org/officeDocument/2006/relationships/slideLayout" Target="../slideLayouts/slideLayout746.xml"/><Relationship Id="rId4" Type="http://schemas.openxmlformats.org/officeDocument/2006/relationships/slideLayout" Target="../slideLayouts/slideLayout740.xml"/><Relationship Id="rId9" Type="http://schemas.openxmlformats.org/officeDocument/2006/relationships/slideLayout" Target="../slideLayouts/slideLayout745.xml"/><Relationship Id="rId14" Type="http://schemas.openxmlformats.org/officeDocument/2006/relationships/slideLayout" Target="../slideLayouts/slideLayout75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8.xml"/><Relationship Id="rId13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7.xml"/><Relationship Id="rId12" Type="http://schemas.openxmlformats.org/officeDocument/2006/relationships/slideLayout" Target="../slideLayouts/slideLayout76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5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51.xml"/><Relationship Id="rId6" Type="http://schemas.openxmlformats.org/officeDocument/2006/relationships/slideLayout" Target="../slideLayouts/slideLayout756.xml"/><Relationship Id="rId11" Type="http://schemas.openxmlformats.org/officeDocument/2006/relationships/slideLayout" Target="../slideLayouts/slideLayout761.xml"/><Relationship Id="rId5" Type="http://schemas.openxmlformats.org/officeDocument/2006/relationships/slideLayout" Target="../slideLayouts/slideLayout755.xml"/><Relationship Id="rId15" Type="http://schemas.openxmlformats.org/officeDocument/2006/relationships/theme" Target="../theme/theme58.xml"/><Relationship Id="rId10" Type="http://schemas.openxmlformats.org/officeDocument/2006/relationships/slideLayout" Target="../slideLayouts/slideLayout760.xml"/><Relationship Id="rId4" Type="http://schemas.openxmlformats.org/officeDocument/2006/relationships/slideLayout" Target="../slideLayouts/slideLayout754.xml"/><Relationship Id="rId9" Type="http://schemas.openxmlformats.org/officeDocument/2006/relationships/slideLayout" Target="../slideLayouts/slideLayout759.xml"/><Relationship Id="rId14" Type="http://schemas.openxmlformats.org/officeDocument/2006/relationships/slideLayout" Target="../slideLayouts/slideLayout76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2.xml"/><Relationship Id="rId13" Type="http://schemas.openxmlformats.org/officeDocument/2006/relationships/slideLayout" Target="../slideLayouts/slideLayout777.xml"/><Relationship Id="rId3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71.xml"/><Relationship Id="rId12" Type="http://schemas.openxmlformats.org/officeDocument/2006/relationships/slideLayout" Target="../slideLayouts/slideLayout776.xml"/><Relationship Id="rId2" Type="http://schemas.openxmlformats.org/officeDocument/2006/relationships/slideLayout" Target="../slideLayouts/slideLayout76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65.xml"/><Relationship Id="rId6" Type="http://schemas.openxmlformats.org/officeDocument/2006/relationships/slideLayout" Target="../slideLayouts/slideLayout770.xml"/><Relationship Id="rId11" Type="http://schemas.openxmlformats.org/officeDocument/2006/relationships/slideLayout" Target="../slideLayouts/slideLayout775.xml"/><Relationship Id="rId5" Type="http://schemas.openxmlformats.org/officeDocument/2006/relationships/slideLayout" Target="../slideLayouts/slideLayout7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74.xml"/><Relationship Id="rId4" Type="http://schemas.openxmlformats.org/officeDocument/2006/relationships/slideLayout" Target="../slideLayouts/slideLayout768.xml"/><Relationship Id="rId9" Type="http://schemas.openxmlformats.org/officeDocument/2006/relationships/slideLayout" Target="../slideLayouts/slideLayout773.xml"/><Relationship Id="rId14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5.xml"/><Relationship Id="rId13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80.xml"/><Relationship Id="rId7" Type="http://schemas.openxmlformats.org/officeDocument/2006/relationships/slideLayout" Target="../slideLayouts/slideLayout784.xml"/><Relationship Id="rId12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78.xml"/><Relationship Id="rId6" Type="http://schemas.openxmlformats.org/officeDocument/2006/relationships/slideLayout" Target="../slideLayouts/slideLayout783.xml"/><Relationship Id="rId11" Type="http://schemas.openxmlformats.org/officeDocument/2006/relationships/slideLayout" Target="../slideLayouts/slideLayout788.xml"/><Relationship Id="rId5" Type="http://schemas.openxmlformats.org/officeDocument/2006/relationships/slideLayout" Target="../slideLayouts/slideLayout78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87.xml"/><Relationship Id="rId4" Type="http://schemas.openxmlformats.org/officeDocument/2006/relationships/slideLayout" Target="../slideLayouts/slideLayout781.xml"/><Relationship Id="rId9" Type="http://schemas.openxmlformats.org/officeDocument/2006/relationships/slideLayout" Target="../slideLayouts/slideLayout786.xml"/><Relationship Id="rId14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8.xml"/><Relationship Id="rId13" Type="http://schemas.openxmlformats.org/officeDocument/2006/relationships/slideLayout" Target="../slideLayouts/slideLayout803.xml"/><Relationship Id="rId3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7.xml"/><Relationship Id="rId12" Type="http://schemas.openxmlformats.org/officeDocument/2006/relationships/slideLayout" Target="../slideLayouts/slideLayout802.xml"/><Relationship Id="rId2" Type="http://schemas.openxmlformats.org/officeDocument/2006/relationships/slideLayout" Target="../slideLayouts/slideLayout79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1.xml"/><Relationship Id="rId6" Type="http://schemas.openxmlformats.org/officeDocument/2006/relationships/slideLayout" Target="../slideLayouts/slideLayout796.xml"/><Relationship Id="rId11" Type="http://schemas.openxmlformats.org/officeDocument/2006/relationships/slideLayout" Target="../slideLayouts/slideLayout801.xml"/><Relationship Id="rId5" Type="http://schemas.openxmlformats.org/officeDocument/2006/relationships/slideLayout" Target="../slideLayouts/slideLayout79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00.xml"/><Relationship Id="rId4" Type="http://schemas.openxmlformats.org/officeDocument/2006/relationships/slideLayout" Target="../slideLayouts/slideLayout794.xml"/><Relationship Id="rId9" Type="http://schemas.openxmlformats.org/officeDocument/2006/relationships/slideLayout" Target="../slideLayouts/slideLayout799.xml"/><Relationship Id="rId14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13" Type="http://schemas.openxmlformats.org/officeDocument/2006/relationships/slideLayout" Target="../slideLayouts/slideLayout816.xml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slideLayout" Target="../slideLayouts/slideLayout815.xml"/><Relationship Id="rId2" Type="http://schemas.openxmlformats.org/officeDocument/2006/relationships/slideLayout" Target="../slideLayouts/slideLayout80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Relationship Id="rId14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4.xml"/><Relationship Id="rId13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19.xml"/><Relationship Id="rId7" Type="http://schemas.openxmlformats.org/officeDocument/2006/relationships/slideLayout" Target="../slideLayouts/slideLayout823.xml"/><Relationship Id="rId12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17.xml"/><Relationship Id="rId6" Type="http://schemas.openxmlformats.org/officeDocument/2006/relationships/slideLayout" Target="../slideLayouts/slideLayout822.xml"/><Relationship Id="rId11" Type="http://schemas.openxmlformats.org/officeDocument/2006/relationships/slideLayout" Target="../slideLayouts/slideLayout827.xml"/><Relationship Id="rId5" Type="http://schemas.openxmlformats.org/officeDocument/2006/relationships/slideLayout" Target="../slideLayouts/slideLayout8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26.xml"/><Relationship Id="rId4" Type="http://schemas.openxmlformats.org/officeDocument/2006/relationships/slideLayout" Target="../slideLayouts/slideLayout820.xml"/><Relationship Id="rId9" Type="http://schemas.openxmlformats.org/officeDocument/2006/relationships/slideLayout" Target="../slideLayouts/slideLayout825.xml"/><Relationship Id="rId14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7.xml"/><Relationship Id="rId13" Type="http://schemas.openxmlformats.org/officeDocument/2006/relationships/slideLayout" Target="../slideLayouts/slideLayout842.xml"/><Relationship Id="rId3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6.xml"/><Relationship Id="rId12" Type="http://schemas.openxmlformats.org/officeDocument/2006/relationships/slideLayout" Target="../slideLayouts/slideLayout841.xml"/><Relationship Id="rId2" Type="http://schemas.openxmlformats.org/officeDocument/2006/relationships/slideLayout" Target="../slideLayouts/slideLayout8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5.xml"/><Relationship Id="rId11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8.xml"/><Relationship Id="rId14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0.xml"/><Relationship Id="rId13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45.xml"/><Relationship Id="rId7" Type="http://schemas.openxmlformats.org/officeDocument/2006/relationships/slideLayout" Target="../slideLayouts/slideLayout849.xml"/><Relationship Id="rId12" Type="http://schemas.openxmlformats.org/officeDocument/2006/relationships/slideLayout" Target="../slideLayouts/slideLayout854.xml"/><Relationship Id="rId2" Type="http://schemas.openxmlformats.org/officeDocument/2006/relationships/slideLayout" Target="../slideLayouts/slideLayout8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8.xml"/><Relationship Id="rId11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4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46.xml"/><Relationship Id="rId9" Type="http://schemas.openxmlformats.org/officeDocument/2006/relationships/slideLayout" Target="../slideLayouts/slideLayout851.xml"/><Relationship Id="rId14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3.xml"/><Relationship Id="rId13" Type="http://schemas.openxmlformats.org/officeDocument/2006/relationships/slideLayout" Target="../slideLayouts/slideLayout868.xml"/><Relationship Id="rId3" Type="http://schemas.openxmlformats.org/officeDocument/2006/relationships/slideLayout" Target="../slideLayouts/slideLayout858.xml"/><Relationship Id="rId7" Type="http://schemas.openxmlformats.org/officeDocument/2006/relationships/slideLayout" Target="../slideLayouts/slideLayout862.xml"/><Relationship Id="rId12" Type="http://schemas.openxmlformats.org/officeDocument/2006/relationships/slideLayout" Target="../slideLayouts/slideLayout867.xml"/><Relationship Id="rId2" Type="http://schemas.openxmlformats.org/officeDocument/2006/relationships/slideLayout" Target="../slideLayouts/slideLayout8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56.xml"/><Relationship Id="rId6" Type="http://schemas.openxmlformats.org/officeDocument/2006/relationships/slideLayout" Target="../slideLayouts/slideLayout861.xml"/><Relationship Id="rId11" Type="http://schemas.openxmlformats.org/officeDocument/2006/relationships/slideLayout" Target="../slideLayouts/slideLayout866.xml"/><Relationship Id="rId5" Type="http://schemas.openxmlformats.org/officeDocument/2006/relationships/slideLayout" Target="../slideLayouts/slideLayout8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5.xml"/><Relationship Id="rId4" Type="http://schemas.openxmlformats.org/officeDocument/2006/relationships/slideLayout" Target="../slideLayouts/slideLayout859.xml"/><Relationship Id="rId9" Type="http://schemas.openxmlformats.org/officeDocument/2006/relationships/slideLayout" Target="../slideLayouts/slideLayout864.xml"/><Relationship Id="rId14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6.xml"/><Relationship Id="rId13" Type="http://schemas.openxmlformats.org/officeDocument/2006/relationships/slideLayout" Target="../slideLayouts/slideLayout881.xml"/><Relationship Id="rId3" Type="http://schemas.openxmlformats.org/officeDocument/2006/relationships/slideLayout" Target="../slideLayouts/slideLayout871.xml"/><Relationship Id="rId7" Type="http://schemas.openxmlformats.org/officeDocument/2006/relationships/slideLayout" Target="../slideLayouts/slideLayout875.xml"/><Relationship Id="rId12" Type="http://schemas.openxmlformats.org/officeDocument/2006/relationships/slideLayout" Target="../slideLayouts/slideLayout8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7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69.xml"/><Relationship Id="rId6" Type="http://schemas.openxmlformats.org/officeDocument/2006/relationships/slideLayout" Target="../slideLayouts/slideLayout874.xml"/><Relationship Id="rId11" Type="http://schemas.openxmlformats.org/officeDocument/2006/relationships/slideLayout" Target="../slideLayouts/slideLayout879.xml"/><Relationship Id="rId5" Type="http://schemas.openxmlformats.org/officeDocument/2006/relationships/slideLayout" Target="../slideLayouts/slideLayout873.xml"/><Relationship Id="rId15" Type="http://schemas.openxmlformats.org/officeDocument/2006/relationships/theme" Target="../theme/theme67.xml"/><Relationship Id="rId10" Type="http://schemas.openxmlformats.org/officeDocument/2006/relationships/slideLayout" Target="../slideLayouts/slideLayout878.xml"/><Relationship Id="rId4" Type="http://schemas.openxmlformats.org/officeDocument/2006/relationships/slideLayout" Target="../slideLayouts/slideLayout872.xml"/><Relationship Id="rId9" Type="http://schemas.openxmlformats.org/officeDocument/2006/relationships/slideLayout" Target="../slideLayouts/slideLayout877.xml"/><Relationship Id="rId14" Type="http://schemas.openxmlformats.org/officeDocument/2006/relationships/slideLayout" Target="../slideLayouts/slideLayout882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0.xml"/><Relationship Id="rId13" Type="http://schemas.openxmlformats.org/officeDocument/2006/relationships/slideLayout" Target="../slideLayouts/slideLayout895.xml"/><Relationship Id="rId3" Type="http://schemas.openxmlformats.org/officeDocument/2006/relationships/slideLayout" Target="../slideLayouts/slideLayout885.xml"/><Relationship Id="rId7" Type="http://schemas.openxmlformats.org/officeDocument/2006/relationships/slideLayout" Target="../slideLayouts/slideLayout889.xml"/><Relationship Id="rId12" Type="http://schemas.openxmlformats.org/officeDocument/2006/relationships/slideLayout" Target="../slideLayouts/slideLayout894.xml"/><Relationship Id="rId2" Type="http://schemas.openxmlformats.org/officeDocument/2006/relationships/slideLayout" Target="../slideLayouts/slideLayout8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83.xml"/><Relationship Id="rId6" Type="http://schemas.openxmlformats.org/officeDocument/2006/relationships/slideLayout" Target="../slideLayouts/slideLayout888.xml"/><Relationship Id="rId11" Type="http://schemas.openxmlformats.org/officeDocument/2006/relationships/slideLayout" Target="../slideLayouts/slideLayout893.xml"/><Relationship Id="rId5" Type="http://schemas.openxmlformats.org/officeDocument/2006/relationships/slideLayout" Target="../slideLayouts/slideLayout8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92.xml"/><Relationship Id="rId4" Type="http://schemas.openxmlformats.org/officeDocument/2006/relationships/slideLayout" Target="../slideLayouts/slideLayout886.xml"/><Relationship Id="rId9" Type="http://schemas.openxmlformats.org/officeDocument/2006/relationships/slideLayout" Target="../slideLayouts/slideLayout891.xml"/><Relationship Id="rId14" Type="http://schemas.openxmlformats.org/officeDocument/2006/relationships/theme" Target="../theme/theme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69" y="6571159"/>
            <a:ext cx="721231" cy="21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53865"/>
            <a:ext cx="238799" cy="2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</a:t>
            </a:r>
            <a:r>
              <a:rPr lang="pt-BR" sz="1400" b="1" u="none" baseline="0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  <p:sldLayoutId id="21474845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67" r:id="rId12"/>
    <p:sldLayoutId id="214748456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680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  <p:sldLayoutId id="2147484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</a:t>
            </a:r>
            <a:r>
              <a:rPr lang="pt-BR" sz="1400" b="1" u="none" baseline="0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</a:t>
            </a:r>
            <a:r>
              <a:rPr lang="pt-BR" sz="1400" b="1" u="none" baseline="0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6A4-4801-4673-90A4-4EC4C3EF3D6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77D-DB88-4960-A914-D2B4DE1351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fund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3" y="428625"/>
              <a:ext cx="242887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29256" y="188913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Apresentação da disciplina</a:t>
            </a:r>
            <a:endParaRPr lang="pt-BR" sz="12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070" y="6397147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none" dirty="0" smtClean="0">
                <a:solidFill>
                  <a:srgbClr val="004F6D"/>
                </a:solidFill>
                <a:latin typeface="Calibri"/>
                <a:ea typeface="Tahoma" pitchFamily="34" charset="0"/>
                <a:cs typeface="Tahoma" pitchFamily="34" charset="0"/>
              </a:rPr>
              <a:t>Profs. Rosina Weber e Roberto Pacheco</a:t>
            </a:r>
            <a:endParaRPr lang="pt-BR" sz="1400" u="none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8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6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3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1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5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8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0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6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5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0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03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5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7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1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65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o-tokyo.org/publications/files/ind-43-km_tt-2010.pdf" TargetMode="External"/><Relationship Id="rId2" Type="http://schemas.openxmlformats.org/officeDocument/2006/relationships/slideLayout" Target="../slideLayouts/slideLayout379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-square.org/emc2/?p=4910" TargetMode="External"/><Relationship Id="rId2" Type="http://schemas.openxmlformats.org/officeDocument/2006/relationships/slideLayout" Target="../slideLayouts/slideLayout393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407.xml"/><Relationship Id="rId1" Type="http://schemas.openxmlformats.org/officeDocument/2006/relationships/themeOverride" Target="../theme/themeOverride29.xml"/><Relationship Id="rId4" Type="http://schemas.openxmlformats.org/officeDocument/2006/relationships/hyperlink" Target="http://www.phac-aspc.gc.ca/about_apropos/reports/2008-09/hlcd-vsmc/kde-dec/annex-annexe-1-eng.ph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21.xml"/><Relationship Id="rId1" Type="http://schemas.openxmlformats.org/officeDocument/2006/relationships/themeOverride" Target="../theme/themeOverride30.xml"/><Relationship Id="rId4" Type="http://schemas.openxmlformats.org/officeDocument/2006/relationships/hyperlink" Target="http://www.sciencemodel.ne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35.xml"/><Relationship Id="rId1" Type="http://schemas.openxmlformats.org/officeDocument/2006/relationships/themeOverride" Target="../theme/themeOverride31.xml"/><Relationship Id="rId4" Type="http://schemas.openxmlformats.org/officeDocument/2006/relationships/hyperlink" Target="http://lib.unb.ca/science/ScientificPublicationCycleBiologyJanuary2010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49.xml"/><Relationship Id="rId1" Type="http://schemas.openxmlformats.org/officeDocument/2006/relationships/themeOverride" Target="../theme/themeOverride32.xml"/><Relationship Id="rId4" Type="http://schemas.openxmlformats.org/officeDocument/2006/relationships/hyperlink" Target="https://www.library.uq.edu.au/research-suppor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64.xml"/><Relationship Id="rId1" Type="http://schemas.openxmlformats.org/officeDocument/2006/relationships/themeOverride" Target="../theme/themeOverride33.xml"/><Relationship Id="rId4" Type="http://schemas.openxmlformats.org/officeDocument/2006/relationships/hyperlink" Target="http://www.stfc.ac.uk/e-Science/guide/22111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50.xml"/><Relationship Id="rId1" Type="http://schemas.openxmlformats.org/officeDocument/2006/relationships/themeOverride" Target="../theme/themeOverride34.xml"/><Relationship Id="rId4" Type="http://schemas.openxmlformats.org/officeDocument/2006/relationships/hyperlink" Target="http://science.utep.edu/couri/index.php?option=com_content&amp;view=article&amp;id=94&amp;Itemid=24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36.xml"/><Relationship Id="rId1" Type="http://schemas.openxmlformats.org/officeDocument/2006/relationships/themeOverride" Target="../theme/themeOverride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2.xml"/><Relationship Id="rId1" Type="http://schemas.openxmlformats.org/officeDocument/2006/relationships/themeOverride" Target="../theme/themeOverride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6.xml"/><Relationship Id="rId1" Type="http://schemas.openxmlformats.org/officeDocument/2006/relationships/themeOverride" Target="../theme/themeOverride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9.xml"/><Relationship Id="rId1" Type="http://schemas.openxmlformats.org/officeDocument/2006/relationships/themeOverride" Target="../theme/themeOverride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2.xml"/><Relationship Id="rId1" Type="http://schemas.openxmlformats.org/officeDocument/2006/relationships/themeOverride" Target="../theme/themeOverride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5.xml"/><Relationship Id="rId1" Type="http://schemas.openxmlformats.org/officeDocument/2006/relationships/themeOverride" Target="../theme/themeOverride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18.xml"/><Relationship Id="rId1" Type="http://schemas.openxmlformats.org/officeDocument/2006/relationships/themeOverride" Target="../theme/themeOverride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1.xml"/><Relationship Id="rId1" Type="http://schemas.openxmlformats.org/officeDocument/2006/relationships/themeOverride" Target="../theme/themeOverrid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5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0.xml"/><Relationship Id="rId1" Type="http://schemas.openxmlformats.org/officeDocument/2006/relationships/themeOverride" Target="../theme/themeOverride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9.xml"/><Relationship Id="rId1" Type="http://schemas.openxmlformats.org/officeDocument/2006/relationships/themeOverride" Target="../theme/themeOverr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57.xml"/><Relationship Id="rId1" Type="http://schemas.openxmlformats.org/officeDocument/2006/relationships/themeOverride" Target="../theme/themeOverride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6.xml"/><Relationship Id="rId1" Type="http://schemas.openxmlformats.org/officeDocument/2006/relationships/themeOverride" Target="../theme/themeOverr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3.xml"/><Relationship Id="rId1" Type="http://schemas.openxmlformats.org/officeDocument/2006/relationships/themeOverride" Target="../theme/themeOverride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0.xml"/><Relationship Id="rId1" Type="http://schemas.openxmlformats.org/officeDocument/2006/relationships/themeOverride" Target="../theme/themeOverride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7.xml"/><Relationship Id="rId1" Type="http://schemas.openxmlformats.org/officeDocument/2006/relationships/themeOverride" Target="../theme/themeOverride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4.xml"/><Relationship Id="rId1" Type="http://schemas.openxmlformats.org/officeDocument/2006/relationships/themeOverride" Target="../theme/themeOverride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1.xml"/><Relationship Id="rId1" Type="http://schemas.openxmlformats.org/officeDocument/2006/relationships/themeOverride" Target="../theme/themeOverride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47.xml"/><Relationship Id="rId1" Type="http://schemas.openxmlformats.org/officeDocument/2006/relationships/themeOverride" Target="../theme/themeOverr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55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68.xml"/><Relationship Id="rId1" Type="http://schemas.openxmlformats.org/officeDocument/2006/relationships/themeOverride" Target="../theme/themeOverr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81.xml"/><Relationship Id="rId1" Type="http://schemas.openxmlformats.org/officeDocument/2006/relationships/themeOverride" Target="../theme/themeOverr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94.xml"/><Relationship Id="rId1" Type="http://schemas.openxmlformats.org/officeDocument/2006/relationships/themeOverride" Target="../theme/themeOverride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3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07.xml"/><Relationship Id="rId1" Type="http://schemas.openxmlformats.org/officeDocument/2006/relationships/themeOverride" Target="../theme/themeOverride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20.xml"/><Relationship Id="rId1" Type="http://schemas.openxmlformats.org/officeDocument/2006/relationships/themeOverride" Target="../theme/themeOverride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33.xml"/><Relationship Id="rId1" Type="http://schemas.openxmlformats.org/officeDocument/2006/relationships/themeOverride" Target="../theme/themeOverride6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7.xml"/><Relationship Id="rId1" Type="http://schemas.openxmlformats.org/officeDocument/2006/relationships/themeOverride" Target="../theme/themeOverride6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9.xml"/><Relationship Id="rId1" Type="http://schemas.openxmlformats.org/officeDocument/2006/relationships/themeOverride" Target="../theme/themeOverr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72.xml"/><Relationship Id="rId1" Type="http://schemas.openxmlformats.org/officeDocument/2006/relationships/themeOverride" Target="../theme/themeOverride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5.xml"/><Relationship Id="rId1" Type="http://schemas.openxmlformats.org/officeDocument/2006/relationships/themeOverride" Target="../theme/themeOverr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98.xml"/><Relationship Id="rId1" Type="http://schemas.openxmlformats.org/officeDocument/2006/relationships/themeOverride" Target="../theme/themeOverride6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9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Gestão, Representação e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Difusão </a:t>
            </a:r>
            <a:r>
              <a:rPr lang="pt-BR" b="1" dirty="0"/>
              <a:t>do Conhecimento Científico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err="1"/>
              <a:t>Professora</a:t>
            </a:r>
            <a:r>
              <a:rPr lang="en-US" dirty="0"/>
              <a:t> Rosina Weber, CCI Drexel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Professor Roberto Pacheco, EGC UFSC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816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19 de novembro de 2013</a:t>
            </a:r>
            <a:endParaRPr lang="pt-BR" dirty="0"/>
          </a:p>
        </p:txBody>
      </p:sp>
      <p:pic>
        <p:nvPicPr>
          <p:cNvPr id="4098" name="Picture 2" descr="http://tomdilsheimer.com/wp-content/uploads/2013/05/Drexel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38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profile_images/1562885065/marc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595323" cy="16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pt-BR" dirty="0" smtClean="0"/>
              <a:t>Visao global trabalho final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800600"/>
          </a:xfrm>
        </p:spPr>
        <p:txBody>
          <a:bodyPr>
            <a:normAutofit lnSpcReduction="10000"/>
          </a:bodyPr>
          <a:lstStyle/>
          <a:p>
            <a:r>
              <a:rPr lang="pt-BR" sz="2400" smtClean="0"/>
              <a:t>Para Dia 1: Resumo de 200-250 palavras sobre sua tese/dissertacao.</a:t>
            </a:r>
          </a:p>
          <a:p>
            <a:r>
              <a:rPr lang="pt-BR" sz="2400" smtClean="0"/>
              <a:t>Aula Dia 1: Identificar os principais produtos, resultados, e impactos de seu trabalho; como medi-los? </a:t>
            </a:r>
          </a:p>
          <a:p>
            <a:r>
              <a:rPr lang="pt-BR" sz="2400" smtClean="0"/>
              <a:t>Para Dia 2: Trabalho dia 1 revisado; contribuicao cientifica de sua tese/dissertacao.</a:t>
            </a:r>
          </a:p>
          <a:p>
            <a:r>
              <a:rPr lang="pt-BR" sz="2400" smtClean="0"/>
              <a:t>Aula Dia 2: Como comunicar sua contribuicao? Transparente, reduzida, objetiva, valores iniciais; evitar impedimentos;</a:t>
            </a:r>
          </a:p>
          <a:p>
            <a:r>
              <a:rPr lang="pt-BR" sz="2400" smtClean="0"/>
              <a:t>Para Dia 3: Trazer 2 artigos de motivacao ou estado da arte para o seu trabalho;</a:t>
            </a:r>
          </a:p>
          <a:p>
            <a:r>
              <a:rPr lang="pt-BR" sz="2400" smtClean="0"/>
              <a:t>Aula Dia 3: Representar contribuiçãoo dos artigos com estrutura ensinada. 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33187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 trabalho final: Conteúdo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191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Escrever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forma de </a:t>
            </a:r>
            <a:r>
              <a:rPr lang="en-US" sz="2400" dirty="0" err="1" smtClean="0"/>
              <a:t>artigo</a:t>
            </a:r>
            <a:r>
              <a:rPr lang="en-US" sz="2400" dirty="0" smtClean="0"/>
              <a:t> para </a:t>
            </a:r>
            <a:r>
              <a:rPr lang="en-US" sz="2400" dirty="0" err="1" smtClean="0"/>
              <a:t>submissao</a:t>
            </a:r>
            <a:r>
              <a:rPr lang="en-US" sz="2400" dirty="0" smtClean="0"/>
              <a:t> a workshop, </a:t>
            </a:r>
            <a:r>
              <a:rPr lang="en-US" sz="2400" dirty="0" err="1" smtClean="0"/>
              <a:t>proposta</a:t>
            </a:r>
            <a:r>
              <a:rPr lang="en-US" sz="2400" dirty="0" smtClean="0"/>
              <a:t> de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tese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da 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 de </a:t>
            </a:r>
            <a:r>
              <a:rPr lang="en-US" sz="2400" dirty="0" err="1" smtClean="0"/>
              <a:t>avaliacao</a:t>
            </a:r>
            <a:r>
              <a:rPr lang="en-US" sz="2400" dirty="0" smtClean="0"/>
              <a:t> do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</a:t>
            </a:r>
            <a:r>
              <a:rPr lang="en-US" sz="2400" dirty="0" err="1" smtClean="0"/>
              <a:t>logico</a:t>
            </a:r>
            <a:r>
              <a:rPr lang="en-US" sz="2400" dirty="0" smtClean="0"/>
              <a:t> </a:t>
            </a:r>
            <a:r>
              <a:rPr lang="en-US" sz="2400" dirty="0" err="1" smtClean="0"/>
              <a:t>aprendido</a:t>
            </a:r>
            <a:r>
              <a:rPr lang="en-US" sz="2400" dirty="0" smtClean="0"/>
              <a:t> </a:t>
            </a:r>
            <a:r>
              <a:rPr lang="en-US" sz="2400" dirty="0" err="1" smtClean="0"/>
              <a:t>apresentando</a:t>
            </a:r>
            <a:r>
              <a:rPr lang="en-US" sz="2400" dirty="0" smtClean="0"/>
              <a:t> a </a:t>
            </a:r>
            <a:r>
              <a:rPr lang="en-US" sz="2400" dirty="0" err="1" smtClean="0"/>
              <a:t>contribuicao</a:t>
            </a:r>
            <a:r>
              <a:rPr lang="en-US" sz="2400" dirty="0" smtClean="0"/>
              <a:t> </a:t>
            </a:r>
            <a:r>
              <a:rPr lang="en-US" sz="2400" dirty="0" err="1" smtClean="0"/>
              <a:t>cientifica</a:t>
            </a:r>
            <a:r>
              <a:rPr lang="en-US" sz="2400" dirty="0" smtClean="0"/>
              <a:t> </a:t>
            </a:r>
            <a:r>
              <a:rPr lang="en-US" sz="2400" dirty="0" err="1" smtClean="0"/>
              <a:t>esperada</a:t>
            </a:r>
            <a:r>
              <a:rPr lang="en-US" sz="2400" dirty="0" smtClean="0"/>
              <a:t>.  </a:t>
            </a:r>
          </a:p>
          <a:p>
            <a:r>
              <a:rPr lang="en-US" sz="2400" dirty="0" err="1" smtClean="0"/>
              <a:t>Iniciar</a:t>
            </a:r>
            <a:r>
              <a:rPr lang="en-US" sz="2400" dirty="0" smtClean="0"/>
              <a:t> </a:t>
            </a:r>
            <a:r>
              <a:rPr lang="en-US" sz="2400" dirty="0" err="1" smtClean="0"/>
              <a:t>apresentando</a:t>
            </a:r>
            <a:r>
              <a:rPr lang="en-US" sz="2400" dirty="0" smtClean="0"/>
              <a:t> a </a:t>
            </a:r>
            <a:r>
              <a:rPr lang="en-US" sz="2400" dirty="0" err="1" smtClean="0"/>
              <a:t>motivacao</a:t>
            </a:r>
            <a:r>
              <a:rPr lang="en-US" sz="2400" dirty="0" smtClean="0"/>
              <a:t> e </a:t>
            </a:r>
            <a:r>
              <a:rPr lang="en-US" sz="2400" dirty="0" err="1" smtClean="0"/>
              <a:t>definicao</a:t>
            </a:r>
            <a:r>
              <a:rPr lang="en-US" sz="2400" dirty="0" smtClean="0"/>
              <a:t> do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Criar</a:t>
            </a:r>
            <a:r>
              <a:rPr lang="en-US" sz="2400" dirty="0" smtClean="0"/>
              <a:t> o </a:t>
            </a:r>
            <a:r>
              <a:rPr lang="en-US" sz="2400" dirty="0" err="1" smtClean="0"/>
              <a:t>ciclo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conhecimento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trabalho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contribuicao</a:t>
            </a:r>
            <a:r>
              <a:rPr lang="en-US" sz="2400" dirty="0" smtClean="0"/>
              <a:t> </a:t>
            </a:r>
            <a:r>
              <a:rPr lang="en-US" sz="2400" dirty="0" err="1" smtClean="0"/>
              <a:t>cientifica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estar</a:t>
            </a:r>
            <a:r>
              <a:rPr lang="en-US" sz="2400" dirty="0" smtClean="0"/>
              <a:t> </a:t>
            </a:r>
            <a:r>
              <a:rPr lang="en-US" sz="2400" dirty="0" err="1" smtClean="0"/>
              <a:t>atrelada</a:t>
            </a:r>
            <a:r>
              <a:rPr lang="en-US" sz="2400" dirty="0" smtClean="0"/>
              <a:t> a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questao</a:t>
            </a:r>
            <a:r>
              <a:rPr lang="en-US" sz="2400" dirty="0" smtClean="0"/>
              <a:t> de </a:t>
            </a:r>
            <a:r>
              <a:rPr lang="en-US" sz="2400" dirty="0" err="1" smtClean="0"/>
              <a:t>pesquisa</a:t>
            </a:r>
            <a:r>
              <a:rPr lang="en-US" sz="2400" dirty="0" smtClean="0"/>
              <a:t> global, e a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passos</a:t>
            </a:r>
            <a:r>
              <a:rPr lang="en-US" sz="2400" dirty="0" smtClean="0"/>
              <a:t> e/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hipoteses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Opcional</a:t>
            </a:r>
            <a:r>
              <a:rPr lang="en-US" sz="2400" dirty="0" smtClean="0"/>
              <a:t> </a:t>
            </a:r>
            <a:r>
              <a:rPr lang="en-US" sz="2400" dirty="0" err="1" smtClean="0"/>
              <a:t>incluir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representacao</a:t>
            </a:r>
            <a:r>
              <a:rPr lang="en-US" sz="2400" dirty="0" smtClean="0"/>
              <a:t> da </a:t>
            </a:r>
            <a:r>
              <a:rPr lang="en-US" sz="2400" dirty="0" err="1" smtClean="0"/>
              <a:t>motivacao</a:t>
            </a:r>
            <a:r>
              <a:rPr lang="en-US" sz="2400" dirty="0" smtClean="0"/>
              <a:t> e </a:t>
            </a:r>
            <a:r>
              <a:rPr lang="en-US" sz="2400" dirty="0" err="1" smtClean="0"/>
              <a:t>questao</a:t>
            </a:r>
            <a:r>
              <a:rPr lang="en-US" sz="2400" dirty="0" smtClean="0"/>
              <a:t> de pesquisa.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1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1143000"/>
          </a:xfrm>
        </p:spPr>
        <p:txBody>
          <a:bodyPr/>
          <a:lstStyle/>
          <a:p>
            <a:r>
              <a:rPr lang="pt-BR" dirty="0" smtClean="0"/>
              <a:t>Formato trabalho final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4196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Favor </a:t>
            </a:r>
            <a:r>
              <a:rPr lang="en-US" sz="2800" dirty="0" err="1" smtClean="0"/>
              <a:t>submeter</a:t>
            </a:r>
            <a:r>
              <a:rPr lang="en-US" sz="2800" dirty="0" smtClean="0"/>
              <a:t> </a:t>
            </a:r>
            <a:r>
              <a:rPr lang="en-US" sz="2800" dirty="0" err="1" smtClean="0"/>
              <a:t>eletronicamente</a:t>
            </a:r>
            <a:r>
              <a:rPr lang="en-US" sz="2800" dirty="0" smtClean="0"/>
              <a:t> no Moodle com </a:t>
            </a:r>
            <a:r>
              <a:rPr lang="en-US" sz="2800" dirty="0" err="1" smtClean="0"/>
              <a:t>limite</a:t>
            </a:r>
            <a:r>
              <a:rPr lang="en-US" sz="2800" dirty="0" smtClean="0"/>
              <a:t> </a:t>
            </a:r>
            <a:r>
              <a:rPr lang="en-US" sz="2800" dirty="0" err="1" smtClean="0"/>
              <a:t>máximo</a:t>
            </a:r>
            <a:r>
              <a:rPr lang="en-US" sz="2800" dirty="0" smtClean="0"/>
              <a:t> de 2500 </a:t>
            </a:r>
            <a:r>
              <a:rPr lang="en-US" sz="2800" dirty="0" err="1" smtClean="0"/>
              <a:t>palavras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400" i="1" dirty="0"/>
              <a:t>La perfection </a:t>
            </a:r>
            <a:r>
              <a:rPr lang="en-US" sz="2400" i="1" dirty="0" err="1"/>
              <a:t>est</a:t>
            </a:r>
            <a:r>
              <a:rPr lang="en-US" sz="2400" i="1" dirty="0"/>
              <a:t> </a:t>
            </a:r>
            <a:r>
              <a:rPr lang="en-US" sz="2400" i="1" dirty="0" err="1"/>
              <a:t>atteinte</a:t>
            </a:r>
            <a:r>
              <a:rPr lang="en-US" sz="2400" i="1" dirty="0"/>
              <a:t> non </a:t>
            </a:r>
            <a:r>
              <a:rPr lang="en-US" sz="2400" i="1" dirty="0" err="1"/>
              <a:t>quand</a:t>
            </a:r>
            <a:r>
              <a:rPr lang="en-US" sz="2400" i="1" dirty="0"/>
              <a:t> </a:t>
            </a:r>
            <a:r>
              <a:rPr lang="en-US" sz="2400" i="1" dirty="0" err="1"/>
              <a:t>il</a:t>
            </a:r>
            <a:r>
              <a:rPr lang="en-US" sz="2400" i="1" dirty="0"/>
              <a:t> ne </a:t>
            </a:r>
            <a:r>
              <a:rPr lang="en-US" sz="2400" i="1" dirty="0" err="1"/>
              <a:t>reste</a:t>
            </a:r>
            <a:r>
              <a:rPr lang="en-US" sz="2400" i="1" dirty="0"/>
              <a:t> </a:t>
            </a:r>
            <a:r>
              <a:rPr lang="en-US" sz="2400" i="1" dirty="0" err="1"/>
              <a:t>rien</a:t>
            </a:r>
            <a:r>
              <a:rPr lang="en-US" sz="2400" i="1" dirty="0"/>
              <a:t> à </a:t>
            </a:r>
            <a:r>
              <a:rPr lang="en-US" sz="2400" i="1" dirty="0" err="1"/>
              <a:t>ajouter</a:t>
            </a:r>
            <a:r>
              <a:rPr lang="en-US" sz="2400" i="1" dirty="0"/>
              <a:t>, </a:t>
            </a:r>
            <a:r>
              <a:rPr lang="en-US" sz="2400" i="1" dirty="0" err="1"/>
              <a:t>mais</a:t>
            </a:r>
            <a:r>
              <a:rPr lang="en-US" sz="2400" i="1" dirty="0"/>
              <a:t> </a:t>
            </a:r>
            <a:r>
              <a:rPr lang="en-US" sz="2400" i="1" dirty="0" err="1"/>
              <a:t>quand</a:t>
            </a:r>
            <a:r>
              <a:rPr lang="en-US" sz="2400" i="1" dirty="0"/>
              <a:t> </a:t>
            </a:r>
            <a:r>
              <a:rPr lang="en-US" sz="2400" i="1" dirty="0" err="1"/>
              <a:t>il</a:t>
            </a:r>
            <a:r>
              <a:rPr lang="en-US" sz="2400" i="1" dirty="0"/>
              <a:t> ne </a:t>
            </a:r>
            <a:r>
              <a:rPr lang="en-US" sz="2400" i="1" dirty="0" err="1"/>
              <a:t>reste</a:t>
            </a:r>
            <a:r>
              <a:rPr lang="en-US" sz="2400" i="1" dirty="0"/>
              <a:t> </a:t>
            </a:r>
            <a:r>
              <a:rPr lang="en-US" sz="2400" i="1" dirty="0" err="1"/>
              <a:t>rien</a:t>
            </a:r>
            <a:r>
              <a:rPr lang="en-US" sz="2400" i="1" dirty="0"/>
              <a:t> à </a:t>
            </a:r>
            <a:r>
              <a:rPr lang="en-US" sz="2400" i="1" dirty="0" err="1"/>
              <a:t>enlever</a:t>
            </a:r>
            <a:r>
              <a:rPr lang="en-US" sz="2400" i="1" dirty="0"/>
              <a:t>. (You know you've achieved perfection in design, not when you have nothing more to add, but when you have nothing more to take away.) </a:t>
            </a:r>
          </a:p>
          <a:p>
            <a:pPr marL="457200" lvl="1" indent="0" algn="r">
              <a:buNone/>
            </a:pPr>
            <a:r>
              <a:rPr lang="en-US" sz="2400" i="1" dirty="0"/>
              <a:t>Antoine-Marie-Roger de Saint-Exupery</a:t>
            </a:r>
            <a:endParaRPr lang="en-US" sz="2400" i="1" dirty="0" smtClean="0"/>
          </a:p>
          <a:p>
            <a:endParaRPr lang="en-US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452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t-BR" dirty="0" smtClean="0"/>
              <a:t>C. Dia 1 gestão: conteúdos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Dia</a:t>
            </a:r>
            <a:r>
              <a:rPr lang="en-US" dirty="0" smtClean="0"/>
              <a:t> 1 </a:t>
            </a:r>
            <a:r>
              <a:rPr lang="en-US" dirty="0" err="1" smtClean="0"/>
              <a:t>gestão</a:t>
            </a:r>
            <a:r>
              <a:rPr lang="en-US" dirty="0" smtClean="0"/>
              <a:t>:  </a:t>
            </a:r>
            <a:r>
              <a:rPr lang="en-US" dirty="0" err="1" smtClean="0"/>
              <a:t>conteúdos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Cientifico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estudar</a:t>
            </a:r>
            <a:r>
              <a:rPr lang="en-US" dirty="0"/>
              <a:t> 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cientifico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é </a:t>
            </a:r>
            <a:r>
              <a:rPr lang="en-US" dirty="0" err="1" smtClean="0"/>
              <a:t>conhecimento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é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/>
              <a:t>cientifico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Ciclos</a:t>
            </a:r>
            <a:r>
              <a:rPr lang="en-US" dirty="0"/>
              <a:t> do </a:t>
            </a:r>
            <a:r>
              <a:rPr lang="en-US" dirty="0" err="1"/>
              <a:t>conhecimento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Resultados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logico</a:t>
            </a:r>
            <a:r>
              <a:rPr lang="en-US" dirty="0"/>
              <a:t> para </a:t>
            </a:r>
            <a:r>
              <a:rPr lang="en-US" dirty="0" err="1"/>
              <a:t>avaliacao</a:t>
            </a:r>
            <a:r>
              <a:rPr lang="en-US" dirty="0"/>
              <a:t> de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cientifica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gestão </a:t>
            </a:r>
            <a:r>
              <a:rPr lang="pt-BR" dirty="0"/>
              <a:t>do conhecimento utilizando </a:t>
            </a:r>
            <a:r>
              <a:rPr lang="pt-BR" dirty="0" smtClean="0"/>
              <a:t>CBR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3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1. </a:t>
            </a: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Cientifico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6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2.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estudar</a:t>
            </a:r>
            <a:r>
              <a:rPr lang="en-US" dirty="0"/>
              <a:t> 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cientifico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616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Knowledge generation </a:t>
            </a:r>
            <a:r>
              <a:rPr lang="en-US" i="1" dirty="0"/>
              <a:t>has always been the main expertise of scientific </a:t>
            </a:r>
            <a:r>
              <a:rPr lang="en-US" i="1" dirty="0" err="1" smtClean="0"/>
              <a:t>endeavour</a:t>
            </a:r>
            <a:r>
              <a:rPr lang="en-US" dirty="0" smtClean="0"/>
              <a:t> (van </a:t>
            </a:r>
            <a:r>
              <a:rPr lang="en-US" dirty="0"/>
              <a:t>der Walt, </a:t>
            </a:r>
            <a:r>
              <a:rPr lang="en-US" dirty="0" smtClean="0"/>
              <a:t>2006)”</a:t>
            </a:r>
          </a:p>
          <a:p>
            <a:r>
              <a:rPr lang="pt-BR" dirty="0" smtClean="0"/>
              <a:t>Desde </a:t>
            </a:r>
            <a:r>
              <a:rPr lang="pt-BR" dirty="0"/>
              <a:t>a década de 50 (Solow 1956), é reconhecida a importancia da pesquisa científica, educação, e tecnologia, na produtividade e crescimento econômico, determinando o futuro de uma nação </a:t>
            </a:r>
            <a:br>
              <a:rPr lang="pt-BR" dirty="0"/>
            </a:br>
            <a:r>
              <a:rPr lang="pt-BR" dirty="0"/>
              <a:t>(e.g., Stahle &amp; Stahle 2006, Malhotra 2003, Bontis 2004)</a:t>
            </a:r>
          </a:p>
          <a:p>
            <a:r>
              <a:rPr lang="en-US" dirty="0" err="1" smtClean="0"/>
              <a:t>Resultados</a:t>
            </a:r>
            <a:r>
              <a:rPr lang="en-US" dirty="0" smtClean="0"/>
              <a:t> da pesquisa </a:t>
            </a:r>
            <a:r>
              <a:rPr lang="en-US" dirty="0" err="1" smtClean="0"/>
              <a:t>cientifica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nao</a:t>
            </a:r>
            <a:r>
              <a:rPr lang="en-US" dirty="0" smtClean="0"/>
              <a:t> é </a:t>
            </a:r>
            <a:r>
              <a:rPr lang="en-US" dirty="0" err="1" smtClean="0"/>
              <a:t>incluido</a:t>
            </a:r>
            <a:r>
              <a:rPr lang="en-US" dirty="0" smtClean="0"/>
              <a:t> no s </a:t>
            </a:r>
            <a:r>
              <a:rPr lang="en-US" dirty="0" err="1" smtClean="0"/>
              <a:t>processos</a:t>
            </a:r>
            <a:r>
              <a:rPr lang="en-US" dirty="0" smtClean="0"/>
              <a:t> de </a:t>
            </a:r>
            <a:r>
              <a:rPr lang="en-US" dirty="0" err="1" smtClean="0"/>
              <a:t>tomada</a:t>
            </a:r>
            <a:r>
              <a:rPr lang="en-US" dirty="0" smtClean="0"/>
              <a:t> de </a:t>
            </a:r>
            <a:r>
              <a:rPr lang="en-US" dirty="0" err="1" smtClean="0"/>
              <a:t>decisao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0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Origem</a:t>
            </a:r>
            <a:r>
              <a:rPr lang="en-US" dirty="0" smtClean="0"/>
              <a:t> da </a:t>
            </a:r>
            <a:r>
              <a:rPr lang="en-US" dirty="0" err="1" smtClean="0"/>
              <a:t>relevancia</a:t>
            </a:r>
            <a:r>
              <a:rPr lang="en-US" dirty="0" smtClean="0"/>
              <a:t> da </a:t>
            </a:r>
            <a:r>
              <a:rPr lang="en-US" dirty="0" err="1" smtClean="0"/>
              <a:t>gestão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2590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Diferenca</a:t>
            </a:r>
            <a:r>
              <a:rPr lang="en-US" dirty="0" smtClean="0"/>
              <a:t> de valor patrimonial e </a:t>
            </a:r>
            <a:r>
              <a:rPr lang="en-US" dirty="0" err="1" smtClean="0"/>
              <a:t>acoes</a:t>
            </a:r>
            <a:r>
              <a:rPr lang="en-US" dirty="0" smtClean="0"/>
              <a:t> no </a:t>
            </a:r>
            <a:r>
              <a:rPr lang="en-US" dirty="0" err="1" smtClean="0"/>
              <a:t>mercado</a:t>
            </a:r>
            <a:r>
              <a:rPr lang="en-US" dirty="0" smtClean="0"/>
              <a:t> de </a:t>
            </a:r>
            <a:r>
              <a:rPr lang="en-US" dirty="0" err="1" smtClean="0"/>
              <a:t>capitais</a:t>
            </a:r>
            <a:endParaRPr lang="en-US" dirty="0" smtClean="0"/>
          </a:p>
          <a:p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economicos</a:t>
            </a:r>
            <a:r>
              <a:rPr lang="en-US" dirty="0" smtClean="0"/>
              <a:t> dos </a:t>
            </a:r>
            <a:r>
              <a:rPr lang="en-US" dirty="0" err="1" smtClean="0"/>
              <a:t>ultimos</a:t>
            </a:r>
            <a:r>
              <a:rPr lang="en-US" dirty="0" smtClean="0"/>
              <a:t> </a:t>
            </a:r>
            <a:r>
              <a:rPr lang="en-US" dirty="0" err="1" smtClean="0"/>
              <a:t>ganhadores</a:t>
            </a:r>
            <a:r>
              <a:rPr lang="en-US" dirty="0" smtClean="0"/>
              <a:t> de </a:t>
            </a:r>
            <a:r>
              <a:rPr lang="en-US" dirty="0" err="1" smtClean="0"/>
              <a:t>premio</a:t>
            </a:r>
            <a:r>
              <a:rPr lang="en-US" dirty="0" smtClean="0"/>
              <a:t> </a:t>
            </a:r>
            <a:r>
              <a:rPr lang="en-US" dirty="0" err="1" smtClean="0"/>
              <a:t>nobel</a:t>
            </a:r>
            <a:r>
              <a:rPr lang="en-US" dirty="0"/>
              <a:t>: Dr. Eugene F. </a:t>
            </a:r>
            <a:r>
              <a:rPr lang="en-US" dirty="0" err="1"/>
              <a:t>Fama</a:t>
            </a:r>
            <a:r>
              <a:rPr lang="en-US" dirty="0"/>
              <a:t>, Dr. Lars Peter Hansen, Dr. Robert J. </a:t>
            </a:r>
            <a:r>
              <a:rPr lang="en-US" dirty="0" err="1"/>
              <a:t>Shiller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1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3. 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conhecimento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Conteúdo</a:t>
            </a:r>
            <a:r>
              <a:rPr lang="en-US" dirty="0" smtClean="0"/>
              <a:t> da </a:t>
            </a:r>
            <a:r>
              <a:rPr lang="en-US" dirty="0" err="1" smtClean="0"/>
              <a:t>disciplina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124200"/>
          </a:xfrm>
        </p:spPr>
        <p:txBody>
          <a:bodyPr/>
          <a:lstStyle/>
          <a:p>
            <a:r>
              <a:rPr lang="en-US" dirty="0" err="1" smtClean="0"/>
              <a:t>Dia</a:t>
            </a:r>
            <a:r>
              <a:rPr lang="en-US" dirty="0" smtClean="0"/>
              <a:t> 1. </a:t>
            </a:r>
            <a:r>
              <a:rPr lang="pt-BR" b="1" dirty="0"/>
              <a:t>Gestão</a:t>
            </a:r>
            <a:endParaRPr lang="en-US" dirty="0" smtClean="0"/>
          </a:p>
          <a:p>
            <a:r>
              <a:rPr lang="en-US" dirty="0" err="1" smtClean="0"/>
              <a:t>Dia</a:t>
            </a:r>
            <a:r>
              <a:rPr lang="en-US" dirty="0" smtClean="0"/>
              <a:t> 2. </a:t>
            </a:r>
            <a:r>
              <a:rPr lang="pt-BR" b="1" dirty="0"/>
              <a:t>Difusão</a:t>
            </a:r>
            <a:endParaRPr lang="en-US" dirty="0" smtClean="0"/>
          </a:p>
          <a:p>
            <a:r>
              <a:rPr lang="en-US" dirty="0" err="1" smtClean="0"/>
              <a:t>Dia</a:t>
            </a:r>
            <a:r>
              <a:rPr lang="en-US" dirty="0" smtClean="0"/>
              <a:t> 3. </a:t>
            </a:r>
            <a:r>
              <a:rPr lang="pt-BR" b="1" dirty="0" smtClean="0"/>
              <a:t>Representação</a:t>
            </a:r>
          </a:p>
          <a:p>
            <a:r>
              <a:rPr lang="pt-BR" dirty="0" smtClean="0"/>
              <a:t>Dia 4. </a:t>
            </a:r>
            <a:r>
              <a:rPr lang="pt-BR" b="1" dirty="0"/>
              <a:t>Seminário</a:t>
            </a:r>
            <a:r>
              <a:rPr lang="pt-BR" dirty="0"/>
              <a:t> em 5 de dezembro para apresentação dos trabalhos finais.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0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67000" y="2669628"/>
            <a:ext cx="6477000" cy="11430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conhecimento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10690" r="29724" b="33586"/>
          <a:stretch/>
        </p:blipFill>
        <p:spPr bwMode="auto">
          <a:xfrm>
            <a:off x="2971800" y="458749"/>
            <a:ext cx="5943600" cy="609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9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7" y="533400"/>
            <a:ext cx="8229600" cy="762000"/>
          </a:xfrm>
        </p:spPr>
        <p:txBody>
          <a:bodyPr/>
          <a:lstStyle/>
          <a:p>
            <a:pPr algn="l"/>
            <a:r>
              <a:rPr lang="pt-BR" smtClean="0"/>
              <a:t>O que é conhecimento? 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7 formas de definir conhecimento (Aladi &amp; </a:t>
            </a:r>
            <a:r>
              <a:rPr lang="pt-BR" dirty="0" err="1" smtClean="0"/>
              <a:t>Leidner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Categorizar em função de varias dimensões, tais como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pessoas vs. software; </a:t>
            </a:r>
            <a:br>
              <a:rPr lang="pt-BR" dirty="0" smtClean="0"/>
            </a:br>
            <a:r>
              <a:rPr lang="pt-BR" sz="2200" dirty="0" smtClean="0"/>
              <a:t>(Silvia e Denise)</a:t>
            </a:r>
            <a:endParaRPr lang="pt-BR" dirty="0" smtClean="0"/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objeto vs. processo; </a:t>
            </a:r>
            <a:br>
              <a:rPr lang="pt-BR" dirty="0" smtClean="0"/>
            </a:br>
            <a:r>
              <a:rPr lang="pt-BR" sz="2200" dirty="0" smtClean="0"/>
              <a:t>(Ademar e Carolina)</a:t>
            </a:r>
            <a:endParaRPr lang="pt-BR" dirty="0" smtClean="0"/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como aprende-lo; </a:t>
            </a:r>
            <a:br>
              <a:rPr lang="pt-BR" dirty="0" smtClean="0"/>
            </a:br>
            <a:r>
              <a:rPr lang="pt-BR" sz="2400" dirty="0" smtClean="0"/>
              <a:t>(Kedma e Jamile)</a:t>
            </a:r>
            <a:endParaRPr lang="pt-BR" dirty="0" smtClean="0"/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quais as limitações de algumas definições do conhecimento; </a:t>
            </a:r>
            <a:br>
              <a:rPr lang="pt-BR" dirty="0" smtClean="0"/>
            </a:br>
            <a:r>
              <a:rPr lang="pt-BR" sz="2400" dirty="0" smtClean="0"/>
              <a:t>(Viviane e Bruna)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gestão, difusão, engenharia do conhecimento. </a:t>
            </a:r>
            <a:br>
              <a:rPr lang="pt-BR" dirty="0" smtClean="0"/>
            </a:br>
            <a:r>
              <a:rPr lang="pt-BR" sz="2400" dirty="0" smtClean="0"/>
              <a:t>(Egon, Emily  e Vinicius)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337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5" y="304800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/>
              <a:t>Resultado do grupo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5" y="1600200"/>
            <a:ext cx="8661105" cy="371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Knowledge and Decision Making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915400" cy="19812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Intelligence refers to gathering information about the problem.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Design is about identifying what approaches could be used to reach a decision that will enable the originating problem to be solved.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It is in the Choice step that one approach is chosen, which entails determining the potential outcome of each approach so that the one with best expected result is selected. 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Implementation and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monitoring are part of problem solving.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28716" r="7391" b="16906"/>
          <a:stretch/>
        </p:blipFill>
        <p:spPr bwMode="auto">
          <a:xfrm>
            <a:off x="2133600" y="3429000"/>
            <a:ext cx="6858000" cy="24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1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Uses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knowledge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76200" y="3962400"/>
            <a:ext cx="89154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Knowledge may be used to gather information during intelligence. </a:t>
            </a:r>
          </a:p>
          <a:p>
            <a:pPr marL="0" indent="0">
              <a:buNone/>
            </a:pPr>
            <a:r>
              <a:rPr lang="en-US" sz="2000" dirty="0" smtClean="0"/>
              <a:t>It is used to execute the design step because it takes knowledge to recognize when an approach has the potential to solve a problem. </a:t>
            </a:r>
          </a:p>
          <a:p>
            <a:pPr marL="0" indent="0">
              <a:buNone/>
            </a:pPr>
            <a:r>
              <a:rPr lang="en-US" sz="2000" dirty="0" smtClean="0"/>
              <a:t>The choice step in the model also uses knowledge. It entails the prediction of results with the comparison between potential benefits and potential disadvantages.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28716" r="7391" b="16906"/>
          <a:stretch/>
        </p:blipFill>
        <p:spPr bwMode="auto">
          <a:xfrm>
            <a:off x="1981200" y="1254234"/>
            <a:ext cx="6833127" cy="24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78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4. 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O que é conhecimento? E o cientifico?</a:t>
            </a:r>
            <a:endParaRPr lang="pt-B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Conhecimento racional, com pretensão de revelar aspectos da realidade, deve ser justificado e é passível de revisão (desde que inexato). </a:t>
            </a:r>
          </a:p>
          <a:p>
            <a:r>
              <a:rPr lang="pt-BR" sz="2800" dirty="0" smtClean="0"/>
              <a:t>Nas ciências empíricas, inclui observação, produção de teorias para explicar observações, testes das teorias e seu aperfeiçoamento. </a:t>
            </a:r>
            <a:r>
              <a:rPr lang="pt-BR" sz="2800" dirty="0" err="1" smtClean="0"/>
              <a:t>Máttar</a:t>
            </a:r>
            <a:r>
              <a:rPr lang="pt-BR" sz="2800" dirty="0" smtClean="0"/>
              <a:t> Neto (2002)</a:t>
            </a:r>
          </a:p>
          <a:p>
            <a:r>
              <a:rPr lang="pt-BR" sz="2800" dirty="0" smtClean="0"/>
              <a:t>Impossível de definir sem o contexto de seu aprendizado.</a:t>
            </a:r>
          </a:p>
          <a:p>
            <a:pPr lvl="1"/>
            <a:r>
              <a:rPr lang="pt-BR" sz="2400" dirty="0" smtClean="0"/>
              <a:t>A definição de conhecimento científico inclui a forma pela qual ele é aprendido (ex. observação, justificação, etc.)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566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5. </a:t>
            </a:r>
            <a:r>
              <a:rPr lang="en-US" dirty="0" err="1" smtClean="0"/>
              <a:t>Ciclos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pt-BR" dirty="0"/>
              <a:t>Ciclos do conhecimento cientifico variam dependendo de seu proposito e do tipo de organização que os </a:t>
            </a:r>
            <a:r>
              <a:rPr lang="pt-BR" dirty="0" smtClean="0"/>
              <a:t>define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7261769" y="6080128"/>
            <a:ext cx="1853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Weber et al. 2013</a:t>
            </a:r>
            <a:endParaRPr lang="en-US" dirty="0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76" y="1445918"/>
            <a:ext cx="1691708" cy="1414311"/>
          </a:xfrm>
          <a:prstGeom prst="rect">
            <a:avLst/>
          </a:prstGeom>
        </p:spPr>
      </p:pic>
      <p:pic>
        <p:nvPicPr>
          <p:cNvPr id="9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1" y="3056854"/>
            <a:ext cx="2214500" cy="1380804"/>
          </a:xfrm>
          <a:prstGeom prst="rect">
            <a:avLst/>
          </a:prstGeom>
        </p:spPr>
      </p:pic>
      <p:pic>
        <p:nvPicPr>
          <p:cNvPr id="10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5" y="4546710"/>
            <a:ext cx="2215583" cy="1381479"/>
          </a:xfrm>
          <a:prstGeom prst="rect">
            <a:avLst/>
          </a:prstGeom>
        </p:spPr>
      </p:pic>
      <p:pic>
        <p:nvPicPr>
          <p:cNvPr id="11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63" y="3046332"/>
            <a:ext cx="1795790" cy="1414311"/>
          </a:xfrm>
          <a:prstGeom prst="rect">
            <a:avLst/>
          </a:prstGeom>
        </p:spPr>
      </p:pic>
      <p:pic>
        <p:nvPicPr>
          <p:cNvPr id="12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27" y="2963530"/>
            <a:ext cx="1658486" cy="1515333"/>
          </a:xfrm>
          <a:prstGeom prst="rect">
            <a:avLst/>
          </a:prstGeom>
        </p:spPr>
      </p:pic>
      <p:pic>
        <p:nvPicPr>
          <p:cNvPr id="13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9" y="4546710"/>
            <a:ext cx="1800301" cy="1288033"/>
          </a:xfrm>
          <a:prstGeom prst="rect">
            <a:avLst/>
          </a:prstGeom>
        </p:spPr>
      </p:pic>
      <p:pic>
        <p:nvPicPr>
          <p:cNvPr id="14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65" y="4639607"/>
            <a:ext cx="2001769" cy="141431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6369" y="1466366"/>
            <a:ext cx="1697361" cy="152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3582" y="1749870"/>
            <a:ext cx="3079380" cy="103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40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404453"/>
            <a:ext cx="8534400" cy="968152"/>
          </a:xfrm>
        </p:spPr>
        <p:txBody>
          <a:bodyPr anchor="ctr"/>
          <a:lstStyle/>
          <a:p>
            <a:pPr algn="l"/>
            <a:r>
              <a:rPr lang="pt-BR" dirty="0" smtClean="0"/>
              <a:t>Produtividade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0"/>
          </p:nvPr>
        </p:nvSpPr>
        <p:spPr>
          <a:xfrm>
            <a:off x="152400" y="5638800"/>
            <a:ext cx="8617259" cy="45943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NAIR,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Praba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PRAKASH,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Kamlesh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eds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.)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Knowledge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Management: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Facilitator’s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Guide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.APO: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Tokyo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, 2009.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Módulo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3 - p.71-104.</a:t>
            </a:r>
            <a:endParaRPr lang="pt-B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[Available at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http://www.apo-tokyo.org/publications/files/ind-43-km_tt-2010.pdf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92028"/>
            <a:ext cx="5257800" cy="501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457200" y="19050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Há um ciclo canônico de conhecimento, que é ampliado dependendo do propósito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607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1"/>
            <a:ext cx="8839200" cy="3295650"/>
          </a:xfrm>
        </p:spPr>
        <p:txBody>
          <a:bodyPr>
            <a:normAutofit/>
          </a:bodyPr>
          <a:lstStyle/>
          <a:p>
            <a:r>
              <a:rPr lang="pt-BR" dirty="0" smtClean="0"/>
              <a:t>Dia 1</a:t>
            </a:r>
            <a:br>
              <a:rPr lang="pt-BR" dirty="0" smtClean="0"/>
            </a:br>
            <a:r>
              <a:rPr lang="pt-BR" dirty="0" smtClean="0"/>
              <a:t>Gestão </a:t>
            </a:r>
            <a:r>
              <a:rPr lang="pt-BR" dirty="0"/>
              <a:t>do Conhecimento Científico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0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/>
          <a:lstStyle/>
          <a:p>
            <a:pPr algn="l"/>
            <a:r>
              <a:rPr lang="pt-BR" sz="2800" smtClean="0"/>
              <a:t>Roda da Investigação e Ciclo Empresarial</a:t>
            </a:r>
            <a:br>
              <a:rPr lang="pt-BR" sz="2800" smtClean="0"/>
            </a:br>
            <a:r>
              <a:rPr lang="pt-BR" sz="2800" smtClean="0"/>
              <a:t>Semelhanças entre pesquisa e desenvolvimento empresarial</a:t>
            </a:r>
            <a:endParaRPr lang="pt-BR" sz="280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" y="5827259"/>
            <a:ext cx="9144000" cy="268741"/>
          </a:xfrm>
        </p:spPr>
        <p:txBody>
          <a:bodyPr>
            <a:normAutofit fontScale="85000" lnSpcReduction="10000"/>
          </a:bodyPr>
          <a:lstStyle/>
          <a:p>
            <a:r>
              <a:rPr lang="pt-BR" sz="1200" smtClean="0">
                <a:solidFill>
                  <a:schemeClr val="bg2">
                    <a:lumMod val="25000"/>
                  </a:schemeClr>
                </a:solidFill>
              </a:rPr>
              <a:t>Byron K.C. From Research to Entrepreneurship: A New Framework.Queen Mary, University of London. [Available at </a:t>
            </a:r>
            <a:r>
              <a:rPr lang="pt-BR" sz="120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http://www.emc-square.org/emc2/?p=4910</a:t>
            </a:r>
            <a:r>
              <a:rPr lang="pt-BR" sz="1200" smtClean="0">
                <a:solidFill>
                  <a:schemeClr val="bg2">
                    <a:lumMod val="25000"/>
                  </a:schemeClr>
                </a:solidFill>
              </a:rPr>
              <a:t> ]</a:t>
            </a:r>
            <a:endParaRPr lang="pt-BR" sz="12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1828800"/>
            <a:ext cx="9144000" cy="3879899"/>
            <a:chOff x="766897" y="2636912"/>
            <a:chExt cx="7560452" cy="272977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97" y="2636912"/>
              <a:ext cx="3672847" cy="243244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2636912"/>
              <a:ext cx="3683341" cy="2439393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827584" y="5085184"/>
              <a:ext cx="3600400" cy="281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smtClean="0"/>
                <a:t>Harwood, W.S., Reiff, R., &amp; Phillipson, T. Voices from the frontline: Scientists’ conceptions of scientific inquiry. </a:t>
              </a:r>
              <a:r>
                <a:rPr lang="pt-BR" sz="1000" i="1" smtClean="0"/>
                <a:t>J. Chem Edu, </a:t>
              </a:r>
              <a:r>
                <a:rPr lang="pt-BR" sz="1000" smtClean="0"/>
                <a:t>2004.</a:t>
              </a:r>
              <a:endParaRPr lang="pt-BR" sz="100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788024" y="5085184"/>
              <a:ext cx="3384376" cy="281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smtClean="0"/>
                <a:t>Byron. K. C. “The Enterprise Cycle”, </a:t>
              </a:r>
              <a:r>
                <a:rPr lang="pt-BR" sz="1000" i="1" smtClean="0"/>
                <a:t>International Entrepreneurship Educators’ Conference, </a:t>
              </a:r>
              <a:r>
                <a:rPr lang="pt-BR" sz="1000" smtClean="0"/>
                <a:t>(IEEC’10), Cardiff, 2010.</a:t>
              </a:r>
              <a:endParaRPr lang="pt-BR" sz="1000"/>
            </a:p>
          </p:txBody>
        </p:sp>
      </p:grpSp>
    </p:spTree>
    <p:extLst>
      <p:ext uri="{BB962C8B-B14F-4D97-AF65-F5344CB8AC3E}">
        <p14:creationId xmlns:p14="http://schemas.microsoft.com/office/powerpoint/2010/main" val="29419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6391660" cy="484783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76200" y="381000"/>
            <a:ext cx="8534400" cy="968152"/>
          </a:xfrm>
        </p:spPr>
        <p:txBody>
          <a:bodyPr anchor="ctr"/>
          <a:lstStyle/>
          <a:p>
            <a:pPr algn="l"/>
            <a:r>
              <a:rPr lang="en-US" dirty="0" err="1" smtClean="0"/>
              <a:t>Conhecimento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6620260" y="4311402"/>
            <a:ext cx="2224274" cy="489198"/>
          </a:xfrm>
        </p:spPr>
        <p:txBody>
          <a:bodyPr>
            <a:noAutofit/>
          </a:bodyPr>
          <a:lstStyle/>
          <a:p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Public Health Agency of Canada (2009). Integrated Strategy on Healthy Living and Chronic Diseases - Knowledge Development and Exchange Functional Component (</a:t>
            </a:r>
            <a:r>
              <a:rPr lang="pt-BR" sz="1050" dirty="0" smtClean="0">
                <a:solidFill>
                  <a:schemeClr val="bg2">
                    <a:lumMod val="25000"/>
                  </a:schemeClr>
                </a:solidFill>
              </a:rPr>
              <a:t>ISHLCD)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pt-BR" sz="1050" dirty="0" smtClean="0">
                <a:solidFill>
                  <a:schemeClr val="bg2">
                    <a:lumMod val="25000"/>
                  </a:schemeClr>
                </a:solidFill>
              </a:rPr>
              <a:t> [</a:t>
            </a:r>
            <a:r>
              <a:rPr lang="pt-BR" sz="1050" dirty="0" err="1" smtClean="0">
                <a:solidFill>
                  <a:schemeClr val="bg2">
                    <a:lumMod val="25000"/>
                  </a:schemeClr>
                </a:solidFill>
              </a:rPr>
              <a:t>Available</a:t>
            </a:r>
            <a:r>
              <a:rPr lang="pt-BR" sz="105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050" dirty="0" err="1" smtClean="0">
                <a:solidFill>
                  <a:schemeClr val="bg2">
                    <a:lumMod val="25000"/>
                  </a:schemeClr>
                </a:solidFill>
              </a:rPr>
              <a:t>at</a:t>
            </a:r>
            <a:r>
              <a:rPr lang="pt-BR" sz="105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05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http://www.phac-aspc.gc.ca/about_apropos/reports/2008-09/hlcd-vsmc/kde-dec/annex-annexe-1-eng.</a:t>
            </a:r>
            <a:r>
              <a:rPr lang="pt-BR" sz="1050" dirty="0" err="1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php</a:t>
            </a:r>
            <a:r>
              <a:rPr lang="pt-BR" sz="1050" dirty="0" smtClean="0">
                <a:solidFill>
                  <a:schemeClr val="bg2">
                    <a:lumMod val="25000"/>
                  </a:schemeClr>
                </a:solidFill>
              </a:rPr>
              <a:t> ]</a:t>
            </a:r>
            <a:endParaRPr lang="pt-BR" sz="10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9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42095"/>
            <a:ext cx="7696200" cy="497770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76200" y="251048"/>
            <a:ext cx="8534400" cy="968152"/>
          </a:xfrm>
        </p:spPr>
        <p:txBody>
          <a:bodyPr/>
          <a:lstStyle/>
          <a:p>
            <a:pPr algn="l"/>
            <a:r>
              <a:rPr lang="pt-BR" sz="3200" dirty="0" smtClean="0"/>
              <a:t>Ciclo da Geracao e </a:t>
            </a:r>
            <a:br>
              <a:rPr lang="pt-BR" sz="3200" dirty="0" smtClean="0"/>
            </a:br>
            <a:r>
              <a:rPr lang="pt-BR" sz="3200" dirty="0" err="1" smtClean="0"/>
              <a:t>Comunicacao</a:t>
            </a:r>
            <a:r>
              <a:rPr lang="pt-BR" sz="3200" dirty="0" smtClean="0"/>
              <a:t> Cientifica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227275" y="5791200"/>
            <a:ext cx="8617259" cy="459432"/>
          </a:xfrm>
        </p:spPr>
        <p:txBody>
          <a:bodyPr anchor="ctr">
            <a:noAutofit/>
          </a:bodyPr>
          <a:lstStyle/>
          <a:p>
            <a:pPr indent="0"/>
            <a:r>
              <a:rPr lang="en-US" sz="1200" dirty="0" err="1" smtClean="0">
                <a:solidFill>
                  <a:schemeClr val="tx1"/>
                </a:solidFill>
              </a:rPr>
              <a:t>Björk</a:t>
            </a:r>
            <a:r>
              <a:rPr lang="en-US" sz="1200" dirty="0" smtClean="0">
                <a:solidFill>
                  <a:schemeClr val="tx1"/>
                </a:solidFill>
              </a:rPr>
              <a:t>, B-C. (2007). “</a:t>
            </a:r>
            <a:r>
              <a:rPr lang="pt-BR" sz="1200" dirty="0" err="1" smtClean="0">
                <a:solidFill>
                  <a:schemeClr val="tx1"/>
                </a:solidFill>
              </a:rPr>
              <a:t>The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Scientific</a:t>
            </a:r>
            <a:r>
              <a:rPr lang="pt-BR" sz="1200" dirty="0" smtClean="0">
                <a:solidFill>
                  <a:schemeClr val="tx1"/>
                </a:solidFill>
              </a:rPr>
              <a:t> Communication </a:t>
            </a:r>
            <a:r>
              <a:rPr lang="pt-BR" sz="1200" dirty="0" err="1" smtClean="0">
                <a:solidFill>
                  <a:schemeClr val="tx1"/>
                </a:solidFill>
              </a:rPr>
              <a:t>Life-Cycle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model</a:t>
            </a:r>
            <a:r>
              <a:rPr lang="pt-BR" sz="1200" dirty="0" smtClean="0">
                <a:solidFill>
                  <a:schemeClr val="tx1"/>
                </a:solidFill>
              </a:rPr>
              <a:t>”. [</a:t>
            </a:r>
            <a:r>
              <a:rPr lang="pt-BR" sz="1200" dirty="0" err="1" smtClean="0">
                <a:solidFill>
                  <a:schemeClr val="tx1"/>
                </a:solidFill>
              </a:rPr>
              <a:t>Available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at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hlinkClick r:id="rId4"/>
              </a:rPr>
              <a:t>http://www.sciencemodel.net/</a:t>
            </a:r>
            <a:r>
              <a:rPr lang="pt-BR" sz="1200" dirty="0" smtClean="0">
                <a:solidFill>
                  <a:schemeClr val="tx1"/>
                </a:solidFill>
              </a:rPr>
              <a:t> ]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5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621"/>
            <a:ext cx="6934200" cy="520543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533400"/>
          </a:xfrm>
        </p:spPr>
        <p:txBody>
          <a:bodyPr anchor="ctr"/>
          <a:lstStyle/>
          <a:p>
            <a:pPr algn="l"/>
            <a:r>
              <a:rPr lang="pt-BR" dirty="0" smtClean="0"/>
              <a:t>Ciclo da Publicação Científica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-76200" y="2743200"/>
            <a:ext cx="1447799" cy="2819400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The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Scientific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Publication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Cycle</a:t>
            </a:r>
            <a:r>
              <a:rPr lang="pt-BR" dirty="0" smtClean="0">
                <a:solidFill>
                  <a:schemeClr val="tx1"/>
                </a:solidFill>
              </a:rPr>
              <a:t>.[</a:t>
            </a:r>
            <a:r>
              <a:rPr lang="pt-BR" dirty="0" err="1" smtClean="0">
                <a:solidFill>
                  <a:schemeClr val="tx1"/>
                </a:solidFill>
              </a:rPr>
              <a:t>Available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at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  <a:hlinkClick r:id="rId4"/>
              </a:rPr>
              <a:t>http://lib.unb.ca/science/ScientificPublicationCycleBiologyJanuary2010.pdf</a:t>
            </a:r>
            <a:r>
              <a:rPr lang="pt-BR" dirty="0" smtClean="0">
                <a:solidFill>
                  <a:schemeClr val="tx1"/>
                </a:solidFill>
              </a:rPr>
              <a:t>] 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7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968152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Ciclo de Vida dos Dados Cientificos</a:t>
            </a:r>
            <a:endParaRPr lang="pt-BR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181600" y="1447800"/>
            <a:ext cx="3810000" cy="3886200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pt-BR" b="1" dirty="0" err="1" smtClean="0"/>
              <a:t>Reproducibilidade</a:t>
            </a:r>
            <a:r>
              <a:rPr lang="pt-BR" b="1" dirty="0" smtClean="0"/>
              <a:t> 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Útil em trabalhos baseados em hipóteses e </a:t>
            </a:r>
            <a:r>
              <a:rPr lang="pt-BR" dirty="0" err="1" smtClean="0"/>
              <a:t>surveys</a:t>
            </a:r>
            <a:r>
              <a:rPr lang="pt-BR" dirty="0" smtClean="0"/>
              <a:t>.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endParaRPr lang="pt-BR" dirty="0"/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Há um protocolos em atividades científicas para explicitar os processos de uso dos dados para efeitos de </a:t>
            </a:r>
            <a:r>
              <a:rPr lang="pt-BR" dirty="0" err="1" smtClean="0"/>
              <a:t>reproducibilidade</a:t>
            </a:r>
            <a:r>
              <a:rPr lang="pt-BR" dirty="0" smtClean="0"/>
              <a:t> </a:t>
            </a:r>
            <a:endParaRPr lang="en-US" dirty="0"/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47608"/>
            <a:ext cx="5410200" cy="524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4646875" y="6019800"/>
            <a:ext cx="44971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The University of Queensland. Research Support. UQ Library  [Available at </a:t>
            </a:r>
            <a:r>
              <a:rPr lang="en-US" sz="1200" dirty="0" smtClean="0">
                <a:hlinkClick r:id="rId4"/>
              </a:rPr>
              <a:t>https://www.library.uq.edu.au/research-support</a:t>
            </a:r>
            <a:r>
              <a:rPr lang="en-US" sz="1200" dirty="0" smtClean="0"/>
              <a:t> ].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1341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968152"/>
          </a:xfrm>
        </p:spPr>
        <p:txBody>
          <a:bodyPr/>
          <a:lstStyle/>
          <a:p>
            <a:pPr algn="l"/>
            <a:r>
              <a:rPr lang="pt-BR" sz="3200" b="1" dirty="0" smtClean="0"/>
              <a:t>Ciclo da Ciencia eletronica (eScience)</a:t>
            </a:r>
            <a:endParaRPr lang="pt-BR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410200" y="1447800"/>
            <a:ext cx="3581400" cy="2895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pt-BR" dirty="0"/>
              <a:t>Alguns incluem a etapa da </a:t>
            </a:r>
            <a:r>
              <a:rPr lang="pt-BR" dirty="0" smtClean="0"/>
              <a:t>gera</a:t>
            </a:r>
            <a:r>
              <a:rPr lang="pt-BR" dirty="0"/>
              <a:t>çã</a:t>
            </a:r>
            <a:r>
              <a:rPr lang="pt-BR" dirty="0" smtClean="0"/>
              <a:t>o </a:t>
            </a:r>
            <a:r>
              <a:rPr lang="pt-BR" dirty="0"/>
              <a:t>de propostas </a:t>
            </a:r>
            <a:r>
              <a:rPr lang="pt-BR" dirty="0" smtClean="0"/>
              <a:t>até </a:t>
            </a:r>
            <a:r>
              <a:rPr lang="pt-BR" dirty="0"/>
              <a:t>a </a:t>
            </a:r>
            <a:r>
              <a:rPr lang="pt-BR" dirty="0" smtClean="0"/>
              <a:t>obten</a:t>
            </a:r>
            <a:r>
              <a:rPr lang="pt-BR" dirty="0"/>
              <a:t>çã</a:t>
            </a:r>
            <a:r>
              <a:rPr lang="pt-BR" dirty="0" smtClean="0"/>
              <a:t>o </a:t>
            </a:r>
            <a:r>
              <a:rPr lang="pt-BR" dirty="0"/>
              <a:t>do fomento para a </a:t>
            </a:r>
            <a:r>
              <a:rPr lang="pt-BR" dirty="0" smtClean="0"/>
              <a:t>execu</a:t>
            </a:r>
            <a:r>
              <a:rPr lang="pt-BR" dirty="0"/>
              <a:t>çã</a:t>
            </a:r>
            <a:r>
              <a:rPr lang="pt-BR" dirty="0" smtClean="0"/>
              <a:t>o </a:t>
            </a:r>
            <a:r>
              <a:rPr lang="pt-BR" dirty="0"/>
              <a:t>da pesquisa</a:t>
            </a:r>
            <a:endParaRPr lang="en-US" dirty="0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0" y="1447800"/>
            <a:ext cx="5040560" cy="447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ço Reservado para Conteúdo 6"/>
          <p:cNvSpPr txBox="1">
            <a:spLocks/>
          </p:cNvSpPr>
          <p:nvPr/>
        </p:nvSpPr>
        <p:spPr>
          <a:xfrm>
            <a:off x="5257800" y="5562600"/>
            <a:ext cx="38862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STFC:Science</a:t>
            </a:r>
            <a:r>
              <a:rPr lang="en-US" sz="1200" dirty="0" smtClean="0"/>
              <a:t> and Technology Facilities Council. 2013. Guide to e-Science. [Available at </a:t>
            </a:r>
            <a:r>
              <a:rPr lang="en-US" sz="1200" dirty="0" smtClean="0">
                <a:hlinkClick r:id="rId4"/>
              </a:rPr>
              <a:t>http://www.stfc.ac.uk/e-Science/guide/22111.aspx</a:t>
            </a:r>
            <a:r>
              <a:rPr lang="en-US" sz="1200" dirty="0" smtClean="0"/>
              <a:t> ].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82837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010400" y="1828800"/>
            <a:ext cx="2133600" cy="160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pt-BR" sz="1800" dirty="0" smtClean="0"/>
              <a:t>Inclui recursos como equipamentos e revisao do estado da arte e comunicacao dos resultados</a:t>
            </a:r>
            <a:endParaRPr lang="en-US" sz="1800" dirty="0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6858000" cy="521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3693042" y="6019800"/>
            <a:ext cx="5486400" cy="45943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UTEP. The </a:t>
            </a:r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Texas At El Paso. STEM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r>
              <a:rPr lang="pt-BR" dirty="0" smtClean="0"/>
              <a:t>.[</a:t>
            </a:r>
            <a:r>
              <a:rPr lang="pt-BR" dirty="0" err="1" smtClean="0"/>
              <a:t>Available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smtClean="0">
                <a:hlinkClick r:id="rId4"/>
              </a:rPr>
              <a:t>http://science.utep.edu/couri/index.php?option=com_content&amp;view=article&amp;id=94&amp;Itemid=242</a:t>
            </a:r>
            <a:r>
              <a:rPr lang="pt-BR" dirty="0" smtClean="0"/>
              <a:t>]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19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2400" y="5716022"/>
            <a:ext cx="212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Weber et al. 2013 </a:t>
            </a:r>
            <a:endParaRPr lang="en-US" sz="1400" dirty="0"/>
          </a:p>
        </p:txBody>
      </p:sp>
      <p:graphicFrame>
        <p:nvGraphicFramePr>
          <p:cNvPr id="11" name="Gráfico 2"/>
          <p:cNvGraphicFramePr/>
          <p:nvPr>
            <p:extLst>
              <p:ext uri="{D42A27DB-BD31-4B8C-83A1-F6EECF244321}">
                <p14:modId xmlns:p14="http://schemas.microsoft.com/office/powerpoint/2010/main" val="693536460"/>
              </p:ext>
            </p:extLst>
          </p:nvPr>
        </p:nvGraphicFramePr>
        <p:xfrm>
          <a:off x="3665474" y="2192867"/>
          <a:ext cx="2877385" cy="232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upo 13"/>
          <p:cNvGrpSpPr/>
          <p:nvPr/>
        </p:nvGrpSpPr>
        <p:grpSpPr>
          <a:xfrm>
            <a:off x="3640772" y="1973952"/>
            <a:ext cx="2761876" cy="2727536"/>
            <a:chOff x="2876887" y="1709576"/>
            <a:chExt cx="2656789" cy="2592000"/>
          </a:xfrm>
        </p:grpSpPr>
        <p:sp>
          <p:nvSpPr>
            <p:cNvPr id="13" name="Rosca 4"/>
            <p:cNvSpPr>
              <a:spLocks noChangeAspect="1"/>
            </p:cNvSpPr>
            <p:nvPr/>
          </p:nvSpPr>
          <p:spPr>
            <a:xfrm>
              <a:off x="2876887" y="1709576"/>
              <a:ext cx="2656789" cy="2592000"/>
            </a:xfrm>
            <a:prstGeom prst="donut">
              <a:avLst>
                <a:gd name="adj" fmla="val 11330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  <p:sp>
          <p:nvSpPr>
            <p:cNvPr id="14" name="CaixaDeTexto 10"/>
            <p:cNvSpPr txBox="1"/>
            <p:nvPr/>
          </p:nvSpPr>
          <p:spPr>
            <a:xfrm>
              <a:off x="3695298" y="1789992"/>
              <a:ext cx="1195366" cy="26323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Science </a:t>
              </a:r>
              <a:r>
                <a:rPr lang="en-US" sz="1200" b="1" dirty="0" smtClean="0"/>
                <a:t>Cycle</a:t>
              </a:r>
              <a:endParaRPr lang="en-US" sz="1200" b="1" dirty="0"/>
            </a:p>
          </p:txBody>
        </p:sp>
      </p:grpSp>
      <p:grpSp>
        <p:nvGrpSpPr>
          <p:cNvPr id="15" name="Grupo 20"/>
          <p:cNvGrpSpPr/>
          <p:nvPr/>
        </p:nvGrpSpPr>
        <p:grpSpPr>
          <a:xfrm>
            <a:off x="3342380" y="1731246"/>
            <a:ext cx="3320987" cy="3240000"/>
            <a:chOff x="2523649" y="1466870"/>
            <a:chExt cx="3320987" cy="3240000"/>
          </a:xfrm>
        </p:grpSpPr>
        <p:sp>
          <p:nvSpPr>
            <p:cNvPr id="16" name="Rosca 11"/>
            <p:cNvSpPr>
              <a:spLocks noChangeAspect="1"/>
            </p:cNvSpPr>
            <p:nvPr/>
          </p:nvSpPr>
          <p:spPr>
            <a:xfrm>
              <a:off x="2523649" y="1466870"/>
              <a:ext cx="3320987" cy="3240000"/>
            </a:xfrm>
            <a:prstGeom prst="donut">
              <a:avLst>
                <a:gd name="adj" fmla="val 9213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" name="CaixaDeTexto 12"/>
            <p:cNvSpPr txBox="1"/>
            <p:nvPr/>
          </p:nvSpPr>
          <p:spPr>
            <a:xfrm>
              <a:off x="3426164" y="1466870"/>
              <a:ext cx="1553630" cy="27699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Publication Cycle</a:t>
              </a:r>
            </a:p>
          </p:txBody>
        </p:sp>
      </p:grpSp>
      <p:grpSp>
        <p:nvGrpSpPr>
          <p:cNvPr id="18" name="Grupo 19"/>
          <p:cNvGrpSpPr/>
          <p:nvPr/>
        </p:nvGrpSpPr>
        <p:grpSpPr>
          <a:xfrm>
            <a:off x="2947365" y="1342256"/>
            <a:ext cx="4095884" cy="3996000"/>
            <a:chOff x="2128634" y="1077880"/>
            <a:chExt cx="4095884" cy="39960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9" name="Rosca 14"/>
            <p:cNvSpPr>
              <a:spLocks noChangeAspect="1"/>
            </p:cNvSpPr>
            <p:nvPr/>
          </p:nvSpPr>
          <p:spPr>
            <a:xfrm>
              <a:off x="2128634" y="1077880"/>
              <a:ext cx="4095884" cy="3996000"/>
            </a:xfrm>
            <a:prstGeom prst="donut">
              <a:avLst>
                <a:gd name="adj" fmla="val 9213"/>
              </a:avLst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0" name="CaixaDeTexto 15"/>
            <p:cNvSpPr txBox="1"/>
            <p:nvPr/>
          </p:nvSpPr>
          <p:spPr>
            <a:xfrm>
              <a:off x="3399035" y="1113410"/>
              <a:ext cx="1745991" cy="30777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/>
                <a:t>Innovation </a:t>
              </a:r>
              <a:r>
                <a:rPr lang="en-US" sz="1300" b="1" dirty="0" smtClean="0"/>
                <a:t>Cycle</a:t>
              </a:r>
              <a:r>
                <a:rPr lang="pt-BR" sz="1300" b="1" dirty="0" smtClean="0"/>
                <a:t> </a:t>
              </a:r>
              <a:endParaRPr lang="pt-BR" sz="1300" b="1" dirty="0"/>
            </a:p>
          </p:txBody>
        </p:sp>
      </p:grpSp>
      <p:grpSp>
        <p:nvGrpSpPr>
          <p:cNvPr id="21" name="Grupo 18"/>
          <p:cNvGrpSpPr/>
          <p:nvPr/>
        </p:nvGrpSpPr>
        <p:grpSpPr>
          <a:xfrm>
            <a:off x="2441103" y="838200"/>
            <a:ext cx="5119855" cy="4995000"/>
            <a:chOff x="1622372" y="573824"/>
            <a:chExt cx="5119855" cy="4995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" name="Rosca 16"/>
            <p:cNvSpPr>
              <a:spLocks noChangeAspect="1"/>
            </p:cNvSpPr>
            <p:nvPr/>
          </p:nvSpPr>
          <p:spPr>
            <a:xfrm>
              <a:off x="1622372" y="573824"/>
              <a:ext cx="5119855" cy="4995000"/>
            </a:xfrm>
            <a:prstGeom prst="donut">
              <a:avLst>
                <a:gd name="adj" fmla="val 9762"/>
              </a:avLst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3" name="CaixaDeTexto 17"/>
            <p:cNvSpPr txBox="1"/>
            <p:nvPr/>
          </p:nvSpPr>
          <p:spPr>
            <a:xfrm>
              <a:off x="3221904" y="656120"/>
              <a:ext cx="2100255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Mensuration</a:t>
              </a:r>
              <a:r>
                <a:rPr lang="pt-BR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Cycle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o 38"/>
          <p:cNvGrpSpPr/>
          <p:nvPr/>
        </p:nvGrpSpPr>
        <p:grpSpPr>
          <a:xfrm>
            <a:off x="1125111" y="956400"/>
            <a:ext cx="7868720" cy="5212418"/>
            <a:chOff x="591712" y="963761"/>
            <a:chExt cx="7868720" cy="5212418"/>
          </a:xfrm>
        </p:grpSpPr>
        <p:sp>
          <p:nvSpPr>
            <p:cNvPr id="25" name="Oval 36"/>
            <p:cNvSpPr/>
            <p:nvPr/>
          </p:nvSpPr>
          <p:spPr>
            <a:xfrm>
              <a:off x="5742818" y="963761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Knowledge Engineering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15"/>
            <p:cNvSpPr/>
            <p:nvPr/>
          </p:nvSpPr>
          <p:spPr>
            <a:xfrm>
              <a:off x="6473418" y="1606669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Knowledge Mgmt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/>
            <p:cNvSpPr/>
            <p:nvPr/>
          </p:nvSpPr>
          <p:spPr>
            <a:xfrm>
              <a:off x="6722394" y="2277184"/>
              <a:ext cx="1738038" cy="43173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Scientometrics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11"/>
            <p:cNvSpPr/>
            <p:nvPr/>
          </p:nvSpPr>
          <p:spPr>
            <a:xfrm>
              <a:off x="6948264" y="2940613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Science metrics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39"/>
            <p:cNvSpPr/>
            <p:nvPr/>
          </p:nvSpPr>
          <p:spPr>
            <a:xfrm>
              <a:off x="6948264" y="3645024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Altmetrics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17"/>
            <p:cNvSpPr/>
            <p:nvPr/>
          </p:nvSpPr>
          <p:spPr>
            <a:xfrm>
              <a:off x="1475656" y="1115634"/>
              <a:ext cx="1620016" cy="44115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Visualization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13"/>
            <p:cNvSpPr/>
            <p:nvPr/>
          </p:nvSpPr>
          <p:spPr>
            <a:xfrm>
              <a:off x="1009966" y="1688149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HCI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611560" y="2422351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STEM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20"/>
            <p:cNvSpPr/>
            <p:nvPr/>
          </p:nvSpPr>
          <p:spPr>
            <a:xfrm>
              <a:off x="591712" y="3137832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Public Policy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40"/>
            <p:cNvSpPr/>
            <p:nvPr/>
          </p:nvSpPr>
          <p:spPr>
            <a:xfrm>
              <a:off x="611560" y="3861024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Social networks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2"/>
            <p:cNvSpPr/>
            <p:nvPr/>
          </p:nvSpPr>
          <p:spPr>
            <a:xfrm>
              <a:off x="907907" y="4488074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Mgmt Social Sectors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18"/>
            <p:cNvSpPr/>
            <p:nvPr/>
          </p:nvSpPr>
          <p:spPr>
            <a:xfrm>
              <a:off x="3861109" y="5744179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Economics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19"/>
            <p:cNvSpPr/>
            <p:nvPr/>
          </p:nvSpPr>
          <p:spPr>
            <a:xfrm>
              <a:off x="5433326" y="5468784"/>
              <a:ext cx="1586945" cy="408488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Evaluation Methodology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21"/>
            <p:cNvSpPr/>
            <p:nvPr/>
          </p:nvSpPr>
          <p:spPr>
            <a:xfrm>
              <a:off x="6129968" y="4920074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Philosophy of science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28"/>
            <p:cNvSpPr/>
            <p:nvPr/>
          </p:nvSpPr>
          <p:spPr>
            <a:xfrm>
              <a:off x="6680283" y="4293024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Sociology of science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3"/>
            <p:cNvSpPr/>
            <p:nvPr/>
          </p:nvSpPr>
          <p:spPr>
            <a:xfrm>
              <a:off x="2283236" y="5468784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Accounting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32"/>
            <p:cNvSpPr/>
            <p:nvPr/>
          </p:nvSpPr>
          <p:spPr>
            <a:xfrm>
              <a:off x="1526468" y="4974323"/>
              <a:ext cx="1476000" cy="432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Intellectual Capital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ítulo 2"/>
          <p:cNvSpPr>
            <a:spLocks noGrp="1"/>
          </p:cNvSpPr>
          <p:nvPr>
            <p:ph type="title"/>
          </p:nvPr>
        </p:nvSpPr>
        <p:spPr>
          <a:xfrm>
            <a:off x="1" y="407522"/>
            <a:ext cx="8534400" cy="506878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 smtClean="0"/>
              <a:t>Visa a Mensuração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69325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6. </a:t>
            </a:r>
            <a:r>
              <a:rPr lang="en-US" dirty="0" err="1" smtClean="0"/>
              <a:t>Resultado</a:t>
            </a:r>
            <a:r>
              <a:rPr lang="en-US" dirty="0" smtClean="0"/>
              <a:t> (outcomes)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9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Resultado (</a:t>
            </a:r>
            <a:r>
              <a:rPr lang="pt-BR" b="1" i="1" dirty="0" err="1" smtClean="0"/>
              <a:t>Outcome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429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Organizações para fins lucrativos tomam decisões que gerem lucro e sustentabilidade.</a:t>
            </a:r>
          </a:p>
          <a:p>
            <a:r>
              <a:rPr lang="pt-BR" sz="2800" dirty="0" smtClean="0"/>
              <a:t>Organizações sem fins lucrativos tomam decisões que gerem resultados (</a:t>
            </a:r>
            <a:r>
              <a:rPr lang="pt-BR" sz="2800" dirty="0" err="1" smtClean="0"/>
              <a:t>outcomes</a:t>
            </a:r>
            <a:r>
              <a:rPr lang="pt-BR" sz="2800" dirty="0" smtClean="0"/>
              <a:t>) e sustentabilidade.</a:t>
            </a:r>
          </a:p>
          <a:p>
            <a:r>
              <a:rPr lang="pt-BR" sz="2800" dirty="0" smtClean="0"/>
              <a:t>A ideia que o objetivo de todas as organizações deve ser funcionarem como organizações que visam lucro para remuneração dos acionistas terem sucesso esta’ errada!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224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0" y="533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Dia</a:t>
            </a:r>
            <a:r>
              <a:rPr lang="en-US" dirty="0" smtClean="0"/>
              <a:t> 1. </a:t>
            </a:r>
            <a:r>
              <a:rPr lang="pt-BR" b="1" dirty="0" smtClean="0"/>
              <a:t>Gestão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Introdução </a:t>
            </a:r>
            <a:r>
              <a:rPr lang="pt-BR" dirty="0"/>
              <a:t>à </a:t>
            </a:r>
            <a:r>
              <a:rPr lang="pt-BR" dirty="0" smtClean="0"/>
              <a:t>disciplina, alunos </a:t>
            </a:r>
            <a:r>
              <a:rPr lang="pt-BR" dirty="0"/>
              <a:t>e </a:t>
            </a:r>
            <a:r>
              <a:rPr lang="pt-BR" dirty="0" smtClean="0"/>
              <a:t>instrutores.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Visao </a:t>
            </a:r>
            <a:r>
              <a:rPr lang="pt-BR" dirty="0"/>
              <a:t>global do trabalho final</a:t>
            </a:r>
            <a:r>
              <a:rPr lang="pt-BR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Conteúdos.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7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/>
              <a:t>Conhecimento como Resultado</a:t>
            </a:r>
            <a:endParaRPr lang="pt-B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038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Muitos setores sociais seguem uma </a:t>
            </a:r>
            <a:r>
              <a:rPr lang="pt-BR" sz="2800" dirty="0" err="1" smtClean="0"/>
              <a:t>tradicao</a:t>
            </a:r>
            <a:r>
              <a:rPr lang="pt-BR" sz="2800" dirty="0" smtClean="0"/>
              <a:t> de utilizar as entradas tais como investimentos e atividades como medidas de sucesso (Collins 2011). </a:t>
            </a:r>
          </a:p>
          <a:p>
            <a:r>
              <a:rPr lang="pt-BR" sz="2800" dirty="0" smtClean="0"/>
              <a:t>Por exemplo, as estatísticas em ciência e tecnologia calculadas por todos os países do mundo e usadas como base de comparação entre eles, apenas medem investimentos oriundos de politicas e decisões já tomadas (</a:t>
            </a:r>
            <a:r>
              <a:rPr lang="pt-BR" sz="2800" i="1" dirty="0" err="1" smtClean="0"/>
              <a:t>Godin</a:t>
            </a:r>
            <a:r>
              <a:rPr lang="pt-BR" sz="2800" i="1" dirty="0" smtClean="0"/>
              <a:t> </a:t>
            </a:r>
            <a:r>
              <a:rPr lang="pt-BR" sz="2800" dirty="0" smtClean="0"/>
              <a:t>2005), ou seja, as entradas, e não os resultados.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7837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876800"/>
          </a:xfrm>
        </p:spPr>
        <p:txBody>
          <a:bodyPr>
            <a:normAutofit/>
          </a:bodyPr>
          <a:lstStyle/>
          <a:p>
            <a:r>
              <a:rPr lang="pt-BR" dirty="0" smtClean="0"/>
              <a:t>Origem da utilização de investimentos para mensuração (Collins 2011)</a:t>
            </a:r>
          </a:p>
          <a:p>
            <a:r>
              <a:rPr lang="pt-BR" dirty="0" smtClean="0"/>
              <a:t>A utilização de investimentos origina-se do fato de que valores monetários em atividades de lucro são </a:t>
            </a:r>
            <a:r>
              <a:rPr lang="pt-BR" noProof="1" smtClean="0"/>
              <a:t>utilizadas</a:t>
            </a:r>
            <a:r>
              <a:rPr lang="pt-BR" dirty="0" smtClean="0"/>
              <a:t> tanto para investimentos (entradas) como para lucro (resultado).</a:t>
            </a:r>
          </a:p>
          <a:p>
            <a:r>
              <a:rPr lang="pt-BR" dirty="0" smtClean="0"/>
              <a:t>Em setores sem fins lucrativos, valores monetários são apenas investimentos (entradas) e não resultado (</a:t>
            </a:r>
            <a:r>
              <a:rPr lang="pt-BR" i="1" dirty="0" err="1" smtClean="0"/>
              <a:t>outcome</a:t>
            </a:r>
            <a:r>
              <a:rPr lang="pt-BR" dirty="0" smtClean="0"/>
              <a:t>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Conhecimento como Resultado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0615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" y="1295400"/>
            <a:ext cx="9067800" cy="2057400"/>
          </a:xfrm>
        </p:spPr>
        <p:txBody>
          <a:bodyPr>
            <a:noAutofit/>
          </a:bodyPr>
          <a:lstStyle/>
          <a:p>
            <a:pPr algn="l"/>
            <a:r>
              <a:rPr lang="pt-BR" sz="3600" dirty="0"/>
              <a:t>Em setores sem fins lucrativos, desempenho </a:t>
            </a:r>
            <a:r>
              <a:rPr lang="pt-BR" sz="3600" dirty="0" smtClean="0"/>
              <a:t>só </a:t>
            </a:r>
            <a:r>
              <a:rPr lang="pt-BR" sz="3600" dirty="0"/>
              <a:t>pode ser avaliado com </a:t>
            </a:r>
            <a:r>
              <a:rPr lang="pt-BR" sz="3600" dirty="0" smtClean="0"/>
              <a:t>relação à missão </a:t>
            </a:r>
            <a:r>
              <a:rPr lang="pt-BR" sz="3600" dirty="0"/>
              <a:t>da </a:t>
            </a:r>
            <a:r>
              <a:rPr lang="pt-BR" sz="3600" dirty="0" smtClean="0"/>
              <a:t>organização. (</a:t>
            </a:r>
            <a:r>
              <a:rPr lang="en-US" sz="3600" dirty="0" smtClean="0"/>
              <a:t>Collins 2011)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10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Por exemplo: </a:t>
            </a:r>
          </a:p>
          <a:p>
            <a:pPr marL="400050" lvl="1" indent="0">
              <a:buNone/>
            </a:pPr>
            <a:r>
              <a:rPr lang="pt-BR" sz="2400" dirty="0" smtClean="0"/>
              <a:t>Departamento de Polícia pode medir redução de criminalidade;</a:t>
            </a:r>
          </a:p>
          <a:p>
            <a:pPr marL="400050" lvl="1" indent="0">
              <a:buNone/>
            </a:pPr>
            <a:r>
              <a:rPr lang="pt-BR" sz="2400" dirty="0" smtClean="0"/>
              <a:t>Times de esportes podem medir resultados de jogos</a:t>
            </a:r>
          </a:p>
          <a:p>
            <a:pPr marL="400050" lvl="1" indent="0">
              <a:buNone/>
            </a:pPr>
            <a:r>
              <a:rPr lang="pt-BR" sz="2400" dirty="0" smtClean="0"/>
              <a:t>Mas se o resultado não for assim objetivo? O que fazer?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3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Conhecimento como Resultado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92541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3276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que fazer?</a:t>
            </a:r>
          </a:p>
          <a:p>
            <a:r>
              <a:rPr lang="pt-BR" sz="2800" dirty="0" smtClean="0"/>
              <a:t>O importante é registrar provas quantitativas e qualitativas que demonstrem o progresso ao atingir um aspecto da missão. (Collins 2011)</a:t>
            </a:r>
          </a:p>
          <a:p>
            <a:r>
              <a:rPr lang="pt-BR" sz="2800" dirty="0" smtClean="0"/>
              <a:t>Outros exemplos?</a:t>
            </a:r>
            <a:endParaRPr lang="pt-BR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Conhecimento como Resultado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77326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762000"/>
          </a:xfrm>
        </p:spPr>
        <p:txBody>
          <a:bodyPr/>
          <a:lstStyle/>
          <a:p>
            <a:pPr algn="l"/>
            <a:r>
              <a:rPr lang="pt-BR" b="1" smtClean="0"/>
              <a:t>Resultados da disciplina</a:t>
            </a:r>
            <a:endParaRPr lang="pt-B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/>
              <a:t>Identificar elementos de metodologia de avaliacao de pesquisa </a:t>
            </a:r>
            <a:r>
              <a:rPr lang="pt-BR" sz="2800" smtClean="0"/>
              <a:t>cientifica.</a:t>
            </a:r>
            <a:endParaRPr lang="pt-BR" sz="2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/>
              <a:t>Reconhecer differentes perspectivas de definicao de </a:t>
            </a:r>
            <a:r>
              <a:rPr lang="pt-BR" sz="2800" smtClean="0"/>
              <a:t>conhecimento.</a:t>
            </a:r>
            <a:endParaRPr lang="pt-BR" sz="2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/>
              <a:t>Utilizar conceitos de difusao para comunicar contribuicao </a:t>
            </a:r>
            <a:r>
              <a:rPr lang="pt-BR" sz="2800" smtClean="0"/>
              <a:t>cientifica.</a:t>
            </a:r>
            <a:endParaRPr lang="pt-BR" sz="2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/>
              <a:t>Utilizar estrutura para representacao do </a:t>
            </a:r>
            <a:r>
              <a:rPr lang="pt-BR" sz="2800" smtClean="0"/>
              <a:t>conhecimento.</a:t>
            </a:r>
            <a:endParaRPr lang="pt-BR" sz="2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800"/>
              <a:t>Relacionar tese/dissertacao com ciclos de conhecimento </a:t>
            </a:r>
            <a:r>
              <a:rPr lang="pt-BR" sz="2800" smtClean="0"/>
              <a:t>cientifico.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07485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BR" dirty="0" smtClean="0"/>
              <a:t>7. Modelo </a:t>
            </a:r>
            <a:r>
              <a:rPr lang="pt-BR" dirty="0" err="1" smtClean="0"/>
              <a:t>lÓgico</a:t>
            </a:r>
            <a:r>
              <a:rPr lang="pt-BR" dirty="0" smtClean="0"/>
              <a:t> para avaliação de pesquisa cientifica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04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525963"/>
          </a:xfrm>
        </p:spPr>
        <p:txBody>
          <a:bodyPr>
            <a:normAutofit/>
          </a:bodyPr>
          <a:lstStyle/>
          <a:p>
            <a:pPr algn="ctr"/>
            <a:r>
              <a:rPr lang="pt-BR" sz="4000" smtClean="0"/>
              <a:t>Como medir resultado em projetos de pesquisa cientifica</a:t>
            </a:r>
          </a:p>
          <a:p>
            <a:pPr algn="ctr"/>
            <a:endParaRPr lang="pt-BR" sz="4000" smtClean="0"/>
          </a:p>
          <a:p>
            <a:pPr algn="ctr"/>
            <a:r>
              <a:rPr lang="pt-BR" sz="4000" smtClean="0"/>
              <a:t>Metodologias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267085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447800"/>
          </a:xfrm>
        </p:spPr>
        <p:txBody>
          <a:bodyPr/>
          <a:lstStyle/>
          <a:p>
            <a:r>
              <a:rPr lang="pt-BR" b="1" dirty="0" smtClean="0"/>
              <a:t>Metodologias para avaliação de conhecimento enquanto resultado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133600"/>
          </a:xfrm>
        </p:spPr>
        <p:txBody>
          <a:bodyPr/>
          <a:lstStyle/>
          <a:p>
            <a:r>
              <a:rPr lang="pt-BR" dirty="0" smtClean="0"/>
              <a:t>Objetivos:</a:t>
            </a:r>
          </a:p>
          <a:p>
            <a:pPr lvl="1"/>
            <a:r>
              <a:rPr lang="pt-BR" dirty="0" smtClean="0"/>
              <a:t>Planejamento, avaliação e aperfeiçoamento, mas também auxiliam na confecção de relatórios e visualização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72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9067800" cy="11430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/>
              <a:t>Metodologias para avaliação </a:t>
            </a:r>
            <a:br>
              <a:rPr lang="pt-BR" sz="3200" b="1" dirty="0" smtClean="0"/>
            </a:br>
            <a:r>
              <a:rPr lang="pt-BR" sz="3200" b="1" dirty="0" smtClean="0"/>
              <a:t>de conhecimento enquanto resultado</a:t>
            </a:r>
            <a:endParaRPr lang="pt-BR" sz="3200" b="1" dirty="0"/>
          </a:p>
        </p:txBody>
      </p:sp>
      <p:pic>
        <p:nvPicPr>
          <p:cNvPr id="1026" name="Picture 2" descr="C:\Users\rweber\Teaching\EGC UFSC Nov 2013\mo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1722" r="4439" b="3494"/>
          <a:stretch/>
        </p:blipFill>
        <p:spPr bwMode="auto">
          <a:xfrm>
            <a:off x="2086378" y="1828800"/>
            <a:ext cx="6905222" cy="423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7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Metodologias para avaliação de conhecimento enquanto resultado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23622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Recursos/Entradas</a:t>
            </a:r>
          </a:p>
          <a:p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Atividades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75037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 smtClean="0"/>
              <a:t>Produtos</a:t>
            </a:r>
          </a:p>
          <a:p>
            <a:r>
              <a:rPr lang="pt-BR" sz="4400" dirty="0" smtClean="0"/>
              <a:t>Resultados</a:t>
            </a:r>
          </a:p>
          <a:p>
            <a:r>
              <a:rPr lang="pt-BR" sz="4400" dirty="0" smtClean="0"/>
              <a:t>Impacto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7781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A. </a:t>
            </a:r>
            <a:r>
              <a:rPr lang="pt-BR" dirty="0"/>
              <a:t>Introdução à disciplina, alunos e instrutores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smtClean="0"/>
              <a:t>Metodologias para avaliação de conhecimento enquanto resultado</a:t>
            </a:r>
            <a:endParaRPr lang="pt-B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686800" cy="2362200"/>
          </a:xfrm>
        </p:spPr>
        <p:txBody>
          <a:bodyPr>
            <a:normAutofit fontScale="85000" lnSpcReduction="20000"/>
          </a:bodyPr>
          <a:lstStyle/>
          <a:p>
            <a:r>
              <a:rPr lang="pt-BR" sz="4800" smtClean="0">
                <a:solidFill>
                  <a:schemeClr val="accent6">
                    <a:lumMod val="50000"/>
                  </a:schemeClr>
                </a:solidFill>
              </a:rPr>
              <a:t>Recursos/Entradas</a:t>
            </a:r>
          </a:p>
          <a:p>
            <a:r>
              <a:rPr lang="pt-BR" sz="4800" smtClean="0">
                <a:solidFill>
                  <a:schemeClr val="accent6">
                    <a:lumMod val="50000"/>
                  </a:schemeClr>
                </a:solidFill>
              </a:rPr>
              <a:t>São os insumos humanos, tecnológicos, financeiros, tempo, capacitação, etc.</a:t>
            </a:r>
          </a:p>
        </p:txBody>
      </p:sp>
    </p:spTree>
    <p:extLst>
      <p:ext uri="{BB962C8B-B14F-4D97-AF65-F5344CB8AC3E}">
        <p14:creationId xmlns:p14="http://schemas.microsoft.com/office/powerpoint/2010/main" val="364675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Metodologias para avaliação de conhecimento enquanto resultado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</a:rPr>
              <a:t>Atividades</a:t>
            </a:r>
          </a:p>
          <a:p>
            <a:pPr marL="400050" lvl="1" indent="0"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As tarefas, atividades que envolvem os recursos, inclusive viagens, contratações, pesquisas, e principalmente as etapas para executar o método cientifico,</a:t>
            </a: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composição de propostas, artigos, organização de eventos para divulgação do conhecimento, e preparação de apresentações.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Metodologias para avaliação de conhecimento enquanto resultado</a:t>
            </a:r>
            <a:endParaRPr lang="pt-BR" sz="3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851818"/>
            <a:ext cx="8610600" cy="386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 smtClean="0"/>
              <a:t>Produtos</a:t>
            </a:r>
          </a:p>
          <a:p>
            <a:r>
              <a:rPr lang="pt-BR" dirty="0" smtClean="0"/>
              <a:t>Produtos e serviços que resultam da execução da tarefa. O conhecimento cientifico é um produto da atividade de executar o método cientifico. Na avaliação de pesquisa cientifica, artigos também </a:t>
            </a:r>
            <a:r>
              <a:rPr lang="pt-BR" dirty="0" err="1" smtClean="0"/>
              <a:t>sao</a:t>
            </a:r>
            <a:r>
              <a:rPr lang="pt-BR" dirty="0" smtClean="0"/>
              <a:t> produtos, assim como programas, metodologias, algoritmos, etc.</a:t>
            </a:r>
          </a:p>
          <a:p>
            <a:endParaRPr lang="pt-BR" sz="4400" dirty="0" smtClean="0"/>
          </a:p>
          <a:p>
            <a:endParaRPr lang="pt-BR" sz="4400" dirty="0" smtClean="0"/>
          </a:p>
        </p:txBody>
      </p:sp>
    </p:spTree>
    <p:extLst>
      <p:ext uri="{BB962C8B-B14F-4D97-AF65-F5344CB8AC3E}">
        <p14:creationId xmlns:p14="http://schemas.microsoft.com/office/powerpoint/2010/main" val="99641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Metodologias para avaliação de conhecimento enquanto resultado</a:t>
            </a:r>
            <a:endParaRPr lang="pt-BR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928018"/>
            <a:ext cx="8434449" cy="378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Resultados</a:t>
            </a:r>
          </a:p>
          <a:p>
            <a:r>
              <a:rPr lang="pt-BR" sz="3600" dirty="0" smtClean="0"/>
              <a:t>Alterações no comportamento, nível de conhecimento, know-how, capacidades de quaisquer profissionais ou cidadãos em geral. Por exemplo, a utilização de um algoritmo, programa, ou conhecimento.</a:t>
            </a: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53606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Metodologias para avaliação de conhecimento enquanto resultado</a:t>
            </a:r>
            <a:endParaRPr lang="pt-BR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28017"/>
            <a:ext cx="8229600" cy="371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Impacto</a:t>
            </a:r>
          </a:p>
          <a:p>
            <a:r>
              <a:rPr lang="pt-BR" sz="3600" dirty="0" smtClean="0"/>
              <a:t>Social, educacional, econômico, etc., o impacto muda a condição de um grupo (e.g., uma doença incurável passa a ter cura), muda capacidades, ou politicas em determinada atividade.</a:t>
            </a:r>
          </a:p>
        </p:txBody>
      </p:sp>
    </p:spTree>
    <p:extLst>
      <p:ext uri="{BB962C8B-B14F-4D97-AF65-F5344CB8AC3E}">
        <p14:creationId xmlns:p14="http://schemas.microsoft.com/office/powerpoint/2010/main" val="286430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462" y="4572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Metodologias para </a:t>
            </a:r>
            <a:br>
              <a:rPr lang="pt-BR" b="1" dirty="0" smtClean="0"/>
            </a:br>
            <a:r>
              <a:rPr lang="pt-BR" b="1" dirty="0" smtClean="0"/>
              <a:t>avaliação: benefícios</a:t>
            </a:r>
            <a:endParaRPr lang="pt-BR" b="1" dirty="0"/>
          </a:p>
        </p:txBody>
      </p:sp>
      <p:pic>
        <p:nvPicPr>
          <p:cNvPr id="1026" name="Picture 2" descr="C:\Users\rweber\Teaching\EGC UFSC Nov 2013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4872" r="939" b="4869"/>
          <a:stretch/>
        </p:blipFill>
        <p:spPr bwMode="auto">
          <a:xfrm>
            <a:off x="2667000" y="1754820"/>
            <a:ext cx="6355940" cy="44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2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6693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/>
              <a:t>Se </a:t>
            </a:r>
            <a:r>
              <a:rPr lang="en-US" b="1" dirty="0" err="1" smtClean="0"/>
              <a:t>Então</a:t>
            </a:r>
            <a:endParaRPr lang="en-US" b="1" dirty="0"/>
          </a:p>
        </p:txBody>
      </p:sp>
      <p:pic>
        <p:nvPicPr>
          <p:cNvPr id="2050" name="Picture 2" descr="C:\Users\rweber\Teaching\EGC UFSC Nov 2013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907" r="15105" b="22656"/>
          <a:stretch/>
        </p:blipFill>
        <p:spPr bwMode="auto">
          <a:xfrm>
            <a:off x="179528" y="457200"/>
            <a:ext cx="2647544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weber\Teaching\EGC UFSC Nov 2013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117" r="9576" b="55194"/>
          <a:stretch/>
        </p:blipFill>
        <p:spPr bwMode="auto">
          <a:xfrm>
            <a:off x="179528" y="4038600"/>
            <a:ext cx="2633913" cy="18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weber\Teaching\EGC UFSC Nov 2013\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4297" r="11198" b="13672"/>
          <a:stretch/>
        </p:blipFill>
        <p:spPr bwMode="auto">
          <a:xfrm>
            <a:off x="3429000" y="1219200"/>
            <a:ext cx="3249461" cy="453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2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884238"/>
          </a:xfrm>
        </p:spPr>
        <p:txBody>
          <a:bodyPr/>
          <a:lstStyle/>
          <a:p>
            <a:pPr algn="l"/>
            <a:r>
              <a:rPr lang="pt-BR" b="1" dirty="0" smtClean="0"/>
              <a:t>Atividade de aula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3837"/>
            <a:ext cx="8229600" cy="4525963"/>
          </a:xfrm>
        </p:spPr>
        <p:txBody>
          <a:bodyPr/>
          <a:lstStyle/>
          <a:p>
            <a:r>
              <a:rPr lang="pt-BR" smtClean="0"/>
              <a:t>Identificar os principais recursos, atividades, produtos, resultados, e impactos de seu trabalho. Lembrando que resultados e impactos devem ser “SMART”.</a:t>
            </a:r>
          </a:p>
          <a:p>
            <a:endParaRPr lang="pt-BR" smtClean="0"/>
          </a:p>
          <a:p>
            <a:endParaRPr lang="pt-BR" smtClean="0"/>
          </a:p>
          <a:p>
            <a:r>
              <a:rPr lang="pt-BR" smtClean="0"/>
              <a:t>Assim, inclua como medi-los.</a:t>
            </a:r>
            <a:endParaRPr lang="pt-BR"/>
          </a:p>
        </p:txBody>
      </p:sp>
      <p:pic>
        <p:nvPicPr>
          <p:cNvPr id="4" name="Picture 2" descr="C:\Users\rweber\Teaching\EGC UFSC Nov 2013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24934" r="50895" b="17379"/>
          <a:stretch/>
        </p:blipFill>
        <p:spPr bwMode="auto">
          <a:xfrm>
            <a:off x="6379535" y="3505200"/>
            <a:ext cx="2538309" cy="232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7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73" y="6096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Atividade</a:t>
            </a:r>
            <a:r>
              <a:rPr lang="en-US" b="1" dirty="0" smtClean="0"/>
              <a:t> de aula</a:t>
            </a:r>
            <a:endParaRPr lang="en-US" b="1" dirty="0"/>
          </a:p>
        </p:txBody>
      </p:sp>
      <p:pic>
        <p:nvPicPr>
          <p:cNvPr id="3075" name="Picture 3" descr="C:\Users\rweber\Teaching\EGC UFSC Nov 2013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4" r="2344" b="23290"/>
          <a:stretch/>
        </p:blipFill>
        <p:spPr bwMode="auto">
          <a:xfrm>
            <a:off x="148988" y="1676400"/>
            <a:ext cx="8842612" cy="267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Atividade</a:t>
            </a:r>
            <a:r>
              <a:rPr lang="en-US" b="1" dirty="0" smtClean="0"/>
              <a:t> de aula</a:t>
            </a:r>
            <a:endParaRPr lang="en-US" b="1" dirty="0"/>
          </a:p>
        </p:txBody>
      </p:sp>
      <p:pic>
        <p:nvPicPr>
          <p:cNvPr id="4098" name="Picture 2" descr="C:\Users\rweber\Teaching\EGC UFSC Nov 2013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" b="7183"/>
          <a:stretch/>
        </p:blipFill>
        <p:spPr bwMode="auto">
          <a:xfrm>
            <a:off x="1219199" y="1143000"/>
            <a:ext cx="7848601" cy="50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Professores</a:t>
            </a:r>
            <a:r>
              <a:rPr lang="en-US" dirty="0" smtClean="0"/>
              <a:t>, </a:t>
            </a:r>
            <a:r>
              <a:rPr lang="en-US" dirty="0" err="1" smtClean="0"/>
              <a:t>alunos</a:t>
            </a:r>
            <a:endParaRPr lang="en-US" dirty="0" smtClean="0"/>
          </a:p>
          <a:p>
            <a:r>
              <a:rPr lang="en-US" dirty="0" err="1" smtClean="0"/>
              <a:t>Origem</a:t>
            </a:r>
            <a:r>
              <a:rPr lang="en-US" dirty="0" smtClean="0"/>
              <a:t> </a:t>
            </a:r>
            <a:r>
              <a:rPr lang="en-US" dirty="0" err="1" smtClean="0"/>
              <a:t>geografica</a:t>
            </a:r>
            <a:endParaRPr lang="en-US" dirty="0" smtClean="0"/>
          </a:p>
          <a:p>
            <a:r>
              <a:rPr lang="en-US" dirty="0" err="1" smtClean="0"/>
              <a:t>Formacao</a:t>
            </a:r>
            <a:r>
              <a:rPr lang="en-US" dirty="0" smtClean="0"/>
              <a:t> </a:t>
            </a:r>
            <a:r>
              <a:rPr lang="en-US" dirty="0" err="1" smtClean="0"/>
              <a:t>academica</a:t>
            </a:r>
            <a:endParaRPr lang="en-US" dirty="0" smtClean="0"/>
          </a:p>
          <a:p>
            <a:r>
              <a:rPr lang="en-US" dirty="0" err="1" smtClean="0"/>
              <a:t>Experiencia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3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Atividade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de aula</a:t>
            </a:r>
            <a:endParaRPr lang="en-US" b="1" dirty="0"/>
          </a:p>
        </p:txBody>
      </p:sp>
      <p:pic>
        <p:nvPicPr>
          <p:cNvPr id="4" name="Picture 3" descr="C:\Users\rweber\Teaching\EGC UFSC Nov 2013\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 r="2551" b="26186"/>
          <a:stretch/>
        </p:blipFill>
        <p:spPr bwMode="auto">
          <a:xfrm>
            <a:off x="3048000" y="762000"/>
            <a:ext cx="5715000" cy="53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9" y="317205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Atividade</a:t>
            </a:r>
            <a:r>
              <a:rPr lang="en-US" b="1" dirty="0" smtClean="0"/>
              <a:t> de aula</a:t>
            </a:r>
            <a:endParaRPr lang="en-US" b="1" dirty="0"/>
          </a:p>
        </p:txBody>
      </p:sp>
      <p:pic>
        <p:nvPicPr>
          <p:cNvPr id="5123" name="Picture 3" descr="C:\Users\rweber\Teaching\EGC UFSC Nov 2013\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44935" r="6430" b="3825"/>
          <a:stretch/>
        </p:blipFill>
        <p:spPr bwMode="auto">
          <a:xfrm>
            <a:off x="2514600" y="1447800"/>
            <a:ext cx="6287386" cy="46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Atividade</a:t>
            </a:r>
            <a:r>
              <a:rPr lang="en-US" b="1" dirty="0" smtClean="0"/>
              <a:t> de aula</a:t>
            </a:r>
            <a:endParaRPr lang="en-US" b="1" dirty="0"/>
          </a:p>
        </p:txBody>
      </p:sp>
      <p:pic>
        <p:nvPicPr>
          <p:cNvPr id="6146" name="Picture 2" descr="C:\Users\rweber\Teaching\EGC UFSC Nov 2013\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8290" r="6267" b="15668"/>
          <a:stretch/>
        </p:blipFill>
        <p:spPr bwMode="auto">
          <a:xfrm>
            <a:off x="1905000" y="1419351"/>
            <a:ext cx="6972300" cy="4524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7. </a:t>
            </a:r>
            <a:r>
              <a:rPr lang="en-US" dirty="0" err="1" smtClean="0"/>
              <a:t>gestão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cbr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1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1890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Gestão</a:t>
            </a:r>
            <a:r>
              <a:rPr lang="en-US" b="1" dirty="0" smtClean="0"/>
              <a:t> do </a:t>
            </a:r>
            <a:r>
              <a:rPr lang="en-US" b="1" dirty="0" err="1" smtClean="0"/>
              <a:t>Conhecimento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sz="2000" dirty="0"/>
              <a:t>Richter &amp; Weber (2013)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5344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Gestão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Conhecimento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 smtClean="0"/>
              <a:t>Qual</a:t>
            </a:r>
            <a:r>
              <a:rPr lang="en-US" dirty="0" smtClean="0"/>
              <a:t> é o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tomada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tomadores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r>
              <a:rPr lang="en-US" dirty="0" smtClean="0"/>
              <a:t> no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gestão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984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P</a:t>
            </a:r>
            <a:r>
              <a:rPr lang="en-US" sz="4000" b="1" dirty="0" err="1" smtClean="0"/>
              <a:t>roblemas</a:t>
            </a:r>
            <a:r>
              <a:rPr lang="en-US" sz="4000" b="1" dirty="0" smtClean="0"/>
              <a:t> com </a:t>
            </a:r>
            <a:r>
              <a:rPr lang="en-US" sz="4000" b="1" dirty="0" err="1" smtClean="0"/>
              <a:t>Gestão</a:t>
            </a:r>
            <a:r>
              <a:rPr lang="en-US" sz="4000" b="1" dirty="0" smtClean="0"/>
              <a:t> do </a:t>
            </a:r>
            <a:r>
              <a:rPr lang="en-US" sz="4000" b="1" dirty="0" err="1" smtClean="0"/>
              <a:t>Conhecimento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ocorre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quando</a:t>
            </a:r>
            <a:r>
              <a:rPr lang="en-US" sz="4000" dirty="0" smtClean="0"/>
              <a:t>… </a:t>
            </a:r>
            <a:r>
              <a:rPr lang="en-US" sz="2000" dirty="0" smtClean="0"/>
              <a:t>Richter </a:t>
            </a:r>
            <a:r>
              <a:rPr lang="en-US" sz="2000" dirty="0"/>
              <a:t>&amp; Weber (2013)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O </a:t>
            </a:r>
            <a:r>
              <a:rPr lang="en-US" sz="2800" dirty="0" err="1" smtClean="0"/>
              <a:t>conhecimento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é: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/>
              <a:t>Armazenado</a:t>
            </a:r>
            <a:r>
              <a:rPr lang="en-US" sz="2800" dirty="0" smtClean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/>
              <a:t>Captado</a:t>
            </a:r>
            <a:r>
              <a:rPr lang="en-US" sz="2800" dirty="0" smtClean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/>
              <a:t>Representado</a:t>
            </a:r>
            <a:r>
              <a:rPr lang="en-US" sz="2800" dirty="0" smtClean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/>
              <a:t>Distribuído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/>
              <a:t>Avaliado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/>
              <a:t>Reutilizado</a:t>
            </a:r>
            <a:r>
              <a:rPr lang="en-US" sz="2800" dirty="0" smtClean="0"/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etc.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29484" r="20588" b="4043"/>
          <a:stretch/>
        </p:blipFill>
        <p:spPr bwMode="auto">
          <a:xfrm>
            <a:off x="4419600" y="1844038"/>
            <a:ext cx="4405423" cy="38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4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Como </a:t>
            </a:r>
            <a:r>
              <a:rPr lang="en-US" sz="4000" b="1" dirty="0" err="1" smtClean="0"/>
              <a:t>avaliar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Gestão</a:t>
            </a:r>
            <a:r>
              <a:rPr lang="en-US" sz="4000" b="1" dirty="0" smtClean="0"/>
              <a:t> do </a:t>
            </a:r>
            <a:r>
              <a:rPr lang="en-US" sz="4000" b="1" dirty="0" err="1" smtClean="0"/>
              <a:t>Conhecimento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b="1" dirty="0" smtClean="0"/>
              <a:t> </a:t>
            </a:r>
            <a:r>
              <a:rPr lang="en-US" sz="2000" b="1" dirty="0"/>
              <a:t>Richter &amp; Weber (2013)</a:t>
            </a:r>
            <a:br>
              <a:rPr lang="en-US" sz="20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11362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dirty="0" smtClean="0"/>
              <a:t>Como demonstrar sua eficácia?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96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CBR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gestão</a:t>
            </a:r>
            <a:r>
              <a:rPr lang="en-US" sz="2800" dirty="0" smtClean="0"/>
              <a:t> do </a:t>
            </a:r>
            <a:r>
              <a:rPr lang="en-US" sz="2800" dirty="0" err="1" smtClean="0"/>
              <a:t>Conhecimento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1200" dirty="0"/>
              <a:t>Richter &amp; Weber (2013)</a:t>
            </a:r>
            <a:br>
              <a:rPr lang="en-US" sz="1200" dirty="0"/>
            </a:b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8" t="27479" r="20588" b="4043"/>
          <a:stretch/>
        </p:blipFill>
        <p:spPr bwMode="auto">
          <a:xfrm>
            <a:off x="-13039" y="1371600"/>
            <a:ext cx="915704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5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hoje</a:t>
            </a:r>
            <a:r>
              <a:rPr lang="en-US" dirty="0" smtClean="0"/>
              <a:t>, sera’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’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parar</a:t>
            </a:r>
            <a:r>
              <a:rPr lang="en-US" dirty="0" smtClean="0"/>
              <a:t> e </a:t>
            </a:r>
            <a:r>
              <a:rPr lang="en-US" dirty="0" err="1" smtClean="0"/>
              <a:t>pensar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a </a:t>
            </a:r>
            <a:r>
              <a:rPr lang="en-US" dirty="0" err="1" smtClean="0"/>
              <a:t>contribuicao</a:t>
            </a:r>
            <a:r>
              <a:rPr lang="en-US" dirty="0" smtClean="0"/>
              <a:t> </a:t>
            </a:r>
            <a:r>
              <a:rPr lang="en-US" dirty="0" err="1" smtClean="0"/>
              <a:t>cientifica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tese</a:t>
            </a:r>
            <a:r>
              <a:rPr lang="en-US" dirty="0" smtClean="0"/>
              <a:t>/</a:t>
            </a:r>
            <a:r>
              <a:rPr lang="en-US" dirty="0" err="1" smtClean="0"/>
              <a:t>dissertacao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Trabalho</a:t>
            </a:r>
            <a:r>
              <a:rPr lang="en-US" dirty="0" smtClean="0"/>
              <a:t> de aula </a:t>
            </a:r>
            <a:r>
              <a:rPr lang="en-US" dirty="0" err="1" smtClean="0"/>
              <a:t>revisado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3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Apresentação dos alunos</a:t>
            </a:r>
            <a:endParaRPr lang="pt-B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848350" cy="419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>
            <a:normAutofit/>
          </a:bodyPr>
          <a:lstStyle/>
          <a:p>
            <a:r>
              <a:rPr lang="en-US" dirty="0" err="1" smtClean="0"/>
              <a:t>Obrigada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 </a:t>
            </a:r>
            <a:r>
              <a:rPr lang="en-US" dirty="0" err="1" smtClean="0"/>
              <a:t>noite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amanha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t-BR" dirty="0" smtClean="0"/>
              <a:t>B. Visao </a:t>
            </a:r>
            <a:r>
              <a:rPr lang="pt-BR" dirty="0"/>
              <a:t>global do trabalho </a:t>
            </a:r>
            <a:r>
              <a:rPr lang="pt-BR" dirty="0" smtClean="0"/>
              <a:t>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Solicitado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Resumo </a:t>
            </a:r>
            <a:r>
              <a:rPr lang="pt-BR" dirty="0"/>
              <a:t>de 200-250 palavras sobre sua </a:t>
            </a:r>
            <a:r>
              <a:rPr lang="pt-BR" dirty="0" smtClean="0"/>
              <a:t>tese/dissertação.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Por que?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5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5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5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5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6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6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6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6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6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6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6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6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6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4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6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6737</TotalTime>
  <Words>2027</Words>
  <Application>Microsoft Office PowerPoint</Application>
  <PresentationFormat>Apresentação na tela (4:3)</PresentationFormat>
  <Paragraphs>237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68</vt:i4>
      </vt:variant>
      <vt:variant>
        <vt:lpstr>Títulos de slides</vt:lpstr>
      </vt:variant>
      <vt:variant>
        <vt:i4>70</vt:i4>
      </vt:variant>
    </vt:vector>
  </HeadingPairs>
  <TitlesOfParts>
    <vt:vector size="138" baseType="lpstr"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20_Tema do Office</vt:lpstr>
      <vt:lpstr>21_Tema do Office</vt:lpstr>
      <vt:lpstr>22_Tema do Office</vt:lpstr>
      <vt:lpstr>23_Tema do Office</vt:lpstr>
      <vt:lpstr>24_Tema do Office</vt:lpstr>
      <vt:lpstr>25_Tema do Office</vt:lpstr>
      <vt:lpstr>26_Tema do Office</vt:lpstr>
      <vt:lpstr>27_Tema do Office</vt:lpstr>
      <vt:lpstr>28_Tema do Office</vt:lpstr>
      <vt:lpstr>29_Tema do Office</vt:lpstr>
      <vt:lpstr>30_Tema do Office</vt:lpstr>
      <vt:lpstr>31_Tema do Office</vt:lpstr>
      <vt:lpstr>32_Tema do Office</vt:lpstr>
      <vt:lpstr>33_Tema do Office</vt:lpstr>
      <vt:lpstr>34_Tema do Office</vt:lpstr>
      <vt:lpstr>35_Tema do Office</vt:lpstr>
      <vt:lpstr>36_Tema do Office</vt:lpstr>
      <vt:lpstr>37_Tema do Office</vt:lpstr>
      <vt:lpstr>38_Tema do Office</vt:lpstr>
      <vt:lpstr>39_Tema do Office</vt:lpstr>
      <vt:lpstr>40_Tema do Office</vt:lpstr>
      <vt:lpstr>41_Tema do Office</vt:lpstr>
      <vt:lpstr>42_Tema do Office</vt:lpstr>
      <vt:lpstr>44_Tema do Office</vt:lpstr>
      <vt:lpstr>46_Tema do Office</vt:lpstr>
      <vt:lpstr>47_Tema do Office</vt:lpstr>
      <vt:lpstr>48_Tema do Office</vt:lpstr>
      <vt:lpstr>49_Tema do Office</vt:lpstr>
      <vt:lpstr>50_Tema do Office</vt:lpstr>
      <vt:lpstr>45_Tema do Office</vt:lpstr>
      <vt:lpstr>51_Tema do Office</vt:lpstr>
      <vt:lpstr>52_Tema do Office</vt:lpstr>
      <vt:lpstr>53_Tema do Office</vt:lpstr>
      <vt:lpstr>54_Tema do Office</vt:lpstr>
      <vt:lpstr>55_Tema do Office</vt:lpstr>
      <vt:lpstr>56_Tema do Office</vt:lpstr>
      <vt:lpstr>57_Tema do Office</vt:lpstr>
      <vt:lpstr>58_Tema do Office</vt:lpstr>
      <vt:lpstr>59_Tema do Office</vt:lpstr>
      <vt:lpstr>60_Tema do Office</vt:lpstr>
      <vt:lpstr>61_Tema do Office</vt:lpstr>
      <vt:lpstr>62_Tema do Office</vt:lpstr>
      <vt:lpstr>63_Tema do Office</vt:lpstr>
      <vt:lpstr>64_Tema do Office</vt:lpstr>
      <vt:lpstr>65_Tema do Office</vt:lpstr>
      <vt:lpstr>66_Tema do Office</vt:lpstr>
      <vt:lpstr>67_Tema do Office</vt:lpstr>
      <vt:lpstr>68_Tema do Office</vt:lpstr>
      <vt:lpstr>43_Tema do Office</vt:lpstr>
      <vt:lpstr>69_Tema do Office</vt:lpstr>
      <vt:lpstr>2_Tema do Office</vt:lpstr>
      <vt:lpstr>Gestão, Representação e  Difusão do Conhecimento Científico</vt:lpstr>
      <vt:lpstr>Conteúdo da disciplina</vt:lpstr>
      <vt:lpstr>Dia 1 Gestão do Conhecimento Científico</vt:lpstr>
      <vt:lpstr>Dia 1. Gestão</vt:lpstr>
      <vt:lpstr>A. Introdução à disciplina, alunos e instrutores.</vt:lpstr>
      <vt:lpstr>Quem somos nos e por que estamos aqui?</vt:lpstr>
      <vt:lpstr>Apresentação dos alunos</vt:lpstr>
      <vt:lpstr>B. Visao global do trabalho final</vt:lpstr>
      <vt:lpstr>Solicitado para Dia 1</vt:lpstr>
      <vt:lpstr>Visao global trabalho final</vt:lpstr>
      <vt:lpstr>Introdução trabalho final: Conteúdo</vt:lpstr>
      <vt:lpstr>Formato trabalho final</vt:lpstr>
      <vt:lpstr>C. Dia 1 gestão: conteúdos</vt:lpstr>
      <vt:lpstr>Dia 1 gestão:  conteúdos</vt:lpstr>
      <vt:lpstr>1. gestão do Conhecimento Cientifico</vt:lpstr>
      <vt:lpstr>2. Por que estudar o conhecimento cientifico?</vt:lpstr>
      <vt:lpstr>Apresentação do PowerPoint</vt:lpstr>
      <vt:lpstr>Origem da relevancia da gestão do conhecimento</vt:lpstr>
      <vt:lpstr>3. o que é conhecimento?</vt:lpstr>
      <vt:lpstr>O que é conhecimento? </vt:lpstr>
      <vt:lpstr>O que é conhecimento? </vt:lpstr>
      <vt:lpstr>Resultado do grupo</vt:lpstr>
      <vt:lpstr>Knowledge and Decision Making</vt:lpstr>
      <vt:lpstr>Uses of knowledge</vt:lpstr>
      <vt:lpstr>4. o que é conhecimento cientifico?</vt:lpstr>
      <vt:lpstr>O que é conhecimento? E o cientifico?</vt:lpstr>
      <vt:lpstr>5. Ciclos do conhecimento</vt:lpstr>
      <vt:lpstr>Apresentação do PowerPoint</vt:lpstr>
      <vt:lpstr>Produtividade</vt:lpstr>
      <vt:lpstr>Roda da Investigação e Ciclo Empresarial Semelhanças entre pesquisa e desenvolvimento empresarial</vt:lpstr>
      <vt:lpstr>Conhecimento/Aprendizagem</vt:lpstr>
      <vt:lpstr>Ciclo da Geracao e  Comunicacao Cientifica</vt:lpstr>
      <vt:lpstr>Ciclo da Publicação Científica</vt:lpstr>
      <vt:lpstr>Ciclo de Vida dos Dados Cientificos</vt:lpstr>
      <vt:lpstr>Ciclo da Ciencia eletronica (eScience)</vt:lpstr>
      <vt:lpstr>Apresentação do PowerPoint</vt:lpstr>
      <vt:lpstr>Visa a Mensuração</vt:lpstr>
      <vt:lpstr>6. Resultado (outcomes)</vt:lpstr>
      <vt:lpstr>Resultado (Outcome)</vt:lpstr>
      <vt:lpstr>Conhecimento como Resultado</vt:lpstr>
      <vt:lpstr>Conhecimento como Resultado</vt:lpstr>
      <vt:lpstr>Em setores sem fins lucrativos, desempenho só pode ser avaliado com relação à missão da organização. (Collins 2011)</vt:lpstr>
      <vt:lpstr>Conhecimento como Resultado</vt:lpstr>
      <vt:lpstr>Resultados da disciplina</vt:lpstr>
      <vt:lpstr>7. Modelo lÓgico para avaliação de pesquisa cientifica</vt:lpstr>
      <vt:lpstr>Apresentação do PowerPoint</vt:lpstr>
      <vt:lpstr>Metodologias para avaliação de conhecimento enquanto resultado</vt:lpstr>
      <vt:lpstr>Metodologias para avaliação  de conhecimento enquanto resultado</vt:lpstr>
      <vt:lpstr>Metodologias para avaliação de conhecimento enquanto resultado</vt:lpstr>
      <vt:lpstr>Metodologias para avaliação de conhecimento enquanto resultado</vt:lpstr>
      <vt:lpstr>Metodologias para avaliação de conhecimento enquanto resultado</vt:lpstr>
      <vt:lpstr>Metodologias para avaliação de conhecimento enquanto resultado</vt:lpstr>
      <vt:lpstr>Metodologias para avaliação de conhecimento enquanto resultado</vt:lpstr>
      <vt:lpstr>Metodologias para avaliação de conhecimento enquanto resultado</vt:lpstr>
      <vt:lpstr>Metodologias para  avaliação: benefícios</vt:lpstr>
      <vt:lpstr>Se Então</vt:lpstr>
      <vt:lpstr>Atividade de aula</vt:lpstr>
      <vt:lpstr>Atividade de aula</vt:lpstr>
      <vt:lpstr>Atividade de aula</vt:lpstr>
      <vt:lpstr>Atividade  de aula</vt:lpstr>
      <vt:lpstr>Atividade de aula</vt:lpstr>
      <vt:lpstr>Atividade de aula</vt:lpstr>
      <vt:lpstr>7. gestão do conhecimento utilizando cbr</vt:lpstr>
      <vt:lpstr>Gestão do Conhecimento  Richter &amp; Weber (2013) </vt:lpstr>
      <vt:lpstr>Problemas com Gestão do Conhecimento ocorre quando… Richter &amp; Weber (2013) </vt:lpstr>
      <vt:lpstr>Como avaliar Gestão do Conhecimento?  Richter &amp; Weber (2013) </vt:lpstr>
      <vt:lpstr>Por que CBR para gestão do Conhecimento?  Richter &amp; Weber (2013) </vt:lpstr>
      <vt:lpstr>Por hoje, sera’ que ja’ podemos parar e pensar?</vt:lpstr>
      <vt:lpstr>Para Dia 2</vt:lpstr>
      <vt:lpstr>Obrigada boa noite até amanha!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Rosina Weber</dc:creator>
  <cp:lastModifiedBy>pacheco</cp:lastModifiedBy>
  <cp:revision>247</cp:revision>
  <dcterms:created xsi:type="dcterms:W3CDTF">2013-10-30T02:55:20Z</dcterms:created>
  <dcterms:modified xsi:type="dcterms:W3CDTF">2013-11-19T22:36:19Z</dcterms:modified>
</cp:coreProperties>
</file>