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Default Extension="png" ContentType="image/png"/>
  <Default Extension="bin" ContentType="application/vnd.openxmlformats-officedocument.oleObject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18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Default Extension="vml" ContentType="application/vnd.openxmlformats-officedocument.vmlDrawi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  <p:sldMasterId id="2147483679" r:id="rId2"/>
    <p:sldMasterId id="2147483681" r:id="rId3"/>
  </p:sldMasterIdLst>
  <p:notesMasterIdLst>
    <p:notesMasterId r:id="rId35"/>
  </p:notesMasterIdLst>
  <p:handoutMasterIdLst>
    <p:handoutMasterId r:id="rId36"/>
  </p:handoutMasterIdLst>
  <p:sldIdLst>
    <p:sldId id="357" r:id="rId4"/>
    <p:sldId id="301" r:id="rId5"/>
    <p:sldId id="362" r:id="rId6"/>
    <p:sldId id="363" r:id="rId7"/>
    <p:sldId id="364" r:id="rId8"/>
    <p:sldId id="365" r:id="rId9"/>
    <p:sldId id="316" r:id="rId10"/>
    <p:sldId id="353" r:id="rId11"/>
    <p:sldId id="354" r:id="rId12"/>
    <p:sldId id="352" r:id="rId13"/>
    <p:sldId id="317" r:id="rId14"/>
    <p:sldId id="349" r:id="rId15"/>
    <p:sldId id="319" r:id="rId16"/>
    <p:sldId id="324" r:id="rId17"/>
    <p:sldId id="325" r:id="rId18"/>
    <p:sldId id="326" r:id="rId19"/>
    <p:sldId id="327" r:id="rId20"/>
    <p:sldId id="328" r:id="rId21"/>
    <p:sldId id="329" r:id="rId22"/>
    <p:sldId id="330" r:id="rId23"/>
    <p:sldId id="351" r:id="rId24"/>
    <p:sldId id="358" r:id="rId25"/>
    <p:sldId id="359" r:id="rId26"/>
    <p:sldId id="331" r:id="rId27"/>
    <p:sldId id="355" r:id="rId28"/>
    <p:sldId id="356" r:id="rId29"/>
    <p:sldId id="344" r:id="rId30"/>
    <p:sldId id="345" r:id="rId31"/>
    <p:sldId id="315" r:id="rId32"/>
    <p:sldId id="366" r:id="rId33"/>
    <p:sldId id="350" r:id="rId34"/>
  </p:sldIdLst>
  <p:sldSz cx="9144000" cy="6858000" type="screen4x3"/>
  <p:notesSz cx="6797675" cy="9926638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803" autoAdjust="0"/>
  </p:normalViewPr>
  <p:slideViewPr>
    <p:cSldViewPr>
      <p:cViewPr varScale="1">
        <p:scale>
          <a:sx n="65" d="100"/>
          <a:sy n="65" d="100"/>
        </p:scale>
        <p:origin x="-145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6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1962" y="-114"/>
      </p:cViewPr>
      <p:guideLst>
        <p:guide orient="horz" pos="3126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B70FBD7-6C94-44BC-BA6C-211AFC95842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7A805CFA-08E9-4DAD-ADA0-766D5D217779}">
      <dgm:prSet/>
      <dgm:spPr/>
      <dgm:t>
        <a:bodyPr/>
        <a:lstStyle/>
        <a:p>
          <a:pPr rtl="0"/>
          <a:r>
            <a:rPr lang="pt-BR" dirty="0" smtClean="0"/>
            <a:t>Algumas possibilidades de uso de</a:t>
          </a:r>
          <a:endParaRPr lang="pt-BR" dirty="0"/>
        </a:p>
      </dgm:t>
    </dgm:pt>
    <dgm:pt modelId="{98850CFA-14FF-4586-B244-0C37E977A0DE}" type="parTrans" cxnId="{ADDC7A20-65E3-4048-8E0B-9C0C31554A0C}">
      <dgm:prSet/>
      <dgm:spPr/>
      <dgm:t>
        <a:bodyPr/>
        <a:lstStyle/>
        <a:p>
          <a:endParaRPr lang="pt-BR"/>
        </a:p>
      </dgm:t>
    </dgm:pt>
    <dgm:pt modelId="{CF321CB5-559D-420F-8FB6-411885F0C879}" type="sibTrans" cxnId="{ADDC7A20-65E3-4048-8E0B-9C0C31554A0C}">
      <dgm:prSet/>
      <dgm:spPr/>
      <dgm:t>
        <a:bodyPr/>
        <a:lstStyle/>
        <a:p>
          <a:endParaRPr lang="pt-BR"/>
        </a:p>
      </dgm:t>
    </dgm:pt>
    <dgm:pt modelId="{F46BCBEC-143E-4A83-8FFF-737EA5D7CACE}" type="pres">
      <dgm:prSet presAssocID="{4B70FBD7-6C94-44BC-BA6C-211AFC95842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296A8DD7-16AD-46C1-96C2-7F82F1A80F75}" type="pres">
      <dgm:prSet presAssocID="{7A805CFA-08E9-4DAD-ADA0-766D5D217779}" presName="parentText" presStyleLbl="node1" presStyleIdx="0" presStyleCnt="1" custLinFactNeighborX="-2326" custLinFactNeighborY="-10437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65CAB0CA-56AD-4238-8EC4-FC1BB84B5E80}" type="presOf" srcId="{4B70FBD7-6C94-44BC-BA6C-211AFC958428}" destId="{F46BCBEC-143E-4A83-8FFF-737EA5D7CACE}" srcOrd="0" destOrd="0" presId="urn:microsoft.com/office/officeart/2005/8/layout/vList2"/>
    <dgm:cxn modelId="{AEAD156C-0312-4973-9D93-F8000ACC2EBA}" type="presOf" srcId="{7A805CFA-08E9-4DAD-ADA0-766D5D217779}" destId="{296A8DD7-16AD-46C1-96C2-7F82F1A80F75}" srcOrd="0" destOrd="0" presId="urn:microsoft.com/office/officeart/2005/8/layout/vList2"/>
    <dgm:cxn modelId="{ADDC7A20-65E3-4048-8E0B-9C0C31554A0C}" srcId="{4B70FBD7-6C94-44BC-BA6C-211AFC958428}" destId="{7A805CFA-08E9-4DAD-ADA0-766D5D217779}" srcOrd="0" destOrd="0" parTransId="{98850CFA-14FF-4586-B244-0C37E977A0DE}" sibTransId="{CF321CB5-559D-420F-8FB6-411885F0C879}"/>
    <dgm:cxn modelId="{4B4D7188-511D-445D-983F-4C887F75F6D7}" type="presParOf" srcId="{F46BCBEC-143E-4A83-8FFF-737EA5D7CACE}" destId="{296A8DD7-16AD-46C1-96C2-7F82F1A80F7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B70FBD7-6C94-44BC-BA6C-211AFC95842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7A805CFA-08E9-4DAD-ADA0-766D5D217779}">
      <dgm:prSet/>
      <dgm:spPr/>
      <dgm:t>
        <a:bodyPr/>
        <a:lstStyle/>
        <a:p>
          <a:pPr rtl="0"/>
          <a:r>
            <a:rPr lang="pt-BR" dirty="0" smtClean="0"/>
            <a:t>Recursos digitais</a:t>
          </a:r>
          <a:endParaRPr lang="pt-BR" dirty="0"/>
        </a:p>
      </dgm:t>
    </dgm:pt>
    <dgm:pt modelId="{98850CFA-14FF-4586-B244-0C37E977A0DE}" type="parTrans" cxnId="{ADDC7A20-65E3-4048-8E0B-9C0C31554A0C}">
      <dgm:prSet/>
      <dgm:spPr/>
      <dgm:t>
        <a:bodyPr/>
        <a:lstStyle/>
        <a:p>
          <a:endParaRPr lang="pt-BR"/>
        </a:p>
      </dgm:t>
    </dgm:pt>
    <dgm:pt modelId="{CF321CB5-559D-420F-8FB6-411885F0C879}" type="sibTrans" cxnId="{ADDC7A20-65E3-4048-8E0B-9C0C31554A0C}">
      <dgm:prSet/>
      <dgm:spPr/>
      <dgm:t>
        <a:bodyPr/>
        <a:lstStyle/>
        <a:p>
          <a:endParaRPr lang="pt-BR"/>
        </a:p>
      </dgm:t>
    </dgm:pt>
    <dgm:pt modelId="{F46BCBEC-143E-4A83-8FFF-737EA5D7CACE}" type="pres">
      <dgm:prSet presAssocID="{4B70FBD7-6C94-44BC-BA6C-211AFC95842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296A8DD7-16AD-46C1-96C2-7F82F1A80F75}" type="pres">
      <dgm:prSet presAssocID="{7A805CFA-08E9-4DAD-ADA0-766D5D217779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CBD102D4-49CC-47C7-A9DA-2B896D0350D3}" type="presOf" srcId="{4B70FBD7-6C94-44BC-BA6C-211AFC958428}" destId="{F46BCBEC-143E-4A83-8FFF-737EA5D7CACE}" srcOrd="0" destOrd="0" presId="urn:microsoft.com/office/officeart/2005/8/layout/vList2"/>
    <dgm:cxn modelId="{353209DC-CE27-4E3B-B48E-3D744E2583C4}" type="presOf" srcId="{7A805CFA-08E9-4DAD-ADA0-766D5D217779}" destId="{296A8DD7-16AD-46C1-96C2-7F82F1A80F75}" srcOrd="0" destOrd="0" presId="urn:microsoft.com/office/officeart/2005/8/layout/vList2"/>
    <dgm:cxn modelId="{ADDC7A20-65E3-4048-8E0B-9C0C31554A0C}" srcId="{4B70FBD7-6C94-44BC-BA6C-211AFC958428}" destId="{7A805CFA-08E9-4DAD-ADA0-766D5D217779}" srcOrd="0" destOrd="0" parTransId="{98850CFA-14FF-4586-B244-0C37E977A0DE}" sibTransId="{CF321CB5-559D-420F-8FB6-411885F0C879}"/>
    <dgm:cxn modelId="{7B901879-462F-44BC-87BB-CC0B75D91E14}" type="presParOf" srcId="{F46BCBEC-143E-4A83-8FFF-737EA5D7CACE}" destId="{296A8DD7-16AD-46C1-96C2-7F82F1A80F7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3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96A8DD7-16AD-46C1-96C2-7F82F1A80F75}">
      <dsp:nvSpPr>
        <dsp:cNvPr id="0" name=""/>
        <dsp:cNvSpPr/>
      </dsp:nvSpPr>
      <dsp:spPr>
        <a:xfrm>
          <a:off x="0" y="0"/>
          <a:ext cx="3096344" cy="14297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600" kern="1200" dirty="0" smtClean="0"/>
            <a:t>Algumas possibilidades de uso de</a:t>
          </a:r>
          <a:endParaRPr lang="pt-BR" sz="2600" kern="1200" dirty="0"/>
        </a:p>
      </dsp:txBody>
      <dsp:txXfrm>
        <a:off x="0" y="0"/>
        <a:ext cx="3096344" cy="142974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96A8DD7-16AD-46C1-96C2-7F82F1A80F75}">
      <dsp:nvSpPr>
        <dsp:cNvPr id="0" name=""/>
        <dsp:cNvSpPr/>
      </dsp:nvSpPr>
      <dsp:spPr>
        <a:xfrm>
          <a:off x="0" y="24302"/>
          <a:ext cx="3312368" cy="8154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l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400" kern="1200" dirty="0" smtClean="0"/>
            <a:t>Recursos digitais</a:t>
          </a:r>
          <a:endParaRPr lang="pt-BR" sz="3400" kern="1200" dirty="0"/>
        </a:p>
      </dsp:txBody>
      <dsp:txXfrm>
        <a:off x="0" y="24302"/>
        <a:ext cx="3312368" cy="8154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0E5158E2-EA49-47EB-A92B-1F9A4EE079CC}" type="datetimeFigureOut">
              <a:rPr lang="pt-BR"/>
              <a:pPr>
                <a:defRPr/>
              </a:pPr>
              <a:t>23/04/2014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A743AA9-D485-4ED1-8B7B-229AF69C258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6373502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C7F078EA-DE8C-4D66-A2D6-C9CAC5676F84}" type="datetimeFigureOut">
              <a:rPr lang="pt-BR"/>
              <a:pPr>
                <a:defRPr/>
              </a:pPr>
              <a:t>23/04/2014</a:t>
            </a:fld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1808AF72-7713-4B6E-BE52-1D395F089F0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5259595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59E955-F4E5-44BE-AB8E-EB3257900207}" type="slidenum">
              <a:rPr lang="pt-BR" smtClean="0"/>
              <a:pPr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42613277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808AF72-7713-4B6E-BE52-1D395F089F09}" type="slidenum">
              <a:rPr lang="pt-BR" smtClean="0"/>
              <a:pPr>
                <a:defRPr/>
              </a:pPr>
              <a:t>6</a:t>
            </a:fld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59E955-F4E5-44BE-AB8E-EB3257900207}" type="slidenum">
              <a:rPr lang="pt-BR" smtClean="0"/>
              <a:pPr/>
              <a:t>27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6077064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59E955-F4E5-44BE-AB8E-EB3257900207}" type="slidenum">
              <a:rPr lang="pt-BR" smtClean="0"/>
              <a:pPr/>
              <a:t>28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8633632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6B92F-8D41-4D02-8991-4F5DBFA5B12F}" type="datetime1">
              <a:rPr lang="pt-BR" smtClean="0"/>
              <a:pPr/>
              <a:t>23/04/2014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A3268-1F13-484D-B9AD-C3410D6FB910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702820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6B92F-8D41-4D02-8991-4F5DBFA5B12F}" type="datetime1">
              <a:rPr lang="pt-BR" smtClean="0"/>
              <a:pPr/>
              <a:t>23/04/2014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A3268-1F13-484D-B9AD-C3410D6FB91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DE08E-87DE-4882-B797-F9AF60B88A6F}" type="datetime1">
              <a:rPr lang="pt-BR" smtClean="0"/>
              <a:pPr/>
              <a:t>23/04/2014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A3268-1F13-484D-B9AD-C3410D6FB91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6D82D-95BF-4514-83DF-FB33CF7240F0}" type="datetime1">
              <a:rPr lang="pt-BR" smtClean="0"/>
              <a:pPr/>
              <a:t>23/04/2014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A3268-1F13-484D-B9AD-C3410D6FB91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37045-A1E6-4BBE-AC39-EA0089484C1A}" type="datetime1">
              <a:rPr lang="pt-BR" smtClean="0"/>
              <a:pPr/>
              <a:t>23/04/2014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A3268-1F13-484D-B9AD-C3410D6FB91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5A12C-767D-47B6-BCAF-94365F073286}" type="datetime1">
              <a:rPr lang="pt-BR" smtClean="0"/>
              <a:pPr/>
              <a:t>23/04/2014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A3268-1F13-484D-B9AD-C3410D6FB91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2CB8B-6A5E-4ADB-90A4-B6FCC4A07D25}" type="datetime1">
              <a:rPr lang="pt-BR" smtClean="0"/>
              <a:pPr/>
              <a:t>23/04/2014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A3268-1F13-484D-B9AD-C3410D6FB91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5C6D1-6284-45EF-B6C3-B802BD1419F5}" type="datetime1">
              <a:rPr lang="pt-BR" smtClean="0"/>
              <a:pPr/>
              <a:t>23/04/2014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A3268-1F13-484D-B9AD-C3410D6FB91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F1861-4F4F-4991-A0BC-7287114A0801}" type="datetime1">
              <a:rPr lang="pt-BR" smtClean="0"/>
              <a:pPr/>
              <a:t>23/04/2014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A3268-1F13-484D-B9AD-C3410D6FB91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3EDFA-9E4C-43C2-AF8C-1A7795BA00D1}" type="datetime1">
              <a:rPr lang="pt-BR" smtClean="0"/>
              <a:pPr/>
              <a:t>23/04/2014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A3268-1F13-484D-B9AD-C3410D6FB91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hf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3EDFA-9E4C-43C2-AF8C-1A7795BA00D1}" type="datetime1">
              <a:rPr lang="pt-BR" smtClean="0"/>
              <a:pPr/>
              <a:t>23/04/2014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A3268-1F13-484D-B9AD-C3410D6FB91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DE08E-87DE-4882-B797-F9AF60B88A6F}" type="datetime1">
              <a:rPr lang="pt-BR" smtClean="0"/>
              <a:pPr/>
              <a:t>23/04/2014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A3268-1F13-484D-B9AD-C3410D6FB910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6135187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3EDFA-9E4C-43C2-AF8C-1A7795BA00D1}" type="datetime1">
              <a:rPr lang="pt-BR" smtClean="0"/>
              <a:pPr/>
              <a:t>23/04/2014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A3268-1F13-484D-B9AD-C3410D6FB91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6D82D-95BF-4514-83DF-FB33CF7240F0}" type="datetime1">
              <a:rPr lang="pt-BR" smtClean="0"/>
              <a:pPr/>
              <a:t>23/04/2014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A3268-1F13-484D-B9AD-C3410D6FB910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9715109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37045-A1E6-4BBE-AC39-EA0089484C1A}" type="datetime1">
              <a:rPr lang="pt-BR" smtClean="0"/>
              <a:pPr/>
              <a:t>23/04/2014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A3268-1F13-484D-B9AD-C3410D6FB910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437890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5A12C-767D-47B6-BCAF-94365F073286}" type="datetime1">
              <a:rPr lang="pt-BR" smtClean="0"/>
              <a:pPr/>
              <a:t>23/04/2014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A3268-1F13-484D-B9AD-C3410D6FB910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4230816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2CB8B-6A5E-4ADB-90A4-B6FCC4A07D25}" type="datetime1">
              <a:rPr lang="pt-BR" smtClean="0"/>
              <a:pPr/>
              <a:t>23/04/2014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A3268-1F13-484D-B9AD-C3410D6FB910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8737365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5C6D1-6284-45EF-B6C3-B802BD1419F5}" type="datetime1">
              <a:rPr lang="pt-BR" smtClean="0"/>
              <a:pPr/>
              <a:t>23/04/2014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A3268-1F13-484D-B9AD-C3410D6FB910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6566788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F1861-4F4F-4991-A0BC-7287114A0801}" type="datetime1">
              <a:rPr lang="pt-BR" smtClean="0"/>
              <a:pPr/>
              <a:t>23/04/2014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A3268-1F13-484D-B9AD-C3410D6FB910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3386392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96F39-FDCE-4F19-9206-E5EC6B9A2C08}" type="datetime1">
              <a:rPr lang="pt-B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23/04/2014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3F7ACF-DA5C-4EF9-B870-E94911424A02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4.xml"/><Relationship Id="rId10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0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A3EDFA-9E4C-43C2-AF8C-1A7795BA00D1}" type="datetime1">
              <a:rPr lang="pt-BR" smtClean="0"/>
              <a:pPr/>
              <a:t>23/04/2014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7A3268-1F13-484D-B9AD-C3410D6FB910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00089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D9A0682-0AE9-401D-BB74-AD06B65DF1F2}" type="datetime1">
              <a:rPr lang="pt-B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23/04/2014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DD25866-793F-4B15-AE0E-5B1CCA637BEC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A3EDFA-9E4C-43C2-AF8C-1A7795BA00D1}" type="datetime1">
              <a:rPr lang="pt-BR" smtClean="0"/>
              <a:pPr/>
              <a:t>23/04/2014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7A3268-1F13-484D-B9AD-C3410D6FB91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elilsilva@globo.com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docs.google.com/" TargetMode="External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docs.google.com/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7.xml"/><Relationship Id="rId1" Type="http://schemas.openxmlformats.org/officeDocument/2006/relationships/vmlDrawing" Target="../drawings/vmlDrawing1.v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spiration.com/" TargetMode="External"/><Relationship Id="rId2" Type="http://schemas.openxmlformats.org/officeDocument/2006/relationships/hyperlink" Target="http://cmap.ihmc.us/download/formCmapTools.php?myPlat=Win" TargetMode="External"/><Relationship Id="rId1" Type="http://schemas.openxmlformats.org/officeDocument/2006/relationships/slideLayout" Target="../slideLayouts/slideLayout17.xml"/><Relationship Id="rId4" Type="http://schemas.openxmlformats.org/officeDocument/2006/relationships/hyperlink" Target="http://web.singnet.com.sg/~axon2000/download.htm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6.ufrgs.br/leadcap/mce" TargetMode="External"/><Relationship Id="rId2" Type="http://schemas.openxmlformats.org/officeDocument/2006/relationships/hyperlink" Target="http://users.edte.utwente.nl/lanzing/cm_home.htm" TargetMode="External"/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user/nlpretto" TargetMode="External"/><Relationship Id="rId2" Type="http://schemas.openxmlformats.org/officeDocument/2006/relationships/hyperlink" Target="http://www.youtube.com/teachers" TargetMode="External"/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portaldoprofessor.mec.gov.br/index.html" TargetMode="External"/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EDUCA&#199;&#195;O%20DIGITAL.mp4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abvirt.fe.usp.br/indice.asp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7.xml"/><Relationship Id="rId4" Type="http://schemas.openxmlformats.org/officeDocument/2006/relationships/hyperlink" Target="http://objetoseducacionais2.mec.gov.br/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www2.ib.unicamp.br/lte/bdc" TargetMode="External"/><Relationship Id="rId2" Type="http://schemas.openxmlformats.org/officeDocument/2006/relationships/hyperlink" Target="http://www.projetotelaris.com.br/" TargetMode="External"/><Relationship Id="rId1" Type="http://schemas.openxmlformats.org/officeDocument/2006/relationships/slideLayout" Target="../slideLayouts/slideLayout17.xml"/><Relationship Id="rId4" Type="http://schemas.openxmlformats.org/officeDocument/2006/relationships/hyperlink" Target="http://www.cesta2.cinted.ufrgs.br/xmlui" TargetMode="Externa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Usando%20o%20blog%20%5bSaveYouTube.com%5d.mp4" TargetMode="External"/><Relationship Id="rId1" Type="http://schemas.openxmlformats.org/officeDocument/2006/relationships/slideLayout" Target="../slideLayouts/slideLayout1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lilopes.pro.br/capte" TargetMode="Externa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13" Type="http://schemas.microsoft.com/office/2007/relationships/diagramDrawing" Target="../diagrams/drawing2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1.xml"/><Relationship Id="rId12" Type="http://schemas.openxmlformats.org/officeDocument/2006/relationships/diagramColors" Target="../diagrams/colors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Relationship Id="rId6" Type="http://schemas.openxmlformats.org/officeDocument/2006/relationships/diagramQuickStyle" Target="../diagrams/quickStyle1.xml"/><Relationship Id="rId11" Type="http://schemas.openxmlformats.org/officeDocument/2006/relationships/diagramQuickStyle" Target="../diagrams/quickStyle2.xml"/><Relationship Id="rId5" Type="http://schemas.openxmlformats.org/officeDocument/2006/relationships/diagramLayout" Target="../diagrams/layout1.xml"/><Relationship Id="rId10" Type="http://schemas.openxmlformats.org/officeDocument/2006/relationships/diagramLayout" Target="../diagrams/layout2.xml"/><Relationship Id="rId4" Type="http://schemas.openxmlformats.org/officeDocument/2006/relationships/diagramData" Target="../diagrams/data1.xml"/><Relationship Id="rId9" Type="http://schemas.openxmlformats.org/officeDocument/2006/relationships/diagramData" Target="../diagrams/data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CaixaDeTexto 3"/>
          <p:cNvSpPr txBox="1">
            <a:spLocks noChangeArrowheads="1"/>
          </p:cNvSpPr>
          <p:nvPr/>
        </p:nvSpPr>
        <p:spPr bwMode="auto">
          <a:xfrm>
            <a:off x="205270" y="332656"/>
            <a:ext cx="871296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t-BR" sz="3600" b="1" dirty="0" smtClean="0">
                <a:latin typeface="Verdana" pitchFamily="34" charset="0"/>
                <a:cs typeface="Arial" charset="0"/>
              </a:rPr>
              <a:t>OBJETOS DE APRENDIZAGEM</a:t>
            </a:r>
            <a:endParaRPr lang="pt-BR" sz="3600" b="1" dirty="0">
              <a:latin typeface="Verdana" pitchFamily="34" charset="0"/>
              <a:cs typeface="Arial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3347864" y="1124744"/>
            <a:ext cx="579613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pt-BR" sz="3000" dirty="0" smtClean="0">
                <a:latin typeface="Verdana" pitchFamily="34" charset="0"/>
                <a:cs typeface="Arial" charset="0"/>
              </a:rPr>
              <a:t>Eli Lopes da Silva</a:t>
            </a:r>
            <a:endParaRPr lang="pt-BR" sz="3000" dirty="0">
              <a:latin typeface="Verdana" pitchFamily="34" charset="0"/>
              <a:cs typeface="Arial" charset="0"/>
            </a:endParaRPr>
          </a:p>
        </p:txBody>
      </p:sp>
      <p:pic>
        <p:nvPicPr>
          <p:cNvPr id="7" name="Imagem 6" descr="Experimentações-FINAL-sem-bord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1" y="980729"/>
            <a:ext cx="3066488" cy="3672408"/>
          </a:xfrm>
          <a:prstGeom prst="rect">
            <a:avLst/>
          </a:prstGeom>
        </p:spPr>
      </p:pic>
      <p:sp>
        <p:nvSpPr>
          <p:cNvPr id="8" name="CaixaDeTexto 7"/>
          <p:cNvSpPr txBox="1"/>
          <p:nvPr/>
        </p:nvSpPr>
        <p:spPr>
          <a:xfrm>
            <a:off x="3275856" y="1916832"/>
            <a:ext cx="561662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600" b="1" dirty="0" smtClean="0">
                <a:hlinkClick r:id="rId3"/>
              </a:rPr>
              <a:t>elilsilva@globo.com</a:t>
            </a:r>
            <a:endParaRPr lang="pt-BR" sz="2600" b="1" dirty="0" smtClean="0"/>
          </a:p>
          <a:p>
            <a:pPr algn="ctr"/>
            <a:endParaRPr lang="pt-BR" dirty="0" smtClean="0"/>
          </a:p>
          <a:p>
            <a:pPr algn="ctr"/>
            <a:r>
              <a:rPr lang="pt-BR" sz="1600" dirty="0" smtClean="0"/>
              <a:t>Doutorando em Educação (UFSC)</a:t>
            </a:r>
          </a:p>
          <a:p>
            <a:pPr algn="ctr"/>
            <a:r>
              <a:rPr lang="pt-BR" sz="1600" dirty="0" smtClean="0"/>
              <a:t>Mestre em Educação (PUC Minas)</a:t>
            </a:r>
          </a:p>
          <a:p>
            <a:pPr algn="ctr"/>
            <a:r>
              <a:rPr lang="pt-BR" sz="1600" dirty="0" smtClean="0"/>
              <a:t>Bacharel em Ciências da Computação (PUC Minas)</a:t>
            </a:r>
          </a:p>
          <a:p>
            <a:pPr algn="ctr"/>
            <a:r>
              <a:rPr lang="pt-BR" sz="1600" dirty="0" smtClean="0"/>
              <a:t>Professor do </a:t>
            </a:r>
            <a:r>
              <a:rPr lang="pt-BR" sz="1600" dirty="0" err="1" smtClean="0"/>
              <a:t>Senac</a:t>
            </a:r>
            <a:r>
              <a:rPr lang="pt-BR" sz="1600" dirty="0" smtClean="0"/>
              <a:t>/SC (graduação e pós-graduação)</a:t>
            </a:r>
          </a:p>
          <a:p>
            <a:pPr algn="ctr"/>
            <a:r>
              <a:rPr lang="pt-BR" sz="1600" dirty="0" smtClean="0"/>
              <a:t>Avaliador de Cursos Superiores pelo MEC/INEP</a:t>
            </a:r>
          </a:p>
          <a:p>
            <a:pPr algn="ctr"/>
            <a:r>
              <a:rPr lang="pt-BR" sz="1600" dirty="0" smtClean="0"/>
              <a:t>Editor científico da revista Navus (</a:t>
            </a:r>
            <a:r>
              <a:rPr lang="pt-BR" sz="1600" dirty="0" err="1" smtClean="0"/>
              <a:t>navus</a:t>
            </a:r>
            <a:r>
              <a:rPr lang="pt-BR" sz="1600" dirty="0" smtClean="0"/>
              <a:t>.</a:t>
            </a:r>
            <a:r>
              <a:rPr lang="pt-BR" sz="1600" dirty="0" err="1" smtClean="0"/>
              <a:t>sc.senac.br</a:t>
            </a:r>
            <a:r>
              <a:rPr lang="pt-BR" sz="1600" dirty="0" smtClean="0"/>
              <a:t>)</a:t>
            </a:r>
          </a:p>
          <a:p>
            <a:pPr algn="ctr"/>
            <a:endParaRPr lang="pt-BR" sz="1400" dirty="0" smtClean="0"/>
          </a:p>
        </p:txBody>
      </p:sp>
      <p:sp>
        <p:nvSpPr>
          <p:cNvPr id="9" name="CaixaDeTexto 8"/>
          <p:cNvSpPr txBox="1"/>
          <p:nvPr/>
        </p:nvSpPr>
        <p:spPr>
          <a:xfrm>
            <a:off x="251520" y="4797152"/>
            <a:ext cx="59046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http</a:t>
            </a:r>
            <a:r>
              <a:rPr lang="pt-BR" dirty="0" smtClean="0"/>
              <a:t>://sites.google.com/site/elilopesdasilva</a:t>
            </a:r>
          </a:p>
          <a:p>
            <a:r>
              <a:rPr lang="pt-BR" dirty="0" smtClean="0"/>
              <a:t>http</a:t>
            </a:r>
            <a:r>
              <a:rPr lang="pt-BR" dirty="0" smtClean="0"/>
              <a:t>://professorelilopes.blogspot.com</a:t>
            </a:r>
          </a:p>
          <a:p>
            <a:r>
              <a:rPr lang="pt-BR" dirty="0" smtClean="0"/>
              <a:t>http</a:t>
            </a:r>
            <a:r>
              <a:rPr lang="pt-BR" dirty="0" smtClean="0"/>
              <a:t>://www.elilopes.pro.br/capte</a:t>
            </a:r>
            <a:endParaRPr lang="pt-BR" dirty="0"/>
          </a:p>
        </p:txBody>
      </p:sp>
      <p:sp>
        <p:nvSpPr>
          <p:cNvPr id="12" name="Espaço Reservado para Número de Slide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3F7ACF-DA5C-4EF9-B870-E94911424A02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>
          <a:xfrm>
            <a:off x="3575050" y="1484784"/>
            <a:ext cx="5111750" cy="4641379"/>
          </a:xfrm>
        </p:spPr>
        <p:txBody>
          <a:bodyPr>
            <a:normAutofit lnSpcReduction="10000"/>
          </a:bodyPr>
          <a:lstStyle/>
          <a:p>
            <a:r>
              <a:rPr lang="pt-BR" sz="2800" dirty="0" smtClean="0"/>
              <a:t>Possibilidade de escrever colaborativamente.</a:t>
            </a:r>
          </a:p>
          <a:p>
            <a:r>
              <a:rPr lang="pt-BR" sz="2800" dirty="0" smtClean="0"/>
              <a:t>É uma forma de produção textual  coletiva.</a:t>
            </a:r>
          </a:p>
          <a:p>
            <a:r>
              <a:rPr lang="pt-BR" sz="2800" dirty="0" smtClean="0"/>
              <a:t>A decisão sobre o compartilhamento (com quem) é do criador do documento.</a:t>
            </a:r>
          </a:p>
          <a:p>
            <a:r>
              <a:rPr lang="pt-BR" sz="2800" dirty="0" smtClean="0"/>
              <a:t>No Google </a:t>
            </a:r>
            <a:r>
              <a:rPr lang="pt-BR" sz="2800" dirty="0" err="1" smtClean="0"/>
              <a:t>Docs</a:t>
            </a:r>
            <a:r>
              <a:rPr lang="pt-BR" sz="2800" dirty="0" smtClean="0"/>
              <a:t> é permitido que o autor compartilhe usando o email do convidado ou o </a:t>
            </a:r>
            <a:r>
              <a:rPr lang="pt-BR" sz="2800" dirty="0" err="1" smtClean="0"/>
              <a:t>Facebook</a:t>
            </a:r>
            <a:r>
              <a:rPr lang="pt-BR" sz="2800" dirty="0" smtClean="0"/>
              <a:t> deste.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algn="ctr"/>
            <a:endParaRPr lang="pt-BR" sz="4000" dirty="0" smtClean="0"/>
          </a:p>
          <a:p>
            <a:pPr algn="ctr"/>
            <a:endParaRPr lang="pt-BR" sz="4000" dirty="0" smtClean="0"/>
          </a:p>
          <a:p>
            <a:pPr algn="ctr"/>
            <a:r>
              <a:rPr lang="pt-BR" sz="4000" dirty="0" smtClean="0"/>
              <a:t>Escrita colaborativa:</a:t>
            </a:r>
          </a:p>
          <a:p>
            <a:pPr algn="ctr"/>
            <a:r>
              <a:rPr lang="pt-BR" sz="4000" dirty="0" smtClean="0"/>
              <a:t>conceito</a:t>
            </a:r>
            <a:endParaRPr lang="pt-BR" sz="4000" dirty="0"/>
          </a:p>
        </p:txBody>
      </p:sp>
      <p:sp>
        <p:nvSpPr>
          <p:cNvPr id="8" name="Espaço Reservado para Número de Slid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A3268-1F13-484D-B9AD-C3410D6FB910}" type="slidenum">
              <a:rPr lang="pt-BR" smtClean="0"/>
              <a:pPr/>
              <a:t>10</a:t>
            </a:fld>
            <a:endParaRPr lang="pt-BR"/>
          </a:p>
        </p:txBody>
      </p:sp>
      <p:sp>
        <p:nvSpPr>
          <p:cNvPr id="6" name="Retângulo 5"/>
          <p:cNvSpPr/>
          <p:nvPr/>
        </p:nvSpPr>
        <p:spPr>
          <a:xfrm>
            <a:off x="755576" y="620688"/>
            <a:ext cx="6588224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Tecnologias digitais</a:t>
            </a:r>
            <a:endParaRPr lang="pt-BR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Texto 4"/>
          <p:cNvSpPr>
            <a:spLocks noGrp="1"/>
          </p:cNvSpPr>
          <p:nvPr>
            <p:ph type="body" sz="half" idx="2"/>
          </p:nvPr>
        </p:nvSpPr>
        <p:spPr>
          <a:xfrm>
            <a:off x="467544" y="5301208"/>
            <a:ext cx="8208912" cy="1080120"/>
          </a:xfrm>
        </p:spPr>
        <p:txBody>
          <a:bodyPr>
            <a:normAutofit/>
          </a:bodyPr>
          <a:lstStyle/>
          <a:p>
            <a:pPr algn="ctr"/>
            <a:endParaRPr lang="pt-BR" sz="1500" dirty="0" smtClean="0"/>
          </a:p>
          <a:p>
            <a:pPr algn="ctr"/>
            <a:r>
              <a:rPr lang="pt-BR" sz="3300" dirty="0" smtClean="0"/>
              <a:t>Escrita colaborativa: </a:t>
            </a:r>
            <a:r>
              <a:rPr lang="pt-BR" sz="3300" dirty="0" smtClean="0">
                <a:hlinkClick r:id="rId2"/>
              </a:rPr>
              <a:t>http://docs.google.com</a:t>
            </a:r>
            <a:endParaRPr lang="pt-BR" sz="4000" dirty="0" smtClean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A3268-1F13-484D-B9AD-C3410D6FB910}" type="slidenum">
              <a:rPr lang="pt-BR" smtClean="0"/>
              <a:pPr/>
              <a:t>11</a:t>
            </a:fld>
            <a:endParaRPr lang="pt-BR"/>
          </a:p>
        </p:txBody>
      </p:sp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51234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4584" y="404664"/>
            <a:ext cx="6441672" cy="517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Espaço Reservado para Texto 4"/>
          <p:cNvSpPr>
            <a:spLocks noGrp="1"/>
          </p:cNvSpPr>
          <p:nvPr>
            <p:ph type="body" sz="half" idx="2"/>
          </p:nvPr>
        </p:nvSpPr>
        <p:spPr>
          <a:xfrm>
            <a:off x="467544" y="5301208"/>
            <a:ext cx="8208912" cy="1080120"/>
          </a:xfrm>
        </p:spPr>
        <p:txBody>
          <a:bodyPr>
            <a:normAutofit/>
          </a:bodyPr>
          <a:lstStyle/>
          <a:p>
            <a:pPr algn="ctr"/>
            <a:endParaRPr lang="pt-BR" sz="1500" dirty="0" smtClean="0"/>
          </a:p>
          <a:p>
            <a:pPr algn="ctr"/>
            <a:r>
              <a:rPr lang="pt-BR" sz="3300" dirty="0" smtClean="0"/>
              <a:t>Escrita colaborativa: </a:t>
            </a:r>
            <a:r>
              <a:rPr lang="pt-BR" sz="3300" dirty="0" smtClean="0">
                <a:hlinkClick r:id="rId3"/>
              </a:rPr>
              <a:t>http://docs.google.com</a:t>
            </a:r>
            <a:endParaRPr lang="pt-BR" sz="4000" dirty="0" smtClean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A3268-1F13-484D-B9AD-C3410D6FB910}" type="slidenum">
              <a:rPr lang="pt-BR" smtClean="0"/>
              <a:pPr/>
              <a:t>12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Conteúdo 3"/>
          <p:cNvSpPr>
            <a:spLocks noGrp="1"/>
          </p:cNvSpPr>
          <p:nvPr>
            <p:ph idx="1"/>
          </p:nvPr>
        </p:nvSpPr>
        <p:spPr>
          <a:xfrm>
            <a:off x="3575050" y="2276872"/>
            <a:ext cx="5111750" cy="3849291"/>
          </a:xfrm>
        </p:spPr>
        <p:txBody>
          <a:bodyPr>
            <a:normAutofit lnSpcReduction="10000"/>
          </a:bodyPr>
          <a:lstStyle/>
          <a:p>
            <a:r>
              <a:rPr lang="pt-BR" dirty="0" smtClean="0">
                <a:cs typeface="Times New Roman" pitchFamily="18" charset="0"/>
              </a:rPr>
              <a:t>O mapa conceitual é uma técnica para representar, obter e compartilhar conhecimento através de um diagrama. O conhecimento, desta forma, é representado por redes de conceitos.</a:t>
            </a:r>
          </a:p>
          <a:p>
            <a:endParaRPr lang="pt-BR" sz="2800" dirty="0" smtClean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algn="ctr"/>
            <a:endParaRPr lang="pt-BR" sz="4000" dirty="0" smtClean="0"/>
          </a:p>
          <a:p>
            <a:pPr algn="ctr"/>
            <a:endParaRPr lang="pt-BR" sz="4000" dirty="0" smtClean="0"/>
          </a:p>
          <a:p>
            <a:pPr algn="ctr"/>
            <a:r>
              <a:rPr lang="pt-BR" sz="4000" dirty="0" smtClean="0"/>
              <a:t>Mapa conceitual:</a:t>
            </a:r>
          </a:p>
          <a:p>
            <a:pPr algn="ctr"/>
            <a:r>
              <a:rPr lang="pt-BR" sz="4000" dirty="0" smtClean="0"/>
              <a:t>definição</a:t>
            </a:r>
            <a:endParaRPr lang="pt-BR" sz="4000" dirty="0"/>
          </a:p>
        </p:txBody>
      </p:sp>
      <p:sp>
        <p:nvSpPr>
          <p:cNvPr id="8" name="Espaço Reservado para Número de Slid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A3268-1F13-484D-B9AD-C3410D6FB910}" type="slidenum">
              <a:rPr lang="pt-BR" smtClean="0"/>
              <a:pPr/>
              <a:t>13</a:t>
            </a:fld>
            <a:endParaRPr lang="pt-BR"/>
          </a:p>
        </p:txBody>
      </p:sp>
      <p:sp>
        <p:nvSpPr>
          <p:cNvPr id="9" name="Retângulo 8"/>
          <p:cNvSpPr/>
          <p:nvPr/>
        </p:nvSpPr>
        <p:spPr>
          <a:xfrm>
            <a:off x="755576" y="620688"/>
            <a:ext cx="6588224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Tecnologias digitais</a:t>
            </a:r>
            <a:endParaRPr lang="pt-BR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Texto 4"/>
          <p:cNvSpPr>
            <a:spLocks noGrp="1"/>
          </p:cNvSpPr>
          <p:nvPr>
            <p:ph type="body" sz="half" idx="2"/>
          </p:nvPr>
        </p:nvSpPr>
        <p:spPr>
          <a:xfrm>
            <a:off x="539552" y="1268760"/>
            <a:ext cx="7992888" cy="648071"/>
          </a:xfrm>
        </p:spPr>
        <p:txBody>
          <a:bodyPr>
            <a:normAutofit lnSpcReduction="10000"/>
          </a:bodyPr>
          <a:lstStyle/>
          <a:p>
            <a:pPr algn="ctr"/>
            <a:r>
              <a:rPr lang="pt-BR" sz="4000" dirty="0" smtClean="0"/>
              <a:t>Mapa conceitual:exemplo</a:t>
            </a:r>
            <a:endParaRPr lang="pt-BR" sz="4000" dirty="0"/>
          </a:p>
        </p:txBody>
      </p:sp>
      <p:sp>
        <p:nvSpPr>
          <p:cNvPr id="8" name="Espaço Reservado para Número de Slid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A3268-1F13-484D-B9AD-C3410D6FB910}" type="slidenum">
              <a:rPr lang="pt-BR" smtClean="0"/>
              <a:pPr/>
              <a:t>14</a:t>
            </a:fld>
            <a:endParaRPr lang="pt-BR"/>
          </a:p>
        </p:txBody>
      </p:sp>
      <p:graphicFrame>
        <p:nvGraphicFramePr>
          <p:cNvPr id="2050" name="Object 4"/>
          <p:cNvGraphicFramePr>
            <a:graphicFrameLocks noChangeAspect="1"/>
          </p:cNvGraphicFramePr>
          <p:nvPr/>
        </p:nvGraphicFramePr>
        <p:xfrm>
          <a:off x="64764" y="1772816"/>
          <a:ext cx="9079236" cy="4216122"/>
        </p:xfrm>
        <a:graphic>
          <a:graphicData uri="http://schemas.openxmlformats.org/presentationml/2006/ole">
            <p:oleObj spid="_x0000_s1043" r:id="rId3" imgW="6144768" imgH="2859024" progId="Word.Picture.8">
              <p:embed/>
            </p:oleObj>
          </a:graphicData>
        </a:graphic>
      </p:graphicFrame>
      <p:sp>
        <p:nvSpPr>
          <p:cNvPr id="7" name="Retângulo 6"/>
          <p:cNvSpPr/>
          <p:nvPr/>
        </p:nvSpPr>
        <p:spPr>
          <a:xfrm>
            <a:off x="755576" y="620688"/>
            <a:ext cx="6588224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Tecnologias digitais</a:t>
            </a:r>
            <a:endParaRPr lang="pt-BR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Conteúdo 3"/>
          <p:cNvSpPr>
            <a:spLocks noGrp="1"/>
          </p:cNvSpPr>
          <p:nvPr>
            <p:ph idx="1"/>
          </p:nvPr>
        </p:nvSpPr>
        <p:spPr>
          <a:xfrm>
            <a:off x="395536" y="2708920"/>
            <a:ext cx="8435280" cy="3168352"/>
          </a:xfrm>
        </p:spPr>
        <p:txBody>
          <a:bodyPr/>
          <a:lstStyle/>
          <a:p>
            <a:pPr marL="182563" indent="-182563" eaLnBrk="1" hangingPunct="1"/>
            <a:r>
              <a:rPr lang="pt-BR" sz="2400" dirty="0" err="1" smtClean="0"/>
              <a:t>Cmap</a:t>
            </a:r>
            <a:r>
              <a:rPr lang="pt-BR" sz="2400" dirty="0" smtClean="0"/>
              <a:t>:</a:t>
            </a:r>
          </a:p>
          <a:p>
            <a:pPr marL="533400" indent="-533400" eaLnBrk="1" hangingPunct="1">
              <a:buNone/>
            </a:pPr>
            <a:r>
              <a:rPr lang="en-US" sz="2400" dirty="0" smtClean="0">
                <a:hlinkClick r:id="rId2"/>
              </a:rPr>
              <a:t>http://cmap.ihmc.us/download/formCmapTools.php?myPlat=Win</a:t>
            </a:r>
            <a:endParaRPr lang="en-US" sz="2400" dirty="0" smtClean="0"/>
          </a:p>
          <a:p>
            <a:pPr marL="182563" indent="-182563" eaLnBrk="1" hangingPunct="1"/>
            <a:r>
              <a:rPr lang="pt-BR" sz="2400" dirty="0" err="1" smtClean="0"/>
              <a:t>Inspiration</a:t>
            </a:r>
            <a:r>
              <a:rPr lang="pt-BR" sz="2400" dirty="0" smtClean="0"/>
              <a:t>:</a:t>
            </a:r>
          </a:p>
          <a:p>
            <a:pPr marL="533400" indent="-533400" eaLnBrk="1" hangingPunct="1">
              <a:buNone/>
            </a:pPr>
            <a:r>
              <a:rPr lang="pt-BR" sz="2400" dirty="0" smtClean="0">
                <a:hlinkClick r:id="rId3"/>
              </a:rPr>
              <a:t>www.inspiration.com</a:t>
            </a:r>
            <a:endParaRPr lang="pt-BR" sz="2400" dirty="0" smtClean="0"/>
          </a:p>
          <a:p>
            <a:pPr marL="182563" indent="-182563" eaLnBrk="1" hangingPunct="1"/>
            <a:r>
              <a:rPr lang="pt-BR" sz="2400" dirty="0" err="1" smtClean="0"/>
              <a:t>Axon</a:t>
            </a:r>
            <a:r>
              <a:rPr lang="pt-BR" sz="2400" dirty="0" smtClean="0"/>
              <a:t>:</a:t>
            </a:r>
          </a:p>
          <a:p>
            <a:pPr marL="533400" indent="-533400" eaLnBrk="1" hangingPunct="1">
              <a:buNone/>
            </a:pPr>
            <a:r>
              <a:rPr lang="pt-BR" sz="2400" dirty="0" smtClean="0">
                <a:hlinkClick r:id="rId4"/>
              </a:rPr>
              <a:t>http://web.singnet.com.sg/~axon2000/download.htm</a:t>
            </a:r>
            <a:endParaRPr lang="pt-BR" sz="2400" dirty="0" smtClean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half" idx="2"/>
          </p:nvPr>
        </p:nvSpPr>
        <p:spPr>
          <a:xfrm>
            <a:off x="0" y="1556793"/>
            <a:ext cx="8532440" cy="576064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pt-BR" sz="4000" dirty="0" smtClean="0"/>
              <a:t>Mapa conceitual:softwares</a:t>
            </a:r>
            <a:endParaRPr lang="pt-BR" sz="4000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A3268-1F13-484D-B9AD-C3410D6FB910}" type="slidenum">
              <a:rPr lang="pt-BR" smtClean="0"/>
              <a:pPr/>
              <a:t>15</a:t>
            </a:fld>
            <a:endParaRPr lang="pt-BR"/>
          </a:p>
        </p:txBody>
      </p:sp>
      <p:sp>
        <p:nvSpPr>
          <p:cNvPr id="6" name="Retângulo 5"/>
          <p:cNvSpPr/>
          <p:nvPr/>
        </p:nvSpPr>
        <p:spPr>
          <a:xfrm>
            <a:off x="755576" y="620688"/>
            <a:ext cx="6588224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Tecnologias digitais</a:t>
            </a:r>
            <a:endParaRPr lang="pt-BR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Conteúdo 3"/>
          <p:cNvSpPr>
            <a:spLocks noGrp="1"/>
          </p:cNvSpPr>
          <p:nvPr>
            <p:ph idx="1"/>
          </p:nvPr>
        </p:nvSpPr>
        <p:spPr>
          <a:xfrm>
            <a:off x="251520" y="2996952"/>
            <a:ext cx="8892480" cy="3168352"/>
          </a:xfrm>
        </p:spPr>
        <p:txBody>
          <a:bodyPr/>
          <a:lstStyle/>
          <a:p>
            <a:pPr marL="533400" indent="-533400" eaLnBrk="1" hangingPunct="1">
              <a:buNone/>
            </a:pPr>
            <a:r>
              <a:rPr lang="en-US" sz="2600" dirty="0" smtClean="0">
                <a:latin typeface="Verdana" pitchFamily="34" charset="0"/>
                <a:cs typeface="Times New Roman" pitchFamily="18" charset="0"/>
                <a:hlinkClick r:id="rId2"/>
              </a:rPr>
              <a:t>http://users.edte.utwente.nl/lanzing/cm_home.htm</a:t>
            </a:r>
            <a:r>
              <a:rPr lang="pt-BR" sz="2600" dirty="0" smtClean="0">
                <a:latin typeface="Verdana" pitchFamily="34" charset="0"/>
                <a:cs typeface="Times New Roman" pitchFamily="18" charset="0"/>
              </a:rPr>
              <a:t> </a:t>
            </a:r>
          </a:p>
          <a:p>
            <a:pPr marL="533400" indent="-533400" eaLnBrk="1" hangingPunct="1">
              <a:buNone/>
            </a:pPr>
            <a:endParaRPr lang="pt-BR" sz="2600" b="1" dirty="0" smtClean="0">
              <a:latin typeface="Verdana" pitchFamily="34" charset="0"/>
              <a:cs typeface="Times New Roman" pitchFamily="18" charset="0"/>
            </a:endParaRPr>
          </a:p>
          <a:p>
            <a:pPr marL="533400" indent="-533400" eaLnBrk="1" hangingPunct="1">
              <a:buNone/>
            </a:pPr>
            <a:r>
              <a:rPr lang="pt-BR" sz="2600" dirty="0" smtClean="0">
                <a:latin typeface="Verdana" pitchFamily="34" charset="0"/>
                <a:cs typeface="Times New Roman" pitchFamily="18" charset="0"/>
                <a:hlinkClick r:id="rId3"/>
              </a:rPr>
              <a:t>http://www6.ufrgs.br/leadcap/mce</a:t>
            </a:r>
            <a:endParaRPr lang="pt-BR" sz="2600" dirty="0" smtClean="0">
              <a:latin typeface="Verdana" pitchFamily="34" charset="0"/>
              <a:cs typeface="Times New Roman" pitchFamily="18" charset="0"/>
            </a:endParaRPr>
          </a:p>
          <a:p>
            <a:pPr marL="533400" indent="-533400" eaLnBrk="1" hangingPunct="1"/>
            <a:endParaRPr lang="en-US" sz="2000" b="1" dirty="0" smtClean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half" idx="2"/>
          </p:nvPr>
        </p:nvSpPr>
        <p:spPr>
          <a:xfrm>
            <a:off x="395536" y="1772816"/>
            <a:ext cx="8244408" cy="936103"/>
          </a:xfrm>
        </p:spPr>
        <p:txBody>
          <a:bodyPr/>
          <a:lstStyle/>
          <a:p>
            <a:pPr algn="ctr"/>
            <a:r>
              <a:rPr lang="pt-BR" sz="4000" dirty="0" smtClean="0"/>
              <a:t>Mapa conceitual:portais</a:t>
            </a:r>
            <a:endParaRPr lang="pt-BR" sz="4000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A3268-1F13-484D-B9AD-C3410D6FB910}" type="slidenum">
              <a:rPr lang="pt-BR" smtClean="0"/>
              <a:pPr/>
              <a:t>16</a:t>
            </a:fld>
            <a:endParaRPr lang="pt-BR"/>
          </a:p>
        </p:txBody>
      </p:sp>
      <p:sp>
        <p:nvSpPr>
          <p:cNvPr id="6" name="Retângulo 5"/>
          <p:cNvSpPr/>
          <p:nvPr/>
        </p:nvSpPr>
        <p:spPr>
          <a:xfrm>
            <a:off x="755576" y="620688"/>
            <a:ext cx="6588224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Tecnologias digitais</a:t>
            </a:r>
            <a:endParaRPr lang="pt-BR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Conteúdo 3"/>
          <p:cNvSpPr>
            <a:spLocks noGrp="1"/>
          </p:cNvSpPr>
          <p:nvPr>
            <p:ph idx="1"/>
          </p:nvPr>
        </p:nvSpPr>
        <p:spPr>
          <a:xfrm>
            <a:off x="2771800" y="2276872"/>
            <a:ext cx="6048672" cy="3849291"/>
          </a:xfrm>
        </p:spPr>
        <p:txBody>
          <a:bodyPr/>
          <a:lstStyle/>
          <a:p>
            <a:r>
              <a:rPr lang="pt-BR" sz="2800" dirty="0" smtClean="0"/>
              <a:t>O </a:t>
            </a:r>
            <a:r>
              <a:rPr lang="pt-BR" sz="2800" dirty="0" err="1" smtClean="0"/>
              <a:t>Youtube</a:t>
            </a:r>
            <a:r>
              <a:rPr lang="pt-BR" sz="2800" dirty="0" smtClean="0"/>
              <a:t> </a:t>
            </a:r>
            <a:r>
              <a:rPr lang="pt-BR" sz="2800" dirty="0" err="1" smtClean="0"/>
              <a:t>teachers</a:t>
            </a:r>
            <a:r>
              <a:rPr lang="pt-BR" sz="2800" dirty="0" smtClean="0"/>
              <a:t> permite a seleção de vídeos no </a:t>
            </a:r>
            <a:r>
              <a:rPr lang="pt-BR" sz="2800" dirty="0" err="1" smtClean="0"/>
              <a:t>Youtube</a:t>
            </a:r>
            <a:r>
              <a:rPr lang="pt-BR" sz="2800" dirty="0" smtClean="0"/>
              <a:t>, com criação de uma </a:t>
            </a:r>
            <a:r>
              <a:rPr lang="pt-BR" sz="2800" i="1" dirty="0" err="1" smtClean="0"/>
              <a:t>playlist</a:t>
            </a:r>
            <a:r>
              <a:rPr lang="pt-BR" sz="2800" dirty="0" smtClean="0"/>
              <a:t>.</a:t>
            </a:r>
          </a:p>
          <a:p>
            <a:pPr>
              <a:buNone/>
            </a:pPr>
            <a:endParaRPr lang="pt-BR" sz="2800" dirty="0" smtClean="0"/>
          </a:p>
          <a:p>
            <a:pPr marL="0" indent="0">
              <a:buNone/>
            </a:pPr>
            <a:r>
              <a:rPr lang="pt-BR" sz="2800" dirty="0" smtClean="0">
                <a:hlinkClick r:id="rId2"/>
              </a:rPr>
              <a:t>http://www.youtube.com/teachers</a:t>
            </a:r>
            <a:endParaRPr lang="pt-BR" sz="2800" dirty="0" smtClean="0"/>
          </a:p>
          <a:p>
            <a:pPr marL="0" indent="0">
              <a:buNone/>
            </a:pPr>
            <a:r>
              <a:rPr lang="pt-BR" sz="2800" dirty="0" smtClean="0"/>
              <a:t>Exemplo: canal do Nelson </a:t>
            </a:r>
            <a:r>
              <a:rPr lang="pt-BR" sz="2800" dirty="0" err="1" smtClean="0"/>
              <a:t>Pretto</a:t>
            </a:r>
            <a:endParaRPr lang="pt-BR" sz="2800" dirty="0" smtClean="0"/>
          </a:p>
          <a:p>
            <a:pPr marL="0" indent="0">
              <a:buNone/>
            </a:pPr>
            <a:r>
              <a:rPr lang="pt-BR" sz="2800" dirty="0">
                <a:hlinkClick r:id="rId3"/>
              </a:rPr>
              <a:t>http://</a:t>
            </a:r>
            <a:r>
              <a:rPr lang="pt-BR" sz="2800" dirty="0" smtClean="0">
                <a:hlinkClick r:id="rId3"/>
              </a:rPr>
              <a:t>www.youtube.com/user/nlpretto</a:t>
            </a:r>
            <a:endParaRPr lang="pt-BR" sz="2800" dirty="0" smtClean="0"/>
          </a:p>
          <a:p>
            <a:pPr marL="0" indent="0">
              <a:buNone/>
            </a:pPr>
            <a:endParaRPr lang="pt-BR" sz="2800" dirty="0" smtClean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half" idx="2"/>
          </p:nvPr>
        </p:nvSpPr>
        <p:spPr>
          <a:xfrm>
            <a:off x="179512" y="1484784"/>
            <a:ext cx="3008313" cy="4691063"/>
          </a:xfrm>
        </p:spPr>
        <p:txBody>
          <a:bodyPr/>
          <a:lstStyle/>
          <a:p>
            <a:pPr algn="ctr"/>
            <a:endParaRPr lang="pt-BR" sz="4000" dirty="0" smtClean="0"/>
          </a:p>
          <a:p>
            <a:pPr algn="ctr"/>
            <a:r>
              <a:rPr lang="pt-BR" sz="4000" dirty="0" err="1" smtClean="0"/>
              <a:t>Youtube</a:t>
            </a:r>
            <a:r>
              <a:rPr lang="pt-BR" sz="4000" dirty="0" smtClean="0"/>
              <a:t> </a:t>
            </a:r>
            <a:r>
              <a:rPr lang="pt-BR" sz="4000" dirty="0" err="1" smtClean="0"/>
              <a:t>Teachers</a:t>
            </a:r>
            <a:r>
              <a:rPr lang="pt-BR" sz="4000" dirty="0" smtClean="0"/>
              <a:t>:</a:t>
            </a:r>
          </a:p>
          <a:p>
            <a:pPr algn="ctr"/>
            <a:r>
              <a:rPr lang="pt-BR" sz="4000" dirty="0" smtClean="0"/>
              <a:t>definição e acesso</a:t>
            </a:r>
            <a:endParaRPr lang="pt-BR" sz="4000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A3268-1F13-484D-B9AD-C3410D6FB910}" type="slidenum">
              <a:rPr lang="pt-BR" smtClean="0"/>
              <a:pPr/>
              <a:t>17</a:t>
            </a:fld>
            <a:endParaRPr lang="pt-BR"/>
          </a:p>
        </p:txBody>
      </p:sp>
      <p:sp>
        <p:nvSpPr>
          <p:cNvPr id="6" name="Retângulo 5"/>
          <p:cNvSpPr/>
          <p:nvPr/>
        </p:nvSpPr>
        <p:spPr>
          <a:xfrm>
            <a:off x="755576" y="620688"/>
            <a:ext cx="6588224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Tecnologias digitais</a:t>
            </a:r>
            <a:endParaRPr lang="pt-BR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Conteúdo 3"/>
          <p:cNvSpPr>
            <a:spLocks noGrp="1"/>
          </p:cNvSpPr>
          <p:nvPr>
            <p:ph idx="1"/>
          </p:nvPr>
        </p:nvSpPr>
        <p:spPr>
          <a:xfrm>
            <a:off x="827584" y="3573016"/>
            <a:ext cx="7859216" cy="2553147"/>
          </a:xfrm>
        </p:spPr>
        <p:txBody>
          <a:bodyPr/>
          <a:lstStyle/>
          <a:p>
            <a:r>
              <a:rPr lang="pt-BR" sz="2800" dirty="0" smtClean="0">
                <a:hlinkClick r:id="rId2"/>
              </a:rPr>
              <a:t>http://portaldoprofessor.mec.gov.br/index.html</a:t>
            </a:r>
            <a:endParaRPr lang="pt-BR" sz="2800" dirty="0" smtClean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half" idx="2"/>
          </p:nvPr>
        </p:nvSpPr>
        <p:spPr>
          <a:xfrm>
            <a:off x="755576" y="1628800"/>
            <a:ext cx="8003232" cy="1201812"/>
          </a:xfrm>
        </p:spPr>
        <p:txBody>
          <a:bodyPr/>
          <a:lstStyle/>
          <a:p>
            <a:pPr algn="ctr"/>
            <a:r>
              <a:rPr lang="pt-BR" sz="4000" dirty="0" smtClean="0"/>
              <a:t>Portal do professor</a:t>
            </a:r>
            <a:endParaRPr lang="pt-BR" sz="4000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A3268-1F13-484D-B9AD-C3410D6FB910}" type="slidenum">
              <a:rPr lang="pt-BR" smtClean="0"/>
              <a:pPr/>
              <a:t>18</a:t>
            </a:fld>
            <a:endParaRPr lang="pt-BR"/>
          </a:p>
        </p:txBody>
      </p:sp>
      <p:sp>
        <p:nvSpPr>
          <p:cNvPr id="6" name="Retângulo 5"/>
          <p:cNvSpPr/>
          <p:nvPr/>
        </p:nvSpPr>
        <p:spPr>
          <a:xfrm>
            <a:off x="755576" y="620688"/>
            <a:ext cx="6588224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Tecnologias digitais</a:t>
            </a:r>
            <a:endParaRPr lang="pt-BR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Texto 4"/>
          <p:cNvSpPr>
            <a:spLocks noGrp="1"/>
          </p:cNvSpPr>
          <p:nvPr>
            <p:ph type="body" sz="half" idx="2"/>
          </p:nvPr>
        </p:nvSpPr>
        <p:spPr>
          <a:xfrm>
            <a:off x="539552" y="1556792"/>
            <a:ext cx="8003232" cy="792088"/>
          </a:xfrm>
        </p:spPr>
        <p:txBody>
          <a:bodyPr/>
          <a:lstStyle/>
          <a:p>
            <a:pPr algn="ctr"/>
            <a:r>
              <a:rPr lang="pt-BR" sz="4000" dirty="0" smtClean="0"/>
              <a:t>Objetos de aprendizagem</a:t>
            </a:r>
          </a:p>
          <a:p>
            <a:pPr algn="ctr"/>
            <a:endParaRPr lang="pt-BR" sz="4000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A3268-1F13-484D-B9AD-C3410D6FB910}" type="slidenum">
              <a:rPr lang="pt-BR" smtClean="0"/>
              <a:pPr/>
              <a:t>19</a:t>
            </a:fld>
            <a:endParaRPr lang="pt-BR"/>
          </a:p>
        </p:txBody>
      </p:sp>
      <p:sp>
        <p:nvSpPr>
          <p:cNvPr id="8" name="Espaço Reservado para Texto 4"/>
          <p:cNvSpPr txBox="1">
            <a:spLocks/>
          </p:cNvSpPr>
          <p:nvPr/>
        </p:nvSpPr>
        <p:spPr>
          <a:xfrm>
            <a:off x="611560" y="2276872"/>
            <a:ext cx="8003232" cy="38884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just"/>
            <a:endParaRPr lang="pt-BR" sz="2200" dirty="0" smtClean="0"/>
          </a:p>
          <a:p>
            <a:pPr algn="just"/>
            <a:endParaRPr lang="pt-BR" sz="2200" dirty="0" smtClean="0"/>
          </a:p>
          <a:p>
            <a:pPr algn="just">
              <a:lnSpc>
                <a:spcPct val="150000"/>
              </a:lnSpc>
            </a:pPr>
            <a:r>
              <a:rPr lang="pt-BR" sz="2200" dirty="0" smtClean="0"/>
              <a:t>Para alguns autores um objeto de aprendizagem (OA) não é necessariamente um recurso digital. Já para outros  OA tem de ser aquele produzido e disponibilizado digitalmente.</a:t>
            </a:r>
          </a:p>
          <a:p>
            <a:pPr algn="just">
              <a:lnSpc>
                <a:spcPct val="150000"/>
              </a:lnSpc>
            </a:pPr>
            <a:endParaRPr kumimoji="0" lang="pt-BR" sz="2200" b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algn="just">
              <a:lnSpc>
                <a:spcPct val="150000"/>
              </a:lnSpc>
            </a:pPr>
            <a:r>
              <a:rPr lang="pt-BR" sz="2200" dirty="0" smtClean="0"/>
              <a:t>Na prática ficaram conhecidos como OA as simulações produzidas em computador para fins educacionais.</a:t>
            </a:r>
            <a:endParaRPr lang="pt-BR" sz="2200" dirty="0"/>
          </a:p>
        </p:txBody>
      </p:sp>
      <p:sp>
        <p:nvSpPr>
          <p:cNvPr id="6" name="Retângulo 5"/>
          <p:cNvSpPr/>
          <p:nvPr/>
        </p:nvSpPr>
        <p:spPr>
          <a:xfrm>
            <a:off x="755576" y="620688"/>
            <a:ext cx="6588224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Tecnologias digitais</a:t>
            </a:r>
            <a:endParaRPr lang="pt-BR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683568" y="2828836"/>
            <a:ext cx="7560840" cy="3508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dirty="0" smtClean="0">
                <a:hlinkClick r:id="rId3" action="ppaction://hlinkfile"/>
              </a:rPr>
              <a:t>A ESCOLA E O TEMPO</a:t>
            </a:r>
            <a:endParaRPr lang="pt-BR" dirty="0" smtClean="0"/>
          </a:p>
          <a:p>
            <a:pPr algn="ctr"/>
            <a:r>
              <a:rPr lang="pt-BR" dirty="0" smtClean="0"/>
              <a:t>(vídeo)</a:t>
            </a:r>
          </a:p>
          <a:p>
            <a:pPr algn="ctr"/>
            <a:endParaRPr lang="pt-BR" dirty="0" smtClean="0"/>
          </a:p>
          <a:p>
            <a:pPr algn="ctr"/>
            <a:endParaRPr lang="pt-BR" dirty="0" smtClean="0"/>
          </a:p>
          <a:p>
            <a:r>
              <a:rPr lang="pt-BR" sz="2600" dirty="0" smtClean="0"/>
              <a:t>YAMADA, </a:t>
            </a:r>
            <a:r>
              <a:rPr lang="pt-BR" sz="2600" dirty="0" err="1" smtClean="0"/>
              <a:t>Jhony</a:t>
            </a:r>
            <a:r>
              <a:rPr lang="pt-BR" sz="2600" dirty="0" smtClean="0"/>
              <a:t>. </a:t>
            </a:r>
            <a:r>
              <a:rPr lang="pt-BR" sz="2600" b="1" dirty="0" smtClean="0"/>
              <a:t>Educação digital. </a:t>
            </a:r>
            <a:r>
              <a:rPr lang="pt-BR" sz="2600" dirty="0" smtClean="0"/>
              <a:t>[2011]. Disponível em: &lt;www.jhonyyamada.com&gt;. Acesso em: 12 out.  2013.</a:t>
            </a:r>
          </a:p>
          <a:p>
            <a:pPr algn="ctr"/>
            <a:endParaRPr lang="pt-BR" dirty="0" smtClean="0"/>
          </a:p>
          <a:p>
            <a:pPr algn="ctr"/>
            <a:endParaRPr lang="pt-BR" dirty="0"/>
          </a:p>
        </p:txBody>
      </p:sp>
      <p:sp>
        <p:nvSpPr>
          <p:cNvPr id="5" name="Retângulo 4"/>
          <p:cNvSpPr/>
          <p:nvPr/>
        </p:nvSpPr>
        <p:spPr>
          <a:xfrm>
            <a:off x="899592" y="620688"/>
            <a:ext cx="6588224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 escola que temos</a:t>
            </a:r>
            <a:endParaRPr lang="pt-BR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Imagem 5" descr="Experimentações-FINAL-sem-borda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300192" y="2492896"/>
            <a:ext cx="755576" cy="904873"/>
          </a:xfrm>
          <a:prstGeom prst="rect">
            <a:avLst/>
          </a:prstGeom>
        </p:spPr>
      </p:pic>
      <p:sp>
        <p:nvSpPr>
          <p:cNvPr id="8" name="Espaço Reservado para Número de Slid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A3268-1F13-484D-B9AD-C3410D6FB910}" type="slidenum">
              <a:rPr lang="pt-BR" smtClean="0"/>
              <a:pPr/>
              <a:t>2</a:t>
            </a:fld>
            <a:endParaRPr lang="pt-B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3649564"/>
            <a:ext cx="6192688" cy="2709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Espaço Reservado para Conteúdo 3"/>
          <p:cNvSpPr>
            <a:spLocks noGrp="1"/>
          </p:cNvSpPr>
          <p:nvPr>
            <p:ph idx="1"/>
          </p:nvPr>
        </p:nvSpPr>
        <p:spPr>
          <a:xfrm>
            <a:off x="251520" y="1916832"/>
            <a:ext cx="7920880" cy="1584176"/>
          </a:xfrm>
        </p:spPr>
        <p:txBody>
          <a:bodyPr>
            <a:normAutofit lnSpcReduction="10000"/>
          </a:bodyPr>
          <a:lstStyle/>
          <a:p>
            <a:pPr>
              <a:spcBef>
                <a:spcPts val="0"/>
              </a:spcBef>
            </a:pPr>
            <a:r>
              <a:rPr lang="pt-BR" sz="2600" dirty="0" smtClean="0"/>
              <a:t>Laboratório virtual da USP:</a:t>
            </a:r>
          </a:p>
          <a:p>
            <a:pPr>
              <a:spcBef>
                <a:spcPts val="0"/>
              </a:spcBef>
              <a:buNone/>
            </a:pPr>
            <a:r>
              <a:rPr lang="pt-BR" sz="2600" dirty="0" smtClean="0">
                <a:hlinkClick r:id="rId3"/>
              </a:rPr>
              <a:t>http://www.labvirt.fe.usp.br/indice.asp</a:t>
            </a:r>
            <a:endParaRPr lang="pt-BR" sz="2600" dirty="0" smtClean="0"/>
          </a:p>
          <a:p>
            <a:pPr>
              <a:spcBef>
                <a:spcPts val="0"/>
              </a:spcBef>
            </a:pPr>
            <a:r>
              <a:rPr lang="pt-BR" sz="2600" dirty="0" smtClean="0"/>
              <a:t>Banco internacional de objetos educacionais</a:t>
            </a:r>
          </a:p>
          <a:p>
            <a:pPr>
              <a:spcBef>
                <a:spcPts val="0"/>
              </a:spcBef>
              <a:buNone/>
            </a:pPr>
            <a:r>
              <a:rPr lang="pt-BR" sz="2600" dirty="0" smtClean="0">
                <a:hlinkClick r:id="rId4"/>
              </a:rPr>
              <a:t>http://objetoseducacionais2.mec.gov.br/</a:t>
            </a:r>
            <a:endParaRPr lang="pt-BR" sz="2600" dirty="0" smtClean="0"/>
          </a:p>
          <a:p>
            <a:endParaRPr lang="pt-BR" sz="2800" dirty="0" smtClean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half" idx="2"/>
          </p:nvPr>
        </p:nvSpPr>
        <p:spPr>
          <a:xfrm>
            <a:off x="683568" y="1412776"/>
            <a:ext cx="8003232" cy="576064"/>
          </a:xfrm>
        </p:spPr>
        <p:txBody>
          <a:bodyPr>
            <a:normAutofit fontScale="92500" lnSpcReduction="10000"/>
          </a:bodyPr>
          <a:lstStyle/>
          <a:p>
            <a:r>
              <a:rPr lang="pt-BR" sz="3600" dirty="0" smtClean="0"/>
              <a:t>Objetos de aprendizagem: portais</a:t>
            </a:r>
            <a:endParaRPr lang="pt-BR" sz="3600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A3268-1F13-484D-B9AD-C3410D6FB910}" type="slidenum">
              <a:rPr lang="pt-BR" smtClean="0"/>
              <a:pPr/>
              <a:t>20</a:t>
            </a:fld>
            <a:endParaRPr lang="pt-BR"/>
          </a:p>
        </p:txBody>
      </p:sp>
      <p:sp>
        <p:nvSpPr>
          <p:cNvPr id="6" name="Retângulo 5"/>
          <p:cNvSpPr/>
          <p:nvPr/>
        </p:nvSpPr>
        <p:spPr>
          <a:xfrm>
            <a:off x="755576" y="620688"/>
            <a:ext cx="6588224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Tecnologias digitais</a:t>
            </a:r>
            <a:endParaRPr lang="pt-BR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Conteúdo 3"/>
          <p:cNvSpPr>
            <a:spLocks noGrp="1"/>
          </p:cNvSpPr>
          <p:nvPr>
            <p:ph idx="1"/>
          </p:nvPr>
        </p:nvSpPr>
        <p:spPr>
          <a:xfrm>
            <a:off x="251520" y="1916832"/>
            <a:ext cx="7920880" cy="432048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pt-BR" sz="2800" dirty="0" smtClean="0"/>
              <a:t>Portal de objetos do Projeto </a:t>
            </a:r>
            <a:r>
              <a:rPr lang="pt-BR" sz="2800" dirty="0" err="1" smtClean="0"/>
              <a:t>Teláris</a:t>
            </a:r>
            <a:endParaRPr lang="pt-BR" sz="2800" dirty="0" smtClean="0"/>
          </a:p>
          <a:p>
            <a:pPr algn="ctr">
              <a:spcBef>
                <a:spcPts val="0"/>
              </a:spcBef>
              <a:buNone/>
            </a:pPr>
            <a:r>
              <a:rPr lang="pt-BR" sz="2800" dirty="0" smtClean="0">
                <a:hlinkClick r:id="rId2"/>
              </a:rPr>
              <a:t>www.projetotelaris.com.br</a:t>
            </a:r>
            <a:endParaRPr lang="pt-BR" sz="2800" dirty="0" smtClean="0"/>
          </a:p>
          <a:p>
            <a:pPr>
              <a:spcBef>
                <a:spcPts val="0"/>
              </a:spcBef>
              <a:buNone/>
            </a:pPr>
            <a:endParaRPr lang="pt-BR" sz="2800" dirty="0" smtClean="0"/>
          </a:p>
          <a:p>
            <a:pPr>
              <a:spcBef>
                <a:spcPts val="0"/>
              </a:spcBef>
            </a:pPr>
            <a:r>
              <a:rPr lang="pt-BR" sz="2800" dirty="0" smtClean="0"/>
              <a:t>Portal de objetos de aprendizagem da Unicamp</a:t>
            </a:r>
          </a:p>
          <a:p>
            <a:pPr>
              <a:spcBef>
                <a:spcPts val="0"/>
              </a:spcBef>
              <a:buNone/>
            </a:pPr>
            <a:r>
              <a:rPr lang="pt-BR" sz="2800" dirty="0" smtClean="0"/>
              <a:t>(Biblioteca Digital de Ciências)</a:t>
            </a:r>
          </a:p>
          <a:p>
            <a:pPr algn="ctr">
              <a:spcBef>
                <a:spcPts val="0"/>
              </a:spcBef>
              <a:buNone/>
            </a:pPr>
            <a:r>
              <a:rPr lang="pt-BR" sz="2800" dirty="0" smtClean="0">
                <a:hlinkClick r:id="rId3" action="ppaction://hlinkfile"/>
              </a:rPr>
              <a:t>www2.</a:t>
            </a:r>
            <a:r>
              <a:rPr lang="pt-BR" sz="2800" dirty="0" err="1" smtClean="0">
                <a:hlinkClick r:id="rId3" action="ppaction://hlinkfile"/>
              </a:rPr>
              <a:t>ib.unicamp.br/lte/bdc</a:t>
            </a:r>
            <a:endParaRPr lang="pt-BR" sz="2800" dirty="0" smtClean="0"/>
          </a:p>
          <a:p>
            <a:pPr algn="ctr">
              <a:spcBef>
                <a:spcPts val="0"/>
              </a:spcBef>
              <a:buNone/>
            </a:pPr>
            <a:endParaRPr lang="pt-BR" sz="2800" dirty="0" smtClean="0">
              <a:hlinkClick r:id="rId2"/>
            </a:endParaRPr>
          </a:p>
          <a:p>
            <a:pPr>
              <a:spcBef>
                <a:spcPts val="0"/>
              </a:spcBef>
            </a:pPr>
            <a:r>
              <a:rPr lang="pt-BR" sz="2800" dirty="0" smtClean="0"/>
              <a:t>Portal de objetos da UFRGS</a:t>
            </a:r>
          </a:p>
          <a:p>
            <a:pPr algn="ctr">
              <a:spcBef>
                <a:spcPts val="0"/>
              </a:spcBef>
              <a:buNone/>
            </a:pPr>
            <a:r>
              <a:rPr lang="pt-BR" sz="2800" dirty="0" smtClean="0">
                <a:hlinkClick r:id="rId4"/>
              </a:rPr>
              <a:t>http://www.cesta2.cinted.ufrgs.br/xmlui</a:t>
            </a:r>
            <a:endParaRPr lang="pt-BR" sz="2800" dirty="0" smtClean="0"/>
          </a:p>
          <a:p>
            <a:pPr algn="ctr">
              <a:spcBef>
                <a:spcPts val="0"/>
              </a:spcBef>
              <a:buNone/>
            </a:pPr>
            <a:endParaRPr lang="pt-BR" sz="2600" dirty="0" smtClean="0"/>
          </a:p>
          <a:p>
            <a:pPr algn="ctr">
              <a:spcBef>
                <a:spcPts val="0"/>
              </a:spcBef>
              <a:buNone/>
            </a:pPr>
            <a:endParaRPr lang="pt-BR" sz="2600" dirty="0" smtClean="0"/>
          </a:p>
          <a:p>
            <a:endParaRPr lang="pt-BR" sz="2800" dirty="0" smtClean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half" idx="2"/>
          </p:nvPr>
        </p:nvSpPr>
        <p:spPr>
          <a:xfrm>
            <a:off x="683568" y="1353784"/>
            <a:ext cx="8003232" cy="576064"/>
          </a:xfrm>
        </p:spPr>
        <p:txBody>
          <a:bodyPr>
            <a:normAutofit fontScale="92500" lnSpcReduction="10000"/>
          </a:bodyPr>
          <a:lstStyle/>
          <a:p>
            <a:r>
              <a:rPr lang="pt-BR" sz="3600" dirty="0" smtClean="0"/>
              <a:t>Objetos de aprendizagem: portais</a:t>
            </a:r>
            <a:endParaRPr lang="pt-BR" sz="3600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A3268-1F13-484D-B9AD-C3410D6FB910}" type="slidenum">
              <a:rPr lang="pt-BR" smtClean="0"/>
              <a:pPr/>
              <a:t>21</a:t>
            </a:fld>
            <a:endParaRPr lang="pt-BR"/>
          </a:p>
        </p:txBody>
      </p:sp>
      <p:sp>
        <p:nvSpPr>
          <p:cNvPr id="6" name="Retângulo 5"/>
          <p:cNvSpPr/>
          <p:nvPr/>
        </p:nvSpPr>
        <p:spPr>
          <a:xfrm>
            <a:off x="755576" y="620688"/>
            <a:ext cx="6588224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Tecnologias digitais</a:t>
            </a:r>
            <a:endParaRPr lang="pt-BR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Texto 4"/>
          <p:cNvSpPr>
            <a:spLocks noGrp="1"/>
          </p:cNvSpPr>
          <p:nvPr>
            <p:ph type="body" sz="half" idx="2"/>
          </p:nvPr>
        </p:nvSpPr>
        <p:spPr>
          <a:xfrm>
            <a:off x="683568" y="1353784"/>
            <a:ext cx="8003232" cy="576064"/>
          </a:xfrm>
        </p:spPr>
        <p:txBody>
          <a:bodyPr>
            <a:normAutofit fontScale="77500" lnSpcReduction="20000"/>
          </a:bodyPr>
          <a:lstStyle/>
          <a:p>
            <a:r>
              <a:rPr lang="pt-BR" sz="3600" dirty="0" smtClean="0"/>
              <a:t>Exemplo: objetos para 8º. ano do ensino fundamental</a:t>
            </a:r>
            <a:endParaRPr lang="pt-BR" sz="3600" dirty="0"/>
          </a:p>
        </p:txBody>
      </p:sp>
      <p:sp>
        <p:nvSpPr>
          <p:cNvPr id="12" name="Espaço Reservado para Número de Slide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A3268-1F13-484D-B9AD-C3410D6FB910}" type="slidenum">
              <a:rPr lang="pt-BR" smtClean="0"/>
              <a:pPr/>
              <a:t>22</a:t>
            </a:fld>
            <a:endParaRPr lang="pt-BR"/>
          </a:p>
        </p:txBody>
      </p:sp>
      <p:sp>
        <p:nvSpPr>
          <p:cNvPr id="6" name="Retângulo 5"/>
          <p:cNvSpPr/>
          <p:nvPr/>
        </p:nvSpPr>
        <p:spPr>
          <a:xfrm>
            <a:off x="755576" y="620688"/>
            <a:ext cx="6588224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Tecnologias digitais</a:t>
            </a:r>
            <a:endParaRPr lang="pt-BR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Tabela 9"/>
          <p:cNvGraphicFramePr>
            <a:graphicFrameLocks noGrp="1"/>
          </p:cNvGraphicFramePr>
          <p:nvPr/>
        </p:nvGraphicFramePr>
        <p:xfrm>
          <a:off x="203812" y="1916832"/>
          <a:ext cx="8748464" cy="4714191"/>
        </p:xfrm>
        <a:graphic>
          <a:graphicData uri="http://schemas.openxmlformats.org/drawingml/2006/table">
            <a:tbl>
              <a:tblPr/>
              <a:tblGrid>
                <a:gridCol w="934302"/>
                <a:gridCol w="934302"/>
                <a:gridCol w="1868604"/>
                <a:gridCol w="5011256"/>
              </a:tblGrid>
              <a:tr h="372275">
                <a:tc>
                  <a:txBody>
                    <a:bodyPr/>
                    <a:lstStyle/>
                    <a:p>
                      <a:pPr algn="l" fontAlgn="b"/>
                      <a:r>
                        <a:rPr lang="pt-BR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Tipo de </a:t>
                      </a:r>
                      <a:r>
                        <a:rPr lang="pt-BR" sz="17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objeto</a:t>
                      </a:r>
                      <a:endParaRPr lang="pt-BR" sz="17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05" marR="6205" marT="62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Disciplina</a:t>
                      </a:r>
                    </a:p>
                  </a:txBody>
                  <a:tcPr marL="6205" marR="6205" marT="62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Conteúdo</a:t>
                      </a:r>
                    </a:p>
                  </a:txBody>
                  <a:tcPr marL="6205" marR="6205" marT="62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Localização</a:t>
                      </a:r>
                    </a:p>
                  </a:txBody>
                  <a:tcPr marL="6205" marR="6205" marT="62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6434">
                <a:tc>
                  <a:txBody>
                    <a:bodyPr/>
                    <a:lstStyle/>
                    <a:p>
                      <a:pPr algn="l" fontAlgn="b"/>
                      <a:r>
                        <a:rPr lang="pt-BR" sz="1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Animação</a:t>
                      </a:r>
                    </a:p>
                  </a:txBody>
                  <a:tcPr marL="6205" marR="6205" marT="62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Artes</a:t>
                      </a:r>
                    </a:p>
                  </a:txBody>
                  <a:tcPr marL="6205" marR="6205" marT="62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Cubismo, surrealismo, expressionismo</a:t>
                      </a:r>
                    </a:p>
                  </a:txBody>
                  <a:tcPr marL="6205" marR="6205" marT="62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http://objetoseducacionais2.mec.gov.br/handle/mec/19320</a:t>
                      </a:r>
                    </a:p>
                  </a:txBody>
                  <a:tcPr marL="6205" marR="6205" marT="62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956">
                <a:tc>
                  <a:txBody>
                    <a:bodyPr/>
                    <a:lstStyle/>
                    <a:p>
                      <a:pPr algn="l" fontAlgn="b"/>
                      <a:r>
                        <a:rPr lang="pt-BR" sz="1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Animação</a:t>
                      </a:r>
                    </a:p>
                  </a:txBody>
                  <a:tcPr marL="6205" marR="6205" marT="62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Ciências</a:t>
                      </a:r>
                    </a:p>
                  </a:txBody>
                  <a:tcPr marL="6205" marR="6205" marT="62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Clonagem</a:t>
                      </a:r>
                    </a:p>
                  </a:txBody>
                  <a:tcPr marL="6205" marR="6205" marT="62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http://objetoseducacionais2.mec.gov.br/handle/mec/2580</a:t>
                      </a:r>
                    </a:p>
                  </a:txBody>
                  <a:tcPr marL="6205" marR="6205" marT="62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956">
                <a:tc>
                  <a:txBody>
                    <a:bodyPr/>
                    <a:lstStyle/>
                    <a:p>
                      <a:pPr algn="l" fontAlgn="b"/>
                      <a:r>
                        <a:rPr lang="pt-BR" sz="1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Animação</a:t>
                      </a:r>
                    </a:p>
                  </a:txBody>
                  <a:tcPr marL="6205" marR="6205" marT="62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Ciências</a:t>
                      </a:r>
                    </a:p>
                  </a:txBody>
                  <a:tcPr marL="6205" marR="6205" marT="62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Mitose</a:t>
                      </a:r>
                    </a:p>
                  </a:txBody>
                  <a:tcPr marL="6205" marR="6205" marT="62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http://objetoseducacionais2.mec.gov.br/handle/mec/2954</a:t>
                      </a:r>
                    </a:p>
                  </a:txBody>
                  <a:tcPr marL="6205" marR="6205" marT="62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956">
                <a:tc>
                  <a:txBody>
                    <a:bodyPr/>
                    <a:lstStyle/>
                    <a:p>
                      <a:pPr algn="l" fontAlgn="b"/>
                      <a:r>
                        <a:rPr lang="pt-BR" sz="1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Animação</a:t>
                      </a:r>
                    </a:p>
                  </a:txBody>
                  <a:tcPr marL="6205" marR="6205" marT="62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Ciências</a:t>
                      </a:r>
                    </a:p>
                  </a:txBody>
                  <a:tcPr marL="6205" marR="6205" marT="62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Meiose</a:t>
                      </a:r>
                    </a:p>
                  </a:txBody>
                  <a:tcPr marL="6205" marR="6205" marT="62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http://www.johnkyrk.com/meiosis.pt.html</a:t>
                      </a:r>
                    </a:p>
                  </a:txBody>
                  <a:tcPr marL="6205" marR="6205" marT="62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7389">
                <a:tc>
                  <a:txBody>
                    <a:bodyPr/>
                    <a:lstStyle/>
                    <a:p>
                      <a:pPr algn="l" fontAlgn="b"/>
                      <a:r>
                        <a:rPr lang="pt-BR" sz="1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Animação</a:t>
                      </a:r>
                    </a:p>
                  </a:txBody>
                  <a:tcPr marL="6205" marR="6205" marT="62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Ciências</a:t>
                      </a:r>
                    </a:p>
                  </a:txBody>
                  <a:tcPr marL="6205" marR="6205" marT="62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Tipos de células</a:t>
                      </a:r>
                    </a:p>
                  </a:txBody>
                  <a:tcPr marL="6205" marR="6205" marT="62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http://www.bdc.ib.unicamp.br</a:t>
                      </a:r>
                      <a:r>
                        <a:rPr lang="pt-BR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/</a:t>
                      </a:r>
                      <a:endParaRPr lang="pt-BR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05" marR="6205" marT="62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7389">
                <a:tc>
                  <a:txBody>
                    <a:bodyPr/>
                    <a:lstStyle/>
                    <a:p>
                      <a:pPr algn="l" fontAlgn="b"/>
                      <a:r>
                        <a:rPr lang="pt-BR" sz="1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Animação</a:t>
                      </a:r>
                    </a:p>
                  </a:txBody>
                  <a:tcPr marL="6205" marR="6205" marT="62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Ciências</a:t>
                      </a:r>
                    </a:p>
                  </a:txBody>
                  <a:tcPr marL="6205" marR="6205" marT="62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Células procarióticas</a:t>
                      </a:r>
                    </a:p>
                  </a:txBody>
                  <a:tcPr marL="6205" marR="6205" marT="62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http://www.bdc.ib.unicamp.br</a:t>
                      </a:r>
                      <a:r>
                        <a:rPr lang="pt-BR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/</a:t>
                      </a:r>
                      <a:endParaRPr lang="pt-BR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05" marR="6205" marT="62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6434">
                <a:tc>
                  <a:txBody>
                    <a:bodyPr/>
                    <a:lstStyle/>
                    <a:p>
                      <a:pPr algn="l" fontAlgn="b"/>
                      <a:r>
                        <a:rPr lang="pt-BR" sz="1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Animação</a:t>
                      </a:r>
                    </a:p>
                  </a:txBody>
                  <a:tcPr marL="6205" marR="6205" marT="62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Ciências</a:t>
                      </a:r>
                    </a:p>
                  </a:txBody>
                  <a:tcPr marL="6205" marR="6205" marT="62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Hereditariedade</a:t>
                      </a:r>
                    </a:p>
                  </a:txBody>
                  <a:tcPr marL="6205" marR="6205" marT="62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http://</a:t>
                      </a:r>
                      <a:r>
                        <a:rPr lang="pt-BR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www.bdc.ib.unicamp.br/</a:t>
                      </a:r>
                      <a:endParaRPr lang="pt-BR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05" marR="6205" marT="62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1911">
                <a:tc>
                  <a:txBody>
                    <a:bodyPr/>
                    <a:lstStyle/>
                    <a:p>
                      <a:pPr algn="l" fontAlgn="b"/>
                      <a:r>
                        <a:rPr lang="pt-BR" sz="1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Animação</a:t>
                      </a:r>
                    </a:p>
                  </a:txBody>
                  <a:tcPr marL="6205" marR="6205" marT="62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Ciências</a:t>
                      </a:r>
                    </a:p>
                  </a:txBody>
                  <a:tcPr marL="6205" marR="6205" marT="62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Nutrição</a:t>
                      </a:r>
                    </a:p>
                  </a:txBody>
                  <a:tcPr marL="6205" marR="6205" marT="62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http://</a:t>
                      </a:r>
                      <a:r>
                        <a:rPr lang="pt-BR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www.bdc.ib.unicamp.br/</a:t>
                      </a:r>
                      <a:endParaRPr lang="pt-BR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05" marR="6205" marT="62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243">
                <a:tc>
                  <a:txBody>
                    <a:bodyPr/>
                    <a:lstStyle/>
                    <a:p>
                      <a:pPr algn="l" fontAlgn="b"/>
                      <a:r>
                        <a:rPr lang="pt-BR" sz="1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Vídeo</a:t>
                      </a:r>
                    </a:p>
                  </a:txBody>
                  <a:tcPr marL="6205" marR="6205" marT="62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Ciências</a:t>
                      </a:r>
                    </a:p>
                  </a:txBody>
                  <a:tcPr marL="6205" marR="6205" marT="62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Divisão celular</a:t>
                      </a:r>
                    </a:p>
                  </a:txBody>
                  <a:tcPr marL="6205" marR="6205" marT="62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http://</a:t>
                      </a:r>
                      <a:r>
                        <a:rPr lang="pt-BR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www.bdc.ib.unicamp.br/</a:t>
                      </a:r>
                      <a:endParaRPr lang="pt-BR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05" marR="6205" marT="620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Texto 4"/>
          <p:cNvSpPr>
            <a:spLocks noGrp="1"/>
          </p:cNvSpPr>
          <p:nvPr>
            <p:ph type="body" sz="half" idx="2"/>
          </p:nvPr>
        </p:nvSpPr>
        <p:spPr>
          <a:xfrm>
            <a:off x="683568" y="1353784"/>
            <a:ext cx="8003232" cy="576064"/>
          </a:xfrm>
        </p:spPr>
        <p:txBody>
          <a:bodyPr>
            <a:normAutofit fontScale="77500" lnSpcReduction="20000"/>
          </a:bodyPr>
          <a:lstStyle/>
          <a:p>
            <a:r>
              <a:rPr lang="pt-BR" sz="3600" dirty="0" smtClean="0"/>
              <a:t>Exemplo: objetos para 8º. ano do ensino fundamental</a:t>
            </a:r>
            <a:endParaRPr lang="pt-BR" sz="3600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A3268-1F13-484D-B9AD-C3410D6FB910}" type="slidenum">
              <a:rPr lang="pt-BR" smtClean="0"/>
              <a:pPr/>
              <a:t>23</a:t>
            </a:fld>
            <a:endParaRPr lang="pt-BR"/>
          </a:p>
        </p:txBody>
      </p:sp>
      <p:sp>
        <p:nvSpPr>
          <p:cNvPr id="6" name="Retângulo 5"/>
          <p:cNvSpPr/>
          <p:nvPr/>
        </p:nvSpPr>
        <p:spPr>
          <a:xfrm>
            <a:off x="755576" y="620688"/>
            <a:ext cx="6588224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Tecnologias digitais</a:t>
            </a:r>
            <a:endParaRPr lang="pt-BR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Tabela 6"/>
          <p:cNvGraphicFramePr>
            <a:graphicFrameLocks noGrp="1"/>
          </p:cNvGraphicFramePr>
          <p:nvPr/>
        </p:nvGraphicFramePr>
        <p:xfrm>
          <a:off x="683568" y="1916832"/>
          <a:ext cx="7848872" cy="3800574"/>
        </p:xfrm>
        <a:graphic>
          <a:graphicData uri="http://schemas.openxmlformats.org/drawingml/2006/table">
            <a:tbl>
              <a:tblPr/>
              <a:tblGrid>
                <a:gridCol w="754699"/>
                <a:gridCol w="830169"/>
                <a:gridCol w="1660339"/>
                <a:gridCol w="4603665"/>
              </a:tblGrid>
              <a:tr h="648072">
                <a:tc>
                  <a:txBody>
                    <a:bodyPr/>
                    <a:lstStyle/>
                    <a:p>
                      <a:pPr algn="l" fontAlgn="b"/>
                      <a:r>
                        <a:rPr lang="pt-BR" sz="1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Vídeo</a:t>
                      </a:r>
                    </a:p>
                  </a:txBody>
                  <a:tcPr marL="7257" marR="7257" marT="7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Ciências</a:t>
                      </a:r>
                    </a:p>
                  </a:txBody>
                  <a:tcPr marL="7257" marR="7257" marT="7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Respiração celular</a:t>
                      </a:r>
                    </a:p>
                  </a:txBody>
                  <a:tcPr marL="7257" marR="7257" marT="7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http://</a:t>
                      </a:r>
                      <a:r>
                        <a:rPr lang="pt-BR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www.bdc.ib.unicamp.br/</a:t>
                      </a:r>
                      <a:endParaRPr lang="pt-BR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57" marR="7257" marT="7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743">
                <a:tc>
                  <a:txBody>
                    <a:bodyPr/>
                    <a:lstStyle/>
                    <a:p>
                      <a:pPr algn="l" fontAlgn="b"/>
                      <a:r>
                        <a:rPr lang="pt-BR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Vídeo</a:t>
                      </a:r>
                    </a:p>
                  </a:txBody>
                  <a:tcPr marL="7257" marR="7257" marT="7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Ciências</a:t>
                      </a:r>
                    </a:p>
                  </a:txBody>
                  <a:tcPr marL="7257" marR="7257" marT="7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Doença de chagas</a:t>
                      </a:r>
                    </a:p>
                  </a:txBody>
                  <a:tcPr marL="7257" marR="7257" marT="7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257" marR="7257" marT="7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114">
                <a:tc>
                  <a:txBody>
                    <a:bodyPr/>
                    <a:lstStyle/>
                    <a:p>
                      <a:pPr algn="l" fontAlgn="b"/>
                      <a:r>
                        <a:rPr lang="pt-BR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Jogo</a:t>
                      </a:r>
                    </a:p>
                  </a:txBody>
                  <a:tcPr marL="7257" marR="7257" marT="7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Geografia</a:t>
                      </a:r>
                    </a:p>
                  </a:txBody>
                  <a:tcPr marL="7257" marR="7257" marT="7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mapas do Brasil e América</a:t>
                      </a:r>
                    </a:p>
                  </a:txBody>
                  <a:tcPr marL="7257" marR="7257" marT="7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http://noas.com.br/ensino-fundamental-1/geografia/jogo-dos-mapas/</a:t>
                      </a:r>
                    </a:p>
                  </a:txBody>
                  <a:tcPr marL="7257" marR="7257" marT="7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743">
                <a:tc>
                  <a:txBody>
                    <a:bodyPr/>
                    <a:lstStyle/>
                    <a:p>
                      <a:pPr algn="l" fontAlgn="b"/>
                      <a:r>
                        <a:rPr lang="pt-BR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Vídeo</a:t>
                      </a:r>
                    </a:p>
                  </a:txBody>
                  <a:tcPr marL="7257" marR="7257" marT="7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Geografia</a:t>
                      </a:r>
                    </a:p>
                  </a:txBody>
                  <a:tcPr marL="7257" marR="7257" marT="7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América Latina</a:t>
                      </a:r>
                    </a:p>
                  </a:txBody>
                  <a:tcPr marL="7257" marR="7257" marT="7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http://www.youtube.com/watch?v=btoo93Gb4gk</a:t>
                      </a:r>
                    </a:p>
                  </a:txBody>
                  <a:tcPr marL="7257" marR="7257" marT="7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114">
                <a:tc>
                  <a:txBody>
                    <a:bodyPr/>
                    <a:lstStyle/>
                    <a:p>
                      <a:pPr algn="l" fontAlgn="b"/>
                      <a:r>
                        <a:rPr lang="pt-BR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Vídeo</a:t>
                      </a:r>
                    </a:p>
                  </a:txBody>
                  <a:tcPr marL="7257" marR="7257" marT="7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Geografia</a:t>
                      </a:r>
                    </a:p>
                  </a:txBody>
                  <a:tcPr marL="7257" marR="7257" marT="7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Áreas geoconômicas no Brasil</a:t>
                      </a:r>
                    </a:p>
                  </a:txBody>
                  <a:tcPr marL="7257" marR="7257" marT="7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http://www.youtube.com/watch?v=FTr64LOfc_8</a:t>
                      </a:r>
                    </a:p>
                  </a:txBody>
                  <a:tcPr marL="7257" marR="7257" marT="7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743">
                <a:tc>
                  <a:txBody>
                    <a:bodyPr/>
                    <a:lstStyle/>
                    <a:p>
                      <a:pPr algn="l" fontAlgn="b"/>
                      <a:r>
                        <a:rPr lang="pt-BR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Vídeo</a:t>
                      </a:r>
                    </a:p>
                  </a:txBody>
                  <a:tcPr marL="7257" marR="7257" marT="7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Geografia</a:t>
                      </a:r>
                    </a:p>
                  </a:txBody>
                  <a:tcPr marL="7257" marR="7257" marT="7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América anglo-saxônica</a:t>
                      </a:r>
                    </a:p>
                  </a:txBody>
                  <a:tcPr marL="7257" marR="7257" marT="7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http://www.youtube.com/watch?v=PMKywl4t4sA</a:t>
                      </a:r>
                    </a:p>
                  </a:txBody>
                  <a:tcPr marL="7257" marR="7257" marT="7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972">
                <a:tc>
                  <a:txBody>
                    <a:bodyPr/>
                    <a:lstStyle/>
                    <a:p>
                      <a:pPr algn="l" fontAlgn="b"/>
                      <a:r>
                        <a:rPr lang="pt-BR" sz="1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Vídeo</a:t>
                      </a:r>
                    </a:p>
                  </a:txBody>
                  <a:tcPr marL="7257" marR="7257" marT="7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História</a:t>
                      </a:r>
                    </a:p>
                  </a:txBody>
                  <a:tcPr marL="7257" marR="7257" marT="7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Brasil Império</a:t>
                      </a:r>
                    </a:p>
                  </a:txBody>
                  <a:tcPr marL="7257" marR="7257" marT="7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http://cesta.cinted.ufrgs.br/sacca/player/videos/08_2.</a:t>
                      </a:r>
                      <a:r>
                        <a:rPr lang="pt-BR" sz="17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wmv</a:t>
                      </a:r>
                      <a:endParaRPr lang="pt-BR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57" marR="7257" marT="72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Texto 4"/>
          <p:cNvSpPr>
            <a:spLocks noGrp="1"/>
          </p:cNvSpPr>
          <p:nvPr>
            <p:ph type="body" sz="half" idx="2"/>
          </p:nvPr>
        </p:nvSpPr>
        <p:spPr>
          <a:xfrm>
            <a:off x="1331640" y="2276872"/>
            <a:ext cx="4680520" cy="1728192"/>
          </a:xfrm>
        </p:spPr>
        <p:txBody>
          <a:bodyPr>
            <a:normAutofit/>
          </a:bodyPr>
          <a:lstStyle/>
          <a:p>
            <a:pPr algn="ctr"/>
            <a:endParaRPr lang="pt-BR" sz="4000" dirty="0" smtClean="0"/>
          </a:p>
          <a:p>
            <a:pPr algn="ctr"/>
            <a:r>
              <a:rPr lang="pt-BR" sz="4000" dirty="0" smtClean="0">
                <a:hlinkClick r:id="rId2" action="ppaction://hlinkfile"/>
              </a:rPr>
              <a:t>Blog</a:t>
            </a:r>
            <a:endParaRPr lang="pt-BR" sz="4000" dirty="0" smtClean="0"/>
          </a:p>
          <a:p>
            <a:endParaRPr lang="pt-BR" sz="2800" dirty="0" smtClean="0"/>
          </a:p>
        </p:txBody>
      </p:sp>
      <p:sp>
        <p:nvSpPr>
          <p:cNvPr id="8" name="Espaço Reservado para Número de Slid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A3268-1F13-484D-B9AD-C3410D6FB910}" type="slidenum">
              <a:rPr lang="pt-BR" smtClean="0"/>
              <a:pPr/>
              <a:t>24</a:t>
            </a:fld>
            <a:endParaRPr lang="pt-BR"/>
          </a:p>
        </p:txBody>
      </p:sp>
      <p:sp>
        <p:nvSpPr>
          <p:cNvPr id="4" name="Retângulo 3"/>
          <p:cNvSpPr/>
          <p:nvPr/>
        </p:nvSpPr>
        <p:spPr>
          <a:xfrm>
            <a:off x="755576" y="620688"/>
            <a:ext cx="6588224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Tecnologias digitais</a:t>
            </a:r>
            <a:endParaRPr lang="pt-BR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Imagem 6" descr="Experimentações-FINAL-sem-bord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27984" y="2708920"/>
            <a:ext cx="755576" cy="9048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ço Reservado para Conteúdo 3"/>
          <p:cNvSpPr>
            <a:spLocks noGrp="1"/>
          </p:cNvSpPr>
          <p:nvPr>
            <p:ph idx="1"/>
          </p:nvPr>
        </p:nvSpPr>
        <p:spPr>
          <a:xfrm>
            <a:off x="971600" y="2216621"/>
            <a:ext cx="7488832" cy="4641379"/>
          </a:xfrm>
        </p:spPr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pt-BR" sz="2800" dirty="0" smtClean="0"/>
              <a:t>Acesse</a:t>
            </a:r>
          </a:p>
          <a:p>
            <a:pPr marL="514350" indent="-514350">
              <a:buNone/>
            </a:pPr>
            <a:r>
              <a:rPr lang="pt-BR" sz="2800" smtClean="0"/>
              <a:t>www.blogger.com</a:t>
            </a:r>
            <a:endParaRPr lang="pt-BR" sz="2800" dirty="0" smtClean="0"/>
          </a:p>
          <a:p>
            <a:pPr marL="514350" indent="-514350">
              <a:buNone/>
            </a:pPr>
            <a:r>
              <a:rPr lang="pt-BR" sz="2800" dirty="0" smtClean="0"/>
              <a:t>2) Fazer </a:t>
            </a:r>
            <a:r>
              <a:rPr lang="pt-BR" sz="2800" dirty="0" err="1" smtClean="0"/>
              <a:t>login</a:t>
            </a:r>
            <a:endParaRPr lang="pt-BR" sz="2800" dirty="0" smtClean="0"/>
          </a:p>
          <a:p>
            <a:pPr marL="514350" indent="-514350">
              <a:buNone/>
            </a:pPr>
            <a:r>
              <a:rPr lang="pt-BR" sz="2800" dirty="0" smtClean="0"/>
              <a:t>a) Com seu email do Google (conta de </a:t>
            </a:r>
            <a:r>
              <a:rPr lang="pt-BR" sz="2800" dirty="0" err="1" smtClean="0"/>
              <a:t>gmail</a:t>
            </a:r>
            <a:r>
              <a:rPr lang="pt-BR" sz="2800" dirty="0" smtClean="0"/>
              <a:t>)</a:t>
            </a:r>
          </a:p>
          <a:p>
            <a:pPr marL="514350" indent="-514350">
              <a:buNone/>
            </a:pPr>
            <a:r>
              <a:rPr lang="pt-BR" sz="2800" dirty="0" smtClean="0"/>
              <a:t>Ou</a:t>
            </a:r>
          </a:p>
          <a:p>
            <a:pPr marL="514350" indent="-514350">
              <a:buNone/>
            </a:pPr>
            <a:r>
              <a:rPr lang="pt-BR" sz="2800" dirty="0" smtClean="0"/>
              <a:t>b) Criar nova conta (email)</a:t>
            </a:r>
          </a:p>
          <a:p>
            <a:pPr marL="514350" indent="-514350">
              <a:buNone/>
            </a:pPr>
            <a:r>
              <a:rPr lang="pt-BR" sz="2800" dirty="0" smtClean="0"/>
              <a:t>3) Escolher a opção NOVO BLOG</a:t>
            </a:r>
          </a:p>
          <a:p>
            <a:pPr marL="514350" indent="-514350">
              <a:buNone/>
            </a:pPr>
            <a:endParaRPr lang="pt-BR" sz="2800" dirty="0" smtClean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half" idx="2"/>
          </p:nvPr>
        </p:nvSpPr>
        <p:spPr>
          <a:xfrm>
            <a:off x="971600" y="1484784"/>
            <a:ext cx="6606058" cy="576064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pt-BR" sz="4000" dirty="0" smtClean="0"/>
              <a:t>Criação de blog no Blogger</a:t>
            </a:r>
            <a:endParaRPr lang="pt-BR" sz="4000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A3268-1F13-484D-B9AD-C3410D6FB910}" type="slidenum">
              <a:rPr lang="pt-BR" smtClean="0"/>
              <a:pPr/>
              <a:t>25</a:t>
            </a:fld>
            <a:endParaRPr lang="pt-BR"/>
          </a:p>
        </p:txBody>
      </p:sp>
      <p:sp>
        <p:nvSpPr>
          <p:cNvPr id="6" name="Retângulo 5"/>
          <p:cNvSpPr/>
          <p:nvPr/>
        </p:nvSpPr>
        <p:spPr>
          <a:xfrm>
            <a:off x="755576" y="620688"/>
            <a:ext cx="6588224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Tecnologias digitais</a:t>
            </a:r>
            <a:endParaRPr lang="pt-BR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ço Reservado para Conteúdo 3"/>
          <p:cNvSpPr>
            <a:spLocks noGrp="1"/>
          </p:cNvSpPr>
          <p:nvPr>
            <p:ph idx="1"/>
          </p:nvPr>
        </p:nvSpPr>
        <p:spPr>
          <a:xfrm>
            <a:off x="971600" y="2216621"/>
            <a:ext cx="7488832" cy="4641379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pt-BR" sz="2800" dirty="0" smtClean="0"/>
              <a:t>4) Dê um título para o seu blog</a:t>
            </a:r>
          </a:p>
          <a:p>
            <a:pPr marL="514350" indent="-514350">
              <a:buNone/>
            </a:pPr>
            <a:endParaRPr lang="pt-BR" sz="2800" dirty="0" smtClean="0"/>
          </a:p>
          <a:p>
            <a:pPr marL="514350" indent="-514350">
              <a:buNone/>
            </a:pPr>
            <a:r>
              <a:rPr lang="pt-BR" sz="2800" dirty="0" smtClean="0"/>
              <a:t>5) Escolha o endereço do blog</a:t>
            </a:r>
          </a:p>
          <a:p>
            <a:pPr marL="514350" indent="-514350">
              <a:buNone/>
            </a:pPr>
            <a:r>
              <a:rPr lang="pt-BR" sz="2800" dirty="0" smtClean="0"/>
              <a:t>Obs.: a terminação será blogspot.com</a:t>
            </a:r>
          </a:p>
          <a:p>
            <a:pPr marL="514350" indent="-514350">
              <a:buNone/>
            </a:pPr>
            <a:endParaRPr lang="pt-BR" sz="2800" dirty="0" smtClean="0"/>
          </a:p>
          <a:p>
            <a:pPr marL="514350" indent="-514350">
              <a:buNone/>
            </a:pPr>
            <a:r>
              <a:rPr lang="pt-BR" sz="2800" dirty="0" smtClean="0"/>
              <a:t>6) Escolha o modelo (</a:t>
            </a:r>
            <a:r>
              <a:rPr lang="pt-BR" sz="2800" dirty="0" err="1" smtClean="0"/>
              <a:t>template</a:t>
            </a:r>
            <a:r>
              <a:rPr lang="pt-BR" sz="2800" dirty="0" smtClean="0"/>
              <a:t>)</a:t>
            </a:r>
          </a:p>
          <a:p>
            <a:pPr marL="514350" indent="-514350">
              <a:buNone/>
            </a:pPr>
            <a:endParaRPr lang="pt-BR" sz="2800" dirty="0" smtClean="0"/>
          </a:p>
          <a:p>
            <a:pPr marL="514350" indent="-514350">
              <a:buNone/>
            </a:pPr>
            <a:r>
              <a:rPr lang="pt-BR" sz="2800" dirty="0" smtClean="0"/>
              <a:t>7) Pronto, seu blog está criado.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half" idx="2"/>
          </p:nvPr>
        </p:nvSpPr>
        <p:spPr>
          <a:xfrm>
            <a:off x="971600" y="1484784"/>
            <a:ext cx="6606058" cy="576064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pt-BR" sz="4000" dirty="0" smtClean="0"/>
              <a:t>Criação de blog no Blogger</a:t>
            </a:r>
            <a:endParaRPr lang="pt-BR" sz="4000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A3268-1F13-484D-B9AD-C3410D6FB910}" type="slidenum">
              <a:rPr lang="pt-BR" smtClean="0"/>
              <a:pPr/>
              <a:t>26</a:t>
            </a:fld>
            <a:endParaRPr lang="pt-BR"/>
          </a:p>
        </p:txBody>
      </p:sp>
      <p:sp>
        <p:nvSpPr>
          <p:cNvPr id="6" name="Retângulo 5"/>
          <p:cNvSpPr/>
          <p:nvPr/>
        </p:nvSpPr>
        <p:spPr>
          <a:xfrm>
            <a:off x="755576" y="620688"/>
            <a:ext cx="6588224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Tecnologias digitais</a:t>
            </a:r>
            <a:endParaRPr lang="pt-BR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971600" y="1340768"/>
            <a:ext cx="7200800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smtClean="0"/>
              <a:t> </a:t>
            </a:r>
          </a:p>
          <a:p>
            <a:endParaRPr lang="pt-BR" sz="2200" dirty="0" smtClean="0"/>
          </a:p>
          <a:p>
            <a:endParaRPr lang="pt-BR" sz="2200" dirty="0" smtClean="0"/>
          </a:p>
          <a:p>
            <a:endParaRPr lang="pt-BR" dirty="0"/>
          </a:p>
        </p:txBody>
      </p:sp>
      <p:sp>
        <p:nvSpPr>
          <p:cNvPr id="6" name="Espaço Reservado para Conteúdo 3"/>
          <p:cNvSpPr txBox="1">
            <a:spLocks/>
          </p:cNvSpPr>
          <p:nvPr/>
        </p:nvSpPr>
        <p:spPr bwMode="auto">
          <a:xfrm>
            <a:off x="3575050" y="1484784"/>
            <a:ext cx="5111750" cy="46413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pt-BR" sz="32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Dodge</a:t>
            </a:r>
            <a:r>
              <a:rPr kumimoji="0" lang="pt-BR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(1997) apresenta </a:t>
            </a:r>
            <a:r>
              <a:rPr kumimoji="0" lang="pt-BR" sz="32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Webquest</a:t>
            </a:r>
            <a:r>
              <a:rPr kumimoji="0" lang="pt-BR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como forma de pesquisa (no sentido de trabalho escolar) orientada.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pt-BR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Possibilita ao professor apresentar tarefas escolares para os alunos.</a:t>
            </a:r>
            <a:endParaRPr kumimoji="0" lang="pt-BR" sz="3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Espaço Reservado para Texto 4"/>
          <p:cNvSpPr txBox="1">
            <a:spLocks/>
          </p:cNvSpPr>
          <p:nvPr/>
        </p:nvSpPr>
        <p:spPr>
          <a:xfrm>
            <a:off x="457202" y="1435102"/>
            <a:ext cx="3008313" cy="4691063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pt-BR" sz="4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pt-BR" sz="4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pt-BR" sz="4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Webquest</a:t>
            </a:r>
            <a:r>
              <a:rPr kumimoji="0" lang="pt-BR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</a:p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pt-BR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conceito</a:t>
            </a:r>
            <a:endParaRPr kumimoji="0" lang="pt-BR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755576" y="620688"/>
            <a:ext cx="6588224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Tecnologias digitais</a:t>
            </a:r>
            <a:endParaRPr lang="pt-BR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Espaço Reservado para Número de Slid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A3268-1F13-484D-B9AD-C3410D6FB910}" type="slidenum">
              <a:rPr lang="pt-BR" smtClean="0"/>
              <a:pPr/>
              <a:t>27</a:t>
            </a:fld>
            <a:endParaRPr lang="pt-B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971600" y="1340768"/>
            <a:ext cx="7200800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smtClean="0"/>
              <a:t> </a:t>
            </a:r>
          </a:p>
          <a:p>
            <a:endParaRPr lang="pt-BR" sz="2200" dirty="0" smtClean="0"/>
          </a:p>
          <a:p>
            <a:endParaRPr lang="pt-BR" sz="2200" dirty="0" smtClean="0"/>
          </a:p>
          <a:p>
            <a:endParaRPr lang="pt-BR" dirty="0"/>
          </a:p>
        </p:txBody>
      </p:sp>
      <p:sp>
        <p:nvSpPr>
          <p:cNvPr id="8" name="Espaço Reservado para Conteúdo 3"/>
          <p:cNvSpPr txBox="1">
            <a:spLocks/>
          </p:cNvSpPr>
          <p:nvPr/>
        </p:nvSpPr>
        <p:spPr bwMode="auto">
          <a:xfrm>
            <a:off x="3575050" y="1484784"/>
            <a:ext cx="5111750" cy="46413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pt-BR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Introdução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pt-BR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Tarefa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pt-BR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Processo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pt-BR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Fontes (recursos)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pt-BR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Avaliação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pt-BR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Conclusão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pt-BR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Créditos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pt-BR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Espaço Reservado para Texto 4"/>
          <p:cNvSpPr txBox="1">
            <a:spLocks/>
          </p:cNvSpPr>
          <p:nvPr/>
        </p:nvSpPr>
        <p:spPr>
          <a:xfrm>
            <a:off x="457202" y="1435102"/>
            <a:ext cx="3008313" cy="4691063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pt-BR" sz="4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pt-BR" sz="4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pt-BR" sz="4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Webquest</a:t>
            </a:r>
            <a:r>
              <a:rPr kumimoji="0" lang="pt-BR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</a:p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pt-BR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estrutura</a:t>
            </a:r>
            <a:endParaRPr kumimoji="0" lang="pt-BR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755576" y="620688"/>
            <a:ext cx="6588224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Tecnologias digitais</a:t>
            </a:r>
            <a:endParaRPr lang="pt-BR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Espaço Reservado para Número de Slid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A3268-1F13-484D-B9AD-C3410D6FB910}" type="slidenum">
              <a:rPr lang="pt-BR" smtClean="0"/>
              <a:pPr/>
              <a:t>28</a:t>
            </a:fld>
            <a:endParaRPr lang="pt-B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>
          <a:xfrm>
            <a:off x="1331640" y="3717032"/>
            <a:ext cx="6909196" cy="1908213"/>
          </a:xfrm>
        </p:spPr>
        <p:txBody>
          <a:bodyPr/>
          <a:lstStyle/>
          <a:p>
            <a:pPr>
              <a:buNone/>
            </a:pPr>
            <a:endParaRPr lang="pt-BR" sz="2800" dirty="0" smtClean="0"/>
          </a:p>
          <a:p>
            <a:pPr algn="ctr">
              <a:buNone/>
            </a:pPr>
            <a:r>
              <a:rPr lang="pt-BR" sz="2800" dirty="0" smtClean="0">
                <a:hlinkClick r:id="rId2"/>
              </a:rPr>
              <a:t>http://www.elilopes.pro.br/capte</a:t>
            </a:r>
            <a:endParaRPr lang="pt-BR" sz="2800" dirty="0" smtClean="0"/>
          </a:p>
          <a:p>
            <a:pPr>
              <a:buNone/>
            </a:pPr>
            <a:endParaRPr lang="pt-BR" dirty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half" idx="2"/>
          </p:nvPr>
        </p:nvSpPr>
        <p:spPr>
          <a:xfrm>
            <a:off x="539552" y="1844824"/>
            <a:ext cx="7848872" cy="1673337"/>
          </a:xfrm>
        </p:spPr>
        <p:txBody>
          <a:bodyPr>
            <a:normAutofit fontScale="92500" lnSpcReduction="20000"/>
          </a:bodyPr>
          <a:lstStyle/>
          <a:p>
            <a:pPr algn="ctr"/>
            <a:endParaRPr lang="pt-BR" sz="4000" dirty="0" smtClean="0"/>
          </a:p>
          <a:p>
            <a:pPr algn="ctr"/>
            <a:r>
              <a:rPr lang="pt-BR" sz="4000" dirty="0" err="1" smtClean="0"/>
              <a:t>Webquest</a:t>
            </a:r>
            <a:r>
              <a:rPr lang="pt-BR" sz="4000" dirty="0" smtClean="0"/>
              <a:t>:</a:t>
            </a:r>
          </a:p>
          <a:p>
            <a:pPr algn="ctr"/>
            <a:r>
              <a:rPr lang="pt-BR" sz="4000" dirty="0" smtClean="0"/>
              <a:t>exemplos e local de publicação</a:t>
            </a:r>
            <a:endParaRPr lang="pt-BR" sz="4000" dirty="0"/>
          </a:p>
        </p:txBody>
      </p:sp>
      <p:sp>
        <p:nvSpPr>
          <p:cNvPr id="8" name="Espaço Reservado para Número de Slid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A3268-1F13-484D-B9AD-C3410D6FB910}" type="slidenum">
              <a:rPr lang="pt-BR" smtClean="0"/>
              <a:pPr/>
              <a:t>29</a:t>
            </a:fld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755576" y="620688"/>
            <a:ext cx="6588224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Tecnologias digitais</a:t>
            </a:r>
            <a:endParaRPr lang="pt-BR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899592" y="620688"/>
            <a:ext cx="6588224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Cultura da convergência</a:t>
            </a:r>
            <a:endParaRPr lang="pt-BR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Imagem 5" descr="Marcas famosa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1187370"/>
            <a:ext cx="7560840" cy="5670630"/>
          </a:xfrm>
          <a:prstGeom prst="rect">
            <a:avLst/>
          </a:prstGeom>
        </p:spPr>
      </p:pic>
      <p:sp>
        <p:nvSpPr>
          <p:cNvPr id="8" name="Espaço Reservado para Número de Slid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A3268-1F13-484D-B9AD-C3410D6FB910}" type="slidenum">
              <a:rPr lang="pt-BR" smtClean="0"/>
              <a:pPr/>
              <a:t>3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Texto 4"/>
          <p:cNvSpPr>
            <a:spLocks noGrp="1"/>
          </p:cNvSpPr>
          <p:nvPr>
            <p:ph type="body" sz="half" idx="2"/>
          </p:nvPr>
        </p:nvSpPr>
        <p:spPr>
          <a:xfrm>
            <a:off x="539552" y="1844824"/>
            <a:ext cx="7488832" cy="2664296"/>
          </a:xfrm>
        </p:spPr>
        <p:txBody>
          <a:bodyPr>
            <a:normAutofit/>
          </a:bodyPr>
          <a:lstStyle/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pt-BR" sz="3300" dirty="0" smtClean="0">
                <a:latin typeface="Calibri" pitchFamily="34" charset="0"/>
                <a:ea typeface="Calibri" pitchFamily="34" charset="0"/>
                <a:cs typeface="Arial" pitchFamily="34" charset="0"/>
              </a:rPr>
              <a:t>JENKINS</a:t>
            </a:r>
            <a:r>
              <a:rPr lang="pt-BR" sz="3300" dirty="0" smtClean="0">
                <a:latin typeface="Calibri" pitchFamily="34" charset="0"/>
                <a:ea typeface="Calibri" pitchFamily="34" charset="0"/>
                <a:cs typeface="Arial" pitchFamily="34" charset="0"/>
              </a:rPr>
              <a:t>, Henry. </a:t>
            </a:r>
            <a:r>
              <a:rPr lang="pt-BR" sz="3300" b="1" dirty="0" smtClean="0">
                <a:latin typeface="Calibri" pitchFamily="34" charset="0"/>
                <a:ea typeface="Calibri" pitchFamily="34" charset="0"/>
                <a:cs typeface="Arial" pitchFamily="34" charset="0"/>
              </a:rPr>
              <a:t>Cultura da convergência. </a:t>
            </a:r>
            <a:r>
              <a:rPr lang="pt-BR" sz="3300" dirty="0" smtClean="0">
                <a:latin typeface="Calibri" pitchFamily="34" charset="0"/>
                <a:ea typeface="Calibri" pitchFamily="34" charset="0"/>
                <a:cs typeface="Arial" pitchFamily="34" charset="0"/>
              </a:rPr>
              <a:t>2. ed. São Paulo: Aleph, 2009. </a:t>
            </a:r>
          </a:p>
          <a:p>
            <a:pPr lvl="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pt-BR" sz="4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Espaço Reservado para Número de Slid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A3268-1F13-484D-B9AD-C3410D6FB910}" type="slidenum">
              <a:rPr lang="pt-BR" smtClean="0"/>
              <a:pPr/>
              <a:t>30</a:t>
            </a:fld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755576" y="620688"/>
            <a:ext cx="6588224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REFERÊNCIAS</a:t>
            </a:r>
            <a:endParaRPr lang="pt-BR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ço Reservado para Número de Slid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00D9C-0812-4901-BF05-2A1B4C93F5C1}" type="slidenum">
              <a:rPr lang="pt-BR" smtClean="0"/>
              <a:pPr/>
              <a:t>31</a:t>
            </a:fld>
            <a:endParaRPr lang="pt-BR"/>
          </a:p>
        </p:txBody>
      </p:sp>
      <p:sp>
        <p:nvSpPr>
          <p:cNvPr id="9" name="Retângulo 8"/>
          <p:cNvSpPr/>
          <p:nvPr/>
        </p:nvSpPr>
        <p:spPr>
          <a:xfrm>
            <a:off x="2915816" y="2924944"/>
            <a:ext cx="349326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Obrigado!</a:t>
            </a:r>
            <a:endParaRPr lang="pt-BR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1115616" y="4437112"/>
            <a:ext cx="7272808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300" b="1" dirty="0" smtClean="0"/>
              <a:t>Eli Lopes da Silva</a:t>
            </a:r>
          </a:p>
        </p:txBody>
      </p:sp>
      <p:sp>
        <p:nvSpPr>
          <p:cNvPr id="6" name="Retângulo 5"/>
          <p:cNvSpPr/>
          <p:nvPr/>
        </p:nvSpPr>
        <p:spPr>
          <a:xfrm>
            <a:off x="2195736" y="1412776"/>
            <a:ext cx="47525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1800" b="1" dirty="0" smtClean="0"/>
              <a:t>Numa cultura de caçadores, as crianças brincam com arco e flecha. Na sociedade da informação, elas  brincam com informação (JENKINS,  2009, p. 185).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899592" y="620688"/>
            <a:ext cx="6588224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Cultura da convergência</a:t>
            </a:r>
            <a:endParaRPr lang="pt-BR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395536" y="1412776"/>
            <a:ext cx="8352928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200" dirty="0" smtClean="0"/>
              <a:t>Por meio da participação, as crianças estão traçando novas estratégias para lidar com a globalização, com as batalhas em torno da propriedade intelectual e com os conglomerados de mídia. </a:t>
            </a:r>
          </a:p>
          <a:p>
            <a:pPr algn="just"/>
            <a:endParaRPr lang="pt-BR" sz="2200" dirty="0" smtClean="0"/>
          </a:p>
          <a:p>
            <a:pPr algn="just"/>
            <a:r>
              <a:rPr lang="pt-BR" sz="2200" dirty="0" smtClean="0"/>
              <a:t>[...] ao tratarmos da pedagogia midiática, não podemos mais imaginá-la como um processo em que os adultos ensinam e as crianças aprendem. Devemos interpretá-la como um espaço cada vez mais amplo, onde as crianças ensinam umas às outras e onde, se abrissem os olhos, os adultos poderiam aprender muito. </a:t>
            </a:r>
          </a:p>
          <a:p>
            <a:pPr algn="just"/>
            <a:endParaRPr lang="pt-BR" sz="2200" dirty="0" smtClean="0"/>
          </a:p>
          <a:p>
            <a:pPr algn="just"/>
            <a:r>
              <a:rPr lang="pt-BR" sz="2200" dirty="0" smtClean="0"/>
              <a:t>(JENKINS, 2009, p. 284).</a:t>
            </a: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A3268-1F13-484D-B9AD-C3410D6FB910}" type="slidenum">
              <a:rPr lang="pt-BR" smtClean="0"/>
              <a:pPr/>
              <a:t>4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899592" y="620688"/>
            <a:ext cx="6588224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Cultura da convergência</a:t>
            </a:r>
            <a:endParaRPr lang="pt-BR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395536" y="1412776"/>
            <a:ext cx="8352928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200" dirty="0" smtClean="0"/>
              <a:t>Já estamos vivendo em uma cultura da convergência. Já estamos aprendendo ver em meio aos múltiplos sistemas de mídia... se nos concentrarmos na tecnologia, perderemos a batalha antes mesmo de começarmos a lutar. </a:t>
            </a:r>
          </a:p>
          <a:p>
            <a:pPr algn="just"/>
            <a:endParaRPr lang="pt-BR" sz="2200" dirty="0" smtClean="0"/>
          </a:p>
          <a:p>
            <a:pPr algn="just"/>
            <a:r>
              <a:rPr lang="pt-BR" sz="2200" dirty="0" smtClean="0"/>
              <a:t>Precisamos enfrentar os protocolos sociais, culturais e políticos que existem em torno da tecnologia e definir como utilizá-los. É um equívoco pensar em um ou outro tipo de poder midiático, isoladamente. </a:t>
            </a:r>
          </a:p>
          <a:p>
            <a:pPr algn="just"/>
            <a:endParaRPr lang="pt-BR" sz="2200" dirty="0" smtClean="0"/>
          </a:p>
          <a:p>
            <a:pPr algn="just"/>
            <a:r>
              <a:rPr lang="pt-BR" sz="2200" dirty="0" smtClean="0"/>
              <a:t>(JENKINS, 2009, p. 292).</a:t>
            </a: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A3268-1F13-484D-B9AD-C3410D6FB910}" type="slidenum">
              <a:rPr lang="pt-BR" smtClean="0"/>
              <a:pPr/>
              <a:t>5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 descr="Experimentações-FINAL-sem-bord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-1"/>
            <a:ext cx="5726482" cy="6858001"/>
          </a:xfrm>
          <a:prstGeom prst="rect">
            <a:avLst/>
          </a:prstGeom>
        </p:spPr>
      </p:pic>
      <p:graphicFrame>
        <p:nvGraphicFramePr>
          <p:cNvPr id="11" name="Diagrama 10"/>
          <p:cNvGraphicFramePr/>
          <p:nvPr/>
        </p:nvGraphicFramePr>
        <p:xfrm>
          <a:off x="251520" y="260648"/>
          <a:ext cx="3096344" cy="1440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12" name="Diagrama 11"/>
          <p:cNvGraphicFramePr/>
          <p:nvPr/>
        </p:nvGraphicFramePr>
        <p:xfrm>
          <a:off x="5292080" y="3429000"/>
          <a:ext cx="3312368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sp>
        <p:nvSpPr>
          <p:cNvPr id="14" name="Espaço Reservado para Número de Slide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A3268-1F13-484D-B9AD-C3410D6FB910}" type="slidenum">
              <a:rPr lang="pt-BR" smtClean="0"/>
              <a:pPr/>
              <a:t>6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>
          <a:xfrm>
            <a:off x="971600" y="2216621"/>
            <a:ext cx="7488832" cy="4641379"/>
          </a:xfrm>
        </p:spPr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pt-BR" sz="2800" dirty="0" smtClean="0"/>
              <a:t>Acesse</a:t>
            </a:r>
          </a:p>
          <a:p>
            <a:pPr marL="514350" indent="-514350">
              <a:buNone/>
            </a:pPr>
            <a:r>
              <a:rPr lang="pt-BR" sz="2800" dirty="0" smtClean="0"/>
              <a:t>sites.google.com/site</a:t>
            </a:r>
          </a:p>
          <a:p>
            <a:pPr marL="514350" indent="-514350">
              <a:buNone/>
            </a:pPr>
            <a:r>
              <a:rPr lang="pt-BR" sz="2800" dirty="0" smtClean="0"/>
              <a:t>2) Fazer </a:t>
            </a:r>
            <a:r>
              <a:rPr lang="pt-BR" sz="2800" dirty="0" err="1" smtClean="0"/>
              <a:t>login</a:t>
            </a:r>
            <a:endParaRPr lang="pt-BR" sz="2800" dirty="0" smtClean="0"/>
          </a:p>
          <a:p>
            <a:pPr marL="514350" indent="-514350">
              <a:buNone/>
            </a:pPr>
            <a:r>
              <a:rPr lang="pt-BR" sz="2800" dirty="0" smtClean="0"/>
              <a:t>a) Com seu email do Google (conta de </a:t>
            </a:r>
            <a:r>
              <a:rPr lang="pt-BR" sz="2800" dirty="0" err="1" smtClean="0"/>
              <a:t>gmail</a:t>
            </a:r>
            <a:r>
              <a:rPr lang="pt-BR" sz="2800" dirty="0" smtClean="0"/>
              <a:t>)</a:t>
            </a:r>
          </a:p>
          <a:p>
            <a:pPr marL="514350" indent="-514350">
              <a:buNone/>
            </a:pPr>
            <a:r>
              <a:rPr lang="pt-BR" sz="2800" dirty="0" smtClean="0"/>
              <a:t>Ou</a:t>
            </a:r>
          </a:p>
          <a:p>
            <a:pPr marL="514350" indent="-514350">
              <a:buNone/>
            </a:pPr>
            <a:r>
              <a:rPr lang="pt-BR" sz="2800" dirty="0" smtClean="0"/>
              <a:t>b) Criar nova conta (email)</a:t>
            </a:r>
          </a:p>
          <a:p>
            <a:pPr marL="514350" indent="-514350">
              <a:buNone/>
            </a:pPr>
            <a:r>
              <a:rPr lang="pt-BR" sz="2800" dirty="0" smtClean="0"/>
              <a:t>3) Escolher a opção CRIAR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half" idx="2"/>
          </p:nvPr>
        </p:nvSpPr>
        <p:spPr>
          <a:xfrm>
            <a:off x="971600" y="1484784"/>
            <a:ext cx="6606058" cy="576064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pt-BR" sz="4000" dirty="0" smtClean="0"/>
              <a:t>Criação de sites no Google:</a:t>
            </a:r>
            <a:endParaRPr lang="pt-BR" sz="4000" dirty="0"/>
          </a:p>
        </p:txBody>
      </p:sp>
      <p:sp>
        <p:nvSpPr>
          <p:cNvPr id="8" name="Espaço Reservado para Número de Slid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A3268-1F13-484D-B9AD-C3410D6FB910}" type="slidenum">
              <a:rPr lang="pt-BR" smtClean="0"/>
              <a:pPr/>
              <a:t>7</a:t>
            </a:fld>
            <a:endParaRPr lang="pt-BR"/>
          </a:p>
        </p:txBody>
      </p:sp>
      <p:sp>
        <p:nvSpPr>
          <p:cNvPr id="6" name="Retângulo 5"/>
          <p:cNvSpPr/>
          <p:nvPr/>
        </p:nvSpPr>
        <p:spPr>
          <a:xfrm>
            <a:off x="755576" y="620688"/>
            <a:ext cx="6588224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Tecnologias digitais</a:t>
            </a:r>
            <a:endParaRPr lang="pt-BR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>
          <a:xfrm>
            <a:off x="971600" y="2216621"/>
            <a:ext cx="7488832" cy="4641379"/>
          </a:xfrm>
        </p:spPr>
        <p:txBody>
          <a:bodyPr>
            <a:normAutofit/>
          </a:bodyPr>
          <a:lstStyle/>
          <a:p>
            <a:r>
              <a:rPr lang="pt-BR" sz="2800" dirty="0" smtClean="0"/>
              <a:t>Criação de site no Google:</a:t>
            </a:r>
          </a:p>
          <a:p>
            <a:pPr marL="514350" indent="-514350">
              <a:buNone/>
            </a:pPr>
            <a:r>
              <a:rPr lang="pt-BR" sz="2800" dirty="0" smtClean="0"/>
              <a:t>4) Dê um nome para o site, que passará a ser também o endereço</a:t>
            </a:r>
          </a:p>
          <a:p>
            <a:pPr marL="514350" indent="-514350">
              <a:buNone/>
            </a:pPr>
            <a:r>
              <a:rPr lang="pt-BR" sz="2800" dirty="0" smtClean="0"/>
              <a:t>5) Digite o código solicitado</a:t>
            </a:r>
          </a:p>
          <a:p>
            <a:pPr marL="514350" indent="-514350">
              <a:buNone/>
            </a:pPr>
            <a:r>
              <a:rPr lang="pt-BR" sz="2800" dirty="0" smtClean="0"/>
              <a:t>6) Pronto: clique novamente em CRIAR e seu site estará criado</a:t>
            </a:r>
          </a:p>
          <a:p>
            <a:pPr marL="514350" indent="-514350">
              <a:buNone/>
            </a:pPr>
            <a:r>
              <a:rPr lang="pt-BR" sz="2800" dirty="0" smtClean="0"/>
              <a:t>7) Clique no botão com o desenho de um lápis para EDITAR PÁGINA</a:t>
            </a:r>
          </a:p>
          <a:p>
            <a:pPr marL="514350" indent="-514350">
              <a:buNone/>
            </a:pPr>
            <a:endParaRPr lang="pt-BR" sz="2800" dirty="0" smtClean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half" idx="2"/>
          </p:nvPr>
        </p:nvSpPr>
        <p:spPr>
          <a:xfrm>
            <a:off x="971600" y="1484784"/>
            <a:ext cx="6606058" cy="576064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pt-BR" sz="4000" dirty="0" smtClean="0"/>
              <a:t>Criação de sites no Google:</a:t>
            </a:r>
            <a:endParaRPr lang="pt-BR" sz="4000" dirty="0"/>
          </a:p>
        </p:txBody>
      </p:sp>
      <p:sp>
        <p:nvSpPr>
          <p:cNvPr id="8" name="Espaço Reservado para Número de Slid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A3268-1F13-484D-B9AD-C3410D6FB910}" type="slidenum">
              <a:rPr lang="pt-BR" smtClean="0"/>
              <a:pPr/>
              <a:t>8</a:t>
            </a:fld>
            <a:endParaRPr lang="pt-BR"/>
          </a:p>
        </p:txBody>
      </p:sp>
      <p:sp>
        <p:nvSpPr>
          <p:cNvPr id="6" name="Retângulo 5"/>
          <p:cNvSpPr/>
          <p:nvPr/>
        </p:nvSpPr>
        <p:spPr>
          <a:xfrm>
            <a:off x="755576" y="620688"/>
            <a:ext cx="6588224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Tecnologias digitais</a:t>
            </a:r>
            <a:endParaRPr lang="pt-BR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>
          <a:xfrm>
            <a:off x="971600" y="2216621"/>
            <a:ext cx="7488832" cy="4641379"/>
          </a:xfrm>
        </p:spPr>
        <p:txBody>
          <a:bodyPr>
            <a:normAutofit/>
          </a:bodyPr>
          <a:lstStyle/>
          <a:p>
            <a:r>
              <a:rPr lang="pt-BR" sz="2800" dirty="0" smtClean="0"/>
              <a:t>Criação de site no Google:</a:t>
            </a:r>
          </a:p>
          <a:p>
            <a:pPr marL="514350" indent="-514350">
              <a:buNone/>
            </a:pPr>
            <a:r>
              <a:rPr lang="pt-BR" sz="2800" dirty="0" smtClean="0"/>
              <a:t>8) Para ADICIONAR NOVAS PÁGINAS clique no botão com o sinal de +.</a:t>
            </a:r>
          </a:p>
          <a:p>
            <a:pPr marL="514350" indent="-514350">
              <a:buNone/>
            </a:pPr>
            <a:endParaRPr lang="pt-BR" sz="2800" dirty="0" smtClean="0"/>
          </a:p>
          <a:p>
            <a:pPr marL="514350" indent="-514350">
              <a:buNone/>
            </a:pPr>
            <a:r>
              <a:rPr lang="pt-BR" sz="2800" dirty="0" smtClean="0"/>
              <a:t>9) Este é o processo para criar as demais páginas.</a:t>
            </a:r>
          </a:p>
          <a:p>
            <a:pPr marL="514350" indent="-514350">
              <a:buNone/>
            </a:pPr>
            <a:endParaRPr lang="pt-BR" sz="2800" dirty="0" smtClean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half" idx="2"/>
          </p:nvPr>
        </p:nvSpPr>
        <p:spPr>
          <a:xfrm>
            <a:off x="971600" y="1484784"/>
            <a:ext cx="6606058" cy="576064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pt-BR" sz="4000" dirty="0" smtClean="0"/>
              <a:t>Criação de sites no Google:</a:t>
            </a:r>
            <a:endParaRPr lang="pt-BR" sz="4000" dirty="0"/>
          </a:p>
        </p:txBody>
      </p:sp>
      <p:sp>
        <p:nvSpPr>
          <p:cNvPr id="8" name="Espaço Reservado para Número de Slid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A3268-1F13-484D-B9AD-C3410D6FB910}" type="slidenum">
              <a:rPr lang="pt-BR" smtClean="0"/>
              <a:pPr/>
              <a:t>9</a:t>
            </a:fld>
            <a:endParaRPr lang="pt-BR"/>
          </a:p>
        </p:txBody>
      </p:sp>
      <p:sp>
        <p:nvSpPr>
          <p:cNvPr id="6" name="Retângulo 5"/>
          <p:cNvSpPr/>
          <p:nvPr/>
        </p:nvSpPr>
        <p:spPr>
          <a:xfrm>
            <a:off x="755576" y="620688"/>
            <a:ext cx="6588224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Tecnologias digitais</a:t>
            </a:r>
            <a:endParaRPr lang="pt-BR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ersonalizar design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3559</TotalTime>
  <Words>1115</Words>
  <Application>Microsoft Office PowerPoint</Application>
  <PresentationFormat>Apresentação na tela (4:3)</PresentationFormat>
  <Paragraphs>290</Paragraphs>
  <Slides>31</Slides>
  <Notes>4</Notes>
  <HiddenSlides>0</HiddenSlides>
  <MMClips>0</MMClips>
  <ScaleCrop>false</ScaleCrop>
  <HeadingPairs>
    <vt:vector size="6" baseType="variant">
      <vt:variant>
        <vt:lpstr>Tema</vt:lpstr>
      </vt:variant>
      <vt:variant>
        <vt:i4>3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31</vt:i4>
      </vt:variant>
    </vt:vector>
  </HeadingPairs>
  <TitlesOfParts>
    <vt:vector size="35" baseType="lpstr">
      <vt:lpstr>Personalizar design</vt:lpstr>
      <vt:lpstr>Tema do Office</vt:lpstr>
      <vt:lpstr>1_Tema do Office</vt:lpstr>
      <vt:lpstr>Microsoft Word Picture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</vt:vector>
  </TitlesOfParts>
  <Company>Senac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</dc:creator>
  <cp:lastModifiedBy>Navus</cp:lastModifiedBy>
  <cp:revision>375</cp:revision>
  <dcterms:created xsi:type="dcterms:W3CDTF">2010-03-24T13:39:47Z</dcterms:created>
  <dcterms:modified xsi:type="dcterms:W3CDTF">2014-04-24T01:18:03Z</dcterms:modified>
</cp:coreProperties>
</file>