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85" r:id="rId3"/>
    <p:sldId id="311" r:id="rId4"/>
    <p:sldId id="292" r:id="rId5"/>
    <p:sldId id="318" r:id="rId6"/>
    <p:sldId id="294" r:id="rId7"/>
    <p:sldId id="295" r:id="rId8"/>
    <p:sldId id="297" r:id="rId9"/>
    <p:sldId id="296" r:id="rId10"/>
    <p:sldId id="298" r:id="rId11"/>
    <p:sldId id="299" r:id="rId12"/>
    <p:sldId id="300" r:id="rId13"/>
    <p:sldId id="301" r:id="rId14"/>
    <p:sldId id="302" r:id="rId15"/>
    <p:sldId id="304" r:id="rId16"/>
    <p:sldId id="305" r:id="rId17"/>
    <p:sldId id="306" r:id="rId18"/>
    <p:sldId id="307" r:id="rId19"/>
    <p:sldId id="308" r:id="rId20"/>
    <p:sldId id="310" r:id="rId21"/>
    <p:sldId id="309" r:id="rId22"/>
    <p:sldId id="312" r:id="rId23"/>
    <p:sldId id="315" r:id="rId24"/>
    <p:sldId id="316" r:id="rId25"/>
    <p:sldId id="317" r:id="rId26"/>
    <p:sldId id="313" r:id="rId27"/>
    <p:sldId id="314" r:id="rId28"/>
    <p:sldId id="281" r:id="rId29"/>
    <p:sldId id="282" r:id="rId30"/>
    <p:sldId id="287" r:id="rId31"/>
    <p:sldId id="256" r:id="rId32"/>
    <p:sldId id="257" r:id="rId33"/>
    <p:sldId id="258" r:id="rId34"/>
    <p:sldId id="259" r:id="rId35"/>
    <p:sldId id="260" r:id="rId36"/>
    <p:sldId id="261" r:id="rId37"/>
    <p:sldId id="289" r:id="rId38"/>
    <p:sldId id="262" r:id="rId39"/>
    <p:sldId id="263" r:id="rId40"/>
    <p:sldId id="264" r:id="rId41"/>
    <p:sldId id="265" r:id="rId42"/>
    <p:sldId id="266" r:id="rId43"/>
    <p:sldId id="290" r:id="rId44"/>
    <p:sldId id="267" r:id="rId45"/>
    <p:sldId id="268" r:id="rId46"/>
    <p:sldId id="269" r:id="rId47"/>
    <p:sldId id="270" r:id="rId48"/>
    <p:sldId id="271" r:id="rId49"/>
    <p:sldId id="272" r:id="rId50"/>
    <p:sldId id="273" r:id="rId51"/>
    <p:sldId id="276" r:id="rId52"/>
    <p:sldId id="274" r:id="rId53"/>
    <p:sldId id="291" r:id="rId54"/>
    <p:sldId id="277" r:id="rId55"/>
    <p:sldId id="278" r:id="rId56"/>
    <p:sldId id="279" r:id="rId57"/>
    <p:sldId id="280" r:id="rId58"/>
    <p:sldId id="275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1364-703D-4C5C-8BA8-CC851BC6DBD3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561E-17C9-4BD2-B0CC-CD139AB148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4640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1364-703D-4C5C-8BA8-CC851BC6DBD3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561E-17C9-4BD2-B0CC-CD139AB148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8953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1364-703D-4C5C-8BA8-CC851BC6DBD3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561E-17C9-4BD2-B0CC-CD139AB148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8376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1364-703D-4C5C-8BA8-CC851BC6DBD3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561E-17C9-4BD2-B0CC-CD139AB148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737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1364-703D-4C5C-8BA8-CC851BC6DBD3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561E-17C9-4BD2-B0CC-CD139AB148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3422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1364-703D-4C5C-8BA8-CC851BC6DBD3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561E-17C9-4BD2-B0CC-CD139AB148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2847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1364-703D-4C5C-8BA8-CC851BC6DBD3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561E-17C9-4BD2-B0CC-CD139AB148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1013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1364-703D-4C5C-8BA8-CC851BC6DBD3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561E-17C9-4BD2-B0CC-CD139AB148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0742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1364-703D-4C5C-8BA8-CC851BC6DBD3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561E-17C9-4BD2-B0CC-CD139AB148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7456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1364-703D-4C5C-8BA8-CC851BC6DBD3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561E-17C9-4BD2-B0CC-CD139AB148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0614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91364-703D-4C5C-8BA8-CC851BC6DBD3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561E-17C9-4BD2-B0CC-CD139AB148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5940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91364-703D-4C5C-8BA8-CC851BC6DBD3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2561E-17C9-4BD2-B0CC-CD139AB148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410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CA8F13E-B106-4854-9A2F-ED29F85AEB23}"/>
              </a:ext>
            </a:extLst>
          </p:cNvPr>
          <p:cNvSpPr/>
          <p:nvPr/>
        </p:nvSpPr>
        <p:spPr>
          <a:xfrm>
            <a:off x="1371601" y="2303434"/>
            <a:ext cx="6951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nova História Antiga</a:t>
            </a:r>
          </a:p>
          <a:p>
            <a:pPr algn="ctr"/>
            <a:endParaRPr lang="pt-BR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547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A4326E6-B750-4A3C-8156-1526D6ED7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16"/>
          <a:stretch/>
        </p:blipFill>
        <p:spPr>
          <a:xfrm>
            <a:off x="553257" y="390039"/>
            <a:ext cx="3425360" cy="529032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6CE6A1D3-71D3-4D7A-9A03-053DFB54A295}"/>
              </a:ext>
            </a:extLst>
          </p:cNvPr>
          <p:cNvSpPr/>
          <p:nvPr/>
        </p:nvSpPr>
        <p:spPr>
          <a:xfrm>
            <a:off x="130232" y="5750443"/>
            <a:ext cx="4132863" cy="8879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Karl </a:t>
            </a:r>
            <a:r>
              <a:rPr lang="pt-BR" sz="14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Bucher</a:t>
            </a: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Die </a:t>
            </a:r>
            <a:r>
              <a:rPr lang="pt-BR" sz="14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Entstehung</a:t>
            </a:r>
            <a:r>
              <a:rPr lang="pt-BR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der </a:t>
            </a:r>
            <a:r>
              <a:rPr lang="pt-BR" sz="14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Volkswirtschaft</a:t>
            </a:r>
            <a:r>
              <a:rPr lang="pt-BR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[A formação da economia nacional], 1893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3CED34E-C327-40DF-8FC1-D59B520189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6000"/>
                    </a14:imgEffect>
                  </a14:imgLayer>
                </a14:imgProps>
              </a:ext>
            </a:extLst>
          </a:blip>
          <a:srcRect l="16818" t="8417" r="12273" b="13894"/>
          <a:stretch/>
        </p:blipFill>
        <p:spPr>
          <a:xfrm>
            <a:off x="4821382" y="390038"/>
            <a:ext cx="3635642" cy="5290325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066CB98-80DE-480B-9B3A-A06F1A076D20}"/>
              </a:ext>
            </a:extLst>
          </p:cNvPr>
          <p:cNvSpPr/>
          <p:nvPr/>
        </p:nvSpPr>
        <p:spPr>
          <a:xfrm>
            <a:off x="4209699" y="5750443"/>
            <a:ext cx="4859023" cy="8879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Eduard Meyer, </a:t>
            </a:r>
            <a:r>
              <a:rPr lang="pt-BR" sz="14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Wirtschaftliche</a:t>
            </a:r>
            <a:r>
              <a:rPr lang="pt-BR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4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Entwicklung</a:t>
            </a:r>
            <a:r>
              <a:rPr lang="pt-BR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4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</a:t>
            </a:r>
            <a:r>
              <a:rPr lang="pt-BR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4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Altertums</a:t>
            </a:r>
            <a:endParaRPr lang="pt-BR" sz="1400" i="1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[Desenvolvimento econômica da Antiguidade], 1895</a:t>
            </a:r>
          </a:p>
        </p:txBody>
      </p:sp>
    </p:spTree>
    <p:extLst>
      <p:ext uri="{BB962C8B-B14F-4D97-AF65-F5344CB8AC3E}">
        <p14:creationId xmlns:p14="http://schemas.microsoft.com/office/powerpoint/2010/main" val="2631836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4F309C3-1BEE-4575-97A5-12F244F35A4B}"/>
              </a:ext>
            </a:extLst>
          </p:cNvPr>
          <p:cNvSpPr/>
          <p:nvPr/>
        </p:nvSpPr>
        <p:spPr>
          <a:xfrm>
            <a:off x="5056913" y="984489"/>
            <a:ext cx="3748173" cy="444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16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Meyer (1895):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16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Desenvolvimento econômico:</a:t>
            </a:r>
          </a:p>
          <a:p>
            <a:pPr algn="ctr">
              <a:lnSpc>
                <a:spcPct val="200000"/>
              </a:lnSpc>
            </a:pPr>
            <a:r>
              <a:rPr lang="pt-BR" sz="16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Homérico - Alta Idade Média</a:t>
            </a:r>
          </a:p>
          <a:p>
            <a:pPr algn="ctr">
              <a:lnSpc>
                <a:spcPct val="200000"/>
              </a:lnSpc>
            </a:pPr>
            <a:r>
              <a:rPr lang="pt-BR" sz="16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Arcaico – Baixa Idade Média</a:t>
            </a:r>
          </a:p>
          <a:p>
            <a:pPr algn="ctr">
              <a:lnSpc>
                <a:spcPct val="200000"/>
              </a:lnSpc>
            </a:pPr>
            <a:r>
              <a:rPr lang="pt-BR" sz="16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Clássico - Modernidade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16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Economia do período clássico equivalente à economia moderna (indústria, finanças, trabalho livre)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16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adequação dos conceitos modernos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59A1C70-8D46-4C64-8E71-23D99C974416}"/>
              </a:ext>
            </a:extLst>
          </p:cNvPr>
          <p:cNvSpPr/>
          <p:nvPr/>
        </p:nvSpPr>
        <p:spPr>
          <a:xfrm>
            <a:off x="449756" y="984489"/>
            <a:ext cx="3831302" cy="494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16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Bucher</a:t>
            </a:r>
            <a:r>
              <a:rPr lang="pt-BR" sz="16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(1893):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16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Economia antiga primitiva tecnologicamente, baseada no </a:t>
            </a:r>
            <a:r>
              <a:rPr lang="pt-BR" sz="16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oikos</a:t>
            </a:r>
            <a:r>
              <a:rPr lang="pt-BR" sz="16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(produção doméstica, escravidão, troca não-monetária, comércio e artesanato marginal)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16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Inadequação dos conceitos modernos (burguesia, capitalismo, indústria) para descrever a economia antiga</a:t>
            </a:r>
          </a:p>
        </p:txBody>
      </p:sp>
    </p:spTree>
    <p:extLst>
      <p:ext uri="{BB962C8B-B14F-4D97-AF65-F5344CB8AC3E}">
        <p14:creationId xmlns:p14="http://schemas.microsoft.com/office/powerpoint/2010/main" val="83909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8C3E9D6-6F00-40E3-AEF7-54803C0C20D6}"/>
              </a:ext>
            </a:extLst>
          </p:cNvPr>
          <p:cNvSpPr/>
          <p:nvPr/>
        </p:nvSpPr>
        <p:spPr>
          <a:xfrm>
            <a:off x="955960" y="2012486"/>
            <a:ext cx="6930737" cy="1669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História Antiga no século XX: heranças e crise</a:t>
            </a:r>
          </a:p>
          <a:p>
            <a:pPr>
              <a:lnSpc>
                <a:spcPct val="200000"/>
              </a:lnSpc>
            </a:pPr>
            <a:endParaRPr lang="pt-BR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debate primitivistas x modernistas x marxistas</a:t>
            </a:r>
            <a:endParaRPr lang="pt-BR" sz="15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980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0A0383D-CF81-43ED-AB25-599938D45B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30" t="3637" r="1988" b="3838"/>
          <a:stretch/>
        </p:blipFill>
        <p:spPr>
          <a:xfrm>
            <a:off x="463656" y="219622"/>
            <a:ext cx="3486991" cy="543211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14AEA59-A852-4663-B5AF-72363512DA65}"/>
              </a:ext>
            </a:extLst>
          </p:cNvPr>
          <p:cNvSpPr/>
          <p:nvPr/>
        </p:nvSpPr>
        <p:spPr>
          <a:xfrm>
            <a:off x="573464" y="5750443"/>
            <a:ext cx="3246402" cy="8879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 Weber, </a:t>
            </a:r>
            <a:r>
              <a:rPr lang="pt-BR" sz="14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Wirtschaft</a:t>
            </a:r>
            <a:r>
              <a:rPr lang="pt-BR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4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</a:t>
            </a:r>
            <a:r>
              <a:rPr lang="pt-BR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4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Gesellschaft</a:t>
            </a:r>
            <a:endParaRPr lang="pt-BR" sz="1400" i="1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[Economia e Sociedade], 1922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28CAD87-07E4-4D04-9348-8C69C22837D8}"/>
              </a:ext>
            </a:extLst>
          </p:cNvPr>
          <p:cNvSpPr/>
          <p:nvPr/>
        </p:nvSpPr>
        <p:spPr>
          <a:xfrm>
            <a:off x="4144392" y="665832"/>
            <a:ext cx="4563710" cy="2829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Formas de dominação não-legítimas (Tipologia das Cidades)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Sociologia compreensiva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endParaRPr lang="pt-BR" sz="11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cidade antiga     x     cidade medieval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A7195CE-9CB6-472B-B735-5A706A1D0CA0}"/>
              </a:ext>
            </a:extLst>
          </p:cNvPr>
          <p:cNvSpPr/>
          <p:nvPr/>
        </p:nvSpPr>
        <p:spPr>
          <a:xfrm>
            <a:off x="3645841" y="3640388"/>
            <a:ext cx="2791997" cy="19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16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cidade &gt; campo</a:t>
            </a:r>
          </a:p>
          <a:p>
            <a:pPr algn="ctr">
              <a:lnSpc>
                <a:spcPct val="200000"/>
              </a:lnSpc>
            </a:pPr>
            <a:r>
              <a:rPr lang="pt-BR" sz="16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cidadãos &gt; escravos</a:t>
            </a:r>
          </a:p>
          <a:p>
            <a:pPr algn="ctr">
              <a:lnSpc>
                <a:spcPct val="200000"/>
              </a:lnSpc>
            </a:pPr>
            <a:r>
              <a:rPr lang="pt-BR" sz="16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HONRA E STATUS</a:t>
            </a:r>
          </a:p>
          <a:p>
            <a:pPr algn="ctr">
              <a:lnSpc>
                <a:spcPct val="200000"/>
              </a:lnSpc>
            </a:pPr>
            <a:r>
              <a:rPr lang="pt-BR" sz="16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GUERRA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407658F-7057-4712-AF1F-615389885C92}"/>
              </a:ext>
            </a:extLst>
          </p:cNvPr>
          <p:cNvSpPr/>
          <p:nvPr/>
        </p:nvSpPr>
        <p:spPr>
          <a:xfrm>
            <a:off x="5472548" y="3633471"/>
            <a:ext cx="4572000" cy="19865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16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campo &gt; cidade</a:t>
            </a:r>
          </a:p>
          <a:p>
            <a:pPr algn="ctr">
              <a:lnSpc>
                <a:spcPct val="200000"/>
              </a:lnSpc>
            </a:pPr>
            <a:r>
              <a:rPr lang="pt-BR" sz="16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senhores &gt; burgueses</a:t>
            </a:r>
          </a:p>
          <a:p>
            <a:pPr algn="ctr">
              <a:lnSpc>
                <a:spcPct val="200000"/>
              </a:lnSpc>
            </a:pPr>
            <a:r>
              <a:rPr lang="pt-BR" sz="16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RIQUEZA</a:t>
            </a:r>
          </a:p>
          <a:p>
            <a:pPr algn="ctr">
              <a:lnSpc>
                <a:spcPct val="200000"/>
              </a:lnSpc>
            </a:pPr>
            <a:r>
              <a:rPr lang="pt-BR" sz="16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COMÉRCIO E INDÚSTRIA</a:t>
            </a:r>
          </a:p>
        </p:txBody>
      </p:sp>
    </p:spTree>
    <p:extLst>
      <p:ext uri="{BB962C8B-B14F-4D97-AF65-F5344CB8AC3E}">
        <p14:creationId xmlns:p14="http://schemas.microsoft.com/office/powerpoint/2010/main" val="32387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E4375B0-926C-4F11-B2BE-C866A37F3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09" y="728662"/>
            <a:ext cx="3362325" cy="4791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09F5FB0-FDAC-4D56-9FD6-DA53E4602B43}"/>
              </a:ext>
            </a:extLst>
          </p:cNvPr>
          <p:cNvSpPr/>
          <p:nvPr/>
        </p:nvSpPr>
        <p:spPr>
          <a:xfrm>
            <a:off x="256078" y="5750443"/>
            <a:ext cx="3881191" cy="8879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 </a:t>
            </a:r>
            <a:r>
              <a:rPr lang="pt-BR" sz="14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Rostovtzeff</a:t>
            </a: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pt-BR" sz="14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History</a:t>
            </a:r>
            <a:r>
              <a:rPr lang="pt-BR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pt-BR" sz="14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Ancient</a:t>
            </a:r>
            <a:r>
              <a:rPr lang="pt-BR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World</a:t>
            </a:r>
          </a:p>
          <a:p>
            <a:pPr algn="ctr">
              <a:lnSpc>
                <a:spcPct val="200000"/>
              </a:lnSpc>
            </a:pP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[Uma História do Mundo Antigo], 1926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1842535-5614-4C81-96E1-4AB68358ACA2}"/>
              </a:ext>
            </a:extLst>
          </p:cNvPr>
          <p:cNvSpPr/>
          <p:nvPr/>
        </p:nvSpPr>
        <p:spPr>
          <a:xfrm>
            <a:off x="4144392" y="665832"/>
            <a:ext cx="4563710" cy="492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Retomada de Meyer com inclusão de dados arqueológicos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Desenvolvimento econômico, burguesia, indústria, luta de classes, comércio de atacado, crises financeiras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democracia ateniense; o fim do império romano</a:t>
            </a:r>
          </a:p>
        </p:txBody>
      </p:sp>
    </p:spTree>
    <p:extLst>
      <p:ext uri="{BB962C8B-B14F-4D97-AF65-F5344CB8AC3E}">
        <p14:creationId xmlns:p14="http://schemas.microsoft.com/office/powerpoint/2010/main" val="4255003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82FF85D-1668-45B7-8BAA-BD9C8A1B0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12" y="344293"/>
            <a:ext cx="3434519" cy="526760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D086D21-9EEB-46B3-A07D-9B7135231D34}"/>
              </a:ext>
            </a:extLst>
          </p:cNvPr>
          <p:cNvSpPr/>
          <p:nvPr/>
        </p:nvSpPr>
        <p:spPr>
          <a:xfrm>
            <a:off x="809916" y="5750443"/>
            <a:ext cx="2773516" cy="8879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 </a:t>
            </a:r>
            <a:r>
              <a:rPr lang="pt-BR" sz="14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Finley</a:t>
            </a: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pt-BR" sz="14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Ancient</a:t>
            </a:r>
            <a:r>
              <a:rPr lang="pt-BR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4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Economy</a:t>
            </a:r>
            <a:endParaRPr lang="pt-BR" sz="1400" i="1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[A economia antiga], 1973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6CF5AE6-C2E7-4AC2-BCE6-5296877C2E9C}"/>
              </a:ext>
            </a:extLst>
          </p:cNvPr>
          <p:cNvSpPr/>
          <p:nvPr/>
        </p:nvSpPr>
        <p:spPr>
          <a:xfrm>
            <a:off x="4144392" y="665832"/>
            <a:ext cx="4563710" cy="4306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Economia: rede de mercados interligados; não havia economia na Antiguidade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Enriquecimento submetido a lógicas sociais (Marcel </a:t>
            </a:r>
            <a:r>
              <a:rPr lang="pt-BR" sz="20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Mauss</a:t>
            </a: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Karl Polanyi)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Classes x status (clientela romana)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Honra e prestígio</a:t>
            </a:r>
          </a:p>
        </p:txBody>
      </p:sp>
    </p:spTree>
    <p:extLst>
      <p:ext uri="{BB962C8B-B14F-4D97-AF65-F5344CB8AC3E}">
        <p14:creationId xmlns:p14="http://schemas.microsoft.com/office/powerpoint/2010/main" val="2747633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3AB502D-6F77-496E-A24C-8B1CD831C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9" y="536147"/>
            <a:ext cx="3414713" cy="5116942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9C56218-ECA7-4262-AC75-53F40D5C555A}"/>
              </a:ext>
            </a:extLst>
          </p:cNvPr>
          <p:cNvSpPr/>
          <p:nvPr/>
        </p:nvSpPr>
        <p:spPr>
          <a:xfrm>
            <a:off x="31093" y="5750443"/>
            <a:ext cx="4940776" cy="8879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G. </a:t>
            </a:r>
            <a:r>
              <a:rPr lang="pt-BR" sz="14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</a:t>
            </a: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Croix</a:t>
            </a: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pt-BR" sz="14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</a:t>
            </a:r>
            <a:r>
              <a:rPr lang="pt-BR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4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Struggle</a:t>
            </a:r>
            <a:r>
              <a:rPr lang="pt-BR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</a:t>
            </a:r>
            <a:r>
              <a:rPr lang="pt-BR" sz="14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Ancient</a:t>
            </a:r>
            <a:r>
              <a:rPr lang="pt-BR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4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Greek</a:t>
            </a:r>
            <a:r>
              <a:rPr lang="pt-BR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World</a:t>
            </a:r>
          </a:p>
          <a:p>
            <a:pPr algn="ctr">
              <a:lnSpc>
                <a:spcPct val="200000"/>
              </a:lnSpc>
            </a:pP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[A luta de classes no mundo grego antigo], 1981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B6F8D75-95D0-47C0-8457-B352F5C12605}"/>
              </a:ext>
            </a:extLst>
          </p:cNvPr>
          <p:cNvSpPr/>
          <p:nvPr/>
        </p:nvSpPr>
        <p:spPr>
          <a:xfrm>
            <a:off x="4144392" y="665832"/>
            <a:ext cx="4563710" cy="4306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Contra </a:t>
            </a:r>
            <a:r>
              <a:rPr lang="pt-BR" sz="20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Finley</a:t>
            </a: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descrever (status) e x explicar (classes)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modo de produção escravista: da produção à mais-valia das elites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Escravidão e liberdade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Luta de classes de mão única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endParaRPr lang="pt-BR" sz="20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04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9C56218-ECA7-4262-AC75-53F40D5C555A}"/>
              </a:ext>
            </a:extLst>
          </p:cNvPr>
          <p:cNvSpPr/>
          <p:nvPr/>
        </p:nvSpPr>
        <p:spPr>
          <a:xfrm>
            <a:off x="148226" y="5307089"/>
            <a:ext cx="4243665" cy="1318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Karl </a:t>
            </a:r>
            <a:r>
              <a:rPr lang="pt-BR" sz="14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Wittfogel</a:t>
            </a: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Oriental </a:t>
            </a:r>
            <a:r>
              <a:rPr lang="pt-BR" sz="14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Despotism</a:t>
            </a: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a </a:t>
            </a:r>
            <a:r>
              <a:rPr lang="pt-BR" sz="14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Comparative</a:t>
            </a: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Study</a:t>
            </a: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Total Power [O despotismo oriental: um estudo comparativo do poder total], 1957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B6F8D75-95D0-47C0-8457-B352F5C12605}"/>
              </a:ext>
            </a:extLst>
          </p:cNvPr>
          <p:cNvSpPr/>
          <p:nvPr/>
        </p:nvSpPr>
        <p:spPr>
          <a:xfrm>
            <a:off x="4144392" y="665832"/>
            <a:ext cx="4563710" cy="2460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Retomada o “modo de produção asiático”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Tese causal hidráulica: Egito, Mesopotâmia e URSS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8436DEE-AFD9-49C0-BB60-445218DB0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59" y="232088"/>
            <a:ext cx="3219798" cy="498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38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8C3E9D6-6F00-40E3-AEF7-54803C0C20D6}"/>
              </a:ext>
            </a:extLst>
          </p:cNvPr>
          <p:cNvSpPr/>
          <p:nvPr/>
        </p:nvSpPr>
        <p:spPr>
          <a:xfrm>
            <a:off x="955960" y="2012486"/>
            <a:ext cx="6930737" cy="2223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História Antiga no século XX: heranças e crise</a:t>
            </a:r>
          </a:p>
          <a:p>
            <a:pPr>
              <a:lnSpc>
                <a:spcPct val="200000"/>
              </a:lnSpc>
            </a:pPr>
            <a:endParaRPr lang="pt-BR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crise da História e a crise da História Antiga:</a:t>
            </a: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descolonizações e estudos pós-coloniais</a:t>
            </a:r>
            <a:endParaRPr lang="pt-BR" sz="15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141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9C56218-ECA7-4262-AC75-53F40D5C555A}"/>
              </a:ext>
            </a:extLst>
          </p:cNvPr>
          <p:cNvSpPr/>
          <p:nvPr/>
        </p:nvSpPr>
        <p:spPr>
          <a:xfrm>
            <a:off x="148226" y="5556479"/>
            <a:ext cx="4010021" cy="887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E. Said, </a:t>
            </a:r>
            <a:r>
              <a:rPr lang="pt-BR" sz="14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Orientalism</a:t>
            </a:r>
            <a:endParaRPr lang="pt-BR" sz="1400" i="1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[Orientalismo], 1978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B6F8D75-95D0-47C0-8457-B352F5C12605}"/>
              </a:ext>
            </a:extLst>
          </p:cNvPr>
          <p:cNvSpPr/>
          <p:nvPr/>
        </p:nvSpPr>
        <p:spPr>
          <a:xfrm>
            <a:off x="4572000" y="707397"/>
            <a:ext cx="4219232" cy="3691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questão da cultura e das representações sociais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“oriente” como resultado das projeções ocidentais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 crítica literária à historiografia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C760A0C-9CA2-416A-9408-A8585F643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18" y="148958"/>
            <a:ext cx="3723474" cy="537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98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8C3E9D6-6F00-40E3-AEF7-54803C0C20D6}"/>
              </a:ext>
            </a:extLst>
          </p:cNvPr>
          <p:cNvSpPr/>
          <p:nvPr/>
        </p:nvSpPr>
        <p:spPr>
          <a:xfrm>
            <a:off x="1662547" y="2002095"/>
            <a:ext cx="6172199" cy="1669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História Antiga: formação e crise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nova História Antiga e a recente História Global: balanço e propostas</a:t>
            </a:r>
          </a:p>
        </p:txBody>
      </p:sp>
    </p:spTree>
    <p:extLst>
      <p:ext uri="{BB962C8B-B14F-4D97-AF65-F5344CB8AC3E}">
        <p14:creationId xmlns:p14="http://schemas.microsoft.com/office/powerpoint/2010/main" val="439013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5B5C6FC-ABBD-4685-AB2D-4300023C8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06" y="581458"/>
            <a:ext cx="3105150" cy="475297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BFDB0FE-4190-4E70-87D2-80927D24184D}"/>
              </a:ext>
            </a:extLst>
          </p:cNvPr>
          <p:cNvSpPr/>
          <p:nvPr/>
        </p:nvSpPr>
        <p:spPr>
          <a:xfrm>
            <a:off x="148226" y="5556479"/>
            <a:ext cx="4010021" cy="887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H. </a:t>
            </a:r>
            <a:r>
              <a:rPr lang="pt-BR" sz="14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Bhabha</a:t>
            </a: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pt-BR" sz="14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</a:t>
            </a:r>
            <a:r>
              <a:rPr lang="pt-BR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Culture</a:t>
            </a:r>
          </a:p>
          <a:p>
            <a:pPr algn="ctr">
              <a:lnSpc>
                <a:spcPct val="200000"/>
              </a:lnSpc>
            </a:pP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[O local da cultura], 1994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56940E-F920-49C3-86A3-4B609BEDF2C7}"/>
              </a:ext>
            </a:extLst>
          </p:cNvPr>
          <p:cNvSpPr/>
          <p:nvPr/>
        </p:nvSpPr>
        <p:spPr>
          <a:xfrm>
            <a:off x="4530435" y="1538673"/>
            <a:ext cx="4219232" cy="1844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questão da identidade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Crítica literária: o descolonizado e o terceiro lugar</a:t>
            </a:r>
          </a:p>
        </p:txBody>
      </p:sp>
    </p:spTree>
    <p:extLst>
      <p:ext uri="{BB962C8B-B14F-4D97-AF65-F5344CB8AC3E}">
        <p14:creationId xmlns:p14="http://schemas.microsoft.com/office/powerpoint/2010/main" val="609266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8C3E9D6-6F00-40E3-AEF7-54803C0C20D6}"/>
              </a:ext>
            </a:extLst>
          </p:cNvPr>
          <p:cNvSpPr/>
          <p:nvPr/>
        </p:nvSpPr>
        <p:spPr>
          <a:xfrm>
            <a:off x="955960" y="1596846"/>
            <a:ext cx="6930737" cy="4612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História Antiga no século XX: heranças e crise</a:t>
            </a:r>
          </a:p>
          <a:p>
            <a:pPr>
              <a:lnSpc>
                <a:spcPct val="200000"/>
              </a:lnSpc>
            </a:pPr>
            <a:endParaRPr lang="pt-BR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Historicidades subalternas:</a:t>
            </a:r>
          </a:p>
          <a:p>
            <a:pPr algn="ctr">
              <a:lnSpc>
                <a:spcPct val="15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Homens –&gt; mulheres</a:t>
            </a:r>
          </a:p>
          <a:p>
            <a:pPr algn="ctr">
              <a:lnSpc>
                <a:spcPct val="15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Livres –&gt; Escravos</a:t>
            </a:r>
          </a:p>
          <a:p>
            <a:pPr algn="ctr">
              <a:lnSpc>
                <a:spcPct val="15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Imperiais </a:t>
            </a:r>
            <a:r>
              <a:rPr lang="pt-BR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–&gt;</a:t>
            </a: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Provinciais</a:t>
            </a:r>
          </a:p>
          <a:p>
            <a:pPr algn="ctr">
              <a:lnSpc>
                <a:spcPct val="15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Citadinos –&gt; Camponeses</a:t>
            </a:r>
          </a:p>
          <a:p>
            <a:pPr algn="ctr">
              <a:lnSpc>
                <a:spcPct val="15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Nativos –&gt; Estrangeiros</a:t>
            </a:r>
          </a:p>
          <a:p>
            <a:pPr algn="ctr">
              <a:lnSpc>
                <a:spcPct val="15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Cultura escrita –&gt; Cultura material</a:t>
            </a:r>
          </a:p>
          <a:p>
            <a:pPr algn="ctr">
              <a:lnSpc>
                <a:spcPct val="15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Estrutura –&gt; Agência</a:t>
            </a:r>
          </a:p>
        </p:txBody>
      </p:sp>
    </p:spTree>
    <p:extLst>
      <p:ext uri="{BB962C8B-B14F-4D97-AF65-F5344CB8AC3E}">
        <p14:creationId xmlns:p14="http://schemas.microsoft.com/office/powerpoint/2010/main" val="1866629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8C3E9D6-6F00-40E3-AEF7-54803C0C20D6}"/>
              </a:ext>
            </a:extLst>
          </p:cNvPr>
          <p:cNvSpPr/>
          <p:nvPr/>
        </p:nvSpPr>
        <p:spPr>
          <a:xfrm>
            <a:off x="1662547" y="2002095"/>
            <a:ext cx="6172199" cy="561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A nova História Antiga e a recente História Global</a:t>
            </a:r>
          </a:p>
        </p:txBody>
      </p:sp>
    </p:spTree>
    <p:extLst>
      <p:ext uri="{BB962C8B-B14F-4D97-AF65-F5344CB8AC3E}">
        <p14:creationId xmlns:p14="http://schemas.microsoft.com/office/powerpoint/2010/main" val="210427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8C3E9D6-6F00-40E3-AEF7-54803C0C20D6}"/>
              </a:ext>
            </a:extLst>
          </p:cNvPr>
          <p:cNvSpPr/>
          <p:nvPr/>
        </p:nvSpPr>
        <p:spPr>
          <a:xfrm>
            <a:off x="955960" y="2012486"/>
            <a:ext cx="7273640" cy="277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A nova História Antiga</a:t>
            </a:r>
          </a:p>
          <a:p>
            <a:pPr>
              <a:lnSpc>
                <a:spcPct val="200000"/>
              </a:lnSpc>
            </a:pPr>
            <a:endParaRPr lang="pt-BR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Incorporação dos estudos subalternos e pós-coloniais: crítica dos orientalismos e autocrítica disciplinar</a:t>
            </a: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Crítica de </a:t>
            </a:r>
            <a:r>
              <a:rPr lang="pt-BR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Finley</a:t>
            </a: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o novo modernismo: estudos globais</a:t>
            </a:r>
          </a:p>
        </p:txBody>
      </p:sp>
    </p:spTree>
    <p:extLst>
      <p:ext uri="{BB962C8B-B14F-4D97-AF65-F5344CB8AC3E}">
        <p14:creationId xmlns:p14="http://schemas.microsoft.com/office/powerpoint/2010/main" val="2332603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8C3E9D6-6F00-40E3-AEF7-54803C0C20D6}"/>
              </a:ext>
            </a:extLst>
          </p:cNvPr>
          <p:cNvSpPr/>
          <p:nvPr/>
        </p:nvSpPr>
        <p:spPr>
          <a:xfrm>
            <a:off x="955960" y="2012486"/>
            <a:ext cx="7273640" cy="2223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A recente História Global</a:t>
            </a:r>
          </a:p>
          <a:p>
            <a:pPr>
              <a:lnSpc>
                <a:spcPct val="200000"/>
              </a:lnSpc>
            </a:pPr>
            <a:endParaRPr lang="pt-BR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Crítica do </a:t>
            </a:r>
            <a:r>
              <a:rPr lang="pt-BR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internalismo</a:t>
            </a: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do eurocentrismo</a:t>
            </a: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Conexão, comparação e integração</a:t>
            </a:r>
          </a:p>
        </p:txBody>
      </p:sp>
    </p:spTree>
    <p:extLst>
      <p:ext uri="{BB962C8B-B14F-4D97-AF65-F5344CB8AC3E}">
        <p14:creationId xmlns:p14="http://schemas.microsoft.com/office/powerpoint/2010/main" val="3832898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8C3E9D6-6F00-40E3-AEF7-54803C0C20D6}"/>
              </a:ext>
            </a:extLst>
          </p:cNvPr>
          <p:cNvSpPr/>
          <p:nvPr/>
        </p:nvSpPr>
        <p:spPr>
          <a:xfrm>
            <a:off x="955960" y="2012486"/>
            <a:ext cx="7273640" cy="3331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História Antiga e História Global: proposta</a:t>
            </a:r>
          </a:p>
          <a:p>
            <a:pPr>
              <a:lnSpc>
                <a:spcPct val="200000"/>
              </a:lnSpc>
            </a:pPr>
            <a:endParaRPr lang="pt-BR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Simultaneidade ocidente/oriente; </a:t>
            </a:r>
            <a:r>
              <a:rPr lang="pt-BR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Afroeurásia</a:t>
            </a: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ocidental</a:t>
            </a: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Espacialização da narrativa: formação das macrorregiões do</a:t>
            </a: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Oriente Próximo e do Mediterrâneo, da primeira urbanização à unificação islâmica</a:t>
            </a:r>
          </a:p>
        </p:txBody>
      </p:sp>
    </p:spTree>
    <p:extLst>
      <p:ext uri="{BB962C8B-B14F-4D97-AF65-F5344CB8AC3E}">
        <p14:creationId xmlns:p14="http://schemas.microsoft.com/office/powerpoint/2010/main" val="3617536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652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079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4.bp.blogspot.com/-A4fuH5MQMT4/UvFPEOTxbsI/AAAAAAAAB1Q/rv_izznte2o/s1600/persia500tbc.jpg">
            <a:extLst>
              <a:ext uri="{FF2B5EF4-FFF2-40B4-BE49-F238E27FC236}">
                <a16:creationId xmlns:a16="http://schemas.microsoft.com/office/drawing/2014/main" id="{FB6787DF-FF02-462A-A9A0-6C5F377C5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" t="23559" r="75319" b="49677"/>
          <a:stretch/>
        </p:blipFill>
        <p:spPr bwMode="auto">
          <a:xfrm>
            <a:off x="1496294" y="1459926"/>
            <a:ext cx="5517572" cy="410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285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4.bp.blogspot.com/-A4fuH5MQMT4/UvFPEOTxbsI/AAAAAAAAB1Q/rv_izznte2o/s1600/persia500tbc.jpg">
            <a:extLst>
              <a:ext uri="{FF2B5EF4-FFF2-40B4-BE49-F238E27FC236}">
                <a16:creationId xmlns:a16="http://schemas.microsoft.com/office/drawing/2014/main" id="{FB6787DF-FF02-462A-A9A0-6C5F377C5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88" y="1281286"/>
            <a:ext cx="6369629" cy="396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956DD14-39FD-4ECF-95A0-D784BC2FA23A}"/>
              </a:ext>
            </a:extLst>
          </p:cNvPr>
          <p:cNvSpPr/>
          <p:nvPr/>
        </p:nvSpPr>
        <p:spPr>
          <a:xfrm>
            <a:off x="4441841" y="5876076"/>
            <a:ext cx="4572000" cy="1269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sz="225" dirty="0"/>
              <a:t>http://4.bp.blogspot.com/-A4fuH5MQMT4/UvFPEOTxbsI/AAAAAAAAB1Q/rv_izznte2o/s1600/persia500tbc.jpg</a:t>
            </a:r>
          </a:p>
        </p:txBody>
      </p:sp>
    </p:spTree>
    <p:extLst>
      <p:ext uri="{BB962C8B-B14F-4D97-AF65-F5344CB8AC3E}">
        <p14:creationId xmlns:p14="http://schemas.microsoft.com/office/powerpoint/2010/main" val="275277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8C3E9D6-6F00-40E3-AEF7-54803C0C20D6}"/>
              </a:ext>
            </a:extLst>
          </p:cNvPr>
          <p:cNvSpPr/>
          <p:nvPr/>
        </p:nvSpPr>
        <p:spPr>
          <a:xfrm>
            <a:off x="1662547" y="2002095"/>
            <a:ext cx="6172199" cy="561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200000"/>
              </a:lnSpc>
              <a:buAutoNum type="arabicPeriod"/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História Antiga: formação e crise</a:t>
            </a:r>
          </a:p>
        </p:txBody>
      </p:sp>
    </p:spTree>
    <p:extLst>
      <p:ext uri="{BB962C8B-B14F-4D97-AF65-F5344CB8AC3E}">
        <p14:creationId xmlns:p14="http://schemas.microsoft.com/office/powerpoint/2010/main" val="4029669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8C3E9D6-6F00-40E3-AEF7-54803C0C20D6}"/>
              </a:ext>
            </a:extLst>
          </p:cNvPr>
          <p:cNvSpPr/>
          <p:nvPr/>
        </p:nvSpPr>
        <p:spPr>
          <a:xfrm>
            <a:off x="966355" y="2002097"/>
            <a:ext cx="7585364" cy="3146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Idade do Bronze (3500 – 1200 </a:t>
            </a:r>
            <a:r>
              <a:rPr lang="pt-BR" b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</a:t>
            </a:r>
            <a:r>
              <a:rPr lang="pt-BR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200000"/>
              </a:lnSpc>
            </a:pPr>
            <a:endParaRPr lang="pt-BR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Oriente Próximo: expansão urbana e imperial a partir da Mesopotâmia</a:t>
            </a:r>
          </a:p>
          <a:p>
            <a:pPr algn="ctr">
              <a:lnSpc>
                <a:spcPct val="200000"/>
              </a:lnSpc>
            </a:pPr>
            <a:endParaRPr lang="pt-BR" sz="10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Mediterrâneo: formação do império egípcio; cisão entre Mediterrâneo oriental (</a:t>
            </a:r>
            <a:r>
              <a:rPr lang="pt-BR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protocidades</a:t>
            </a: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impérios) e ocidental (aldeias)</a:t>
            </a:r>
          </a:p>
        </p:txBody>
      </p:sp>
    </p:spTree>
    <p:extLst>
      <p:ext uri="{BB962C8B-B14F-4D97-AF65-F5344CB8AC3E}">
        <p14:creationId xmlns:p14="http://schemas.microsoft.com/office/powerpoint/2010/main" val="2658329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AB6BEA9-5E78-4DC3-AF1E-124D8BCE9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0" y="1050131"/>
            <a:ext cx="8993981" cy="475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12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D1343DB-197E-4B3F-BBE6-6D7738E29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6" y="1050131"/>
            <a:ext cx="9008269" cy="475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37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8869EC9-1E65-4779-B3AA-0F41D5B1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3" y="1046561"/>
            <a:ext cx="9022556" cy="476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21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DDBCFE7-0CA1-494B-AC5C-EDF548682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8" y="1050131"/>
            <a:ext cx="9001125" cy="475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083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AD6C4E8-8A04-4402-BE8A-ED6FB0D73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6" y="1042988"/>
            <a:ext cx="9008269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989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9CCF399-875C-4BC9-B260-8BA9F8BC5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6" y="1050131"/>
            <a:ext cx="9008269" cy="475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20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8C3E9D6-6F00-40E3-AEF7-54803C0C20D6}"/>
              </a:ext>
            </a:extLst>
          </p:cNvPr>
          <p:cNvSpPr/>
          <p:nvPr/>
        </p:nvSpPr>
        <p:spPr>
          <a:xfrm>
            <a:off x="966355" y="2002095"/>
            <a:ext cx="7585364" cy="3085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Idade do Ferro I (1200 – 500 </a:t>
            </a:r>
            <a:r>
              <a:rPr lang="pt-BR" b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</a:t>
            </a:r>
            <a:r>
              <a:rPr lang="pt-BR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200000"/>
              </a:lnSpc>
            </a:pPr>
            <a:endParaRPr lang="pt-BR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Oriente Próximo: impérios universais</a:t>
            </a: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BR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neoassírios</a:t>
            </a: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neobabilônios</a:t>
            </a: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medos)</a:t>
            </a:r>
          </a:p>
          <a:p>
            <a:pPr algn="ctr">
              <a:lnSpc>
                <a:spcPct val="200000"/>
              </a:lnSpc>
            </a:pPr>
            <a:endParaRPr lang="pt-BR" sz="10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Mediterrâneo: redes urbanas (fenícios, gregos, etruscos)</a:t>
            </a:r>
          </a:p>
        </p:txBody>
      </p:sp>
    </p:spTree>
    <p:extLst>
      <p:ext uri="{BB962C8B-B14F-4D97-AF65-F5344CB8AC3E}">
        <p14:creationId xmlns:p14="http://schemas.microsoft.com/office/powerpoint/2010/main" val="35104165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75DE9B3-785F-4D0E-A66E-64956085A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6" y="1046561"/>
            <a:ext cx="9008269" cy="476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971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A3DCE73-A73E-499F-A365-F0AAD9A2D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0" y="1042988"/>
            <a:ext cx="8993981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88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8C3E9D6-6F00-40E3-AEF7-54803C0C20D6}"/>
              </a:ext>
            </a:extLst>
          </p:cNvPr>
          <p:cNvSpPr/>
          <p:nvPr/>
        </p:nvSpPr>
        <p:spPr>
          <a:xfrm>
            <a:off x="955960" y="2012486"/>
            <a:ext cx="6930737" cy="1669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História Antiga no século XIX: conexão e comparação</a:t>
            </a:r>
          </a:p>
          <a:p>
            <a:pPr>
              <a:lnSpc>
                <a:spcPct val="200000"/>
              </a:lnSpc>
            </a:pPr>
            <a:endParaRPr lang="pt-BR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Barthold Niebuhr e a metáfora fluvial</a:t>
            </a:r>
            <a:endParaRPr lang="pt-BR" sz="15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7542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1619BC0-B6CA-43F0-AE59-A4849E69D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6" y="1050131"/>
            <a:ext cx="9008269" cy="475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746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0FAF110-9CA7-4D2D-80EB-F3E38863E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8" y="1050131"/>
            <a:ext cx="9001125" cy="475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98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C65C9F5-11AD-4507-89D3-92A278F7C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8" y="1046561"/>
            <a:ext cx="9001125" cy="476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800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8C3E9D6-6F00-40E3-AEF7-54803C0C20D6}"/>
              </a:ext>
            </a:extLst>
          </p:cNvPr>
          <p:cNvSpPr/>
          <p:nvPr/>
        </p:nvSpPr>
        <p:spPr>
          <a:xfrm>
            <a:off x="966355" y="2002096"/>
            <a:ext cx="7585364" cy="419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Idade do Ferro II (500 – 150 </a:t>
            </a:r>
            <a:r>
              <a:rPr lang="pt-BR" b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</a:t>
            </a:r>
            <a:r>
              <a:rPr lang="pt-BR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200000"/>
              </a:lnSpc>
            </a:pPr>
            <a:endParaRPr lang="pt-BR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Oriente Próximo: império universal (500-300: Pérsia), impérios regionais (300-100: Síria, Pártia, </a:t>
            </a:r>
            <a:r>
              <a:rPr lang="pt-BR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Báctria</a:t>
            </a: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Pérgamo)</a:t>
            </a:r>
          </a:p>
          <a:p>
            <a:pPr algn="ctr">
              <a:lnSpc>
                <a:spcPct val="200000"/>
              </a:lnSpc>
            </a:pPr>
            <a:endParaRPr lang="pt-BR" sz="10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Mediterrâneo: impérios regionais</a:t>
            </a: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(500-300: cidades gregas, Cartago;</a:t>
            </a: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300-100: Roma, Egito, Macedônia)</a:t>
            </a:r>
          </a:p>
        </p:txBody>
      </p:sp>
    </p:spTree>
    <p:extLst>
      <p:ext uri="{BB962C8B-B14F-4D97-AF65-F5344CB8AC3E}">
        <p14:creationId xmlns:p14="http://schemas.microsoft.com/office/powerpoint/2010/main" val="16049524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145E14C-8186-4C4C-B46A-6CB6B7698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949" y="1046242"/>
            <a:ext cx="7408103" cy="47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72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150D13A-BFD2-4E3D-875B-20682594A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8" y="1260874"/>
            <a:ext cx="8201025" cy="43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225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4C1DE93-6DDE-49C0-8C48-D1148E776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60" y="1271588"/>
            <a:ext cx="8193881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93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AA874CD-11DA-4F21-B2C2-852E14614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60" y="1250156"/>
            <a:ext cx="8193881" cy="435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508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B4FACA0-C099-4DF4-8926-1423FB973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8" y="1257300"/>
            <a:ext cx="820102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130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4F0AF62-3093-4137-B662-FAFCCEFC8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60" y="1264444"/>
            <a:ext cx="8193881" cy="432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94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570A0E7-3EBD-4B76-A1F0-3278C9864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338137"/>
            <a:ext cx="7067550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139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A0F1ECC-E2C7-453F-9301-1FF883191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60" y="1260874"/>
            <a:ext cx="8193881" cy="43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382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71092E3-BE65-4E3D-B8E7-2CFCEA0C5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16" y="1260874"/>
            <a:ext cx="8208169" cy="43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657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BE8F9E4-FFCD-4EC2-B054-20DAA1FFC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8" y="1257300"/>
            <a:ext cx="820102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579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8C3E9D6-6F00-40E3-AEF7-54803C0C20D6}"/>
              </a:ext>
            </a:extLst>
          </p:cNvPr>
          <p:cNvSpPr/>
          <p:nvPr/>
        </p:nvSpPr>
        <p:spPr>
          <a:xfrm>
            <a:off x="966355" y="2002095"/>
            <a:ext cx="7585364" cy="3639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Idade do Ferro III (100 </a:t>
            </a:r>
            <a:r>
              <a:rPr lang="pt-BR" b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</a:t>
            </a:r>
            <a:r>
              <a:rPr lang="pt-BR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700 </a:t>
            </a:r>
            <a:r>
              <a:rPr lang="pt-BR" b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dC</a:t>
            </a:r>
            <a:r>
              <a:rPr lang="pt-BR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200000"/>
              </a:lnSpc>
            </a:pPr>
            <a:endParaRPr lang="pt-BR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Oriente Próximo: império universal</a:t>
            </a: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(partos, persas)</a:t>
            </a:r>
          </a:p>
          <a:p>
            <a:pPr algn="ctr">
              <a:lnSpc>
                <a:spcPct val="200000"/>
              </a:lnSpc>
            </a:pPr>
            <a:endParaRPr lang="pt-BR" sz="10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Mediterrâneo: império universal</a:t>
            </a: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(Roma)</a:t>
            </a:r>
          </a:p>
        </p:txBody>
      </p:sp>
    </p:spTree>
    <p:extLst>
      <p:ext uri="{BB962C8B-B14F-4D97-AF65-F5344CB8AC3E}">
        <p14:creationId xmlns:p14="http://schemas.microsoft.com/office/powerpoint/2010/main" val="29694099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A14AE19-E71E-4EEE-8415-19DE39DF3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60" y="1264444"/>
            <a:ext cx="8193881" cy="432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245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91CB508-D456-42BD-B051-F98569083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60" y="1264444"/>
            <a:ext cx="8193881" cy="432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431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63EA713-2E71-4ACB-A7B9-4AC5F603A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44" y="1289449"/>
            <a:ext cx="7758113" cy="427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60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EB7EBF4-9A99-4DFA-9073-55B3A0BFC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586" y="1173124"/>
            <a:ext cx="7520411" cy="458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90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871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8C3E9D6-6F00-40E3-AEF7-54803C0C20D6}"/>
              </a:ext>
            </a:extLst>
          </p:cNvPr>
          <p:cNvSpPr/>
          <p:nvPr/>
        </p:nvSpPr>
        <p:spPr>
          <a:xfrm>
            <a:off x="955960" y="2012487"/>
            <a:ext cx="6930737" cy="3068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História Antiga no século XIX: conexão e comparação</a:t>
            </a:r>
          </a:p>
          <a:p>
            <a:pPr>
              <a:lnSpc>
                <a:spcPct val="200000"/>
              </a:lnSpc>
            </a:pPr>
            <a:endParaRPr lang="pt-BR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t-BR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debate da origem do capitalismo</a:t>
            </a:r>
          </a:p>
          <a:p>
            <a:pPr algn="ctr">
              <a:lnSpc>
                <a:spcPct val="200000"/>
              </a:lnSpc>
            </a:pPr>
            <a:r>
              <a:rPr lang="pt-BR" sz="15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Karl Marx, </a:t>
            </a:r>
            <a:r>
              <a:rPr lang="pt-BR" sz="15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Grundrisse</a:t>
            </a:r>
            <a:r>
              <a:rPr lang="pt-BR" sz="15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5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(1858)</a:t>
            </a:r>
          </a:p>
          <a:p>
            <a:pPr algn="ctr">
              <a:lnSpc>
                <a:spcPct val="200000"/>
              </a:lnSpc>
            </a:pPr>
            <a:r>
              <a:rPr lang="pt-BR" sz="15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Fustel</a:t>
            </a:r>
            <a:r>
              <a:rPr lang="pt-BR" sz="15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pt-BR" sz="15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Coulanges</a:t>
            </a:r>
            <a:r>
              <a:rPr lang="pt-BR" sz="15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5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cidade antiga</a:t>
            </a:r>
            <a:r>
              <a:rPr lang="pt-BR" sz="15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(1864)</a:t>
            </a:r>
          </a:p>
          <a:p>
            <a:pPr algn="ctr">
              <a:lnSpc>
                <a:spcPct val="200000"/>
              </a:lnSpc>
            </a:pPr>
            <a:r>
              <a:rPr lang="pt-BR" sz="15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controvérsia </a:t>
            </a:r>
            <a:r>
              <a:rPr lang="pt-BR" sz="15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Bucher</a:t>
            </a:r>
            <a:r>
              <a:rPr lang="pt-BR" sz="15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Meyer (1893, 1895)</a:t>
            </a:r>
            <a:endParaRPr lang="pt-BR" sz="135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986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A9D820A-87EB-4A14-96A4-F66EDFEE3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939" y="1293670"/>
            <a:ext cx="2448020" cy="365759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B9D474C-7503-490C-8ECB-B9F477259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045" y="1293670"/>
            <a:ext cx="2456687" cy="365759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0E39398-C18D-4D83-BC32-4A76254A9751}"/>
              </a:ext>
            </a:extLst>
          </p:cNvPr>
          <p:cNvSpPr/>
          <p:nvPr/>
        </p:nvSpPr>
        <p:spPr>
          <a:xfrm>
            <a:off x="1238366" y="5099284"/>
            <a:ext cx="2032929" cy="444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135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Paz e Terra, 1985 [1964]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40F3533-7003-48D6-B45F-4F67001C78AE}"/>
              </a:ext>
            </a:extLst>
          </p:cNvPr>
          <p:cNvSpPr/>
          <p:nvPr/>
        </p:nvSpPr>
        <p:spPr>
          <a:xfrm>
            <a:off x="6057108" y="5099284"/>
            <a:ext cx="1367682" cy="444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135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Boitempo</a:t>
            </a:r>
            <a:r>
              <a:rPr lang="pt-BR" sz="135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2011</a:t>
            </a:r>
          </a:p>
        </p:txBody>
      </p:sp>
    </p:spTree>
    <p:extLst>
      <p:ext uri="{BB962C8B-B14F-4D97-AF65-F5344CB8AC3E}">
        <p14:creationId xmlns:p14="http://schemas.microsoft.com/office/powerpoint/2010/main" val="1009658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B96A8107-AA4F-4EC1-ABA7-5F801A4F6BCD}"/>
              </a:ext>
            </a:extLst>
          </p:cNvPr>
          <p:cNvSpPr/>
          <p:nvPr/>
        </p:nvSpPr>
        <p:spPr>
          <a:xfrm>
            <a:off x="4144392" y="984489"/>
            <a:ext cx="4563710" cy="307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“Formas que precederam a produção capitalista”</a:t>
            </a:r>
          </a:p>
          <a:p>
            <a:pPr algn="just">
              <a:lnSpc>
                <a:spcPct val="200000"/>
              </a:lnSpc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 asiática</a:t>
            </a:r>
          </a:p>
          <a:p>
            <a:pPr algn="just">
              <a:lnSpc>
                <a:spcPct val="200000"/>
              </a:lnSpc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 antiga</a:t>
            </a:r>
          </a:p>
          <a:p>
            <a:pPr algn="just">
              <a:lnSpc>
                <a:spcPct val="200000"/>
              </a:lnSpc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 germânica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1855869-E1D8-4658-AC0A-6F8675611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98" y="656361"/>
            <a:ext cx="3446005" cy="514869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25150DCB-FDFD-4ABA-A1FF-F905AE559C5C}"/>
              </a:ext>
            </a:extLst>
          </p:cNvPr>
          <p:cNvSpPr/>
          <p:nvPr/>
        </p:nvSpPr>
        <p:spPr>
          <a:xfrm>
            <a:off x="6426247" y="2215596"/>
            <a:ext cx="1911927" cy="1844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Comunidade</a:t>
            </a:r>
          </a:p>
          <a:p>
            <a:pPr algn="r">
              <a:lnSpc>
                <a:spcPct val="200000"/>
              </a:lnSpc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dialética</a:t>
            </a:r>
          </a:p>
          <a:p>
            <a:pPr algn="r">
              <a:lnSpc>
                <a:spcPct val="200000"/>
              </a:lnSpc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Indivíduo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1B8BDED-FBFB-4F0D-BBBD-A1B60E512D8B}"/>
              </a:ext>
            </a:extLst>
          </p:cNvPr>
          <p:cNvSpPr/>
          <p:nvPr/>
        </p:nvSpPr>
        <p:spPr>
          <a:xfrm>
            <a:off x="1253945" y="5750443"/>
            <a:ext cx="1885453" cy="8879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K. Marx, </a:t>
            </a:r>
            <a:r>
              <a:rPr lang="pt-BR" sz="14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Grundrisse</a:t>
            </a:r>
            <a:r>
              <a:rPr lang="pt-BR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sz="14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t-BR" sz="14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[Fundamentos], 1858</a:t>
            </a:r>
          </a:p>
        </p:txBody>
      </p:sp>
    </p:spTree>
    <p:extLst>
      <p:ext uri="{BB962C8B-B14F-4D97-AF65-F5344CB8AC3E}">
        <p14:creationId xmlns:p14="http://schemas.microsoft.com/office/powerpoint/2010/main" val="291899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669F4042-A94F-4321-B273-0CFDA5202D15}"/>
              </a:ext>
            </a:extLst>
          </p:cNvPr>
          <p:cNvSpPr/>
          <p:nvPr/>
        </p:nvSpPr>
        <p:spPr>
          <a:xfrm>
            <a:off x="604718" y="5705700"/>
            <a:ext cx="3183885" cy="859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135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N. </a:t>
            </a:r>
            <a:r>
              <a:rPr lang="pt-BR" sz="135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Fustel</a:t>
            </a:r>
            <a:r>
              <a:rPr lang="pt-BR" sz="135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pt-BR" sz="135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Coulanges</a:t>
            </a:r>
            <a:r>
              <a:rPr lang="pt-BR" sz="135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35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pt-BR" sz="135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pt-BR" sz="135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cité</a:t>
            </a:r>
            <a:r>
              <a:rPr lang="pt-BR" sz="135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35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Antique</a:t>
            </a:r>
            <a:endParaRPr lang="pt-BR" sz="135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t-BR" sz="135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[A cidade antiga]</a:t>
            </a:r>
            <a:r>
              <a:rPr lang="pt-BR" sz="135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pt-BR" sz="135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1864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CF1FC17-4177-431C-ACF5-61EEB7464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 contrast="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898" y="214339"/>
            <a:ext cx="3521526" cy="537637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4F309C3-1BEE-4575-97A5-12F244F35A4B}"/>
              </a:ext>
            </a:extLst>
          </p:cNvPr>
          <p:cNvSpPr/>
          <p:nvPr/>
        </p:nvSpPr>
        <p:spPr>
          <a:xfrm>
            <a:off x="4144392" y="984489"/>
            <a:ext cx="4563710" cy="492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“cidade”  (</a:t>
            </a:r>
            <a:r>
              <a:rPr lang="pt-BR" sz="20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pólis, </a:t>
            </a:r>
            <a:r>
              <a:rPr lang="pt-BR" sz="20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civitas</a:t>
            </a: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como estrutura fundamental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relação com os mortos e origem da propriedade privada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genos</a:t>
            </a: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20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frátria</a:t>
            </a: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tribo, pólis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ancestrais – deuses abstratos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Início da decadência: séc. VIII a.C.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pt-B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Método: religião – razão</a:t>
            </a:r>
          </a:p>
        </p:txBody>
      </p:sp>
    </p:spTree>
    <p:extLst>
      <p:ext uri="{BB962C8B-B14F-4D97-AF65-F5344CB8AC3E}">
        <p14:creationId xmlns:p14="http://schemas.microsoft.com/office/powerpoint/2010/main" val="42767416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784</TotalTime>
  <Words>963</Words>
  <Application>Microsoft Office PowerPoint</Application>
  <PresentationFormat>Apresentação na tela (4:3)</PresentationFormat>
  <Paragraphs>146</Paragraphs>
  <Slides>58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58</vt:i4>
      </vt:variant>
    </vt:vector>
  </HeadingPairs>
  <TitlesOfParts>
    <vt:vector size="63" baseType="lpstr">
      <vt:lpstr>Arial</vt:lpstr>
      <vt:lpstr>Calibri</vt:lpstr>
      <vt:lpstr>Calibri Light</vt:lpstr>
      <vt:lpstr>Georgia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Fabio</dc:creator>
  <cp:lastModifiedBy>Fabio</cp:lastModifiedBy>
  <cp:revision>33</cp:revision>
  <dcterms:created xsi:type="dcterms:W3CDTF">2018-09-13T14:04:08Z</dcterms:created>
  <dcterms:modified xsi:type="dcterms:W3CDTF">2019-04-03T11:34:23Z</dcterms:modified>
</cp:coreProperties>
</file>