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9"/>
  </p:notesMasterIdLst>
  <p:sldIdLst>
    <p:sldId id="256" r:id="rId2"/>
    <p:sldId id="303" r:id="rId3"/>
    <p:sldId id="277" r:id="rId4"/>
    <p:sldId id="278" r:id="rId5"/>
    <p:sldId id="304" r:id="rId6"/>
    <p:sldId id="305" r:id="rId7"/>
    <p:sldId id="279" r:id="rId8"/>
    <p:sldId id="280" r:id="rId9"/>
    <p:sldId id="281" r:id="rId10"/>
    <p:sldId id="282" r:id="rId11"/>
    <p:sldId id="283" r:id="rId12"/>
    <p:sldId id="284" r:id="rId13"/>
    <p:sldId id="300" r:id="rId14"/>
    <p:sldId id="301" r:id="rId15"/>
    <p:sldId id="302" r:id="rId16"/>
    <p:sldId id="285" r:id="rId17"/>
    <p:sldId id="286" r:id="rId18"/>
    <p:sldId id="287" r:id="rId19"/>
    <p:sldId id="297" r:id="rId20"/>
    <p:sldId id="298" r:id="rId21"/>
    <p:sldId id="299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306" r:id="rId30"/>
    <p:sldId id="307" r:id="rId31"/>
    <p:sldId id="319" r:id="rId32"/>
    <p:sldId id="320" r:id="rId33"/>
    <p:sldId id="321" r:id="rId34"/>
    <p:sldId id="322" r:id="rId35"/>
    <p:sldId id="323" r:id="rId36"/>
    <p:sldId id="324" r:id="rId37"/>
    <p:sldId id="309" r:id="rId38"/>
    <p:sldId id="315" r:id="rId39"/>
    <p:sldId id="310" r:id="rId40"/>
    <p:sldId id="312" r:id="rId41"/>
    <p:sldId id="311" r:id="rId42"/>
    <p:sldId id="313" r:id="rId43"/>
    <p:sldId id="314" r:id="rId44"/>
    <p:sldId id="316" r:id="rId45"/>
    <p:sldId id="317" r:id="rId46"/>
    <p:sldId id="318" r:id="rId47"/>
    <p:sldId id="308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FD5E"/>
    <a:srgbClr val="F57B49"/>
    <a:srgbClr val="FF0000"/>
    <a:srgbClr val="339933"/>
    <a:srgbClr val="CC0000"/>
    <a:srgbClr val="AC0000"/>
    <a:srgbClr val="D09E00"/>
    <a:srgbClr val="00CC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6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F2D1FDF-27DD-4702-A68B-D7AFE2AEA97F}" type="datetimeFigureOut">
              <a:rPr lang="pt-BR"/>
              <a:pPr>
                <a:defRPr/>
              </a:pPr>
              <a:t>29/05/2016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2E8215E-7B06-441A-8A86-3A0151CEC39D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4558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9" name="Rectangle 2"/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16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83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2731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16013" y="1557338"/>
            <a:ext cx="38481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16513" y="1557338"/>
            <a:ext cx="38481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6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09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288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87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1801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14666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84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2463" y="687388"/>
            <a:ext cx="1962150" cy="557847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16013" y="687388"/>
            <a:ext cx="5734050" cy="557847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45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Imagem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687388"/>
            <a:ext cx="78486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altLang="pt-BR" smtClean="0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557338"/>
            <a:ext cx="7848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.usfca.edu/~galles/visualization/AVLtree.html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836613"/>
            <a:ext cx="7777163" cy="1470025"/>
          </a:xfrm>
        </p:spPr>
        <p:txBody>
          <a:bodyPr/>
          <a:lstStyle/>
          <a:p>
            <a:pPr algn="l" eaLnBrk="1" hangingPunct="1"/>
            <a:r>
              <a:rPr lang="pt-BR" altLang="pt-BR" sz="3600" smtClean="0"/>
              <a:t>INE5408</a:t>
            </a:r>
            <a:br>
              <a:rPr lang="pt-BR" altLang="pt-BR" sz="3600" smtClean="0"/>
            </a:br>
            <a:r>
              <a:rPr lang="pt-BR" altLang="pt-BR" sz="3600" smtClean="0"/>
              <a:t>Estruturas de Dados</a:t>
            </a:r>
            <a:endParaRPr lang="en-US" altLang="pt-BR" sz="360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81300"/>
            <a:ext cx="7521575" cy="2952750"/>
          </a:xfrm>
        </p:spPr>
        <p:txBody>
          <a:bodyPr/>
          <a:lstStyle/>
          <a:p>
            <a:pPr eaLnBrk="1" hangingPunct="1"/>
            <a:r>
              <a:rPr lang="pt-BR" altLang="pt-BR" sz="4400" smtClean="0">
                <a:latin typeface="Consolas" pitchFamily="49" charset="0"/>
              </a:rPr>
              <a:t>Árvores AVL</a:t>
            </a:r>
          </a:p>
          <a:p>
            <a:pPr algn="l" eaLnBrk="1" hangingPunct="1"/>
            <a:endParaRPr lang="pt-BR" altLang="pt-BR" sz="2000" smtClean="0"/>
          </a:p>
          <a:p>
            <a:pPr algn="l" eaLnBrk="1" hangingPunct="1">
              <a:buFontTx/>
              <a:buChar char="•"/>
            </a:pPr>
            <a:r>
              <a:rPr lang="pt-BR" altLang="pt-BR" smtClean="0">
                <a:latin typeface="Consolas" pitchFamily="49" charset="0"/>
              </a:rPr>
              <a:t> Características</a:t>
            </a:r>
          </a:p>
          <a:p>
            <a:pPr algn="l" eaLnBrk="1" hangingPunct="1">
              <a:buFontTx/>
              <a:buChar char="•"/>
            </a:pPr>
            <a:r>
              <a:rPr lang="pt-BR" altLang="pt-BR" smtClean="0">
                <a:latin typeface="Consolas" pitchFamily="49" charset="0"/>
              </a:rPr>
              <a:t> Rotações</a:t>
            </a:r>
          </a:p>
          <a:p>
            <a:pPr algn="l" eaLnBrk="1" hangingPunct="1">
              <a:buFontTx/>
              <a:buChar char="•"/>
            </a:pPr>
            <a:r>
              <a:rPr lang="pt-BR" altLang="pt-BR" smtClean="0">
                <a:latin typeface="Consolas" pitchFamily="49" charset="0"/>
              </a:rPr>
              <a:t> Algoritmos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Histórico</a:t>
            </a:r>
            <a:endParaRPr lang="en-US" altLang="pt-BR" sz="40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5313362" cy="4679950"/>
          </a:xfrm>
        </p:spPr>
        <p:txBody>
          <a:bodyPr/>
          <a:lstStyle/>
          <a:p>
            <a:pPr eaLnBrk="1" hangingPunct="1"/>
            <a:r>
              <a:rPr lang="en-GB" altLang="pt-BR" sz="2400" dirty="0" err="1" smtClean="0"/>
              <a:t>Inventada</a:t>
            </a:r>
            <a:r>
              <a:rPr lang="en-GB" altLang="pt-BR" sz="2400" dirty="0" smtClean="0"/>
              <a:t> </a:t>
            </a:r>
            <a:r>
              <a:rPr lang="en-GB" altLang="pt-BR" sz="2400" dirty="0" err="1" smtClean="0"/>
              <a:t>em</a:t>
            </a:r>
            <a:r>
              <a:rPr lang="en-GB" altLang="pt-BR" sz="2400" dirty="0" smtClean="0"/>
              <a:t> </a:t>
            </a:r>
            <a:r>
              <a:rPr lang="en-GB" altLang="pt-BR" sz="2400" dirty="0" err="1" smtClean="0"/>
              <a:t>por</a:t>
            </a:r>
            <a:r>
              <a:rPr lang="en-GB" altLang="pt-BR" sz="2400" dirty="0" smtClean="0"/>
              <a:t> </a:t>
            </a:r>
            <a:r>
              <a:rPr lang="pt-BR" altLang="pt-BR" sz="2400" b="1" dirty="0" smtClean="0"/>
              <a:t>Georgy Maximovich Adelson-Velskii </a:t>
            </a:r>
            <a:r>
              <a:rPr lang="pt-BR" altLang="pt-BR" sz="2400" dirty="0" smtClean="0"/>
              <a:t>(</a:t>
            </a:r>
            <a:r>
              <a:rPr lang="ru-RU" altLang="pt-BR" sz="2400" i="1" dirty="0" smtClean="0"/>
              <a:t>Гео́ргий Макси́мович Адельсо́н-Ве́льский</a:t>
            </a:r>
            <a:r>
              <a:rPr lang="pt-BR" altLang="pt-BR" sz="2400" dirty="0" smtClean="0"/>
              <a:t>)</a:t>
            </a:r>
            <a:r>
              <a:rPr lang="ru-RU" altLang="pt-BR" sz="2400" dirty="0" smtClean="0"/>
              <a:t> </a:t>
            </a:r>
            <a:r>
              <a:rPr lang="pt-BR" altLang="pt-BR" sz="2400" dirty="0" smtClean="0"/>
              <a:t>e</a:t>
            </a:r>
            <a:r>
              <a:rPr lang="pt-BR" altLang="pt-BR" sz="2400" b="1" dirty="0" smtClean="0"/>
              <a:t> Yevgeniy Mikhailovich Landis </a:t>
            </a:r>
            <a:r>
              <a:rPr lang="pt-BR" altLang="pt-BR" sz="2400" dirty="0" smtClean="0"/>
              <a:t>(</a:t>
            </a:r>
            <a:r>
              <a:rPr lang="az-Cyrl-AZ" altLang="pt-BR" sz="2400" i="1" dirty="0" smtClean="0"/>
              <a:t>Евгений Михайлович Ландис</a:t>
            </a:r>
            <a:r>
              <a:rPr lang="pt-BR" altLang="pt-BR" sz="2400" i="1" dirty="0" smtClean="0"/>
              <a:t>) </a:t>
            </a:r>
            <a:r>
              <a:rPr lang="en-GB" altLang="pt-BR" sz="2400" dirty="0" smtClean="0"/>
              <a:t>e </a:t>
            </a:r>
            <a:r>
              <a:rPr lang="en-GB" altLang="pt-BR" sz="2400" dirty="0" err="1" smtClean="0"/>
              <a:t>publicada</a:t>
            </a:r>
            <a:r>
              <a:rPr lang="en-GB" altLang="pt-BR" sz="2400" dirty="0" smtClean="0"/>
              <a:t> </a:t>
            </a:r>
            <a:r>
              <a:rPr lang="en-GB" altLang="pt-BR" sz="2400" dirty="0" err="1" smtClean="0"/>
              <a:t>em</a:t>
            </a:r>
            <a:r>
              <a:rPr lang="en-GB" altLang="pt-BR" sz="2400" dirty="0" smtClean="0"/>
              <a:t>: </a:t>
            </a:r>
            <a:r>
              <a:rPr lang="en-US" altLang="pt-BR" sz="2400" dirty="0" smtClean="0"/>
              <a:t>"An algorithm for the organization of information.</a:t>
            </a:r>
            <a:r>
              <a:rPr lang="pt-BR" altLang="pt-BR" sz="2400" dirty="0" smtClean="0"/>
              <a:t> Trans. of Akademiya Nauk SSSR. Doklady, 1962, v. 146, no. 2, pp. 263-266 </a:t>
            </a:r>
            <a:r>
              <a:rPr lang="en-US" altLang="pt-BR" sz="2400" dirty="0" smtClean="0"/>
              <a:t>"</a:t>
            </a:r>
            <a:r>
              <a:rPr lang="en-GB" altLang="pt-BR" sz="2400" dirty="0" smtClean="0"/>
              <a:t> 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714375"/>
            <a:ext cx="19050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aixaDeTexto 4"/>
          <p:cNvSpPr txBox="1">
            <a:spLocks noChangeArrowheads="1"/>
          </p:cNvSpPr>
          <p:nvPr/>
        </p:nvSpPr>
        <p:spPr bwMode="auto">
          <a:xfrm>
            <a:off x="7215188" y="235743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1200" b="1">
                <a:solidFill>
                  <a:schemeClr val="bg1"/>
                </a:solidFill>
              </a:rPr>
              <a:t>Georgy Maximovich </a:t>
            </a:r>
          </a:p>
          <a:p>
            <a:pPr eaLnBrk="1" hangingPunct="1"/>
            <a:r>
              <a:rPr lang="pt-BR" altLang="pt-BR" sz="1200" b="1">
                <a:solidFill>
                  <a:schemeClr val="bg1"/>
                </a:solidFill>
              </a:rPr>
              <a:t>Adelson-Velskii </a:t>
            </a:r>
          </a:p>
          <a:p>
            <a:pPr eaLnBrk="1" hangingPunct="1"/>
            <a:r>
              <a:rPr lang="pt-BR" altLang="pt-BR" sz="1200" b="1">
                <a:solidFill>
                  <a:schemeClr val="bg1"/>
                </a:solidFill>
              </a:rPr>
              <a:t>(Samara, Rússia, 1922)</a:t>
            </a:r>
            <a:endParaRPr lang="pt-BR" altLang="pt-BR" sz="1200">
              <a:solidFill>
                <a:schemeClr val="bg1"/>
              </a:solidFill>
            </a:endParaRPr>
          </a:p>
        </p:txBody>
      </p:sp>
      <p:pic>
        <p:nvPicPr>
          <p:cNvPr id="307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3000375"/>
            <a:ext cx="1785937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CaixaDeTexto 6"/>
          <p:cNvSpPr txBox="1">
            <a:spLocks noChangeArrowheads="1"/>
          </p:cNvSpPr>
          <p:nvPr/>
        </p:nvSpPr>
        <p:spPr bwMode="auto">
          <a:xfrm>
            <a:off x="7143750" y="5643563"/>
            <a:ext cx="18621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1200" b="1">
                <a:solidFill>
                  <a:schemeClr val="bg1"/>
                </a:solidFill>
              </a:rPr>
              <a:t>Yevgeniy Mikhailovich </a:t>
            </a:r>
          </a:p>
          <a:p>
            <a:pPr eaLnBrk="1" hangingPunct="1"/>
            <a:r>
              <a:rPr lang="pt-BR" altLang="pt-BR" sz="1200" b="1">
                <a:solidFill>
                  <a:schemeClr val="bg1"/>
                </a:solidFill>
              </a:rPr>
              <a:t>Landis (Kharkov, </a:t>
            </a:r>
          </a:p>
          <a:p>
            <a:pPr eaLnBrk="1" hangingPunct="1"/>
            <a:r>
              <a:rPr lang="pt-BR" altLang="pt-BR" sz="1200" b="1">
                <a:solidFill>
                  <a:schemeClr val="bg1"/>
                </a:solidFill>
              </a:rPr>
              <a:t>Ucrânia, 1921)</a:t>
            </a:r>
            <a:endParaRPr lang="pt-BR" altLang="pt-BR" sz="1200">
              <a:solidFill>
                <a:schemeClr val="bg1"/>
              </a:solidFill>
            </a:endParaRPr>
          </a:p>
        </p:txBody>
      </p:sp>
      <p:pic>
        <p:nvPicPr>
          <p:cNvPr id="3081" name="Picture 9" descr="http://www.maik.ru/journals/d/dan/img/cov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44097">
            <a:off x="2483768" y="889690"/>
            <a:ext cx="3672408" cy="4809106"/>
          </a:xfrm>
          <a:prstGeom prst="rect">
            <a:avLst/>
          </a:prstGeom>
          <a:noFill/>
          <a:effectLst>
            <a:outerShdw blurRad="63500" dist="190500" dir="6660000" sx="102000" sy="102000" algn="tl" rotWithShape="0">
              <a:prstClr val="black">
                <a:alpha val="7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Características</a:t>
            </a:r>
            <a:endParaRPr lang="en-US" altLang="pt-BR" sz="4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GB" altLang="pt-BR" sz="2400" smtClean="0"/>
              <a:t>Manter uma árvore binária de busca balanceada sob a presença de constantes inserções e deleções é </a:t>
            </a:r>
            <a:r>
              <a:rPr lang="en-GB" altLang="pt-BR" sz="2400" smtClean="0">
                <a:solidFill>
                  <a:srgbClr val="FFFF00"/>
                </a:solidFill>
              </a:rPr>
              <a:t>ineficiente</a:t>
            </a:r>
            <a:r>
              <a:rPr lang="en-GB" altLang="pt-BR" sz="2400" smtClean="0"/>
              <a:t>.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pt-BR" sz="2400" smtClean="0"/>
              <a:t>Para contornar esse problema foi criada a árvore </a:t>
            </a:r>
            <a:r>
              <a:rPr lang="en-GB" altLang="pt-BR" sz="2400" smtClean="0">
                <a:solidFill>
                  <a:srgbClr val="FFFF00"/>
                </a:solidFill>
              </a:rPr>
              <a:t>AVL (</a:t>
            </a:r>
            <a:r>
              <a:rPr lang="en-GB" altLang="pt-BR" sz="2000" i="1" smtClean="0">
                <a:solidFill>
                  <a:srgbClr val="FFFF00"/>
                </a:solidFill>
              </a:rPr>
              <a:t>Adelson-Velskii e Landis</a:t>
            </a:r>
            <a:r>
              <a:rPr lang="en-GB" altLang="pt-BR" sz="2400" smtClean="0">
                <a:solidFill>
                  <a:srgbClr val="FFFF00"/>
                </a:solidFill>
              </a:rPr>
              <a:t>)</a:t>
            </a:r>
            <a:r>
              <a:rPr lang="en-GB" altLang="pt-BR" sz="2400" smtClean="0"/>
              <a:t>.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pt-BR" sz="2400" smtClean="0"/>
              <a:t>A árvore AVL é uma árvore binária com uma </a:t>
            </a:r>
            <a:r>
              <a:rPr lang="en-GB" altLang="pt-BR" sz="2400" smtClean="0">
                <a:solidFill>
                  <a:srgbClr val="F57B49"/>
                </a:solidFill>
              </a:rPr>
              <a:t>condição de balanço</a:t>
            </a:r>
            <a:r>
              <a:rPr lang="en-GB" altLang="pt-BR" sz="2400" smtClean="0"/>
              <a:t>, porém não completamente balanceada.</a:t>
            </a:r>
          </a:p>
          <a:p>
            <a:pPr eaLnBrk="1" hangingPunct="1">
              <a:spcBef>
                <a:spcPts val="1200"/>
              </a:spcBef>
            </a:pPr>
            <a:r>
              <a:rPr lang="en-GB" altLang="pt-BR" sz="2400" smtClean="0"/>
              <a:t>Árvores AVL permitem inserção / deleção e </a:t>
            </a:r>
            <a:r>
              <a:rPr lang="en-GB" altLang="pt-BR" sz="2400" smtClean="0">
                <a:solidFill>
                  <a:srgbClr val="F57B49"/>
                </a:solidFill>
              </a:rPr>
              <a:t>rebalanceamento</a:t>
            </a:r>
            <a:r>
              <a:rPr lang="en-GB" altLang="pt-BR" sz="2400" smtClean="0"/>
              <a:t> </a:t>
            </a:r>
            <a:r>
              <a:rPr lang="en-GB" altLang="pt-BR" sz="2800" smtClean="0"/>
              <a:t>aceitavelmente rápidos.</a:t>
            </a:r>
            <a:endParaRPr lang="en-US" altLang="pt-BR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Características</a:t>
            </a:r>
            <a:endParaRPr lang="en-US" altLang="pt-BR" sz="400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mtClean="0"/>
              <a:t>Critério de balanceamento: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mtClean="0"/>
              <a:t>dado um nodo qualquer, uma árvore está </a:t>
            </a:r>
            <a:r>
              <a:rPr lang="en-GB" altLang="pt-BR" smtClean="0">
                <a:solidFill>
                  <a:srgbClr val="F57B49"/>
                </a:solidFill>
              </a:rPr>
              <a:t>AVL-balanceada</a:t>
            </a:r>
            <a:r>
              <a:rPr lang="en-GB" altLang="pt-BR" smtClean="0"/>
              <a:t> se as alturas das duas subárvores deste nodo diferem de, no máximo, 1.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mtClean="0"/>
              <a:t>Para rebalancear uma árvore após uma inserção, são utilizadas </a:t>
            </a:r>
            <a:r>
              <a:rPr lang="en-GB" altLang="pt-BR" b="1" smtClean="0">
                <a:solidFill>
                  <a:srgbClr val="F57B49"/>
                </a:solidFill>
              </a:rPr>
              <a:t>rotações</a:t>
            </a:r>
            <a:r>
              <a:rPr lang="en-GB" altLang="pt-BR" smtClean="0"/>
              <a:t> de subárvores: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mtClean="0"/>
              <a:t>rotações simples em muitos casos;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mtClean="0"/>
              <a:t>rotações duplas em alguns.</a:t>
            </a:r>
            <a:endParaRPr lang="en-US" alt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Características</a:t>
            </a:r>
            <a:endParaRPr lang="en-US" altLang="pt-BR" sz="400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buFontTx/>
              <a:buNone/>
            </a:pPr>
            <a:r>
              <a:rPr lang="pt-BR" altLang="pt-BR" smtClean="0"/>
              <a:t>Estrutura de um nodo na árvore AVL </a:t>
            </a:r>
            <a:endParaRPr lang="pt-BR" altLang="pt-BR" b="1" smtClean="0"/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pt-BR" altLang="pt-BR" sz="24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Estrutura nodoAVL { 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info    :	tipo_info;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 esq     :	*nodoAVL;   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  dir     :	*nodoAVL;     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  alt     : 	inteiro;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};</a:t>
            </a:r>
            <a:r>
              <a:rPr lang="pt-BR" altLang="pt-BR" sz="240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eaLnBrk="1" hangingPunct="1">
              <a:spcBef>
                <a:spcPts val="1200"/>
              </a:spcBef>
            </a:pPr>
            <a:r>
              <a:rPr lang="pt-BR" altLang="pt-BR" sz="2800" smtClean="0"/>
              <a:t>O campo </a:t>
            </a:r>
            <a:r>
              <a:rPr lang="pt-BR" altLang="pt-BR" sz="28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alt</a:t>
            </a:r>
            <a:r>
              <a:rPr lang="pt-BR" altLang="pt-BR" sz="2800" smtClean="0"/>
              <a:t> deve ser atualizado recursivamente quando um nodo for inserido ou deletado.</a:t>
            </a:r>
            <a:endParaRPr lang="en-US" altLang="pt-BR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Características</a:t>
            </a:r>
            <a:endParaRPr lang="en-US" altLang="pt-BR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/>
            <a:r>
              <a:rPr lang="pt-BR" altLang="pt-BR" sz="2000" smtClean="0"/>
              <a:t>Para o retorno da altura de uma subárvore necessitamos de uma função especial</a:t>
            </a:r>
          </a:p>
          <a:p>
            <a:pPr lvl="1" eaLnBrk="1" hangingPunct="1"/>
            <a:r>
              <a:rPr lang="pt-BR" altLang="pt-BR" sz="1800" smtClean="0"/>
              <a:t>um nodo pode não ter um ou ambos os filhos</a:t>
            </a:r>
          </a:p>
          <a:p>
            <a:pPr lvl="1" eaLnBrk="1" hangingPunct="1"/>
            <a:r>
              <a:rPr lang="pt-BR" altLang="pt-BR" sz="1800" smtClean="0"/>
              <a:t>embre-se que a pesquisa para garantir a condição-AVL é realizada perguntando-se a altura das duas subárvores 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inteiro altura( subárvore *nodoAVL)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início 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se (subárvore for NULO)         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	retorne -1; </a:t>
            </a:r>
            <a:r>
              <a:rPr lang="pt-BR" altLang="pt-BR" sz="2000" b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/* A altura de uma subárvore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	inexistente é definida como -1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senão         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	retorne subárvore-&gt;alt; 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fim se 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fim</a:t>
            </a:r>
            <a:endParaRPr lang="en-US" altLang="pt-BR" sz="280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 rot="16200000" flipH="1">
            <a:off x="3267076" y="3795712"/>
            <a:ext cx="615950" cy="7778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3666332" y="4807743"/>
            <a:ext cx="311150" cy="2841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Inclusão com rotação</a:t>
            </a:r>
            <a:endParaRPr lang="en-US" altLang="pt-BR" sz="4000" smtClean="0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mtClean="0"/>
              <a:t>Exemplo de rebalanceamento: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o nodo com chave </a:t>
            </a:r>
            <a:r>
              <a:rPr lang="en-GB" altLang="pt-BR" smtClean="0">
                <a:solidFill>
                  <a:srgbClr val="FF0000"/>
                </a:solidFill>
              </a:rPr>
              <a:t>6.5</a:t>
            </a:r>
            <a:r>
              <a:rPr lang="en-GB" altLang="pt-BR" smtClean="0"/>
              <a:t> desequilibrou a árvore. Com a rotação da subárvore em torno do nodo </a:t>
            </a:r>
            <a:r>
              <a:rPr lang="en-GB" altLang="pt-BR" smtClean="0">
                <a:solidFill>
                  <a:srgbClr val="FF0000"/>
                </a:solidFill>
              </a:rPr>
              <a:t>7</a:t>
            </a:r>
            <a:r>
              <a:rPr lang="en-GB" altLang="pt-BR" smtClean="0"/>
              <a:t>, rebalanceamos.</a:t>
            </a:r>
            <a:endParaRPr lang="en-US" altLang="pt-BR" smtClean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675606" y="3809207"/>
            <a:ext cx="1116013" cy="12509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Elipse 5"/>
          <p:cNvSpPr/>
          <p:nvPr/>
        </p:nvSpPr>
        <p:spPr>
          <a:xfrm>
            <a:off x="2792172" y="351132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6</a:t>
            </a:r>
            <a:endParaRPr lang="pt-BR" sz="600" b="1" dirty="0"/>
          </a:p>
        </p:txBody>
      </p:sp>
      <p:sp>
        <p:nvSpPr>
          <p:cNvPr id="8" name="Elipse 5"/>
          <p:cNvSpPr/>
          <p:nvPr/>
        </p:nvSpPr>
        <p:spPr>
          <a:xfrm>
            <a:off x="1928794" y="428625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2</a:t>
            </a:r>
            <a:endParaRPr lang="pt-BR" sz="600" b="1" dirty="0"/>
          </a:p>
        </p:txBody>
      </p:sp>
      <p:sp>
        <p:nvSpPr>
          <p:cNvPr id="9" name="Elipse 5"/>
          <p:cNvSpPr/>
          <p:nvPr/>
        </p:nvSpPr>
        <p:spPr>
          <a:xfrm>
            <a:off x="1214414" y="492919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1</a:t>
            </a:r>
            <a:endParaRPr lang="pt-BR" sz="600" b="1" dirty="0"/>
          </a:p>
        </p:txBody>
      </p:sp>
      <p:sp>
        <p:nvSpPr>
          <p:cNvPr id="12" name="Elipse 5"/>
          <p:cNvSpPr/>
          <p:nvPr/>
        </p:nvSpPr>
        <p:spPr>
          <a:xfrm>
            <a:off x="2324764" y="492919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4</a:t>
            </a:r>
            <a:endParaRPr lang="pt-BR" sz="600" b="1" dirty="0"/>
          </a:p>
        </p:txBody>
      </p:sp>
      <p:sp>
        <p:nvSpPr>
          <p:cNvPr id="13" name="Elipse 5"/>
          <p:cNvSpPr/>
          <p:nvPr/>
        </p:nvSpPr>
        <p:spPr>
          <a:xfrm>
            <a:off x="1736252" y="5572140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3</a:t>
            </a:r>
            <a:endParaRPr lang="pt-BR" sz="600" b="1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3192463" y="5391150"/>
            <a:ext cx="330200" cy="2794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Elipse 5"/>
          <p:cNvSpPr/>
          <p:nvPr/>
        </p:nvSpPr>
        <p:spPr>
          <a:xfrm>
            <a:off x="3896400" y="4429132"/>
            <a:ext cx="461286" cy="428628"/>
          </a:xfrm>
          <a:prstGeom prst="ellipse">
            <a:avLst/>
          </a:prstGeom>
          <a:solidFill>
            <a:srgbClr val="CC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8</a:t>
            </a:r>
            <a:endParaRPr lang="pt-BR" sz="600" b="1" dirty="0"/>
          </a:p>
        </p:txBody>
      </p:sp>
      <p:sp>
        <p:nvSpPr>
          <p:cNvPr id="16" name="Elipse 5"/>
          <p:cNvSpPr/>
          <p:nvPr/>
        </p:nvSpPr>
        <p:spPr>
          <a:xfrm>
            <a:off x="3428992" y="500063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7</a:t>
            </a:r>
            <a:endParaRPr lang="pt-BR" sz="600" b="1" dirty="0"/>
          </a:p>
        </p:txBody>
      </p:sp>
      <p:sp>
        <p:nvSpPr>
          <p:cNvPr id="17" name="Elipse 5"/>
          <p:cNvSpPr/>
          <p:nvPr/>
        </p:nvSpPr>
        <p:spPr>
          <a:xfrm>
            <a:off x="2824830" y="5632692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6,5</a:t>
            </a:r>
            <a:endParaRPr lang="pt-BR" sz="600" b="1" dirty="0"/>
          </a:p>
        </p:txBody>
      </p:sp>
      <p:cxnSp>
        <p:nvCxnSpPr>
          <p:cNvPr id="20" name="Straight Connector 19"/>
          <p:cNvCxnSpPr/>
          <p:nvPr/>
        </p:nvCxnSpPr>
        <p:spPr>
          <a:xfrm rot="16200000" flipH="1">
            <a:off x="2300287" y="4673601"/>
            <a:ext cx="277813" cy="2333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2090738" y="5334000"/>
            <a:ext cx="341312" cy="2619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748337" y="3819526"/>
            <a:ext cx="1114425" cy="12509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Elipse 5"/>
          <p:cNvSpPr/>
          <p:nvPr/>
        </p:nvSpPr>
        <p:spPr>
          <a:xfrm>
            <a:off x="6864138" y="3522210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6</a:t>
            </a:r>
            <a:endParaRPr lang="pt-BR" sz="600" b="1" dirty="0"/>
          </a:p>
        </p:txBody>
      </p:sp>
      <p:sp>
        <p:nvSpPr>
          <p:cNvPr id="30" name="Elipse 5"/>
          <p:cNvSpPr/>
          <p:nvPr/>
        </p:nvSpPr>
        <p:spPr>
          <a:xfrm>
            <a:off x="6000760" y="4297142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2</a:t>
            </a:r>
            <a:endParaRPr lang="pt-BR" sz="600" b="1" dirty="0"/>
          </a:p>
        </p:txBody>
      </p:sp>
      <p:sp>
        <p:nvSpPr>
          <p:cNvPr id="31" name="Elipse 5"/>
          <p:cNvSpPr/>
          <p:nvPr/>
        </p:nvSpPr>
        <p:spPr>
          <a:xfrm>
            <a:off x="5286380" y="494008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1</a:t>
            </a:r>
            <a:endParaRPr lang="pt-BR" sz="600" b="1" dirty="0"/>
          </a:p>
        </p:txBody>
      </p:sp>
      <p:sp>
        <p:nvSpPr>
          <p:cNvPr id="32" name="Elipse 5"/>
          <p:cNvSpPr/>
          <p:nvPr/>
        </p:nvSpPr>
        <p:spPr>
          <a:xfrm>
            <a:off x="6396730" y="494008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4</a:t>
            </a:r>
            <a:endParaRPr lang="pt-BR" sz="600" b="1" dirty="0"/>
          </a:p>
        </p:txBody>
      </p:sp>
      <p:sp>
        <p:nvSpPr>
          <p:cNvPr id="33" name="Elipse 5"/>
          <p:cNvSpPr/>
          <p:nvPr/>
        </p:nvSpPr>
        <p:spPr>
          <a:xfrm>
            <a:off x="5808218" y="558302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3</a:t>
            </a:r>
            <a:endParaRPr lang="pt-BR" sz="600" b="1" dirty="0"/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7546975" y="4692650"/>
            <a:ext cx="349250" cy="2667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Elipse 5"/>
          <p:cNvSpPr/>
          <p:nvPr/>
        </p:nvSpPr>
        <p:spPr>
          <a:xfrm>
            <a:off x="8358214" y="500063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8</a:t>
            </a:r>
            <a:endParaRPr lang="pt-BR" sz="600" b="1" dirty="0"/>
          </a:p>
        </p:txBody>
      </p:sp>
      <p:sp>
        <p:nvSpPr>
          <p:cNvPr id="36" name="Elipse 5"/>
          <p:cNvSpPr/>
          <p:nvPr/>
        </p:nvSpPr>
        <p:spPr>
          <a:xfrm>
            <a:off x="7786710" y="428625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7</a:t>
            </a:r>
            <a:endParaRPr lang="pt-BR" sz="600" b="1" dirty="0"/>
          </a:p>
        </p:txBody>
      </p:sp>
      <p:sp>
        <p:nvSpPr>
          <p:cNvPr id="37" name="Elipse 5"/>
          <p:cNvSpPr/>
          <p:nvPr/>
        </p:nvSpPr>
        <p:spPr>
          <a:xfrm>
            <a:off x="7358082" y="500063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6,5</a:t>
            </a:r>
            <a:endParaRPr lang="pt-BR" sz="600" b="1" dirty="0"/>
          </a:p>
        </p:txBody>
      </p:sp>
      <p:cxnSp>
        <p:nvCxnSpPr>
          <p:cNvPr id="38" name="Straight Connector 37"/>
          <p:cNvCxnSpPr/>
          <p:nvPr/>
        </p:nvCxnSpPr>
        <p:spPr>
          <a:xfrm rot="16200000" flipH="1">
            <a:off x="6372226" y="4684712"/>
            <a:ext cx="277812" cy="2333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6163469" y="5344319"/>
            <a:ext cx="339725" cy="26193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200000" flipH="1">
            <a:off x="7325519" y="3820319"/>
            <a:ext cx="461962" cy="5969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6200000" flipV="1">
            <a:off x="8097044" y="4734719"/>
            <a:ext cx="412750" cy="2460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9" name="AutoShape 6"/>
          <p:cNvSpPr>
            <a:spLocks noChangeArrowheads="1"/>
          </p:cNvSpPr>
          <p:nvPr/>
        </p:nvSpPr>
        <p:spPr bwMode="auto">
          <a:xfrm>
            <a:off x="4500562" y="4371985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Inclusão com rotação</a:t>
            </a:r>
            <a:endParaRPr lang="en-US" altLang="pt-BR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z="2800" smtClean="0"/>
              <a:t>Algoritmo básico:</a:t>
            </a:r>
          </a:p>
          <a:p>
            <a:pPr lvl="1" eaLnBrk="1" hangingPunct="1">
              <a:spcBef>
                <a:spcPts val="1200"/>
              </a:spcBef>
              <a:buFontTx/>
              <a:buChar char="•"/>
            </a:pPr>
            <a:r>
              <a:rPr lang="en-GB" altLang="pt-BR" sz="2000" smtClean="0"/>
              <a:t>partimos do nodo inserido e subimos a árvore;</a:t>
            </a:r>
          </a:p>
          <a:p>
            <a:pPr lvl="1" eaLnBrk="1" hangingPunct="1">
              <a:spcBef>
                <a:spcPts val="1200"/>
              </a:spcBef>
              <a:buFontTx/>
              <a:buChar char="•"/>
            </a:pPr>
            <a:r>
              <a:rPr lang="en-GB" altLang="pt-BR" sz="2000" smtClean="0"/>
              <a:t>atualizamos a informação do balanceamento em cada nodo (na árvore AVL, cada nodo conhece a sua altura);</a:t>
            </a:r>
          </a:p>
          <a:p>
            <a:pPr lvl="1" eaLnBrk="1" hangingPunct="1">
              <a:spcBef>
                <a:spcPts val="1200"/>
              </a:spcBef>
              <a:buFontTx/>
              <a:buChar char="•"/>
            </a:pPr>
            <a:r>
              <a:rPr lang="en-GB" altLang="pt-BR" sz="2000" smtClean="0"/>
              <a:t>se chegamos à raiz sem encontrar nada errado, terminamos;</a:t>
            </a:r>
          </a:p>
          <a:p>
            <a:pPr lvl="1" eaLnBrk="1" hangingPunct="1">
              <a:spcBef>
                <a:spcPts val="1200"/>
              </a:spcBef>
              <a:buFontTx/>
              <a:buChar char="•"/>
            </a:pPr>
            <a:r>
              <a:rPr lang="en-GB" altLang="pt-BR" sz="2000" smtClean="0"/>
              <a:t>caso encontremos um nodo desbalanceado </a:t>
            </a:r>
            <a:br>
              <a:rPr lang="en-GB" altLang="pt-BR" sz="2000" smtClean="0"/>
            </a:br>
            <a:r>
              <a:rPr lang="en-GB" altLang="pt-BR" sz="2000" smtClean="0"/>
              <a:t>(</a:t>
            </a:r>
            <a:r>
              <a:rPr lang="en-GB" altLang="pt-BR" sz="2000" b="1" smtClean="0">
                <a:solidFill>
                  <a:srgbClr val="FFFF00"/>
                </a:solidFill>
                <a:latin typeface="Courier New" pitchFamily="49" charset="0"/>
              </a:rPr>
              <a:t>|alt</a:t>
            </a:r>
            <a:r>
              <a:rPr lang="en-GB" altLang="pt-BR" sz="2000" b="1" baseline="-25000" smtClean="0">
                <a:solidFill>
                  <a:srgbClr val="FFFF00"/>
                </a:solidFill>
                <a:latin typeface="Courier New" pitchFamily="49" charset="0"/>
              </a:rPr>
              <a:t>esq</a:t>
            </a:r>
            <a:r>
              <a:rPr lang="en-GB" altLang="pt-BR" sz="2000" b="1" smtClean="0">
                <a:solidFill>
                  <a:srgbClr val="FFFF00"/>
                </a:solidFill>
                <a:latin typeface="Courier New" pitchFamily="49" charset="0"/>
              </a:rPr>
              <a:t> - alt</a:t>
            </a:r>
            <a:r>
              <a:rPr lang="en-GB" altLang="pt-BR" sz="2000" b="1" baseline="-25000" smtClean="0">
                <a:solidFill>
                  <a:srgbClr val="FFFF00"/>
                </a:solidFill>
                <a:latin typeface="Courier New" pitchFamily="49" charset="0"/>
              </a:rPr>
              <a:t>dir</a:t>
            </a:r>
            <a:r>
              <a:rPr lang="en-GB" altLang="pt-BR" sz="2000" b="1" smtClean="0">
                <a:solidFill>
                  <a:srgbClr val="FFFF00"/>
                </a:solidFill>
                <a:latin typeface="Courier New" pitchFamily="49" charset="0"/>
              </a:rPr>
              <a:t>| &lt; 2</a:t>
            </a:r>
            <a:r>
              <a:rPr lang="en-GB" altLang="pt-BR" sz="2000" b="1" smtClean="0">
                <a:solidFill>
                  <a:srgbClr val="FFFF00"/>
                </a:solidFill>
              </a:rPr>
              <a:t> </a:t>
            </a:r>
            <a:r>
              <a:rPr lang="en-GB" altLang="pt-BR" sz="2000" smtClean="0"/>
              <a:t>ferida), realizamos a rotação no primeiro nodo desbalanceado encontrado.</a:t>
            </a:r>
          </a:p>
          <a:p>
            <a:pPr lvl="2" eaLnBrk="1" hangingPunct="1">
              <a:spcBef>
                <a:spcPts val="1200"/>
              </a:spcBef>
            </a:pPr>
            <a:r>
              <a:rPr lang="en-GB" altLang="pt-BR" sz="2000" smtClean="0"/>
              <a:t>No exemplo anterior, isto significa que, depois da inserção de 6.5, o nodo 8 ficou desbalanceado.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 rot="16200000" flipH="1">
            <a:off x="2682875" y="4227513"/>
            <a:ext cx="482600" cy="431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pt-BR" sz="2800" smtClean="0"/>
              <a:t>Exemplo: criação de uma árvore AVL com os números de 1 a 7</a:t>
            </a:r>
            <a:endParaRPr lang="en-US" altLang="pt-BR" sz="280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71625"/>
            <a:ext cx="7848600" cy="18002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z="2800" smtClean="0"/>
              <a:t>O primeiro problema ocorre quando inserimos o </a:t>
            </a:r>
            <a:r>
              <a:rPr lang="en-GB" altLang="pt-BR" sz="2800" smtClean="0">
                <a:solidFill>
                  <a:srgbClr val="FC0128"/>
                </a:solidFill>
              </a:rPr>
              <a:t>3</a:t>
            </a:r>
            <a:r>
              <a:rPr lang="en-GB" altLang="pt-BR" sz="2800" smtClean="0"/>
              <a:t>. A </a:t>
            </a:r>
            <a:r>
              <a:rPr lang="en-GB" altLang="pt-BR" sz="2400" smtClean="0">
                <a:solidFill>
                  <a:srgbClr val="F57B49"/>
                </a:solidFill>
              </a:rPr>
              <a:t>condição-AVL</a:t>
            </a:r>
            <a:r>
              <a:rPr lang="en-GB" altLang="pt-BR" sz="2800" smtClean="0"/>
              <a:t> foi violada.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z="2400" smtClean="0"/>
              <a:t>executamos uma rotação simples entre a raiz (cuja condição-AVL está violada) e seu filho da direita.</a:t>
            </a:r>
          </a:p>
        </p:txBody>
      </p:sp>
      <p:sp>
        <p:nvSpPr>
          <p:cNvPr id="10245" name="AutoShape 6"/>
          <p:cNvSpPr>
            <a:spLocks noChangeArrowheads="1"/>
          </p:cNvSpPr>
          <p:nvPr/>
        </p:nvSpPr>
        <p:spPr bwMode="auto">
          <a:xfrm>
            <a:off x="4643438" y="4652963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2313878" y="3835856"/>
            <a:ext cx="461286" cy="428628"/>
          </a:xfrm>
          <a:prstGeom prst="ellipse">
            <a:avLst/>
          </a:prstGeom>
          <a:solidFill>
            <a:srgbClr val="CC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1</a:t>
            </a:r>
            <a:endParaRPr lang="pt-BR" sz="600" b="1" dirty="0"/>
          </a:p>
        </p:txBody>
      </p:sp>
      <p:sp>
        <p:nvSpPr>
          <p:cNvPr id="7" name="Elipse 5"/>
          <p:cNvSpPr/>
          <p:nvPr/>
        </p:nvSpPr>
        <p:spPr>
          <a:xfrm>
            <a:off x="3071802" y="462167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2</a:t>
            </a:r>
            <a:endParaRPr lang="pt-BR" sz="600" b="1" dirty="0"/>
          </a:p>
        </p:txBody>
      </p:sp>
      <p:sp>
        <p:nvSpPr>
          <p:cNvPr id="8" name="Elipse 5"/>
          <p:cNvSpPr/>
          <p:nvPr/>
        </p:nvSpPr>
        <p:spPr>
          <a:xfrm>
            <a:off x="3857620" y="542926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3</a:t>
            </a:r>
            <a:endParaRPr lang="pt-BR" sz="600" b="1" dirty="0"/>
          </a:p>
        </p:txBody>
      </p:sp>
      <p:cxnSp>
        <p:nvCxnSpPr>
          <p:cNvPr id="14" name="Straight Connector 13"/>
          <p:cNvCxnSpPr/>
          <p:nvPr/>
        </p:nvCxnSpPr>
        <p:spPr>
          <a:xfrm rot="16200000" flipH="1">
            <a:off x="3443288" y="5010150"/>
            <a:ext cx="504825" cy="4603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Elipse 5"/>
          <p:cNvSpPr/>
          <p:nvPr/>
        </p:nvSpPr>
        <p:spPr>
          <a:xfrm>
            <a:off x="6286512" y="457200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1</a:t>
            </a:r>
            <a:endParaRPr lang="pt-BR" sz="600" b="1" dirty="0"/>
          </a:p>
        </p:txBody>
      </p:sp>
      <p:sp>
        <p:nvSpPr>
          <p:cNvPr id="18" name="Elipse 5"/>
          <p:cNvSpPr/>
          <p:nvPr/>
        </p:nvSpPr>
        <p:spPr>
          <a:xfrm>
            <a:off x="7111110" y="3879400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2</a:t>
            </a:r>
            <a:endParaRPr lang="pt-BR" sz="600" b="1" dirty="0"/>
          </a:p>
        </p:txBody>
      </p:sp>
      <p:sp>
        <p:nvSpPr>
          <p:cNvPr id="19" name="Elipse 5"/>
          <p:cNvSpPr/>
          <p:nvPr/>
        </p:nvSpPr>
        <p:spPr>
          <a:xfrm>
            <a:off x="7896928" y="466521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3</a:t>
            </a:r>
            <a:endParaRPr lang="pt-BR" sz="600" b="1" dirty="0"/>
          </a:p>
        </p:txBody>
      </p:sp>
      <p:cxnSp>
        <p:nvCxnSpPr>
          <p:cNvPr id="20" name="Straight Connector 19"/>
          <p:cNvCxnSpPr/>
          <p:nvPr/>
        </p:nvCxnSpPr>
        <p:spPr>
          <a:xfrm rot="5400000" flipH="1" flipV="1">
            <a:off x="6734175" y="4191000"/>
            <a:ext cx="390525" cy="498475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7493001" y="4256087"/>
            <a:ext cx="482600" cy="4603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pt-BR" sz="2800" smtClean="0"/>
              <a:t>Exemplo: criação de uma árvore AVL com os números de 1 a 7</a:t>
            </a:r>
            <a:endParaRPr lang="en-US" altLang="pt-BR" sz="28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z="2400" smtClean="0"/>
              <a:t>Inserimos o elemento </a:t>
            </a:r>
            <a:r>
              <a:rPr lang="en-GB" altLang="pt-BR" sz="2400" smtClean="0">
                <a:solidFill>
                  <a:srgbClr val="FF0000"/>
                </a:solidFill>
              </a:rPr>
              <a:t>4</a:t>
            </a:r>
            <a:r>
              <a:rPr lang="en-GB" altLang="pt-BR" sz="2400" smtClean="0"/>
              <a:t> sem problemas.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z="2400" smtClean="0"/>
              <a:t>Inserimos o elemento </a:t>
            </a:r>
            <a:r>
              <a:rPr lang="en-GB" altLang="pt-BR" sz="2400" smtClean="0">
                <a:solidFill>
                  <a:srgbClr val="FF0000"/>
                </a:solidFill>
              </a:rPr>
              <a:t>5</a:t>
            </a:r>
            <a:r>
              <a:rPr lang="en-GB" altLang="pt-BR" sz="2400" smtClean="0"/>
              <a:t>: violação em </a:t>
            </a:r>
            <a:r>
              <a:rPr lang="en-GB" altLang="pt-BR" sz="2400" smtClean="0">
                <a:solidFill>
                  <a:srgbClr val="FF0000"/>
                </a:solidFill>
              </a:rPr>
              <a:t>3</a:t>
            </a:r>
            <a:r>
              <a:rPr lang="en-GB" altLang="pt-BR" sz="2400" smtClean="0"/>
              <a:t>.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z="2000" smtClean="0"/>
              <a:t>Mesmo processo da rotação anterior será seguido.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z="2000" smtClean="0">
                <a:solidFill>
                  <a:srgbClr val="F57B49"/>
                </a:solidFill>
              </a:rPr>
              <a:t>Importantíssimo</a:t>
            </a:r>
            <a:r>
              <a:rPr lang="en-GB" altLang="pt-BR" sz="2000" smtClean="0"/>
              <a:t>: observe-se que </a:t>
            </a:r>
            <a:r>
              <a:rPr lang="en-GB" altLang="pt-BR" sz="2000" smtClean="0">
                <a:solidFill>
                  <a:srgbClr val="FF0000"/>
                </a:solidFill>
              </a:rPr>
              <a:t>2</a:t>
            </a:r>
            <a:r>
              <a:rPr lang="en-GB" altLang="pt-BR" sz="2000" smtClean="0"/>
              <a:t> precisa ser notificado que seu filho agora é o nodo com chave </a:t>
            </a:r>
            <a:r>
              <a:rPr lang="en-GB" altLang="pt-BR" sz="2000" smtClean="0">
                <a:solidFill>
                  <a:srgbClr val="FF0000"/>
                </a:solidFill>
              </a:rPr>
              <a:t>4</a:t>
            </a:r>
            <a:r>
              <a:rPr lang="en-GB" altLang="pt-BR" sz="2000" smtClean="0"/>
              <a:t>.</a:t>
            </a:r>
          </a:p>
        </p:txBody>
      </p:sp>
      <p:sp>
        <p:nvSpPr>
          <p:cNvPr id="11269" name="AutoShape 6"/>
          <p:cNvSpPr>
            <a:spLocks noChangeArrowheads="1"/>
          </p:cNvSpPr>
          <p:nvPr/>
        </p:nvSpPr>
        <p:spPr bwMode="auto">
          <a:xfrm>
            <a:off x="4716463" y="4437063"/>
            <a:ext cx="833437" cy="360362"/>
          </a:xfrm>
          <a:prstGeom prst="notchedRightArrow">
            <a:avLst>
              <a:gd name="adj1" fmla="val 50000"/>
              <a:gd name="adj2" fmla="val 57819"/>
            </a:avLst>
          </a:prstGeom>
          <a:solidFill>
            <a:srgbClr val="CC00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1785918" y="419304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1</a:t>
            </a:r>
            <a:endParaRPr lang="pt-BR" sz="600" b="1" dirty="0"/>
          </a:p>
        </p:txBody>
      </p:sp>
      <p:sp>
        <p:nvSpPr>
          <p:cNvPr id="7" name="Elipse 5"/>
          <p:cNvSpPr/>
          <p:nvPr/>
        </p:nvSpPr>
        <p:spPr>
          <a:xfrm>
            <a:off x="2610516" y="350043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2</a:t>
            </a:r>
            <a:endParaRPr lang="pt-BR" sz="600" b="1" dirty="0"/>
          </a:p>
        </p:txBody>
      </p:sp>
      <p:sp>
        <p:nvSpPr>
          <p:cNvPr id="8" name="Elipse 5"/>
          <p:cNvSpPr/>
          <p:nvPr/>
        </p:nvSpPr>
        <p:spPr>
          <a:xfrm>
            <a:off x="3396334" y="4286256"/>
            <a:ext cx="461286" cy="428628"/>
          </a:xfrm>
          <a:prstGeom prst="ellipse">
            <a:avLst/>
          </a:prstGeom>
          <a:solidFill>
            <a:srgbClr val="CC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3</a:t>
            </a:r>
            <a:endParaRPr lang="pt-BR" sz="600" b="1" dirty="0"/>
          </a:p>
        </p:txBody>
      </p:sp>
      <p:cxnSp>
        <p:nvCxnSpPr>
          <p:cNvPr id="9" name="Straight Connector 8"/>
          <p:cNvCxnSpPr/>
          <p:nvPr/>
        </p:nvCxnSpPr>
        <p:spPr>
          <a:xfrm rot="5400000" flipH="1" flipV="1">
            <a:off x="2233613" y="3811588"/>
            <a:ext cx="390525" cy="498475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2991644" y="3877469"/>
            <a:ext cx="484187" cy="4603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Elipse 5"/>
          <p:cNvSpPr/>
          <p:nvPr/>
        </p:nvSpPr>
        <p:spPr>
          <a:xfrm>
            <a:off x="3989610" y="490130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4</a:t>
            </a:r>
            <a:endParaRPr lang="pt-BR" sz="600" b="1" dirty="0"/>
          </a:p>
        </p:txBody>
      </p:sp>
      <p:sp>
        <p:nvSpPr>
          <p:cNvPr id="12" name="Elipse 5"/>
          <p:cNvSpPr/>
          <p:nvPr/>
        </p:nvSpPr>
        <p:spPr>
          <a:xfrm>
            <a:off x="4572000" y="5500702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5</a:t>
            </a:r>
            <a:endParaRPr lang="pt-BR" sz="600" b="1" dirty="0"/>
          </a:p>
        </p:txBody>
      </p:sp>
      <p:cxnSp>
        <p:nvCxnSpPr>
          <p:cNvPr id="13" name="Straight Connector 12"/>
          <p:cNvCxnSpPr/>
          <p:nvPr/>
        </p:nvCxnSpPr>
        <p:spPr>
          <a:xfrm rot="16200000" flipH="1">
            <a:off x="3767138" y="4673600"/>
            <a:ext cx="312738" cy="2682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4363244" y="5287169"/>
            <a:ext cx="296863" cy="2571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Elipse 5"/>
          <p:cNvSpPr/>
          <p:nvPr/>
        </p:nvSpPr>
        <p:spPr>
          <a:xfrm>
            <a:off x="5825226" y="4193046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1</a:t>
            </a:r>
            <a:endParaRPr lang="pt-BR" sz="600" b="1" dirty="0"/>
          </a:p>
        </p:txBody>
      </p:sp>
      <p:sp>
        <p:nvSpPr>
          <p:cNvPr id="20" name="Elipse 5"/>
          <p:cNvSpPr/>
          <p:nvPr/>
        </p:nvSpPr>
        <p:spPr>
          <a:xfrm>
            <a:off x="6649824" y="350043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2</a:t>
            </a:r>
            <a:endParaRPr lang="pt-BR" sz="600" b="1" dirty="0"/>
          </a:p>
        </p:txBody>
      </p:sp>
      <p:sp>
        <p:nvSpPr>
          <p:cNvPr id="21" name="Elipse 5"/>
          <p:cNvSpPr/>
          <p:nvPr/>
        </p:nvSpPr>
        <p:spPr>
          <a:xfrm>
            <a:off x="7072330" y="507207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3</a:t>
            </a:r>
            <a:endParaRPr lang="pt-BR" sz="600" b="1" dirty="0"/>
          </a:p>
        </p:txBody>
      </p:sp>
      <p:cxnSp>
        <p:nvCxnSpPr>
          <p:cNvPr id="22" name="Straight Connector 21"/>
          <p:cNvCxnSpPr/>
          <p:nvPr/>
        </p:nvCxnSpPr>
        <p:spPr>
          <a:xfrm rot="5400000" flipH="1" flipV="1">
            <a:off x="6272213" y="3811588"/>
            <a:ext cx="390525" cy="498475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7100094" y="3809207"/>
            <a:ext cx="412750" cy="5254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Elipse 5"/>
          <p:cNvSpPr/>
          <p:nvPr/>
        </p:nvSpPr>
        <p:spPr>
          <a:xfrm>
            <a:off x="7500958" y="4214818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4</a:t>
            </a:r>
            <a:endParaRPr lang="pt-BR" sz="600" b="1" dirty="0"/>
          </a:p>
        </p:txBody>
      </p:sp>
      <p:sp>
        <p:nvSpPr>
          <p:cNvPr id="25" name="Elipse 5"/>
          <p:cNvSpPr/>
          <p:nvPr/>
        </p:nvSpPr>
        <p:spPr>
          <a:xfrm>
            <a:off x="8072462" y="5072074"/>
            <a:ext cx="461286" cy="42862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/>
              <a:t>5</a:t>
            </a:r>
            <a:endParaRPr lang="pt-BR" sz="600" b="1" dirty="0"/>
          </a:p>
        </p:txBody>
      </p:sp>
      <p:cxnSp>
        <p:nvCxnSpPr>
          <p:cNvPr id="26" name="Straight Connector 25"/>
          <p:cNvCxnSpPr/>
          <p:nvPr/>
        </p:nvCxnSpPr>
        <p:spPr>
          <a:xfrm rot="5400000" flipH="1" flipV="1">
            <a:off x="7189787" y="4692651"/>
            <a:ext cx="492125" cy="26670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7773194" y="4701382"/>
            <a:ext cx="492125" cy="24923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pt-BR" sz="2800" smtClean="0"/>
              <a:t>Exemplo: criação de uma árvore AVL com os números de 1 a 7</a:t>
            </a:r>
            <a:endParaRPr lang="en-US" altLang="pt-BR" sz="28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pt-BR" sz="2000" b="1" smtClean="0"/>
              <a:t>A inclusão do elemento </a:t>
            </a:r>
            <a:r>
              <a:rPr lang="en-GB" altLang="pt-BR" sz="2000" b="1" smtClean="0">
                <a:solidFill>
                  <a:srgbClr val="FF0000"/>
                </a:solidFill>
              </a:rPr>
              <a:t>6</a:t>
            </a:r>
            <a:r>
              <a:rPr lang="en-GB" altLang="pt-BR" sz="2000" b="1" smtClean="0"/>
              <a:t> desequilibra a raiz: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altLang="pt-BR" sz="1800" b="1" smtClean="0"/>
              <a:t>subárvore direita tem altura 0;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altLang="pt-BR" sz="1800" b="1" smtClean="0"/>
              <a:t>subárvore esquerda tem altura 2.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pt-BR" sz="2000" b="1" smtClean="0"/>
              <a:t>Rotacionamos na raiz entre </a:t>
            </a:r>
            <a:r>
              <a:rPr lang="en-GB" altLang="pt-BR" sz="2000" b="1" smtClean="0">
                <a:solidFill>
                  <a:srgbClr val="FC0128"/>
                </a:solidFill>
              </a:rPr>
              <a:t>2</a:t>
            </a:r>
            <a:r>
              <a:rPr lang="en-GB" altLang="pt-BR" sz="2000" b="1" smtClean="0"/>
              <a:t> e </a:t>
            </a:r>
            <a:r>
              <a:rPr lang="en-GB" altLang="pt-BR" sz="2000" b="1" smtClean="0">
                <a:solidFill>
                  <a:srgbClr val="FC0128"/>
                </a:solidFill>
              </a:rPr>
              <a:t>4</a:t>
            </a:r>
            <a:r>
              <a:rPr lang="en-GB" altLang="pt-BR" sz="2000" b="1" smtClean="0"/>
              <a:t>: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altLang="pt-BR" sz="1800" b="1" smtClean="0"/>
              <a:t>transformamos </a:t>
            </a:r>
            <a:r>
              <a:rPr lang="en-GB" altLang="pt-BR" sz="1800" b="1" smtClean="0">
                <a:solidFill>
                  <a:srgbClr val="FF0000"/>
                </a:solidFill>
              </a:rPr>
              <a:t>2</a:t>
            </a:r>
            <a:r>
              <a:rPr lang="en-GB" altLang="pt-BR" sz="1800" b="1" smtClean="0"/>
              <a:t> em filho de </a:t>
            </a:r>
            <a:r>
              <a:rPr lang="en-GB" altLang="pt-BR" sz="1800" b="1" smtClean="0">
                <a:solidFill>
                  <a:srgbClr val="FC0128"/>
                </a:solidFill>
              </a:rPr>
              <a:t>4</a:t>
            </a:r>
            <a:r>
              <a:rPr lang="en-GB" altLang="pt-BR" sz="1800" b="1" smtClean="0"/>
              <a:t>;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altLang="pt-BR" sz="1800" b="1" smtClean="0"/>
              <a:t>subárvore esquerda original de </a:t>
            </a:r>
            <a:r>
              <a:rPr lang="en-GB" altLang="pt-BR" sz="1800" b="1" smtClean="0">
                <a:solidFill>
                  <a:srgbClr val="FC0128"/>
                </a:solidFill>
              </a:rPr>
              <a:t>4</a:t>
            </a:r>
            <a:r>
              <a:rPr lang="en-GB" altLang="pt-BR" sz="1800" b="1" smtClean="0"/>
              <a:t> é agora subárvore direita de </a:t>
            </a:r>
            <a:r>
              <a:rPr lang="en-GB" altLang="pt-BR" sz="1800" b="1" smtClean="0">
                <a:solidFill>
                  <a:srgbClr val="FC0128"/>
                </a:solidFill>
              </a:rPr>
              <a:t>2</a:t>
            </a:r>
            <a:r>
              <a:rPr lang="en-GB" altLang="pt-BR" sz="1800" b="1" smtClean="0"/>
              <a:t>. Condição de ordem da árvore de busca é mantida.</a:t>
            </a:r>
          </a:p>
        </p:txBody>
      </p:sp>
      <p:pic>
        <p:nvPicPr>
          <p:cNvPr id="12292" name="Picture 5" descr="AVL0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3627438"/>
            <a:ext cx="68564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AutoShape 6"/>
          <p:cNvSpPr>
            <a:spLocks noChangeArrowheads="1"/>
          </p:cNvSpPr>
          <p:nvPr/>
        </p:nvSpPr>
        <p:spPr bwMode="auto">
          <a:xfrm>
            <a:off x="4572000" y="4365625"/>
            <a:ext cx="687388" cy="358775"/>
          </a:xfrm>
          <a:prstGeom prst="notchedRightArrow">
            <a:avLst>
              <a:gd name="adj1" fmla="val 50000"/>
              <a:gd name="adj2" fmla="val 478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pt-BR" sz="2800" smtClean="0"/>
              <a:t>Exemplo: criação de uma árvore AVL com os números de 1 a 7</a:t>
            </a:r>
            <a:endParaRPr lang="en-US" altLang="pt-BR" sz="28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z="2800" smtClean="0"/>
              <a:t>A inclusão de um nodo com chave </a:t>
            </a:r>
            <a:r>
              <a:rPr lang="en-GB" altLang="pt-BR" sz="2800" smtClean="0">
                <a:solidFill>
                  <a:srgbClr val="FF0000"/>
                </a:solidFill>
              </a:rPr>
              <a:t>7</a:t>
            </a:r>
            <a:r>
              <a:rPr lang="en-GB" altLang="pt-BR" sz="2800" smtClean="0"/>
              <a:t> causa uma rotação como já havíamos visto antes: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z="2400" smtClean="0">
                <a:solidFill>
                  <a:srgbClr val="FC0128"/>
                </a:solidFill>
              </a:rPr>
              <a:t>5</a:t>
            </a:r>
            <a:r>
              <a:rPr lang="en-GB" altLang="pt-BR" sz="2400" smtClean="0"/>
              <a:t> fica desequilibrado;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z="2400" smtClean="0"/>
              <a:t>rotacionamos em </a:t>
            </a:r>
            <a:r>
              <a:rPr lang="en-GB" altLang="pt-BR" sz="2400" smtClean="0">
                <a:solidFill>
                  <a:srgbClr val="FC0128"/>
                </a:solidFill>
              </a:rPr>
              <a:t>6</a:t>
            </a:r>
            <a:r>
              <a:rPr lang="en-GB" altLang="pt-BR" sz="2400" smtClean="0"/>
              <a:t>.</a:t>
            </a:r>
          </a:p>
        </p:txBody>
      </p:sp>
      <p:pic>
        <p:nvPicPr>
          <p:cNvPr id="13316" name="Picture 5" descr="AVL0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3627438"/>
            <a:ext cx="68564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AutoShape 6"/>
          <p:cNvSpPr>
            <a:spLocks noChangeArrowheads="1"/>
          </p:cNvSpPr>
          <p:nvPr/>
        </p:nvSpPr>
        <p:spPr bwMode="auto">
          <a:xfrm>
            <a:off x="4787900" y="4510088"/>
            <a:ext cx="688975" cy="358775"/>
          </a:xfrm>
          <a:prstGeom prst="notchedRightArrow">
            <a:avLst>
              <a:gd name="adj1" fmla="val 50000"/>
              <a:gd name="adj2" fmla="val 48009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to 40"/>
          <p:cNvCxnSpPr/>
          <p:nvPr/>
        </p:nvCxnSpPr>
        <p:spPr>
          <a:xfrm rot="10800000">
            <a:off x="4929188" y="3857625"/>
            <a:ext cx="571500" cy="3571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4986338" y="4429125"/>
            <a:ext cx="514350" cy="4603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200" smtClean="0"/>
              <a:t>Inclusão com rotação simples à esquerda</a:t>
            </a:r>
            <a:endParaRPr lang="en-US" altLang="pt-BR" sz="3200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63" y="1571625"/>
            <a:ext cx="7858125" cy="8572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200" smtClean="0"/>
              <a:t>Corresponde a uma rotação entre os nodos </a:t>
            </a:r>
            <a:r>
              <a:rPr lang="pt-BR" altLang="pt-BR" sz="2200" smtClean="0">
                <a:solidFill>
                  <a:srgbClr val="FF0000"/>
                </a:solidFill>
              </a:rPr>
              <a:t>k2</a:t>
            </a:r>
            <a:r>
              <a:rPr lang="pt-BR" altLang="pt-BR" sz="2200" smtClean="0"/>
              <a:t> e seu filho da esquerda, </a:t>
            </a:r>
            <a:r>
              <a:rPr lang="pt-BR" altLang="pt-BR" sz="2200" smtClean="0">
                <a:solidFill>
                  <a:srgbClr val="FF0000"/>
                </a:solidFill>
              </a:rPr>
              <a:t>k1</a:t>
            </a:r>
            <a:r>
              <a:rPr lang="pt-BR" altLang="pt-BR" sz="2200" smtClean="0"/>
              <a:t>, envolvendo as subárvores </a:t>
            </a:r>
            <a:r>
              <a:rPr lang="pt-BR" altLang="pt-BR" sz="2200" smtClean="0">
                <a:solidFill>
                  <a:srgbClr val="FF0000"/>
                </a:solidFill>
              </a:rPr>
              <a:t>A</a:t>
            </a:r>
            <a:r>
              <a:rPr lang="pt-BR" altLang="pt-BR" sz="2200" smtClean="0"/>
              <a:t>, </a:t>
            </a:r>
            <a:r>
              <a:rPr lang="pt-BR" altLang="pt-BR" sz="2200" smtClean="0">
                <a:solidFill>
                  <a:srgbClr val="FF0000"/>
                </a:solidFill>
              </a:rPr>
              <a:t>B</a:t>
            </a:r>
            <a:r>
              <a:rPr lang="pt-BR" altLang="pt-BR" sz="2200" smtClean="0"/>
              <a:t> e </a:t>
            </a:r>
            <a:r>
              <a:rPr lang="pt-BR" altLang="pt-BR" sz="2200" smtClean="0">
                <a:solidFill>
                  <a:srgbClr val="FF0000"/>
                </a:solidFill>
              </a:rPr>
              <a:t>C</a:t>
            </a:r>
          </a:p>
        </p:txBody>
      </p:sp>
      <p:grpSp>
        <p:nvGrpSpPr>
          <p:cNvPr id="2" name="Grupo 39"/>
          <p:cNvGrpSpPr>
            <a:grpSpLocks/>
          </p:cNvGrpSpPr>
          <p:nvPr/>
        </p:nvGrpSpPr>
        <p:grpSpPr bwMode="auto">
          <a:xfrm>
            <a:off x="2733675" y="4127500"/>
            <a:ext cx="1627188" cy="1327150"/>
            <a:chOff x="2734374" y="3555318"/>
            <a:chExt cx="1626844" cy="1328301"/>
          </a:xfrm>
        </p:grpSpPr>
        <p:sp>
          <p:nvSpPr>
            <p:cNvPr id="8" name="Elipse 7"/>
            <p:cNvSpPr/>
            <p:nvPr/>
          </p:nvSpPr>
          <p:spPr>
            <a:xfrm>
              <a:off x="3875506" y="3555318"/>
              <a:ext cx="485712" cy="488346"/>
            </a:xfrm>
            <a:prstGeom prst="ellipse">
              <a:avLst/>
            </a:prstGeom>
            <a:solidFill>
              <a:srgbClr val="339933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k1</a:t>
              </a:r>
              <a:endParaRPr lang="pt-BR" sz="600" b="1" dirty="0"/>
            </a:p>
          </p:txBody>
        </p:sp>
        <p:sp>
          <p:nvSpPr>
            <p:cNvPr id="10" name="Triângulo isósceles 9"/>
            <p:cNvSpPr/>
            <p:nvPr/>
          </p:nvSpPr>
          <p:spPr>
            <a:xfrm>
              <a:off x="2734374" y="4252025"/>
              <a:ext cx="1047500" cy="631594"/>
            </a:xfrm>
            <a:prstGeom prst="triangle">
              <a:avLst/>
            </a:prstGeom>
            <a:solidFill>
              <a:srgbClr val="D09E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B</a:t>
              </a:r>
            </a:p>
          </p:txBody>
        </p:sp>
        <p:cxnSp>
          <p:nvCxnSpPr>
            <p:cNvPr id="25" name="Conector reto 24"/>
            <p:cNvCxnSpPr/>
            <p:nvPr/>
          </p:nvCxnSpPr>
          <p:spPr>
            <a:xfrm rot="10800000" flipV="1">
              <a:off x="3258138" y="3906460"/>
              <a:ext cx="611059" cy="34478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33"/>
          <p:cNvGrpSpPr>
            <a:grpSpLocks/>
          </p:cNvGrpSpPr>
          <p:nvPr/>
        </p:nvGrpSpPr>
        <p:grpSpPr bwMode="auto">
          <a:xfrm>
            <a:off x="4654550" y="3554413"/>
            <a:ext cx="1631950" cy="1366837"/>
            <a:chOff x="4653817" y="2982326"/>
            <a:chExt cx="1632695" cy="1367368"/>
          </a:xfrm>
        </p:grpSpPr>
        <p:sp>
          <p:nvSpPr>
            <p:cNvPr id="7" name="Elipse 6"/>
            <p:cNvSpPr/>
            <p:nvPr/>
          </p:nvSpPr>
          <p:spPr>
            <a:xfrm>
              <a:off x="4653817" y="2982326"/>
              <a:ext cx="485712" cy="488346"/>
            </a:xfrm>
            <a:prstGeom prst="ellipse">
              <a:avLst/>
            </a:prstGeom>
            <a:solidFill>
              <a:srgbClr val="AC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k2</a:t>
              </a:r>
              <a:endParaRPr lang="pt-BR" sz="600" b="1" dirty="0"/>
            </a:p>
          </p:txBody>
        </p:sp>
        <p:sp>
          <p:nvSpPr>
            <p:cNvPr id="12" name="Triângulo isósceles 11"/>
            <p:cNvSpPr/>
            <p:nvPr/>
          </p:nvSpPr>
          <p:spPr>
            <a:xfrm>
              <a:off x="5239012" y="3718100"/>
              <a:ext cx="1047500" cy="631594"/>
            </a:xfrm>
            <a:prstGeom prst="triangle">
              <a:avLst/>
            </a:prstGeom>
            <a:solidFill>
              <a:srgbClr val="AC00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A</a:t>
              </a:r>
            </a:p>
          </p:txBody>
        </p:sp>
        <p:cxnSp>
          <p:nvCxnSpPr>
            <p:cNvPr id="30" name="Conector reto 29"/>
            <p:cNvCxnSpPr/>
            <p:nvPr/>
          </p:nvCxnSpPr>
          <p:spPr>
            <a:xfrm>
              <a:off x="5101696" y="3344417"/>
              <a:ext cx="625761" cy="40020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Conector reto 32"/>
          <p:cNvCxnSpPr/>
          <p:nvPr/>
        </p:nvCxnSpPr>
        <p:spPr>
          <a:xfrm rot="10800000">
            <a:off x="4325938" y="4478338"/>
            <a:ext cx="701675" cy="4032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4489961" y="4869108"/>
            <a:ext cx="1047500" cy="631594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cxnSp>
        <p:nvCxnSpPr>
          <p:cNvPr id="43" name="Conector reto 42"/>
          <p:cNvCxnSpPr/>
          <p:nvPr/>
        </p:nvCxnSpPr>
        <p:spPr>
          <a:xfrm rot="10800000" flipV="1">
            <a:off x="4289425" y="3916363"/>
            <a:ext cx="396875" cy="2825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o 22"/>
          <p:cNvGrpSpPr>
            <a:grpSpLocks/>
          </p:cNvGrpSpPr>
          <p:nvPr/>
        </p:nvGrpSpPr>
        <p:grpSpPr bwMode="auto">
          <a:xfrm flipH="1">
            <a:off x="1785938" y="3143250"/>
            <a:ext cx="2643187" cy="714375"/>
            <a:chOff x="4714876" y="2214554"/>
            <a:chExt cx="2500330" cy="714380"/>
          </a:xfrm>
        </p:grpSpPr>
        <p:sp>
          <p:nvSpPr>
            <p:cNvPr id="24" name="Retângulo de cantos arredondados 23"/>
            <p:cNvSpPr/>
            <p:nvPr/>
          </p:nvSpPr>
          <p:spPr>
            <a:xfrm>
              <a:off x="5572346" y="2214554"/>
              <a:ext cx="1642860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Esta aresta é o ponto de desequilíbrio</a:t>
              </a:r>
            </a:p>
          </p:txBody>
        </p:sp>
        <p:cxnSp>
          <p:nvCxnSpPr>
            <p:cNvPr id="26" name="Conector angulado 25"/>
            <p:cNvCxnSpPr>
              <a:stCxn id="24" idx="1"/>
            </p:cNvCxnSpPr>
            <p:nvPr/>
          </p:nvCxnSpPr>
          <p:spPr>
            <a:xfrm rot="10800000" flipV="1">
              <a:off x="4714876" y="2571745"/>
              <a:ext cx="857470" cy="285752"/>
            </a:xfrm>
            <a:prstGeom prst="bentConnector3">
              <a:avLst>
                <a:gd name="adj1" fmla="val 10037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26"/>
          <p:cNvGrpSpPr>
            <a:grpSpLocks/>
          </p:cNvGrpSpPr>
          <p:nvPr/>
        </p:nvGrpSpPr>
        <p:grpSpPr bwMode="auto">
          <a:xfrm>
            <a:off x="4929188" y="2786063"/>
            <a:ext cx="2500312" cy="714375"/>
            <a:chOff x="4714876" y="2214554"/>
            <a:chExt cx="2500330" cy="714380"/>
          </a:xfrm>
        </p:grpSpPr>
        <p:sp>
          <p:nvSpPr>
            <p:cNvPr id="28" name="Retângulo de cantos arredondados 27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Devolvo k1 como a nova raiz desta subárvore</a:t>
              </a:r>
            </a:p>
          </p:txBody>
        </p:sp>
        <p:cxnSp>
          <p:nvCxnSpPr>
            <p:cNvPr id="29" name="Conector angulado 28"/>
            <p:cNvCxnSpPr>
              <a:stCxn id="28" idx="1"/>
            </p:cNvCxnSpPr>
            <p:nvPr/>
          </p:nvCxnSpPr>
          <p:spPr>
            <a:xfrm rot="10800000" flipV="1">
              <a:off x="4714876" y="2571743"/>
              <a:ext cx="857256" cy="285752"/>
            </a:xfrm>
            <a:prstGeom prst="bentConnector3">
              <a:avLst>
                <a:gd name="adj1" fmla="val 10037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08282 0.0810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0.07274 -0.083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-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200" smtClean="0"/>
              <a:t>Inclusão com rotação simples à esquerda</a:t>
            </a:r>
            <a:endParaRPr lang="en-US" altLang="pt-BR" sz="32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63" y="1571625"/>
            <a:ext cx="8072437" cy="478631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nodoAVL *simp_roda_esq(k2 *nodoAVL)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variáveis locais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k1 : *nodoAVL;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início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k1 &lt;- k2-&gt;esq;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k2-&gt;esq &lt;- k1-&gt;dir;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k1-&gt;dir &lt;- k2;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/* atualize alturas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k2-&gt;alt &lt;- max(altura(k2-&gt;esq), altura(k2-&gt;dir)) + 1;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k1-&gt;alt &lt;- max(altura(k1-&gt;esq), k2-&gt;alt) + 1;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  retorne k1; /* nova raiz da subárvore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smtClean="0">
                <a:latin typeface="Courier New" pitchFamily="49" charset="0"/>
                <a:cs typeface="Courier New" pitchFamily="49" charset="0"/>
              </a:rPr>
              <a:t> fim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200" smtClean="0"/>
              <a:t>Inclusão com rotação simples à direita</a:t>
            </a:r>
            <a:endParaRPr lang="en-US" altLang="pt-BR" sz="32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63" y="1571625"/>
            <a:ext cx="8072437" cy="478631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nodoAVL *simp_roda_dir(k2 *nodoAVL)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variáveis locais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k1 : *nodoAVL;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início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k1 &lt;- k2-&gt;dir;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k2-&gt;dir &lt;- k1-&gt;esq;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k1-&gt;esq &lt;- k2;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/* atualize alturas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k2-&gt;alt &lt;- max(altura(k2-&gt;dir), altura(k2-&gt;esq)) + 1;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k1-&gt;alt &lt;- max(altura(k1-&gt;dir), k2-&gt;alt) + 1;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  retorne k1; /* nova raiz da subárvore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latin typeface="Courier New" pitchFamily="49" charset="0"/>
                <a:cs typeface="Courier New" pitchFamily="49" charset="0"/>
              </a:rPr>
              <a:t> fim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Inclusão com rotação dupla</a:t>
            </a:r>
            <a:endParaRPr lang="en-US" altLang="pt-BR" sz="40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mtClean="0"/>
              <a:t>O algoritmo descrito até agora tem um problema: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existem casos onde ele não basta para consertar a árvore após uma inclusão ou exclusão.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mtClean="0"/>
              <a:t>Exemplo: inserimos as chaves </a:t>
            </a:r>
            <a:r>
              <a:rPr lang="en-GB" altLang="pt-BR" smtClean="0">
                <a:solidFill>
                  <a:srgbClr val="FC0128"/>
                </a:solidFill>
              </a:rPr>
              <a:t>8</a:t>
            </a:r>
            <a:r>
              <a:rPr lang="en-GB" altLang="pt-BR" smtClean="0"/>
              <a:t> a </a:t>
            </a:r>
            <a:r>
              <a:rPr lang="en-GB" altLang="pt-BR" smtClean="0">
                <a:solidFill>
                  <a:srgbClr val="FC0128"/>
                </a:solidFill>
              </a:rPr>
              <a:t>15</a:t>
            </a:r>
            <a:r>
              <a:rPr lang="en-GB" altLang="pt-BR" smtClean="0"/>
              <a:t>, em ordem inversa, na árvore anterior.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a inserção de </a:t>
            </a:r>
            <a:r>
              <a:rPr lang="en-GB" altLang="pt-BR" smtClean="0">
                <a:solidFill>
                  <a:srgbClr val="FF0000"/>
                </a:solidFill>
              </a:rPr>
              <a:t>15</a:t>
            </a:r>
            <a:r>
              <a:rPr lang="en-GB" altLang="pt-BR" smtClean="0"/>
              <a:t> não provoca problemas, nem desbalanceia a árvore;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a inserção de </a:t>
            </a:r>
            <a:r>
              <a:rPr lang="en-GB" altLang="pt-BR" smtClean="0">
                <a:solidFill>
                  <a:srgbClr val="FC0128"/>
                </a:solidFill>
              </a:rPr>
              <a:t>14</a:t>
            </a:r>
            <a:r>
              <a:rPr lang="en-GB" altLang="pt-BR" smtClean="0"/>
              <a:t>, por sua vez, faz o rebalanceamento falhar.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4000" smtClean="0"/>
              <a:t>Inclusão com rotação dupla</a:t>
            </a:r>
            <a:endParaRPr lang="en-US" altLang="pt-BR" sz="40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pt-BR" sz="2800" smtClean="0"/>
              <a:t>O problema que surge aqui é que tanto </a:t>
            </a:r>
            <a:r>
              <a:rPr lang="en-GB" altLang="pt-BR" sz="2800" smtClean="0">
                <a:solidFill>
                  <a:srgbClr val="FF0000"/>
                </a:solidFill>
              </a:rPr>
              <a:t>7</a:t>
            </a:r>
            <a:r>
              <a:rPr lang="en-GB" altLang="pt-BR" sz="2800" smtClean="0"/>
              <a:t> como </a:t>
            </a:r>
            <a:r>
              <a:rPr lang="en-GB" altLang="pt-BR" sz="2800" smtClean="0">
                <a:solidFill>
                  <a:srgbClr val="FF0000"/>
                </a:solidFill>
              </a:rPr>
              <a:t>14</a:t>
            </a:r>
            <a:r>
              <a:rPr lang="en-GB" altLang="pt-BR" sz="2800" smtClean="0"/>
              <a:t> são candidatos à subárvore esquerda de </a:t>
            </a:r>
            <a:r>
              <a:rPr lang="en-GB" altLang="pt-BR" sz="2800" smtClean="0">
                <a:solidFill>
                  <a:srgbClr val="FF0000"/>
                </a:solidFill>
              </a:rPr>
              <a:t>15</a:t>
            </a:r>
            <a:r>
              <a:rPr lang="en-GB" altLang="pt-BR" sz="2800" smtClean="0"/>
              <a:t>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pt-BR" sz="2800" smtClean="0"/>
              <a:t>Neste caso, necessitamos de uma dupla rotação.</a:t>
            </a:r>
          </a:p>
        </p:txBody>
      </p:sp>
      <p:pic>
        <p:nvPicPr>
          <p:cNvPr id="18436" name="Picture 5" descr="AVL0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3627438"/>
            <a:ext cx="68564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AutoShape 6"/>
          <p:cNvSpPr>
            <a:spLocks noChangeArrowheads="1"/>
          </p:cNvSpPr>
          <p:nvPr/>
        </p:nvSpPr>
        <p:spPr bwMode="auto">
          <a:xfrm>
            <a:off x="4572000" y="4219575"/>
            <a:ext cx="760413" cy="288925"/>
          </a:xfrm>
          <a:prstGeom prst="notchedRightArrow">
            <a:avLst>
              <a:gd name="adj1" fmla="val 50000"/>
              <a:gd name="adj2" fmla="val 6579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mtClean="0"/>
              <a:t>Inclusão com rotação dupla</a:t>
            </a:r>
            <a:endParaRPr lang="en-US" altLang="pt-BR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smtClean="0"/>
              <a:t>O processo é semelhante à rotação simples, só que envolve </a:t>
            </a:r>
            <a:r>
              <a:rPr lang="pt-BR" altLang="pt-BR" sz="2400" smtClean="0">
                <a:solidFill>
                  <a:srgbClr val="FF0000"/>
                </a:solidFill>
              </a:rPr>
              <a:t>4</a:t>
            </a:r>
            <a:r>
              <a:rPr lang="pt-BR" altLang="pt-BR" sz="2400" smtClean="0"/>
              <a:t> subárvores: </a:t>
            </a:r>
            <a:r>
              <a:rPr lang="pt-BR" altLang="pt-BR" sz="2400" smtClean="0">
                <a:solidFill>
                  <a:srgbClr val="FF0000"/>
                </a:solidFill>
              </a:rPr>
              <a:t>A</a:t>
            </a:r>
            <a:r>
              <a:rPr lang="pt-BR" altLang="pt-BR" sz="2400" smtClean="0"/>
              <a:t>, </a:t>
            </a:r>
            <a:r>
              <a:rPr lang="pt-BR" altLang="pt-BR" sz="2400" smtClean="0">
                <a:solidFill>
                  <a:srgbClr val="FF0000"/>
                </a:solidFill>
              </a:rPr>
              <a:t>B</a:t>
            </a:r>
            <a:r>
              <a:rPr lang="pt-BR" altLang="pt-BR" sz="2400" smtClean="0"/>
              <a:t>, </a:t>
            </a:r>
            <a:r>
              <a:rPr lang="pt-BR" altLang="pt-BR" sz="2400" smtClean="0">
                <a:solidFill>
                  <a:srgbClr val="FF0000"/>
                </a:solidFill>
              </a:rPr>
              <a:t>C</a:t>
            </a:r>
            <a:r>
              <a:rPr lang="pt-BR" altLang="pt-BR" sz="2400" smtClean="0"/>
              <a:t> e </a:t>
            </a:r>
            <a:r>
              <a:rPr lang="pt-BR" altLang="pt-BR" sz="2400" smtClean="0">
                <a:solidFill>
                  <a:srgbClr val="FF0000"/>
                </a:solidFill>
              </a:rPr>
              <a:t>D</a:t>
            </a:r>
            <a:endParaRPr lang="pt-BR" altLang="pt-BR" sz="2400" smtClean="0"/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pt-BR" altLang="pt-BR" sz="2000" smtClean="0"/>
              <a:t>corresponderia a uma rotação efetuada primeiro entre </a:t>
            </a:r>
            <a:r>
              <a:rPr lang="pt-BR" altLang="pt-BR" sz="2000" smtClean="0">
                <a:solidFill>
                  <a:srgbClr val="FF0000"/>
                </a:solidFill>
              </a:rPr>
              <a:t>k1</a:t>
            </a:r>
            <a:r>
              <a:rPr lang="pt-BR" altLang="pt-BR" sz="2000" smtClean="0"/>
              <a:t> e </a:t>
            </a:r>
            <a:r>
              <a:rPr lang="pt-BR" altLang="pt-BR" sz="2000" smtClean="0">
                <a:solidFill>
                  <a:srgbClr val="FF0000"/>
                </a:solidFill>
              </a:rPr>
              <a:t>k2</a:t>
            </a:r>
            <a:r>
              <a:rPr lang="pt-BR" altLang="pt-BR" sz="2000" smtClean="0"/>
              <a:t> e depois entre </a:t>
            </a:r>
            <a:r>
              <a:rPr lang="pt-BR" altLang="pt-BR" sz="2000" smtClean="0">
                <a:solidFill>
                  <a:srgbClr val="FF0000"/>
                </a:solidFill>
              </a:rPr>
              <a:t>k2</a:t>
            </a:r>
            <a:r>
              <a:rPr lang="pt-BR" altLang="pt-BR" sz="2000" smtClean="0"/>
              <a:t> e </a:t>
            </a:r>
            <a:r>
              <a:rPr lang="pt-BR" altLang="pt-BR" sz="2000" smtClean="0">
                <a:solidFill>
                  <a:srgbClr val="FF0000"/>
                </a:solidFill>
              </a:rPr>
              <a:t>k3</a:t>
            </a:r>
            <a:r>
              <a:rPr lang="pt-BR" altLang="pt-BR" sz="2000" smtClean="0"/>
              <a:t>.</a:t>
            </a:r>
          </a:p>
        </p:txBody>
      </p:sp>
      <p:sp>
        <p:nvSpPr>
          <p:cNvPr id="6" name="Elipse 5"/>
          <p:cNvSpPr/>
          <p:nvPr/>
        </p:nvSpPr>
        <p:spPr>
          <a:xfrm>
            <a:off x="2314559" y="3767140"/>
            <a:ext cx="395290" cy="35719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k3</a:t>
            </a:r>
            <a:endParaRPr lang="pt-BR" sz="600" b="1" dirty="0"/>
          </a:p>
        </p:txBody>
      </p:sp>
      <p:sp>
        <p:nvSpPr>
          <p:cNvPr id="7" name="Elipse 6"/>
          <p:cNvSpPr/>
          <p:nvPr/>
        </p:nvSpPr>
        <p:spPr>
          <a:xfrm>
            <a:off x="3100377" y="4171955"/>
            <a:ext cx="395290" cy="357190"/>
          </a:xfrm>
          <a:prstGeom prst="ellipse">
            <a:avLst/>
          </a:prstGeom>
          <a:solidFill>
            <a:srgbClr val="AC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k1</a:t>
            </a:r>
            <a:endParaRPr lang="pt-BR" sz="600" b="1" dirty="0"/>
          </a:p>
        </p:txBody>
      </p:sp>
      <p:sp>
        <p:nvSpPr>
          <p:cNvPr id="8" name="Elipse 7"/>
          <p:cNvSpPr/>
          <p:nvPr/>
        </p:nvSpPr>
        <p:spPr>
          <a:xfrm>
            <a:off x="2466959" y="4591058"/>
            <a:ext cx="395290" cy="357190"/>
          </a:xfrm>
          <a:prstGeom prst="ellipse">
            <a:avLst/>
          </a:prstGeom>
          <a:solidFill>
            <a:srgbClr val="33993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k2</a:t>
            </a:r>
            <a:endParaRPr lang="pt-BR" sz="600" b="1" dirty="0"/>
          </a:p>
        </p:txBody>
      </p:sp>
      <p:sp>
        <p:nvSpPr>
          <p:cNvPr id="9" name="Triângulo isósceles 8"/>
          <p:cNvSpPr/>
          <p:nvPr/>
        </p:nvSpPr>
        <p:spPr>
          <a:xfrm>
            <a:off x="1347764" y="4276731"/>
            <a:ext cx="852494" cy="461966"/>
          </a:xfrm>
          <a:prstGeom prst="triangle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A</a:t>
            </a:r>
          </a:p>
        </p:txBody>
      </p:sp>
      <p:sp>
        <p:nvSpPr>
          <p:cNvPr id="10" name="Triângulo isósceles 9"/>
          <p:cNvSpPr/>
          <p:nvPr/>
        </p:nvSpPr>
        <p:spPr>
          <a:xfrm>
            <a:off x="1538264" y="5100649"/>
            <a:ext cx="852494" cy="461966"/>
          </a:xfrm>
          <a:prstGeom prst="triangle">
            <a:avLst/>
          </a:prstGeom>
          <a:solidFill>
            <a:srgbClr val="D09E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B</a:t>
            </a:r>
          </a:p>
        </p:txBody>
      </p:sp>
      <p:sp>
        <p:nvSpPr>
          <p:cNvPr id="12" name="Triângulo isósceles 11"/>
          <p:cNvSpPr/>
          <p:nvPr/>
        </p:nvSpPr>
        <p:spPr>
          <a:xfrm>
            <a:off x="3576630" y="4710121"/>
            <a:ext cx="852494" cy="461966"/>
          </a:xfrm>
          <a:prstGeom prst="triangle">
            <a:avLst/>
          </a:prstGeom>
          <a:solidFill>
            <a:srgbClr val="AC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D</a:t>
            </a:r>
          </a:p>
        </p:txBody>
      </p:sp>
      <p:cxnSp>
        <p:nvCxnSpPr>
          <p:cNvPr id="21" name="Conector reto 20"/>
          <p:cNvCxnSpPr/>
          <p:nvPr/>
        </p:nvCxnSpPr>
        <p:spPr>
          <a:xfrm rot="10800000" flipV="1">
            <a:off x="1781175" y="4000500"/>
            <a:ext cx="519113" cy="2857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2684463" y="4032250"/>
            <a:ext cx="420687" cy="2254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 rot="10800000" flipV="1">
            <a:off x="1963738" y="4848225"/>
            <a:ext cx="498475" cy="25241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3463925" y="4437063"/>
            <a:ext cx="509588" cy="2921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rot="10800000">
            <a:off x="2833688" y="4848225"/>
            <a:ext cx="571500" cy="2952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2967025" y="5133987"/>
            <a:ext cx="852494" cy="461966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cxnSp>
        <p:nvCxnSpPr>
          <p:cNvPr id="43" name="Conector reto 42"/>
          <p:cNvCxnSpPr/>
          <p:nvPr/>
        </p:nvCxnSpPr>
        <p:spPr>
          <a:xfrm rot="10800000" flipV="1">
            <a:off x="2805113" y="4437063"/>
            <a:ext cx="322262" cy="2063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63"/>
          <p:cNvGrpSpPr>
            <a:grpSpLocks/>
          </p:cNvGrpSpPr>
          <p:nvPr/>
        </p:nvGrpSpPr>
        <p:grpSpPr bwMode="auto">
          <a:xfrm>
            <a:off x="4389438" y="3786188"/>
            <a:ext cx="4254500" cy="1400175"/>
            <a:chOff x="4389438" y="3786190"/>
            <a:chExt cx="4254528" cy="1400185"/>
          </a:xfrm>
        </p:grpSpPr>
        <p:sp>
          <p:nvSpPr>
            <p:cNvPr id="252934" name="AutoShape 6"/>
            <p:cNvSpPr>
              <a:spLocks noChangeArrowheads="1"/>
            </p:cNvSpPr>
            <p:nvPr/>
          </p:nvSpPr>
          <p:spPr bwMode="auto">
            <a:xfrm>
              <a:off x="4389438" y="4221163"/>
              <a:ext cx="687387" cy="287337"/>
            </a:xfrm>
            <a:prstGeom prst="notchedRightArrow">
              <a:avLst>
                <a:gd name="adj1" fmla="val 50000"/>
                <a:gd name="adj2" fmla="val 59807"/>
              </a:avLst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3" name="Elipse 12"/>
            <p:cNvSpPr/>
            <p:nvPr/>
          </p:nvSpPr>
          <p:spPr>
            <a:xfrm>
              <a:off x="5429256" y="4214818"/>
              <a:ext cx="3952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k3</a:t>
              </a:r>
              <a:endParaRPr lang="pt-BR" sz="600" b="1" dirty="0"/>
            </a:p>
          </p:txBody>
        </p:sp>
        <p:sp>
          <p:nvSpPr>
            <p:cNvPr id="14" name="Triângulo isósceles 13"/>
            <p:cNvSpPr/>
            <p:nvPr/>
          </p:nvSpPr>
          <p:spPr>
            <a:xfrm>
              <a:off x="4700588" y="4705359"/>
              <a:ext cx="852494" cy="461966"/>
            </a:xfrm>
            <a:prstGeom prst="triangle">
              <a:avLst/>
            </a:prstGeom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A</a:t>
              </a:r>
            </a:p>
          </p:txBody>
        </p:sp>
        <p:sp>
          <p:nvSpPr>
            <p:cNvPr id="15" name="Triângulo isósceles 14"/>
            <p:cNvSpPr/>
            <p:nvPr/>
          </p:nvSpPr>
          <p:spPr>
            <a:xfrm>
              <a:off x="5719770" y="4705359"/>
              <a:ext cx="852494" cy="461966"/>
            </a:xfrm>
            <a:prstGeom prst="triangle">
              <a:avLst/>
            </a:prstGeom>
            <a:solidFill>
              <a:srgbClr val="D09E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B</a:t>
              </a:r>
            </a:p>
          </p:txBody>
        </p:sp>
        <p:sp>
          <p:nvSpPr>
            <p:cNvPr id="16" name="Triângulo isósceles 15"/>
            <p:cNvSpPr/>
            <p:nvPr/>
          </p:nvSpPr>
          <p:spPr>
            <a:xfrm>
              <a:off x="6781815" y="4714884"/>
              <a:ext cx="852494" cy="461966"/>
            </a:xfrm>
            <a:prstGeom prst="triangle">
              <a:avLst/>
            </a:prstGeom>
            <a:solidFill>
              <a:srgbClr val="339933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C</a:t>
              </a:r>
            </a:p>
          </p:txBody>
        </p:sp>
        <p:sp>
          <p:nvSpPr>
            <p:cNvPr id="17" name="Triângulo isósceles 16"/>
            <p:cNvSpPr/>
            <p:nvPr/>
          </p:nvSpPr>
          <p:spPr>
            <a:xfrm>
              <a:off x="7791472" y="4724409"/>
              <a:ext cx="852494" cy="461966"/>
            </a:xfrm>
            <a:prstGeom prst="triangle">
              <a:avLst/>
            </a:prstGeom>
            <a:solidFill>
              <a:srgbClr val="AC00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D</a:t>
              </a:r>
            </a:p>
          </p:txBody>
        </p:sp>
        <p:sp>
          <p:nvSpPr>
            <p:cNvPr id="18" name="Elipse 17"/>
            <p:cNvSpPr/>
            <p:nvPr/>
          </p:nvSpPr>
          <p:spPr>
            <a:xfrm>
              <a:off x="6500826" y="3786190"/>
              <a:ext cx="395290" cy="357190"/>
            </a:xfrm>
            <a:prstGeom prst="ellipse">
              <a:avLst/>
            </a:prstGeom>
            <a:solidFill>
              <a:srgbClr val="339933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k2</a:t>
              </a:r>
              <a:endParaRPr lang="pt-BR" sz="600" b="1" dirty="0"/>
            </a:p>
          </p:txBody>
        </p:sp>
        <p:sp>
          <p:nvSpPr>
            <p:cNvPr id="19" name="Elipse 18"/>
            <p:cNvSpPr/>
            <p:nvPr/>
          </p:nvSpPr>
          <p:spPr>
            <a:xfrm>
              <a:off x="7515246" y="4229105"/>
              <a:ext cx="395290" cy="357190"/>
            </a:xfrm>
            <a:prstGeom prst="ellipse">
              <a:avLst/>
            </a:prstGeom>
            <a:solidFill>
              <a:srgbClr val="AC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k1</a:t>
              </a:r>
              <a:endParaRPr lang="pt-BR" sz="600" b="1" dirty="0"/>
            </a:p>
          </p:txBody>
        </p:sp>
        <p:cxnSp>
          <p:nvCxnSpPr>
            <p:cNvPr id="46" name="Conector reto 45"/>
            <p:cNvCxnSpPr/>
            <p:nvPr/>
          </p:nvCxnSpPr>
          <p:spPr>
            <a:xfrm rot="10800000" flipV="1">
              <a:off x="5143505" y="4481520"/>
              <a:ext cx="298452" cy="21590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/>
            <p:cNvCxnSpPr/>
            <p:nvPr/>
          </p:nvCxnSpPr>
          <p:spPr>
            <a:xfrm rot="10800000" flipV="1">
              <a:off x="7215207" y="4500570"/>
              <a:ext cx="298452" cy="21590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to 49"/>
            <p:cNvCxnSpPr/>
            <p:nvPr/>
          </p:nvCxnSpPr>
          <p:spPr>
            <a:xfrm rot="10800000">
              <a:off x="5786447" y="4475170"/>
              <a:ext cx="322264" cy="23971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ector reto 53"/>
            <p:cNvCxnSpPr/>
            <p:nvPr/>
          </p:nvCxnSpPr>
          <p:spPr>
            <a:xfrm rot="10800000">
              <a:off x="7858148" y="4500570"/>
              <a:ext cx="322265" cy="23971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ector reto 54"/>
            <p:cNvCxnSpPr/>
            <p:nvPr/>
          </p:nvCxnSpPr>
          <p:spPr>
            <a:xfrm rot="10800000" flipV="1">
              <a:off x="5786447" y="4017967"/>
              <a:ext cx="727080" cy="26987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to 57"/>
            <p:cNvCxnSpPr/>
            <p:nvPr/>
          </p:nvCxnSpPr>
          <p:spPr>
            <a:xfrm>
              <a:off x="6880241" y="4002092"/>
              <a:ext cx="652467" cy="30797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to 40"/>
          <p:cNvCxnSpPr/>
          <p:nvPr/>
        </p:nvCxnSpPr>
        <p:spPr>
          <a:xfrm rot="10800000">
            <a:off x="4929188" y="3286125"/>
            <a:ext cx="571500" cy="3571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4986338" y="3857625"/>
            <a:ext cx="514350" cy="4603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mtClean="0"/>
              <a:t>Inclusão com rotação dupla</a:t>
            </a:r>
            <a:endParaRPr lang="en-US" altLang="pt-BR" smtClean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5143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smtClean="0"/>
              <a:t>P1: Rotação entre k1 e k2</a:t>
            </a:r>
          </a:p>
        </p:txBody>
      </p:sp>
      <p:sp>
        <p:nvSpPr>
          <p:cNvPr id="6" name="Elipse 5"/>
          <p:cNvSpPr/>
          <p:nvPr/>
        </p:nvSpPr>
        <p:spPr>
          <a:xfrm>
            <a:off x="3688245" y="2428868"/>
            <a:ext cx="485712" cy="48834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k3</a:t>
            </a:r>
            <a:endParaRPr lang="pt-BR" sz="600" b="1" dirty="0"/>
          </a:p>
        </p:txBody>
      </p:sp>
      <p:sp>
        <p:nvSpPr>
          <p:cNvPr id="9" name="Triângulo isósceles 8"/>
          <p:cNvSpPr/>
          <p:nvPr/>
        </p:nvSpPr>
        <p:spPr>
          <a:xfrm>
            <a:off x="2500298" y="3125574"/>
            <a:ext cx="1047500" cy="631594"/>
          </a:xfrm>
          <a:prstGeom prst="triangle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A</a:t>
            </a:r>
          </a:p>
        </p:txBody>
      </p:sp>
      <p:cxnSp>
        <p:nvCxnSpPr>
          <p:cNvPr id="21" name="Conector reto 20"/>
          <p:cNvCxnSpPr/>
          <p:nvPr/>
        </p:nvCxnSpPr>
        <p:spPr>
          <a:xfrm rot="10800000" flipV="1">
            <a:off x="3032125" y="2747963"/>
            <a:ext cx="638175" cy="3905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4143375" y="2790825"/>
            <a:ext cx="515938" cy="3079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39"/>
          <p:cNvGrpSpPr>
            <a:grpSpLocks/>
          </p:cNvGrpSpPr>
          <p:nvPr/>
        </p:nvGrpSpPr>
        <p:grpSpPr bwMode="auto">
          <a:xfrm>
            <a:off x="2733675" y="3556000"/>
            <a:ext cx="1627188" cy="1327150"/>
            <a:chOff x="2734374" y="3555318"/>
            <a:chExt cx="1626844" cy="1328301"/>
          </a:xfrm>
        </p:grpSpPr>
        <p:sp>
          <p:nvSpPr>
            <p:cNvPr id="8" name="Elipse 7"/>
            <p:cNvSpPr/>
            <p:nvPr/>
          </p:nvSpPr>
          <p:spPr>
            <a:xfrm>
              <a:off x="3875506" y="3555318"/>
              <a:ext cx="485712" cy="488346"/>
            </a:xfrm>
            <a:prstGeom prst="ellipse">
              <a:avLst/>
            </a:prstGeom>
            <a:solidFill>
              <a:srgbClr val="339933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k2</a:t>
              </a:r>
              <a:endParaRPr lang="pt-BR" sz="600" b="1" dirty="0"/>
            </a:p>
          </p:txBody>
        </p:sp>
        <p:sp>
          <p:nvSpPr>
            <p:cNvPr id="10" name="Triângulo isósceles 9"/>
            <p:cNvSpPr/>
            <p:nvPr/>
          </p:nvSpPr>
          <p:spPr>
            <a:xfrm>
              <a:off x="2734374" y="4252025"/>
              <a:ext cx="1047500" cy="631594"/>
            </a:xfrm>
            <a:prstGeom prst="triangle">
              <a:avLst/>
            </a:prstGeom>
            <a:solidFill>
              <a:srgbClr val="D09E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B</a:t>
              </a:r>
            </a:p>
          </p:txBody>
        </p:sp>
        <p:cxnSp>
          <p:nvCxnSpPr>
            <p:cNvPr id="25" name="Conector reto 24"/>
            <p:cNvCxnSpPr/>
            <p:nvPr/>
          </p:nvCxnSpPr>
          <p:spPr>
            <a:xfrm rot="10800000" flipV="1">
              <a:off x="3258138" y="3906460"/>
              <a:ext cx="611059" cy="34478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33"/>
          <p:cNvGrpSpPr>
            <a:grpSpLocks/>
          </p:cNvGrpSpPr>
          <p:nvPr/>
        </p:nvGrpSpPr>
        <p:grpSpPr bwMode="auto">
          <a:xfrm>
            <a:off x="4654550" y="2982913"/>
            <a:ext cx="1631950" cy="1366837"/>
            <a:chOff x="4653817" y="2982326"/>
            <a:chExt cx="1632695" cy="1367368"/>
          </a:xfrm>
        </p:grpSpPr>
        <p:sp>
          <p:nvSpPr>
            <p:cNvPr id="7" name="Elipse 6"/>
            <p:cNvSpPr/>
            <p:nvPr/>
          </p:nvSpPr>
          <p:spPr>
            <a:xfrm>
              <a:off x="4653817" y="2982326"/>
              <a:ext cx="485712" cy="488346"/>
            </a:xfrm>
            <a:prstGeom prst="ellipse">
              <a:avLst/>
            </a:prstGeom>
            <a:solidFill>
              <a:srgbClr val="AC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k1</a:t>
              </a:r>
              <a:endParaRPr lang="pt-BR" sz="600" b="1" dirty="0"/>
            </a:p>
          </p:txBody>
        </p:sp>
        <p:sp>
          <p:nvSpPr>
            <p:cNvPr id="12" name="Triângulo isósceles 11"/>
            <p:cNvSpPr/>
            <p:nvPr/>
          </p:nvSpPr>
          <p:spPr>
            <a:xfrm>
              <a:off x="5239012" y="3718100"/>
              <a:ext cx="1047500" cy="631594"/>
            </a:xfrm>
            <a:prstGeom prst="triangle">
              <a:avLst/>
            </a:prstGeom>
            <a:solidFill>
              <a:srgbClr val="AC00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D</a:t>
              </a:r>
            </a:p>
          </p:txBody>
        </p:sp>
        <p:cxnSp>
          <p:nvCxnSpPr>
            <p:cNvPr id="30" name="Conector reto 29"/>
            <p:cNvCxnSpPr/>
            <p:nvPr/>
          </p:nvCxnSpPr>
          <p:spPr>
            <a:xfrm>
              <a:off x="5101696" y="3344417"/>
              <a:ext cx="625761" cy="40020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Conector reto 32"/>
          <p:cNvCxnSpPr/>
          <p:nvPr/>
        </p:nvCxnSpPr>
        <p:spPr>
          <a:xfrm rot="10800000">
            <a:off x="4325938" y="3906838"/>
            <a:ext cx="701675" cy="4032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4489961" y="4297604"/>
            <a:ext cx="1047500" cy="631594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cxnSp>
        <p:nvCxnSpPr>
          <p:cNvPr id="43" name="Conector reto 42"/>
          <p:cNvCxnSpPr/>
          <p:nvPr/>
        </p:nvCxnSpPr>
        <p:spPr>
          <a:xfrm rot="10800000" flipV="1">
            <a:off x="4289425" y="3344863"/>
            <a:ext cx="396875" cy="2825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08282 0.0810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0.07274 -0.083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-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/>
          <p:cNvCxnSpPr/>
          <p:nvPr/>
        </p:nvCxnSpPr>
        <p:spPr>
          <a:xfrm rot="16200000" flipH="1">
            <a:off x="3517900" y="4000501"/>
            <a:ext cx="428625" cy="2857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rot="10800000" flipV="1">
            <a:off x="3675063" y="3248025"/>
            <a:ext cx="825500" cy="5000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rot="10800000">
            <a:off x="4929188" y="3286125"/>
            <a:ext cx="641350" cy="4143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5087938" y="3929063"/>
            <a:ext cx="455612" cy="406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mtClean="0"/>
              <a:t>Inclusão com rotação dupla</a:t>
            </a:r>
            <a:endParaRPr lang="en-US" altLang="pt-BR" smtClean="0"/>
          </a:p>
        </p:txBody>
      </p:sp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5143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smtClean="0"/>
              <a:t>P2: Rotação entre k2 e k3</a:t>
            </a:r>
          </a:p>
        </p:txBody>
      </p:sp>
      <p:grpSp>
        <p:nvGrpSpPr>
          <p:cNvPr id="2" name="Grupo 25"/>
          <p:cNvGrpSpPr>
            <a:grpSpLocks/>
          </p:cNvGrpSpPr>
          <p:nvPr/>
        </p:nvGrpSpPr>
        <p:grpSpPr bwMode="auto">
          <a:xfrm>
            <a:off x="2500313" y="2428875"/>
            <a:ext cx="1673225" cy="1328738"/>
            <a:chOff x="2500298" y="2428868"/>
            <a:chExt cx="1673659" cy="1328300"/>
          </a:xfrm>
        </p:grpSpPr>
        <p:sp>
          <p:nvSpPr>
            <p:cNvPr id="6" name="Elipse 5"/>
            <p:cNvSpPr/>
            <p:nvPr/>
          </p:nvSpPr>
          <p:spPr>
            <a:xfrm>
              <a:off x="3688245" y="2428868"/>
              <a:ext cx="485712" cy="48834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k3</a:t>
              </a:r>
              <a:endParaRPr lang="pt-BR" sz="600" b="1" dirty="0"/>
            </a:p>
          </p:txBody>
        </p:sp>
        <p:sp>
          <p:nvSpPr>
            <p:cNvPr id="9" name="Triângulo isósceles 8"/>
            <p:cNvSpPr/>
            <p:nvPr/>
          </p:nvSpPr>
          <p:spPr>
            <a:xfrm>
              <a:off x="2500298" y="3125574"/>
              <a:ext cx="1047500" cy="631594"/>
            </a:xfrm>
            <a:prstGeom prst="triangle">
              <a:avLst/>
            </a:prstGeom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A</a:t>
              </a:r>
            </a:p>
          </p:txBody>
        </p:sp>
        <p:cxnSp>
          <p:nvCxnSpPr>
            <p:cNvPr id="21" name="Conector reto 20"/>
            <p:cNvCxnSpPr/>
            <p:nvPr/>
          </p:nvCxnSpPr>
          <p:spPr>
            <a:xfrm rot="10800000" flipV="1">
              <a:off x="3032248" y="2747851"/>
              <a:ext cx="638341" cy="39039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ector reto 21"/>
          <p:cNvCxnSpPr/>
          <p:nvPr/>
        </p:nvCxnSpPr>
        <p:spPr>
          <a:xfrm>
            <a:off x="4143375" y="2790825"/>
            <a:ext cx="515938" cy="3079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4498686" y="2928934"/>
            <a:ext cx="485712" cy="488346"/>
          </a:xfrm>
          <a:prstGeom prst="ellipse">
            <a:avLst/>
          </a:prstGeom>
          <a:solidFill>
            <a:srgbClr val="33993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k2</a:t>
            </a:r>
            <a:endParaRPr lang="pt-BR" sz="600" b="1" dirty="0"/>
          </a:p>
        </p:txBody>
      </p:sp>
      <p:sp>
        <p:nvSpPr>
          <p:cNvPr id="10" name="Triângulo isósceles 9"/>
          <p:cNvSpPr/>
          <p:nvPr/>
        </p:nvSpPr>
        <p:spPr>
          <a:xfrm>
            <a:off x="3357554" y="3625641"/>
            <a:ext cx="1047500" cy="631594"/>
          </a:xfrm>
          <a:prstGeom prst="triangle">
            <a:avLst/>
          </a:prstGeom>
          <a:solidFill>
            <a:srgbClr val="D09E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B</a:t>
            </a:r>
          </a:p>
        </p:txBody>
      </p:sp>
      <p:cxnSp>
        <p:nvCxnSpPr>
          <p:cNvPr id="25" name="Conector reto 24"/>
          <p:cNvCxnSpPr/>
          <p:nvPr/>
        </p:nvCxnSpPr>
        <p:spPr>
          <a:xfrm rot="10800000" flipV="1">
            <a:off x="3881438" y="3279775"/>
            <a:ext cx="611187" cy="3460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ângulo isósceles 11"/>
          <p:cNvSpPr/>
          <p:nvPr/>
        </p:nvSpPr>
        <p:spPr>
          <a:xfrm>
            <a:off x="6014451" y="4297604"/>
            <a:ext cx="1047500" cy="631594"/>
          </a:xfrm>
          <a:prstGeom prst="triangle">
            <a:avLst/>
          </a:prstGeom>
          <a:solidFill>
            <a:srgbClr val="AC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D</a:t>
            </a:r>
          </a:p>
        </p:txBody>
      </p:sp>
      <p:cxnSp>
        <p:nvCxnSpPr>
          <p:cNvPr id="30" name="Conector reto 29"/>
          <p:cNvCxnSpPr/>
          <p:nvPr/>
        </p:nvCxnSpPr>
        <p:spPr>
          <a:xfrm>
            <a:off x="5876925" y="3924300"/>
            <a:ext cx="625475" cy="4000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4585232" y="4306071"/>
            <a:ext cx="1047500" cy="631594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sp>
        <p:nvSpPr>
          <p:cNvPr id="7" name="Elipse 6"/>
          <p:cNvSpPr/>
          <p:nvPr/>
        </p:nvSpPr>
        <p:spPr>
          <a:xfrm>
            <a:off x="5500694" y="3561830"/>
            <a:ext cx="485712" cy="488346"/>
          </a:xfrm>
          <a:prstGeom prst="ellipse">
            <a:avLst/>
          </a:prstGeom>
          <a:solidFill>
            <a:srgbClr val="AC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k1</a:t>
            </a:r>
            <a:endParaRPr lang="pt-BR" sz="600" b="1" dirty="0"/>
          </a:p>
        </p:txBody>
      </p:sp>
      <p:grpSp>
        <p:nvGrpSpPr>
          <p:cNvPr id="3" name="Grupo 56"/>
          <p:cNvGrpSpPr>
            <a:grpSpLocks/>
          </p:cNvGrpSpPr>
          <p:nvPr/>
        </p:nvGrpSpPr>
        <p:grpSpPr bwMode="auto">
          <a:xfrm>
            <a:off x="4714875" y="2214563"/>
            <a:ext cx="2500313" cy="714375"/>
            <a:chOff x="4714876" y="2214554"/>
            <a:chExt cx="2500330" cy="714380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Devolvo k2 como a nova raiz desta subárvore</a:t>
              </a:r>
            </a:p>
          </p:txBody>
        </p:sp>
        <p:cxnSp>
          <p:nvCxnSpPr>
            <p:cNvPr id="47" name="Conector angulado 46"/>
            <p:cNvCxnSpPr>
              <a:stCxn id="36" idx="1"/>
            </p:cNvCxnSpPr>
            <p:nvPr/>
          </p:nvCxnSpPr>
          <p:spPr>
            <a:xfrm rot="10800000" flipV="1">
              <a:off x="4714876" y="2571743"/>
              <a:ext cx="857256" cy="285752"/>
            </a:xfrm>
            <a:prstGeom prst="bentConnector3">
              <a:avLst>
                <a:gd name="adj1" fmla="val 10037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8.33333E-7 0.1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-0.03819 0.1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8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mtClean="0"/>
              <a:t>Rotação dupla à esquerda</a:t>
            </a:r>
            <a:endParaRPr lang="en-US" altLang="pt-BR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8001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pt-BR" sz="2400" smtClean="0"/>
              <a:t>Exemplo simétrico ao anterior.</a:t>
            </a:r>
          </a:p>
        </p:txBody>
      </p:sp>
      <p:grpSp>
        <p:nvGrpSpPr>
          <p:cNvPr id="22532" name="Grupo 31"/>
          <p:cNvGrpSpPr>
            <a:grpSpLocks/>
          </p:cNvGrpSpPr>
          <p:nvPr/>
        </p:nvGrpSpPr>
        <p:grpSpPr bwMode="auto">
          <a:xfrm flipH="1">
            <a:off x="1285875" y="3714750"/>
            <a:ext cx="2714625" cy="1828800"/>
            <a:chOff x="1347764" y="3767140"/>
            <a:chExt cx="3081360" cy="1828813"/>
          </a:xfrm>
        </p:grpSpPr>
        <p:sp>
          <p:nvSpPr>
            <p:cNvPr id="6" name="Elipse 5"/>
            <p:cNvSpPr/>
            <p:nvPr/>
          </p:nvSpPr>
          <p:spPr>
            <a:xfrm>
              <a:off x="2314559" y="3767140"/>
              <a:ext cx="395290" cy="35719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k3</a:t>
              </a:r>
              <a:endParaRPr lang="pt-BR" sz="600" b="1" dirty="0"/>
            </a:p>
          </p:txBody>
        </p:sp>
        <p:sp>
          <p:nvSpPr>
            <p:cNvPr id="7" name="Elipse 6"/>
            <p:cNvSpPr/>
            <p:nvPr/>
          </p:nvSpPr>
          <p:spPr>
            <a:xfrm>
              <a:off x="3100377" y="4171955"/>
              <a:ext cx="395290" cy="357190"/>
            </a:xfrm>
            <a:prstGeom prst="ellipse">
              <a:avLst/>
            </a:prstGeom>
            <a:solidFill>
              <a:srgbClr val="AC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k1</a:t>
              </a:r>
              <a:endParaRPr lang="pt-BR" sz="600" b="1" dirty="0"/>
            </a:p>
          </p:txBody>
        </p:sp>
        <p:sp>
          <p:nvSpPr>
            <p:cNvPr id="8" name="Elipse 7"/>
            <p:cNvSpPr/>
            <p:nvPr/>
          </p:nvSpPr>
          <p:spPr>
            <a:xfrm>
              <a:off x="2466959" y="4591058"/>
              <a:ext cx="395290" cy="357190"/>
            </a:xfrm>
            <a:prstGeom prst="ellipse">
              <a:avLst/>
            </a:prstGeom>
            <a:solidFill>
              <a:srgbClr val="339933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k2</a:t>
              </a:r>
              <a:endParaRPr lang="pt-BR" sz="600" b="1" dirty="0"/>
            </a:p>
          </p:txBody>
        </p:sp>
        <p:sp>
          <p:nvSpPr>
            <p:cNvPr id="9" name="Triângulo isósceles 8"/>
            <p:cNvSpPr/>
            <p:nvPr/>
          </p:nvSpPr>
          <p:spPr>
            <a:xfrm>
              <a:off x="1347764" y="4276731"/>
              <a:ext cx="852494" cy="461966"/>
            </a:xfrm>
            <a:prstGeom prst="triangle">
              <a:avLst/>
            </a:prstGeom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A</a:t>
              </a:r>
            </a:p>
          </p:txBody>
        </p:sp>
        <p:sp>
          <p:nvSpPr>
            <p:cNvPr id="10" name="Triângulo isósceles 9"/>
            <p:cNvSpPr/>
            <p:nvPr/>
          </p:nvSpPr>
          <p:spPr>
            <a:xfrm>
              <a:off x="1538264" y="5100649"/>
              <a:ext cx="852494" cy="461966"/>
            </a:xfrm>
            <a:prstGeom prst="triangle">
              <a:avLst/>
            </a:prstGeom>
            <a:solidFill>
              <a:srgbClr val="D09E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B</a:t>
              </a:r>
            </a:p>
          </p:txBody>
        </p:sp>
        <p:sp>
          <p:nvSpPr>
            <p:cNvPr id="12" name="Triângulo isósceles 11"/>
            <p:cNvSpPr/>
            <p:nvPr/>
          </p:nvSpPr>
          <p:spPr>
            <a:xfrm>
              <a:off x="3576630" y="4710121"/>
              <a:ext cx="852494" cy="461966"/>
            </a:xfrm>
            <a:prstGeom prst="triangle">
              <a:avLst/>
            </a:prstGeom>
            <a:solidFill>
              <a:srgbClr val="AC00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D</a:t>
              </a:r>
            </a:p>
          </p:txBody>
        </p:sp>
        <p:cxnSp>
          <p:nvCxnSpPr>
            <p:cNvPr id="21" name="Conector reto 20"/>
            <p:cNvCxnSpPr/>
            <p:nvPr/>
          </p:nvCxnSpPr>
          <p:spPr>
            <a:xfrm rot="10800000" flipV="1">
              <a:off x="1782037" y="4000505"/>
              <a:ext cx="518966" cy="2857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>
            <a:xfrm>
              <a:off x="2684822" y="4032255"/>
              <a:ext cx="419857" cy="22542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/>
          </p:nvCxnSpPr>
          <p:spPr>
            <a:xfrm rot="10800000" flipV="1">
              <a:off x="1964036" y="4848236"/>
              <a:ext cx="497342" cy="25241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>
              <a:off x="3465072" y="4437070"/>
              <a:ext cx="509957" cy="29210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/>
            <p:cNvCxnSpPr/>
            <p:nvPr/>
          </p:nvCxnSpPr>
          <p:spPr>
            <a:xfrm rot="10800000">
              <a:off x="2834384" y="4848236"/>
              <a:ext cx="571223" cy="29527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riângulo isósceles 10"/>
            <p:cNvSpPr/>
            <p:nvPr/>
          </p:nvSpPr>
          <p:spPr>
            <a:xfrm>
              <a:off x="2967025" y="5133987"/>
              <a:ext cx="852494" cy="461966"/>
            </a:xfrm>
            <a:prstGeom prst="triangle">
              <a:avLst/>
            </a:prstGeom>
            <a:solidFill>
              <a:srgbClr val="339933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C</a:t>
              </a:r>
            </a:p>
          </p:txBody>
        </p:sp>
        <p:cxnSp>
          <p:nvCxnSpPr>
            <p:cNvPr id="43" name="Conector reto 42"/>
            <p:cNvCxnSpPr/>
            <p:nvPr/>
          </p:nvCxnSpPr>
          <p:spPr>
            <a:xfrm rot="10800000" flipV="1">
              <a:off x="2803752" y="4437070"/>
              <a:ext cx="324354" cy="20637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34"/>
          <p:cNvGrpSpPr>
            <a:grpSpLocks/>
          </p:cNvGrpSpPr>
          <p:nvPr/>
        </p:nvGrpSpPr>
        <p:grpSpPr bwMode="auto">
          <a:xfrm>
            <a:off x="4389438" y="3786188"/>
            <a:ext cx="4397375" cy="1400175"/>
            <a:chOff x="4389438" y="3786190"/>
            <a:chExt cx="4397404" cy="1400185"/>
          </a:xfrm>
        </p:grpSpPr>
        <p:sp>
          <p:nvSpPr>
            <p:cNvPr id="252934" name="AutoShape 6"/>
            <p:cNvSpPr>
              <a:spLocks noChangeArrowheads="1"/>
            </p:cNvSpPr>
            <p:nvPr/>
          </p:nvSpPr>
          <p:spPr bwMode="auto">
            <a:xfrm>
              <a:off x="4389438" y="4221163"/>
              <a:ext cx="687387" cy="287337"/>
            </a:xfrm>
            <a:prstGeom prst="notchedRightArrow">
              <a:avLst>
                <a:gd name="adj1" fmla="val 50000"/>
                <a:gd name="adj2" fmla="val 59807"/>
              </a:avLst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  <p:grpSp>
          <p:nvGrpSpPr>
            <p:cNvPr id="22537" name="Grupo 33"/>
            <p:cNvGrpSpPr>
              <a:grpSpLocks/>
            </p:cNvGrpSpPr>
            <p:nvPr/>
          </p:nvGrpSpPr>
          <p:grpSpPr bwMode="auto">
            <a:xfrm flipH="1">
              <a:off x="4929190" y="3786190"/>
              <a:ext cx="3857652" cy="1400185"/>
              <a:chOff x="4700588" y="3786190"/>
              <a:chExt cx="3943378" cy="1400185"/>
            </a:xfrm>
          </p:grpSpPr>
          <p:sp>
            <p:nvSpPr>
              <p:cNvPr id="13" name="Elipse 12"/>
              <p:cNvSpPr/>
              <p:nvPr/>
            </p:nvSpPr>
            <p:spPr>
              <a:xfrm>
                <a:off x="5429256" y="4214818"/>
                <a:ext cx="395290" cy="357190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pt-BR" sz="1200" b="1" dirty="0"/>
                  <a:t>k3</a:t>
                </a:r>
                <a:endParaRPr lang="pt-BR" sz="600" b="1" dirty="0"/>
              </a:p>
            </p:txBody>
          </p:sp>
          <p:sp>
            <p:nvSpPr>
              <p:cNvPr id="14" name="Triângulo isósceles 13"/>
              <p:cNvSpPr/>
              <p:nvPr/>
            </p:nvSpPr>
            <p:spPr>
              <a:xfrm>
                <a:off x="4700588" y="4705359"/>
                <a:ext cx="852494" cy="461966"/>
              </a:xfrm>
              <a:prstGeom prst="triangle">
                <a:avLst/>
              </a:prstGeom>
              <a:ln>
                <a:noFill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bIns="180000" anchor="ctr"/>
              <a:lstStyle/>
              <a:p>
                <a:pPr algn="ctr">
                  <a:defRPr/>
                </a:pPr>
                <a:r>
                  <a:rPr lang="pt-BR" sz="1400" b="1" dirty="0"/>
                  <a:t>A</a:t>
                </a:r>
              </a:p>
            </p:txBody>
          </p:sp>
          <p:sp>
            <p:nvSpPr>
              <p:cNvPr id="15" name="Triângulo isósceles 14"/>
              <p:cNvSpPr/>
              <p:nvPr/>
            </p:nvSpPr>
            <p:spPr>
              <a:xfrm>
                <a:off x="5719770" y="4705359"/>
                <a:ext cx="852494" cy="461966"/>
              </a:xfrm>
              <a:prstGeom prst="triangle">
                <a:avLst/>
              </a:prstGeom>
              <a:solidFill>
                <a:srgbClr val="D09E00"/>
              </a:solidFill>
              <a:ln>
                <a:noFill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bIns="180000" anchor="ctr"/>
              <a:lstStyle/>
              <a:p>
                <a:pPr algn="ctr">
                  <a:defRPr/>
                </a:pPr>
                <a:r>
                  <a:rPr lang="pt-BR" sz="1400" b="1" dirty="0"/>
                  <a:t>B</a:t>
                </a:r>
              </a:p>
            </p:txBody>
          </p:sp>
          <p:sp>
            <p:nvSpPr>
              <p:cNvPr id="16" name="Triângulo isósceles 15"/>
              <p:cNvSpPr/>
              <p:nvPr/>
            </p:nvSpPr>
            <p:spPr>
              <a:xfrm>
                <a:off x="6781815" y="4714884"/>
                <a:ext cx="852494" cy="461966"/>
              </a:xfrm>
              <a:prstGeom prst="triangle">
                <a:avLst/>
              </a:prstGeom>
              <a:solidFill>
                <a:srgbClr val="339933"/>
              </a:solidFill>
              <a:ln>
                <a:noFill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bIns="180000" anchor="ctr"/>
              <a:lstStyle/>
              <a:p>
                <a:pPr algn="ctr">
                  <a:defRPr/>
                </a:pPr>
                <a:r>
                  <a:rPr lang="pt-BR" sz="1400" b="1" dirty="0"/>
                  <a:t>C</a:t>
                </a:r>
              </a:p>
            </p:txBody>
          </p:sp>
          <p:sp>
            <p:nvSpPr>
              <p:cNvPr id="17" name="Triângulo isósceles 16"/>
              <p:cNvSpPr/>
              <p:nvPr/>
            </p:nvSpPr>
            <p:spPr>
              <a:xfrm>
                <a:off x="7791472" y="4724409"/>
                <a:ext cx="852494" cy="461966"/>
              </a:xfrm>
              <a:prstGeom prst="triangle">
                <a:avLst/>
              </a:prstGeom>
              <a:solidFill>
                <a:srgbClr val="AC0000"/>
              </a:solidFill>
              <a:ln>
                <a:noFill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bIns="180000" anchor="ctr"/>
              <a:lstStyle/>
              <a:p>
                <a:pPr algn="ctr">
                  <a:defRPr/>
                </a:pPr>
                <a:r>
                  <a:rPr lang="pt-BR" sz="1400" b="1" dirty="0"/>
                  <a:t>D</a:t>
                </a:r>
              </a:p>
            </p:txBody>
          </p:sp>
          <p:sp>
            <p:nvSpPr>
              <p:cNvPr id="18" name="Elipse 17"/>
              <p:cNvSpPr/>
              <p:nvPr/>
            </p:nvSpPr>
            <p:spPr>
              <a:xfrm>
                <a:off x="6500826" y="3786190"/>
                <a:ext cx="395290" cy="357190"/>
              </a:xfrm>
              <a:prstGeom prst="ellipse">
                <a:avLst/>
              </a:prstGeom>
              <a:solidFill>
                <a:srgbClr val="339933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pt-BR" sz="1200" b="1" dirty="0"/>
                  <a:t>k2</a:t>
                </a:r>
                <a:endParaRPr lang="pt-BR" sz="600" b="1" dirty="0"/>
              </a:p>
            </p:txBody>
          </p:sp>
          <p:sp>
            <p:nvSpPr>
              <p:cNvPr id="19" name="Elipse 18"/>
              <p:cNvSpPr/>
              <p:nvPr/>
            </p:nvSpPr>
            <p:spPr>
              <a:xfrm>
                <a:off x="7515246" y="4229105"/>
                <a:ext cx="395290" cy="357190"/>
              </a:xfrm>
              <a:prstGeom prst="ellipse">
                <a:avLst/>
              </a:prstGeom>
              <a:solidFill>
                <a:srgbClr val="AC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r>
                  <a:rPr lang="pt-BR" sz="1200" b="1" dirty="0"/>
                  <a:t>k1</a:t>
                </a:r>
                <a:endParaRPr lang="pt-BR" sz="600" b="1" dirty="0"/>
              </a:p>
            </p:txBody>
          </p:sp>
          <p:cxnSp>
            <p:nvCxnSpPr>
              <p:cNvPr id="46" name="Conector reto 45"/>
              <p:cNvCxnSpPr/>
              <p:nvPr/>
            </p:nvCxnSpPr>
            <p:spPr>
              <a:xfrm rot="10800000" flipV="1">
                <a:off x="5143610" y="4481520"/>
                <a:ext cx="298593" cy="215902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/>
              <p:cNvCxnSpPr/>
              <p:nvPr/>
            </p:nvCxnSpPr>
            <p:spPr>
              <a:xfrm rot="10800000" flipV="1">
                <a:off x="7215910" y="4500570"/>
                <a:ext cx="296971" cy="215902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ector reto 49"/>
              <p:cNvCxnSpPr/>
              <p:nvPr/>
            </p:nvCxnSpPr>
            <p:spPr>
              <a:xfrm rot="10800000">
                <a:off x="5786234" y="4475170"/>
                <a:ext cx="322934" cy="239714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to 53"/>
              <p:cNvCxnSpPr/>
              <p:nvPr/>
            </p:nvCxnSpPr>
            <p:spPr>
              <a:xfrm rot="10800000">
                <a:off x="7858534" y="4500570"/>
                <a:ext cx="321312" cy="239714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ector reto 54"/>
              <p:cNvCxnSpPr/>
              <p:nvPr/>
            </p:nvCxnSpPr>
            <p:spPr>
              <a:xfrm rot="10800000" flipV="1">
                <a:off x="5786234" y="4017967"/>
                <a:ext cx="727009" cy="269877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ector reto 57"/>
              <p:cNvCxnSpPr/>
              <p:nvPr/>
            </p:nvCxnSpPr>
            <p:spPr>
              <a:xfrm>
                <a:off x="6879993" y="4002092"/>
                <a:ext cx="652361" cy="307977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000" smtClean="0"/>
              <a:t>Inclusão do elemento 14 com rotação dupla</a:t>
            </a:r>
            <a:endParaRPr lang="en-US" altLang="pt-BR" sz="300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pt-BR" sz="2400" smtClean="0"/>
              <a:t>No exemplo, a rotação </a:t>
            </a:r>
            <a:r>
              <a:rPr lang="en-GB" altLang="pt-BR" sz="2400" smtClean="0">
                <a:solidFill>
                  <a:srgbClr val="F57B49"/>
                </a:solidFill>
              </a:rPr>
              <a:t>direita-esquerda</a:t>
            </a:r>
            <a:r>
              <a:rPr lang="en-GB" altLang="pt-BR" sz="2400" smtClean="0"/>
              <a:t> envolve o </a:t>
            </a:r>
            <a:r>
              <a:rPr lang="en-GB" altLang="pt-BR" sz="2400" smtClean="0">
                <a:solidFill>
                  <a:srgbClr val="FF0000"/>
                </a:solidFill>
              </a:rPr>
              <a:t>7</a:t>
            </a:r>
            <a:r>
              <a:rPr lang="en-GB" altLang="pt-BR" sz="2400" smtClean="0"/>
              <a:t>, o </a:t>
            </a:r>
            <a:r>
              <a:rPr lang="en-GB" altLang="pt-BR" sz="2400" smtClean="0">
                <a:solidFill>
                  <a:srgbClr val="FF0000"/>
                </a:solidFill>
              </a:rPr>
              <a:t>15</a:t>
            </a:r>
            <a:r>
              <a:rPr lang="en-GB" altLang="pt-BR" sz="2400" smtClean="0"/>
              <a:t> e o </a:t>
            </a:r>
            <a:r>
              <a:rPr lang="en-GB" altLang="pt-BR" sz="2400" smtClean="0">
                <a:solidFill>
                  <a:srgbClr val="FF0000"/>
                </a:solidFill>
              </a:rPr>
              <a:t>14</a:t>
            </a:r>
            <a:r>
              <a:rPr lang="en-GB" altLang="pt-BR" sz="2400" smtClean="0"/>
              <a:t>: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chemeClr val="bg1"/>
              </a:buClr>
              <a:buFontTx/>
              <a:buChar char="•"/>
            </a:pPr>
            <a:r>
              <a:rPr lang="en-GB" altLang="pt-BR" sz="2000" smtClean="0"/>
              <a:t>k3 é o nodo de chave </a:t>
            </a:r>
            <a:r>
              <a:rPr lang="en-GB" altLang="pt-BR" sz="2000" smtClean="0">
                <a:solidFill>
                  <a:srgbClr val="FF0000"/>
                </a:solidFill>
              </a:rPr>
              <a:t>7</a:t>
            </a:r>
            <a:r>
              <a:rPr lang="en-GB" altLang="pt-BR" sz="2000" smtClean="0"/>
              <a:t>, k1 o de chave </a:t>
            </a:r>
            <a:r>
              <a:rPr lang="en-GB" altLang="pt-BR" sz="2000" smtClean="0">
                <a:solidFill>
                  <a:srgbClr val="FF0000"/>
                </a:solidFill>
              </a:rPr>
              <a:t>15</a:t>
            </a:r>
            <a:r>
              <a:rPr lang="en-GB" altLang="pt-BR" sz="2000" smtClean="0"/>
              <a:t> e k2 o de chave </a:t>
            </a:r>
            <a:r>
              <a:rPr lang="en-GB" altLang="pt-BR" sz="2000" smtClean="0">
                <a:solidFill>
                  <a:srgbClr val="FF0000"/>
                </a:solidFill>
              </a:rPr>
              <a:t>14</a:t>
            </a:r>
            <a:r>
              <a:rPr lang="en-GB" altLang="pt-BR" sz="2000" smtClean="0"/>
              <a:t>;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en-GB" altLang="pt-BR" sz="2000" smtClean="0"/>
              <a:t>primeiro rotacionamos </a:t>
            </a:r>
            <a:r>
              <a:rPr lang="en-GB" altLang="pt-BR" sz="2000" smtClean="0">
                <a:solidFill>
                  <a:srgbClr val="FF0000"/>
                </a:solidFill>
              </a:rPr>
              <a:t>14-15</a:t>
            </a:r>
            <a:r>
              <a:rPr lang="en-GB" altLang="pt-BR" sz="2000" smtClean="0"/>
              <a:t> à direita, depois </a:t>
            </a:r>
            <a:r>
              <a:rPr lang="en-GB" altLang="pt-BR" sz="2000" smtClean="0">
                <a:solidFill>
                  <a:srgbClr val="FF0000"/>
                </a:solidFill>
              </a:rPr>
              <a:t>7-14</a:t>
            </a:r>
            <a:r>
              <a:rPr lang="en-GB" altLang="pt-BR" sz="2000" smtClean="0"/>
              <a:t> à esquerda.</a:t>
            </a:r>
          </a:p>
        </p:txBody>
      </p:sp>
      <p:pic>
        <p:nvPicPr>
          <p:cNvPr id="23556" name="Picture 5" descr="AVL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3430588"/>
            <a:ext cx="6548438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AutoShape 6"/>
          <p:cNvSpPr>
            <a:spLocks noChangeArrowheads="1"/>
          </p:cNvSpPr>
          <p:nvPr/>
        </p:nvSpPr>
        <p:spPr bwMode="auto">
          <a:xfrm>
            <a:off x="4787900" y="4076700"/>
            <a:ext cx="760413" cy="360363"/>
          </a:xfrm>
          <a:prstGeom prst="notchedRightArrow">
            <a:avLst>
              <a:gd name="adj1" fmla="val 50000"/>
              <a:gd name="adj2" fmla="val 52753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000" smtClean="0"/>
              <a:t>Inclusão do elemento 13 com rotação dupla</a:t>
            </a:r>
            <a:endParaRPr lang="en-US" altLang="pt-BR" sz="30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mtClean="0"/>
              <a:t>Novamente uma dupla rotação direita-esquerda: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desta vez a rotação envolverá </a:t>
            </a:r>
            <a:r>
              <a:rPr lang="en-GB" altLang="pt-BR" smtClean="0">
                <a:solidFill>
                  <a:srgbClr val="FF0000"/>
                </a:solidFill>
              </a:rPr>
              <a:t>6</a:t>
            </a:r>
            <a:r>
              <a:rPr lang="en-GB" altLang="pt-BR" smtClean="0"/>
              <a:t> (k3), </a:t>
            </a:r>
            <a:r>
              <a:rPr lang="en-GB" altLang="pt-BR" smtClean="0">
                <a:solidFill>
                  <a:srgbClr val="FF0000"/>
                </a:solidFill>
              </a:rPr>
              <a:t>14</a:t>
            </a:r>
            <a:r>
              <a:rPr lang="en-GB" altLang="pt-BR" smtClean="0"/>
              <a:t> (k1) e </a:t>
            </a:r>
            <a:r>
              <a:rPr lang="en-GB" altLang="pt-BR" smtClean="0">
                <a:solidFill>
                  <a:srgbClr val="FF0000"/>
                </a:solidFill>
              </a:rPr>
              <a:t>7</a:t>
            </a:r>
            <a:r>
              <a:rPr lang="en-GB" altLang="pt-BR" smtClean="0"/>
              <a:t> (k2).</a:t>
            </a:r>
          </a:p>
        </p:txBody>
      </p:sp>
      <p:pic>
        <p:nvPicPr>
          <p:cNvPr id="24580" name="Picture 5" descr="AVL1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3429000"/>
            <a:ext cx="6550025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AutoShape 6"/>
          <p:cNvSpPr>
            <a:spLocks noChangeArrowheads="1"/>
          </p:cNvSpPr>
          <p:nvPr/>
        </p:nvSpPr>
        <p:spPr bwMode="auto">
          <a:xfrm>
            <a:off x="4819650" y="4076700"/>
            <a:ext cx="760413" cy="358775"/>
          </a:xfrm>
          <a:prstGeom prst="notchedRightArrow">
            <a:avLst>
              <a:gd name="adj1" fmla="val 50000"/>
              <a:gd name="adj2" fmla="val 529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000" smtClean="0"/>
              <a:t>Inclusão do elemento 12</a:t>
            </a:r>
            <a:endParaRPr lang="en-US" altLang="pt-BR" sz="30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mtClean="0"/>
              <a:t>A inclusão do elemento </a:t>
            </a:r>
            <a:r>
              <a:rPr lang="en-GB" altLang="pt-BR" smtClean="0">
                <a:solidFill>
                  <a:srgbClr val="FF0000"/>
                </a:solidFill>
              </a:rPr>
              <a:t>12</a:t>
            </a:r>
            <a:r>
              <a:rPr lang="en-GB" altLang="pt-BR" smtClean="0"/>
              <a:t> provoca um desequilíbrio na raiz: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como </a:t>
            </a:r>
            <a:r>
              <a:rPr lang="en-GB" altLang="pt-BR" smtClean="0">
                <a:solidFill>
                  <a:srgbClr val="FF0000"/>
                </a:solidFill>
              </a:rPr>
              <a:t>12</a:t>
            </a:r>
            <a:r>
              <a:rPr lang="en-GB" altLang="pt-BR" smtClean="0"/>
              <a:t> não está entre </a:t>
            </a:r>
            <a:r>
              <a:rPr lang="en-GB" altLang="pt-BR" smtClean="0">
                <a:solidFill>
                  <a:srgbClr val="FF0000"/>
                </a:solidFill>
              </a:rPr>
              <a:t>4</a:t>
            </a:r>
            <a:r>
              <a:rPr lang="en-GB" altLang="pt-BR" smtClean="0"/>
              <a:t> e </a:t>
            </a:r>
            <a:r>
              <a:rPr lang="en-GB" altLang="pt-BR" smtClean="0">
                <a:solidFill>
                  <a:srgbClr val="FF0000"/>
                </a:solidFill>
              </a:rPr>
              <a:t>7</a:t>
            </a:r>
            <a:r>
              <a:rPr lang="en-GB" altLang="pt-BR" smtClean="0"/>
              <a:t>, sabemos que uma rotação simples vai funcionar.</a:t>
            </a:r>
          </a:p>
        </p:txBody>
      </p:sp>
      <p:pic>
        <p:nvPicPr>
          <p:cNvPr id="25604" name="Picture 5" descr="AVL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3429000"/>
            <a:ext cx="6550025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AutoShape 6"/>
          <p:cNvSpPr>
            <a:spLocks noChangeArrowheads="1"/>
          </p:cNvSpPr>
          <p:nvPr/>
        </p:nvSpPr>
        <p:spPr bwMode="auto">
          <a:xfrm>
            <a:off x="4675188" y="4076700"/>
            <a:ext cx="760412" cy="287338"/>
          </a:xfrm>
          <a:prstGeom prst="notchedRightArrow">
            <a:avLst>
              <a:gd name="adj1" fmla="val 50000"/>
              <a:gd name="adj2" fmla="val 6616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000" smtClean="0"/>
              <a:t>Inclusão do elemento 11</a:t>
            </a:r>
            <a:endParaRPr lang="en-US" altLang="pt-BR" sz="300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1800225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pt-BR" smtClean="0"/>
              <a:t>A inclusão do elemento </a:t>
            </a:r>
            <a:r>
              <a:rPr lang="en-GB" altLang="pt-BR" smtClean="0">
                <a:solidFill>
                  <a:srgbClr val="FF0000"/>
                </a:solidFill>
              </a:rPr>
              <a:t>11</a:t>
            </a:r>
            <a:r>
              <a:rPr lang="en-GB" altLang="pt-BR" smtClean="0"/>
              <a:t> provoca um desequilíbrio logo embaixo:</a:t>
            </a:r>
          </a:p>
          <a:p>
            <a:pPr marL="990600" lvl="1" indent="-533400"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GB" altLang="pt-BR" smtClean="0"/>
              <a:t>como </a:t>
            </a:r>
            <a:r>
              <a:rPr lang="en-GB" altLang="pt-BR" smtClean="0">
                <a:solidFill>
                  <a:srgbClr val="FF0000"/>
                </a:solidFill>
              </a:rPr>
              <a:t>11</a:t>
            </a:r>
            <a:r>
              <a:rPr lang="en-GB" altLang="pt-BR" smtClean="0"/>
              <a:t> não está entre </a:t>
            </a:r>
            <a:r>
              <a:rPr lang="en-GB" altLang="pt-BR" smtClean="0">
                <a:solidFill>
                  <a:srgbClr val="FF0000"/>
                </a:solidFill>
              </a:rPr>
              <a:t>12</a:t>
            </a:r>
            <a:r>
              <a:rPr lang="en-GB" altLang="pt-BR" smtClean="0"/>
              <a:t> e </a:t>
            </a:r>
            <a:r>
              <a:rPr lang="en-GB" altLang="pt-BR" smtClean="0">
                <a:solidFill>
                  <a:srgbClr val="FF0000"/>
                </a:solidFill>
              </a:rPr>
              <a:t>13</a:t>
            </a:r>
            <a:r>
              <a:rPr lang="en-GB" altLang="pt-BR" smtClean="0"/>
              <a:t>, sabemos que uma rotação simples vai funcionar.</a:t>
            </a:r>
          </a:p>
        </p:txBody>
      </p:sp>
      <p:pic>
        <p:nvPicPr>
          <p:cNvPr id="26628" name="Picture 5" descr="AVL1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3429000"/>
            <a:ext cx="6550025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AutoShape 6"/>
          <p:cNvSpPr>
            <a:spLocks noChangeArrowheads="1"/>
          </p:cNvSpPr>
          <p:nvPr/>
        </p:nvSpPr>
        <p:spPr bwMode="auto">
          <a:xfrm>
            <a:off x="4891088" y="4149725"/>
            <a:ext cx="688975" cy="287338"/>
          </a:xfrm>
          <a:prstGeom prst="notchedRightArrow">
            <a:avLst>
              <a:gd name="adj1" fmla="val 50000"/>
              <a:gd name="adj2" fmla="val 59945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000" smtClean="0"/>
              <a:t>Inclusão dos elementos 10, 9 e 8</a:t>
            </a:r>
            <a:endParaRPr lang="en-US" altLang="pt-BR" sz="300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mtClean="0"/>
              <a:t>Os elementos </a:t>
            </a:r>
            <a:r>
              <a:rPr lang="en-GB" altLang="pt-BR" smtClean="0">
                <a:solidFill>
                  <a:srgbClr val="FF0000"/>
                </a:solidFill>
              </a:rPr>
              <a:t>10</a:t>
            </a:r>
            <a:r>
              <a:rPr lang="en-GB" altLang="pt-BR" smtClean="0"/>
              <a:t> e </a:t>
            </a:r>
            <a:r>
              <a:rPr lang="en-GB" altLang="pt-BR" smtClean="0">
                <a:solidFill>
                  <a:srgbClr val="FF0000"/>
                </a:solidFill>
              </a:rPr>
              <a:t>9</a:t>
            </a:r>
            <a:r>
              <a:rPr lang="en-GB" altLang="pt-BR" smtClean="0"/>
              <a:t> serão inseridos com rotação simples, e o elemento </a:t>
            </a:r>
            <a:r>
              <a:rPr lang="en-GB" altLang="pt-BR" smtClean="0">
                <a:solidFill>
                  <a:srgbClr val="FF0000"/>
                </a:solidFill>
              </a:rPr>
              <a:t>8</a:t>
            </a:r>
            <a:r>
              <a:rPr lang="en-GB" altLang="pt-BR" smtClean="0"/>
              <a:t> sem rotação alguma.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GB" altLang="pt-BR" smtClean="0"/>
              <a:t>Tente em casa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pt-BR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pt-BR" smtClean="0"/>
              <a:t>A árvore resultante será vista a seguir.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000" smtClean="0"/>
              <a:t>Caso interessante: inclusão do elemento 8.5</a:t>
            </a:r>
            <a:endParaRPr lang="en-US" altLang="pt-BR" sz="3000" smtClean="0"/>
          </a:p>
        </p:txBody>
      </p:sp>
      <p:pic>
        <p:nvPicPr>
          <p:cNvPr id="28675" name="Picture 6" descr="AVL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412875"/>
            <a:ext cx="5832475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2800" smtClean="0"/>
              <a:t>Temos uma rotação dupla que parece ser uma simples</a:t>
            </a:r>
            <a:endParaRPr lang="en-US" altLang="pt-BR" sz="2800" smtClean="0"/>
          </a:p>
        </p:txBody>
      </p:sp>
      <p:pic>
        <p:nvPicPr>
          <p:cNvPr id="29699" name="Picture 4" descr="AVL1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557338"/>
            <a:ext cx="5834063" cy="459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Rotação Dupla à Esquerda</a:t>
            </a:r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 altLang="pt-BR" sz="2000" smtClean="0"/>
              <a:t>Função chamada somente se k3 possuir um filho à esquerda e se o filho à esquerda de k3 possuir um filho à direita. Ela realiza a rotação e atualiza as alturas das subárvores rotacionadas.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nodoAVL *dup_roda_esq(k3 : *nodoAVL)</a:t>
            </a:r>
            <a:r>
              <a:rPr lang="pt-BR" altLang="pt-BR" sz="200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início 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/* Rotacione entre k1 e k2 */ 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k3-&gt;esq &lt;- simp_roda_dir( k3-&gt; esq 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/* Rotacione entre k3 e k2 */         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	retorne ( simp_roda_esq( k3 );        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fim</a:t>
            </a:r>
            <a:r>
              <a:rPr lang="pt-BR" altLang="pt-BR" sz="200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pPr eaLnBrk="1" hangingPunct="1"/>
            <a:r>
              <a:rPr lang="pt-BR" altLang="pt-BR" sz="2000" smtClean="0"/>
              <a:t>Da mesma forma que com a rotação simples, a </a:t>
            </a:r>
            <a:r>
              <a:rPr lang="pt-BR" altLang="pt-BR" sz="2000" i="1" smtClean="0"/>
              <a:t>rotação dupla à direita </a:t>
            </a:r>
            <a:r>
              <a:rPr lang="pt-BR" altLang="pt-BR" sz="2000" smtClean="0"/>
              <a:t>é a operação simétrica da rotação à esquerda e é facilmente implementada.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3584642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nodoAVL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*inserçãoAVL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: tipo_info, arv : *nodoAVL, pai : *nodoAVL)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variáveis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arv_rodada : *nodoAVL;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início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/* Folha: aloca novo nodo 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aloca novo nodo;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retorne ERRO;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 &lt;- info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&lt;- 0;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NULO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NULO;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inserçãoAVL(info, arv-&gt;esq, 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((altura(arv-&gt;esq) - altura(arv-&gt;dir) 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arv-&gt;esq-&gt;info)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simp_roda_esq(arv);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dup_roda_esq(arv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fim se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(pai-&gt;esq 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fim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3212976"/>
            <a:ext cx="0" cy="3312368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3584642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nodoAVL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*inserçãoAVL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: tipo_info, arv : *nodoAVL, pai : *nodoAVL)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variáveis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arv_rodada : *nodoAVL;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início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/* Folha: aloca novo nodo 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aloca novo nodo;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retorne ERRO;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 &lt;- info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&lt;- 0;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NULO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NULO;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inserçãoAVL(info, arv-&gt;esq, 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((altura(arv-&gt;esq) - altura(arv-&gt;dir) 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(info &lt; arv-&gt;esq-&gt;info)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arv_rodada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&lt;- simp_roda_esq(arv);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arv_rodada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&lt;- dup_roda_esq(arv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fim se</a:t>
            </a:r>
            <a:endParaRPr lang="pt-BR" altLang="pt-BR" sz="115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(pai-&gt;esq 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&gt;esq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  <a:endParaRPr lang="pt-BR" altLang="pt-BR" sz="115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&gt;dir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fim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arv-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3212976"/>
            <a:ext cx="0" cy="3312368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6"/>
          <p:cNvGrpSpPr>
            <a:grpSpLocks/>
          </p:cNvGrpSpPr>
          <p:nvPr/>
        </p:nvGrpSpPr>
        <p:grpSpPr bwMode="auto">
          <a:xfrm>
            <a:off x="5642491" y="4082777"/>
            <a:ext cx="3177981" cy="714375"/>
            <a:chOff x="4209926" y="2214554"/>
            <a:chExt cx="3005280" cy="714380"/>
          </a:xfrm>
        </p:grpSpPr>
        <p:sp>
          <p:nvSpPr>
            <p:cNvPr id="7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Novidade na Árvore AVL</a:t>
              </a:r>
              <a:endParaRPr lang="pt-BR" sz="1400" dirty="0"/>
            </a:p>
          </p:txBody>
        </p:sp>
        <p:cxnSp>
          <p:nvCxnSpPr>
            <p:cNvPr id="9" name="Conector angulado 46"/>
            <p:cNvCxnSpPr>
              <a:stCxn id="7" idx="1"/>
            </p:cNvCxnSpPr>
            <p:nvPr/>
          </p:nvCxnSpPr>
          <p:spPr>
            <a:xfrm rot="10800000">
              <a:off x="4209926" y="2571745"/>
              <a:ext cx="1362206" cy="1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57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3584642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nodoAVL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*inserçãoAVL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: tipo_info, arv : *nodoAVL, pai : *nodoAVL)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variáveis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arv_rodada : *nodoAVL;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início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/* Folha: aloca novo nodo 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aloca novo nodo;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retorne ERRO;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 &lt;- info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&lt;- 0;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NULO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NULO;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inserçãoAVL(info, arv-&gt;esq, 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((altura(arv-&gt;esq) - altura(arv-&gt;dir) 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arv-&gt;esq-&gt;info)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simp_roda_esq(arv);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dup_roda_esq(arv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fim se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(pai-&gt;esq 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fim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3212976"/>
            <a:ext cx="0" cy="3312368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6"/>
          <p:cNvGrpSpPr>
            <a:grpSpLocks/>
          </p:cNvGrpSpPr>
          <p:nvPr/>
        </p:nvGrpSpPr>
        <p:grpSpPr bwMode="auto">
          <a:xfrm>
            <a:off x="6228186" y="3140968"/>
            <a:ext cx="2592287" cy="714375"/>
            <a:chOff x="4763792" y="2214554"/>
            <a:chExt cx="2451414" cy="714380"/>
          </a:xfrm>
        </p:grpSpPr>
        <p:sp>
          <p:nvSpPr>
            <p:cNvPr id="7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Verifica se vai rodar</a:t>
              </a:r>
              <a:endParaRPr lang="pt-BR" sz="1400" dirty="0"/>
            </a:p>
          </p:txBody>
        </p:sp>
        <p:cxnSp>
          <p:nvCxnSpPr>
            <p:cNvPr id="9" name="Conector angulado 46"/>
            <p:cNvCxnSpPr>
              <a:stCxn id="7" idx="1"/>
            </p:cNvCxnSpPr>
            <p:nvPr/>
          </p:nvCxnSpPr>
          <p:spPr>
            <a:xfrm rot="10800000" flipV="1">
              <a:off x="4763792" y="2571743"/>
              <a:ext cx="808341" cy="1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58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3584642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nodoAVL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*inserçãoAVL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: tipo_info, arv : *nodoAVL, pai : *nodoAVL)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variáveis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arv_rodada : *nodoAVL;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início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/* Folha: aloca novo nodo 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aloca novo nodo;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retorne ERRO;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 &lt;- info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&lt;- 0;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NULO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NULO;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inserçãoAVL(info, arv-&gt;esq, 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((altura(arv-&gt;esq) - altura(arv-&gt;dir) 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(info &lt; arv-&gt;esq-&gt;info)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arv_rodada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&lt;- simp_roda_esq(arv);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arv_rodada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&lt;- dup_roda_esq(arv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fim se</a:t>
            </a:r>
            <a:endParaRPr lang="pt-BR" altLang="pt-BR" sz="115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(pai-&gt;esq 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fim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3212976"/>
            <a:ext cx="0" cy="3312368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6"/>
          <p:cNvGrpSpPr>
            <a:grpSpLocks/>
          </p:cNvGrpSpPr>
          <p:nvPr/>
        </p:nvGrpSpPr>
        <p:grpSpPr bwMode="auto">
          <a:xfrm>
            <a:off x="5642491" y="3645024"/>
            <a:ext cx="3177981" cy="714375"/>
            <a:chOff x="4209926" y="2214554"/>
            <a:chExt cx="3005280" cy="714380"/>
          </a:xfrm>
        </p:grpSpPr>
        <p:sp>
          <p:nvSpPr>
            <p:cNvPr id="7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Verifica o tipo de rotação e roda</a:t>
              </a:r>
              <a:endParaRPr lang="pt-BR" sz="1400" dirty="0"/>
            </a:p>
          </p:txBody>
        </p:sp>
        <p:cxnSp>
          <p:nvCxnSpPr>
            <p:cNvPr id="9" name="Conector angulado 46"/>
            <p:cNvCxnSpPr>
              <a:stCxn id="7" idx="1"/>
            </p:cNvCxnSpPr>
            <p:nvPr/>
          </p:nvCxnSpPr>
          <p:spPr>
            <a:xfrm rot="10800000">
              <a:off x="4209926" y="2571745"/>
              <a:ext cx="1362206" cy="1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807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3584642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nodoAVL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*inserçãoAVL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: tipo_info, arv : *nodoAVL, pai : *nodoAVL)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variáveis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arv_rodada : *nodoAVL;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início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/* Folha: aloca novo nodo 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aloca novo nodo;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retorne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ERRO;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 &lt;- info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&lt;- 0;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NULO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NULO;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inserçãoAVL(info, arv-&gt;esq, 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((altura(arv-&gt;esq) - altura(arv-&gt;dir) 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arv-&gt;esq-&gt;info)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simp_roda_esq(arv);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dup_roda_esq(arv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fim se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(pai-&gt;esq 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&gt;esq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  <a:endParaRPr lang="pt-BR" altLang="pt-BR" sz="115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&gt;dir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fim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3212976"/>
            <a:ext cx="0" cy="3312368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6"/>
          <p:cNvGrpSpPr>
            <a:grpSpLocks/>
          </p:cNvGrpSpPr>
          <p:nvPr/>
        </p:nvGrpSpPr>
        <p:grpSpPr bwMode="auto">
          <a:xfrm>
            <a:off x="4716016" y="4514825"/>
            <a:ext cx="4104455" cy="714375"/>
            <a:chOff x="3333799" y="2214554"/>
            <a:chExt cx="3881407" cy="714380"/>
          </a:xfrm>
        </p:grpSpPr>
        <p:sp>
          <p:nvSpPr>
            <p:cNvPr id="7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Faz </a:t>
              </a:r>
              <a:r>
                <a:rPr lang="pt-BR" sz="1400" i="1" dirty="0" smtClean="0"/>
                <a:t>pai</a:t>
              </a:r>
              <a:r>
                <a:rPr lang="pt-BR" sz="1400" dirty="0" smtClean="0"/>
                <a:t> apontar para </a:t>
              </a:r>
              <a:r>
                <a:rPr lang="pt-BR" sz="1400" i="1" dirty="0" smtClean="0"/>
                <a:t>k2</a:t>
              </a:r>
              <a:endParaRPr lang="pt-BR" sz="1400" i="1" dirty="0"/>
            </a:p>
          </p:txBody>
        </p:sp>
        <p:cxnSp>
          <p:nvCxnSpPr>
            <p:cNvPr id="9" name="Conector angulado 46"/>
            <p:cNvCxnSpPr>
              <a:stCxn id="7" idx="1"/>
            </p:cNvCxnSpPr>
            <p:nvPr/>
          </p:nvCxnSpPr>
          <p:spPr>
            <a:xfrm rot="10800000">
              <a:off x="3333799" y="2568892"/>
              <a:ext cx="2238333" cy="2853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293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3584642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nodoAVL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*inserçãoAVL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: tipo_info, arv : *nodoAVL, pai : *nodoAVL)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variáveis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arv_rodada : *nodoAVL;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início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/* Folha: aloca novo nodo 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aloca novo nodo;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(arv é NULO) então retorne ERRO;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 &lt;- info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&lt;- 0;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NULO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	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NULO;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inserçãoAVL(info, arv-&gt;esq, 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((altura(arv-&gt;esq) - altura(arv-&gt;dir) 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arv-&gt;esq-&gt;info)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simp_roda_esq(arv);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dup_roda_esq(arv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fim se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(pai-&gt;esq 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&gt;esq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senão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   pai-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&gt;dir 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fim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arv-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3212976"/>
            <a:ext cx="0" cy="3312368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6"/>
          <p:cNvGrpSpPr>
            <a:grpSpLocks/>
          </p:cNvGrpSpPr>
          <p:nvPr/>
        </p:nvGrpSpPr>
        <p:grpSpPr bwMode="auto">
          <a:xfrm>
            <a:off x="6588225" y="4653136"/>
            <a:ext cx="2376264" cy="864097"/>
            <a:chOff x="4968075" y="2214554"/>
            <a:chExt cx="2247131" cy="864103"/>
          </a:xfrm>
        </p:grpSpPr>
        <p:sp>
          <p:nvSpPr>
            <p:cNvPr id="7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Ajusta altura deste nodo aqui</a:t>
              </a:r>
              <a:endParaRPr lang="pt-BR" sz="1400" i="1" dirty="0"/>
            </a:p>
          </p:txBody>
        </p:sp>
        <p:cxnSp>
          <p:nvCxnSpPr>
            <p:cNvPr id="9" name="Conector angulado 46"/>
            <p:cNvCxnSpPr>
              <a:stCxn id="7" idx="1"/>
            </p:cNvCxnSpPr>
            <p:nvPr/>
          </p:nvCxnSpPr>
          <p:spPr>
            <a:xfrm rot="10800000" flipV="1">
              <a:off x="4968075" y="2571745"/>
              <a:ext cx="604058" cy="506912"/>
            </a:xfrm>
            <a:prstGeom prst="bentConnector3">
              <a:avLst>
                <a:gd name="adj1" fmla="val 100367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23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996964" y="1476158"/>
            <a:ext cx="0" cy="3534167"/>
          </a:xfrm>
          <a:prstGeom prst="line">
            <a:avLst/>
          </a:prstGeom>
          <a:ln w="3175">
            <a:solidFill>
              <a:srgbClr val="39FD5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116013" y="548680"/>
            <a:ext cx="7848600" cy="509364"/>
          </a:xfrm>
        </p:spPr>
        <p:txBody>
          <a:bodyPr/>
          <a:lstStyle/>
          <a:p>
            <a:pPr eaLnBrk="1" hangingPunct="1"/>
            <a:r>
              <a:rPr lang="pt-BR" sz="3600" dirty="0" smtClean="0"/>
              <a:t>Inserção em </a:t>
            </a:r>
            <a:r>
              <a:rPr lang="pt-BR" sz="3600" dirty="0"/>
              <a:t>Árvore AVL</a:t>
            </a:r>
            <a:endParaRPr lang="pt-BR" altLang="pt-BR" sz="3600" b="1" dirty="0" smtClean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116013" y="1124744"/>
            <a:ext cx="7848600" cy="5184576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 </a:t>
            </a:r>
            <a:r>
              <a:rPr lang="pt-BR" altLang="pt-BR" sz="115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(continuado de cima)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solidFill>
                  <a:srgbClr val="39FD5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solidFill>
                  <a:srgbClr val="39FD5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&gt; arv-&gt;info)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altLang="pt-BR" sz="115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caso simétrico para árvore direita </a:t>
            </a:r>
            <a:r>
              <a:rPr lang="pt-BR" altLang="pt-BR" sz="115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*/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 arv-&gt;dir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inserçãoAVL(info, arv-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&gt;dir,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arv);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((altura(arv-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&gt;dir)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- altura(arv-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&gt;esq)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 1)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(info &lt; arv-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&gt;dir-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&gt;info)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simp_roda_dir(arv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senão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arv_rodada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dup_roda_dir(arv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fim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se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(pai-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&gt;dir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= arv) então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pai-&gt;dir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senão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pai-&gt;esq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&lt;- arv_rodada;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fim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arv-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&gt;alt &lt;- max( altura(arv-&gt;esq), altura(arv-&gt;dir)) + 1;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altLang="pt-BR" sz="1150" b="1" dirty="0" smtClean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</a:t>
            </a:r>
            <a:r>
              <a:rPr lang="pt-BR" altLang="pt-BR" sz="1150" b="1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  <a:endParaRPr lang="pt-BR" altLang="pt-BR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solidFill>
                  <a:srgbClr val="39FD5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senão</a:t>
            </a:r>
            <a:endParaRPr lang="pt-BR" altLang="pt-BR" sz="1150" b="1" dirty="0">
              <a:solidFill>
                <a:srgbClr val="39FD5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retorne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ERRO: </a:t>
            </a: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“chave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já está na árvore"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b="1" dirty="0">
                <a:solidFill>
                  <a:srgbClr val="39FD5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altLang="pt-BR" sz="1150" b="1" dirty="0" smtClean="0">
                <a:solidFill>
                  <a:srgbClr val="39FD5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</a:t>
            </a:r>
            <a:r>
              <a:rPr lang="pt-BR" altLang="pt-BR" sz="1150" b="1" dirty="0">
                <a:solidFill>
                  <a:srgbClr val="39FD5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altLang="pt-BR" sz="1150" b="1" dirty="0" smtClean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fim </a:t>
            </a:r>
            <a:r>
              <a:rPr lang="pt-BR" altLang="pt-BR" sz="1150" b="1" dirty="0">
                <a:solidFill>
                  <a:srgbClr val="F57B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t-BR" altLang="pt-BR" sz="115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fim </a:t>
            </a:r>
            <a:r>
              <a:rPr lang="pt-BR" altLang="pt-BR" sz="1150" b="1" dirty="0">
                <a:latin typeface="Courier New" panose="02070309020205020404" pitchFamily="49" charset="0"/>
                <a:cs typeface="Courier New" panose="02070309020205020404" pitchFamily="49" charset="0"/>
              </a:rPr>
              <a:t>se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retorne </a:t>
            </a: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arv;</a:t>
            </a:r>
          </a:p>
          <a:p>
            <a:pPr marL="0" indent="0" eaLnBrk="1" hangingPunct="1">
              <a:spcBef>
                <a:spcPts val="100"/>
              </a:spcBef>
              <a:buNone/>
            </a:pPr>
            <a:r>
              <a:rPr lang="pt-BR" altLang="pt-BR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fim</a:t>
            </a:r>
            <a:endParaRPr lang="pt-BR" altLang="pt-BR" sz="115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729184" y="620688"/>
            <a:ext cx="0" cy="4643091"/>
          </a:xfrm>
          <a:prstGeom prst="line">
            <a:avLst/>
          </a:prstGeom>
          <a:ln w="3175">
            <a:solidFill>
              <a:srgbClr val="F57B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6"/>
          <p:cNvGrpSpPr>
            <a:grpSpLocks/>
          </p:cNvGrpSpPr>
          <p:nvPr/>
        </p:nvGrpSpPr>
        <p:grpSpPr bwMode="auto">
          <a:xfrm>
            <a:off x="5940152" y="2636912"/>
            <a:ext cx="3005276" cy="714375"/>
            <a:chOff x="4373245" y="2214554"/>
            <a:chExt cx="2841961" cy="714380"/>
          </a:xfrm>
        </p:grpSpPr>
        <p:sp>
          <p:nvSpPr>
            <p:cNvPr id="7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Caso simétrico: l</a:t>
              </a:r>
              <a:r>
                <a:rPr lang="pt-BR" sz="1400" dirty="0" smtClean="0"/>
                <a:t>embre de espelhar!</a:t>
              </a:r>
              <a:endParaRPr lang="pt-BR" sz="1400" i="1" dirty="0"/>
            </a:p>
          </p:txBody>
        </p:sp>
        <p:cxnSp>
          <p:nvCxnSpPr>
            <p:cNvPr id="9" name="Conector angulado 46"/>
            <p:cNvCxnSpPr>
              <a:stCxn id="7" idx="1"/>
            </p:cNvCxnSpPr>
            <p:nvPr/>
          </p:nvCxnSpPr>
          <p:spPr>
            <a:xfrm rot="10800000" flipV="1">
              <a:off x="4373245" y="2571743"/>
              <a:ext cx="1198888" cy="1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/>
          <p:cNvCxnSpPr/>
          <p:nvPr/>
        </p:nvCxnSpPr>
        <p:spPr>
          <a:xfrm>
            <a:off x="2339752" y="2064961"/>
            <a:ext cx="0" cy="2312882"/>
          </a:xfrm>
          <a:prstGeom prst="line">
            <a:avLst/>
          </a:prstGeom>
          <a:ln w="317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3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Deleção em Árvore AVL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Busque a chave a deletar na árvore</a:t>
            </a:r>
          </a:p>
          <a:p>
            <a:r>
              <a:rPr lang="pt-BR" sz="2800" dirty="0" smtClean="0"/>
              <a:t>Delete utilizando o algoritmo </a:t>
            </a:r>
            <a:r>
              <a:rPr lang="pt-BR" sz="2800" dirty="0" smtClean="0">
                <a:solidFill>
                  <a:srgbClr val="FFFF00"/>
                </a:solidFill>
              </a:rPr>
              <a:t>recursivo</a:t>
            </a:r>
            <a:r>
              <a:rPr lang="pt-BR" sz="2800" dirty="0" smtClean="0"/>
              <a:t> de Deleção da Árvore Binária de Busca (DABB)</a:t>
            </a:r>
          </a:p>
          <a:p>
            <a:pPr lvl="1">
              <a:buFont typeface="Wingdings" panose="05000000000000000000" pitchFamily="2" charset="2"/>
              <a:buChar char=""/>
            </a:pPr>
            <a:r>
              <a:rPr lang="pt-BR" sz="2400" dirty="0" smtClean="0"/>
              <a:t>Visto em aula</a:t>
            </a:r>
          </a:p>
          <a:p>
            <a:r>
              <a:rPr lang="pt-BR" sz="2800" dirty="0" smtClean="0"/>
              <a:t>Modifique DABB para:</a:t>
            </a:r>
          </a:p>
          <a:p>
            <a:pPr lvl="1"/>
            <a:r>
              <a:rPr lang="pt-BR" sz="2400" dirty="0" smtClean="0"/>
              <a:t>Logo após retorno da chamada recursiva </a:t>
            </a:r>
            <a:r>
              <a:rPr lang="pt-BR" sz="2400" dirty="0" smtClean="0">
                <a:solidFill>
                  <a:srgbClr val="FFFF00"/>
                </a:solidFill>
              </a:rPr>
              <a:t>atualizar &amp; verificar </a:t>
            </a:r>
            <a:r>
              <a:rPr lang="pt-BR" sz="2400" dirty="0" smtClean="0"/>
              <a:t>alturas das subárvores filhas</a:t>
            </a:r>
          </a:p>
          <a:p>
            <a:pPr lvl="1"/>
            <a:r>
              <a:rPr lang="pt-BR" sz="2400" dirty="0" smtClean="0"/>
              <a:t>Aplicar “regra do zique-zague” se necessário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46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Deleção em Árvore AVL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“regra do zigue-zague”:</a:t>
            </a:r>
          </a:p>
          <a:p>
            <a:pPr lvl="1"/>
            <a:r>
              <a:rPr lang="pt-BR" sz="2400" dirty="0" smtClean="0"/>
              <a:t>Olhar subárvore que desequilibrou e seus filhos </a:t>
            </a:r>
            <a:endParaRPr lang="pt-BR" sz="2000" dirty="0" smtClean="0"/>
          </a:p>
          <a:p>
            <a:pPr lvl="1"/>
            <a:r>
              <a:rPr lang="pt-BR" sz="2400" dirty="0" smtClean="0"/>
              <a:t>Desequilíbrio é </a:t>
            </a:r>
            <a:r>
              <a:rPr lang="pt-BR" sz="2400" dirty="0" smtClean="0">
                <a:solidFill>
                  <a:srgbClr val="FFFF00"/>
                </a:solidFill>
              </a:rPr>
              <a:t>à esquerda</a:t>
            </a:r>
            <a:r>
              <a:rPr lang="pt-BR" sz="2400" dirty="0" smtClean="0"/>
              <a:t>:</a:t>
            </a:r>
          </a:p>
          <a:p>
            <a:pPr lvl="2"/>
            <a:r>
              <a:rPr lang="pt-BR" sz="2000" dirty="0" smtClean="0"/>
              <a:t>Sub-subárvore </a:t>
            </a:r>
            <a:r>
              <a:rPr lang="pt-BR" sz="2000" dirty="0" smtClean="0">
                <a:solidFill>
                  <a:srgbClr val="FFFF00"/>
                </a:solidFill>
              </a:rPr>
              <a:t>esquerda</a:t>
            </a:r>
            <a:r>
              <a:rPr lang="pt-BR" sz="2000" dirty="0" smtClean="0"/>
              <a:t> é a mais funda?</a:t>
            </a:r>
          </a:p>
          <a:p>
            <a:pPr lvl="3"/>
            <a:r>
              <a:rPr lang="pt-BR" sz="1800" dirty="0" smtClean="0">
                <a:solidFill>
                  <a:srgbClr val="FFFF00"/>
                </a:solidFill>
              </a:rPr>
              <a:t>Esquerda-esquerda</a:t>
            </a:r>
            <a:r>
              <a:rPr lang="pt-BR" sz="1800" dirty="0" smtClean="0"/>
              <a:t>: rotação simples à esquerda</a:t>
            </a:r>
          </a:p>
          <a:p>
            <a:pPr lvl="2"/>
            <a:r>
              <a:rPr lang="pt-BR" sz="2000" dirty="0" smtClean="0"/>
              <a:t>Sub-subárvore </a:t>
            </a:r>
            <a:r>
              <a:rPr lang="pt-BR" sz="2000" dirty="0" smtClean="0">
                <a:solidFill>
                  <a:srgbClr val="39FD5E"/>
                </a:solidFill>
              </a:rPr>
              <a:t>direita </a:t>
            </a:r>
            <a:r>
              <a:rPr lang="pt-BR" sz="2000" dirty="0" smtClean="0"/>
              <a:t>é a mais funda?</a:t>
            </a:r>
          </a:p>
          <a:p>
            <a:pPr lvl="3"/>
            <a:r>
              <a:rPr lang="pt-BR" sz="1800" dirty="0" smtClean="0">
                <a:solidFill>
                  <a:srgbClr val="FFFF00"/>
                </a:solidFill>
              </a:rPr>
              <a:t>Esquerda-</a:t>
            </a:r>
            <a:r>
              <a:rPr lang="pt-BR" sz="1800" dirty="0" smtClean="0">
                <a:solidFill>
                  <a:srgbClr val="39FD5E"/>
                </a:solidFill>
              </a:rPr>
              <a:t>direita</a:t>
            </a:r>
            <a:r>
              <a:rPr lang="pt-BR" sz="1800" dirty="0" smtClean="0"/>
              <a:t>: rotação dupla à esquerda</a:t>
            </a:r>
          </a:p>
          <a:p>
            <a:pPr lvl="1"/>
            <a:r>
              <a:rPr lang="pt-BR" sz="2400" dirty="0" smtClean="0"/>
              <a:t>Desequilíbrio é </a:t>
            </a:r>
            <a:r>
              <a:rPr lang="pt-BR" sz="2400" dirty="0" smtClean="0">
                <a:solidFill>
                  <a:srgbClr val="39FD5E"/>
                </a:solidFill>
              </a:rPr>
              <a:t>à direita</a:t>
            </a:r>
            <a:r>
              <a:rPr lang="pt-BR" sz="2400" dirty="0" smtClean="0"/>
              <a:t>:</a:t>
            </a:r>
          </a:p>
          <a:p>
            <a:pPr lvl="2"/>
            <a:r>
              <a:rPr lang="pt-BR" sz="2000" dirty="0" smtClean="0"/>
              <a:t>Sub-subárvore </a:t>
            </a:r>
            <a:r>
              <a:rPr lang="pt-BR" sz="2000" dirty="0" smtClean="0">
                <a:solidFill>
                  <a:srgbClr val="39FD5E"/>
                </a:solidFill>
              </a:rPr>
              <a:t>direita</a:t>
            </a:r>
            <a:r>
              <a:rPr lang="pt-BR" sz="2000" dirty="0" smtClean="0"/>
              <a:t> é a mais funda?</a:t>
            </a:r>
          </a:p>
          <a:p>
            <a:pPr lvl="3"/>
            <a:r>
              <a:rPr lang="pt-BR" sz="1800" dirty="0" smtClean="0">
                <a:solidFill>
                  <a:srgbClr val="39FD5E"/>
                </a:solidFill>
              </a:rPr>
              <a:t>Direita-direita</a:t>
            </a:r>
            <a:r>
              <a:rPr lang="pt-BR" sz="1800" dirty="0" smtClean="0"/>
              <a:t>: rotação simples à direita</a:t>
            </a:r>
          </a:p>
          <a:p>
            <a:pPr lvl="2"/>
            <a:r>
              <a:rPr lang="pt-BR" sz="2000" dirty="0" smtClean="0"/>
              <a:t>Sub-subárvore </a:t>
            </a:r>
            <a:r>
              <a:rPr lang="pt-BR" sz="2000" dirty="0" smtClean="0">
                <a:solidFill>
                  <a:srgbClr val="FFFF00"/>
                </a:solidFill>
              </a:rPr>
              <a:t>esquerda </a:t>
            </a:r>
            <a:r>
              <a:rPr lang="pt-BR" sz="2000" dirty="0" smtClean="0"/>
              <a:t>é a mais funda?</a:t>
            </a:r>
          </a:p>
          <a:p>
            <a:pPr lvl="3"/>
            <a:r>
              <a:rPr lang="pt-BR" sz="1800" dirty="0" smtClean="0">
                <a:solidFill>
                  <a:srgbClr val="39FD5E"/>
                </a:solidFill>
              </a:rPr>
              <a:t>Direita-</a:t>
            </a:r>
            <a:r>
              <a:rPr lang="pt-BR" sz="1800" dirty="0" smtClean="0">
                <a:solidFill>
                  <a:srgbClr val="FFFF00"/>
                </a:solidFill>
              </a:rPr>
              <a:t>esquerda</a:t>
            </a:r>
            <a:r>
              <a:rPr lang="pt-BR" sz="1800" dirty="0" smtClean="0"/>
              <a:t>: rotação dupla à direita</a:t>
            </a:r>
          </a:p>
          <a:p>
            <a:pPr lvl="1"/>
            <a:endParaRPr lang="pt-BR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6156176" y="2686802"/>
            <a:ext cx="2664296" cy="1102237"/>
          </a:xfrm>
          <a:prstGeom prst="wedgeRoundRectCallout">
            <a:avLst>
              <a:gd name="adj1" fmla="val -47527"/>
              <a:gd name="adj2" fmla="val -740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tx1"/>
                </a:solidFill>
              </a:rPr>
              <a:t>Analisar filhos e netos do nodo desequilibrado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92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/>
          <p:cNvCxnSpPr/>
          <p:nvPr/>
        </p:nvCxnSpPr>
        <p:spPr>
          <a:xfrm rot="16200000" flipH="1">
            <a:off x="3517900" y="4364044"/>
            <a:ext cx="428625" cy="2857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rot="10800000" flipV="1">
            <a:off x="3675063" y="3611568"/>
            <a:ext cx="825500" cy="5000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rot="10800000">
            <a:off x="4929188" y="3649668"/>
            <a:ext cx="641350" cy="4143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5087938" y="4292606"/>
            <a:ext cx="455612" cy="406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2800" dirty="0" smtClean="0"/>
              <a:t>Rebalanceamento após exclusão com rotação simples à direita</a:t>
            </a:r>
            <a:endParaRPr lang="en-US" altLang="pt-BR" sz="2800" dirty="0" smtClean="0"/>
          </a:p>
        </p:txBody>
      </p:sp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5143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dirty="0" smtClean="0">
                <a:solidFill>
                  <a:srgbClr val="39FD5E"/>
                </a:solidFill>
              </a:rPr>
              <a:t>Direita</a:t>
            </a:r>
            <a:r>
              <a:rPr lang="pt-BR" altLang="pt-BR" sz="2400" dirty="0" smtClean="0"/>
              <a:t>-</a:t>
            </a:r>
            <a:r>
              <a:rPr lang="pt-BR" altLang="pt-BR" sz="2400" dirty="0" smtClean="0">
                <a:solidFill>
                  <a:srgbClr val="39FD5E"/>
                </a:solidFill>
              </a:rPr>
              <a:t>direita</a:t>
            </a:r>
            <a:r>
              <a:rPr lang="pt-BR" altLang="pt-BR" sz="2400" dirty="0" smtClean="0"/>
              <a:t>: Rotação entre k2 e k3</a:t>
            </a:r>
          </a:p>
        </p:txBody>
      </p:sp>
      <p:grpSp>
        <p:nvGrpSpPr>
          <p:cNvPr id="2" name="Grupo 25"/>
          <p:cNvGrpSpPr>
            <a:grpSpLocks/>
          </p:cNvGrpSpPr>
          <p:nvPr/>
        </p:nvGrpSpPr>
        <p:grpSpPr bwMode="auto">
          <a:xfrm>
            <a:off x="2500313" y="2792418"/>
            <a:ext cx="1673225" cy="1328738"/>
            <a:chOff x="2500298" y="2428868"/>
            <a:chExt cx="1673659" cy="1328300"/>
          </a:xfrm>
        </p:grpSpPr>
        <p:sp>
          <p:nvSpPr>
            <p:cNvPr id="6" name="Elipse 5"/>
            <p:cNvSpPr/>
            <p:nvPr/>
          </p:nvSpPr>
          <p:spPr>
            <a:xfrm>
              <a:off x="3688245" y="2428868"/>
              <a:ext cx="485712" cy="48834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k3</a:t>
              </a:r>
              <a:endParaRPr lang="pt-BR" sz="600" b="1" dirty="0"/>
            </a:p>
          </p:txBody>
        </p:sp>
        <p:sp>
          <p:nvSpPr>
            <p:cNvPr id="9" name="Triângulo isósceles 8"/>
            <p:cNvSpPr/>
            <p:nvPr/>
          </p:nvSpPr>
          <p:spPr>
            <a:xfrm>
              <a:off x="2500298" y="3125574"/>
              <a:ext cx="1047500" cy="631594"/>
            </a:xfrm>
            <a:prstGeom prst="triangle">
              <a:avLst/>
            </a:prstGeom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A</a:t>
              </a:r>
            </a:p>
          </p:txBody>
        </p:sp>
        <p:cxnSp>
          <p:nvCxnSpPr>
            <p:cNvPr id="21" name="Conector reto 20"/>
            <p:cNvCxnSpPr/>
            <p:nvPr/>
          </p:nvCxnSpPr>
          <p:spPr>
            <a:xfrm rot="10800000" flipV="1">
              <a:off x="3032248" y="2747851"/>
              <a:ext cx="638341" cy="39039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ector reto 21"/>
          <p:cNvCxnSpPr/>
          <p:nvPr/>
        </p:nvCxnSpPr>
        <p:spPr>
          <a:xfrm>
            <a:off x="4143375" y="3154368"/>
            <a:ext cx="515938" cy="3079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4498686" y="3292477"/>
            <a:ext cx="485712" cy="488346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 smtClean="0"/>
              <a:t>k1</a:t>
            </a:r>
            <a:endParaRPr lang="pt-BR" sz="600" b="1" dirty="0"/>
          </a:p>
        </p:txBody>
      </p:sp>
      <p:sp>
        <p:nvSpPr>
          <p:cNvPr id="10" name="Triângulo isósceles 9"/>
          <p:cNvSpPr/>
          <p:nvPr/>
        </p:nvSpPr>
        <p:spPr>
          <a:xfrm>
            <a:off x="3357554" y="3989184"/>
            <a:ext cx="1047500" cy="631594"/>
          </a:xfrm>
          <a:prstGeom prst="triangle">
            <a:avLst/>
          </a:prstGeom>
          <a:solidFill>
            <a:srgbClr val="D09E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B</a:t>
            </a:r>
          </a:p>
        </p:txBody>
      </p:sp>
      <p:cxnSp>
        <p:nvCxnSpPr>
          <p:cNvPr id="25" name="Conector reto 24"/>
          <p:cNvCxnSpPr/>
          <p:nvPr/>
        </p:nvCxnSpPr>
        <p:spPr>
          <a:xfrm rot="10800000" flipV="1">
            <a:off x="3881438" y="3643318"/>
            <a:ext cx="611187" cy="3460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ângulo isósceles 11"/>
          <p:cNvSpPr/>
          <p:nvPr/>
        </p:nvSpPr>
        <p:spPr>
          <a:xfrm>
            <a:off x="6014451" y="4661147"/>
            <a:ext cx="1047500" cy="631594"/>
          </a:xfrm>
          <a:prstGeom prst="triangle">
            <a:avLst/>
          </a:prstGeom>
          <a:solidFill>
            <a:srgbClr val="AC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D</a:t>
            </a:r>
          </a:p>
        </p:txBody>
      </p:sp>
      <p:cxnSp>
        <p:nvCxnSpPr>
          <p:cNvPr id="30" name="Conector reto 29"/>
          <p:cNvCxnSpPr/>
          <p:nvPr/>
        </p:nvCxnSpPr>
        <p:spPr>
          <a:xfrm>
            <a:off x="5876925" y="4287843"/>
            <a:ext cx="625475" cy="4000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4585232" y="4669614"/>
            <a:ext cx="1047500" cy="631594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sp>
        <p:nvSpPr>
          <p:cNvPr id="7" name="Elipse 6"/>
          <p:cNvSpPr/>
          <p:nvPr/>
        </p:nvSpPr>
        <p:spPr>
          <a:xfrm>
            <a:off x="5500694" y="3925373"/>
            <a:ext cx="485712" cy="488346"/>
          </a:xfrm>
          <a:prstGeom prst="ellipse">
            <a:avLst/>
          </a:prstGeom>
          <a:solidFill>
            <a:srgbClr val="33993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 smtClean="0"/>
              <a:t>k2</a:t>
            </a:r>
            <a:endParaRPr lang="pt-BR" sz="600" b="1" dirty="0"/>
          </a:p>
        </p:txBody>
      </p:sp>
      <p:grpSp>
        <p:nvGrpSpPr>
          <p:cNvPr id="3" name="Grupo 56"/>
          <p:cNvGrpSpPr>
            <a:grpSpLocks/>
          </p:cNvGrpSpPr>
          <p:nvPr/>
        </p:nvGrpSpPr>
        <p:grpSpPr bwMode="auto">
          <a:xfrm>
            <a:off x="4714875" y="2578106"/>
            <a:ext cx="2500313" cy="714375"/>
            <a:chOff x="4714876" y="2214554"/>
            <a:chExt cx="2500330" cy="714380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Devolvo </a:t>
              </a:r>
              <a:r>
                <a:rPr lang="pt-BR" sz="1400" dirty="0" smtClean="0"/>
                <a:t>k1 </a:t>
              </a:r>
              <a:r>
                <a:rPr lang="pt-BR" sz="1400" dirty="0"/>
                <a:t>como a nova raiz desta subárvore</a:t>
              </a:r>
            </a:p>
          </p:txBody>
        </p:sp>
        <p:cxnSp>
          <p:nvCxnSpPr>
            <p:cNvPr id="47" name="Conector angulado 46"/>
            <p:cNvCxnSpPr>
              <a:stCxn id="36" idx="1"/>
            </p:cNvCxnSpPr>
            <p:nvPr/>
          </p:nvCxnSpPr>
          <p:spPr>
            <a:xfrm rot="10800000" flipV="1">
              <a:off x="4714876" y="2571743"/>
              <a:ext cx="857256" cy="285752"/>
            </a:xfrm>
            <a:prstGeom prst="bentConnector3">
              <a:avLst>
                <a:gd name="adj1" fmla="val 10037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o 56"/>
          <p:cNvGrpSpPr>
            <a:grpSpLocks/>
          </p:cNvGrpSpPr>
          <p:nvPr/>
        </p:nvGrpSpPr>
        <p:grpSpPr bwMode="auto">
          <a:xfrm>
            <a:off x="3930746" y="2060848"/>
            <a:ext cx="2889948" cy="714375"/>
            <a:chOff x="4482306" y="2214554"/>
            <a:chExt cx="2732900" cy="714380"/>
          </a:xfrm>
        </p:grpSpPr>
        <p:sp>
          <p:nvSpPr>
            <p:cNvPr id="24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Desequilíbrio identificado em k3</a:t>
              </a:r>
              <a:endParaRPr lang="pt-BR" sz="1400" dirty="0"/>
            </a:p>
          </p:txBody>
        </p:sp>
        <p:cxnSp>
          <p:nvCxnSpPr>
            <p:cNvPr id="26" name="Conector angulado 46"/>
            <p:cNvCxnSpPr>
              <a:stCxn id="24" idx="1"/>
            </p:cNvCxnSpPr>
            <p:nvPr/>
          </p:nvCxnSpPr>
          <p:spPr>
            <a:xfrm rot="10800000" flipV="1">
              <a:off x="4482306" y="2571745"/>
              <a:ext cx="1089826" cy="290886"/>
            </a:xfrm>
            <a:prstGeom prst="bentConnector3">
              <a:avLst>
                <a:gd name="adj1" fmla="val 99763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o 56"/>
          <p:cNvGrpSpPr>
            <a:grpSpLocks/>
          </p:cNvGrpSpPr>
          <p:nvPr/>
        </p:nvGrpSpPr>
        <p:grpSpPr bwMode="auto">
          <a:xfrm>
            <a:off x="4706388" y="2492896"/>
            <a:ext cx="2889948" cy="714375"/>
            <a:chOff x="4482306" y="2214554"/>
            <a:chExt cx="2732900" cy="714380"/>
          </a:xfrm>
        </p:grpSpPr>
        <p:sp>
          <p:nvSpPr>
            <p:cNvPr id="34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Subárvore causadora é </a:t>
              </a:r>
              <a:r>
                <a:rPr lang="pt-BR" sz="1400" dirty="0" smtClean="0">
                  <a:solidFill>
                    <a:srgbClr val="39FD5E"/>
                  </a:solidFill>
                </a:rPr>
                <a:t>direita</a:t>
              </a:r>
              <a:r>
                <a:rPr lang="pt-BR" sz="1400" dirty="0" smtClean="0"/>
                <a:t> (k1)</a:t>
              </a:r>
              <a:endParaRPr lang="pt-BR" sz="1400" dirty="0"/>
            </a:p>
          </p:txBody>
        </p:sp>
        <p:cxnSp>
          <p:nvCxnSpPr>
            <p:cNvPr id="37" name="Conector angulado 46"/>
            <p:cNvCxnSpPr>
              <a:stCxn id="34" idx="1"/>
            </p:cNvCxnSpPr>
            <p:nvPr/>
          </p:nvCxnSpPr>
          <p:spPr>
            <a:xfrm rot="10800000" flipV="1">
              <a:off x="4482306" y="2571745"/>
              <a:ext cx="1089826" cy="290886"/>
            </a:xfrm>
            <a:prstGeom prst="bentConnector3">
              <a:avLst>
                <a:gd name="adj1" fmla="val 99763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o 56"/>
          <p:cNvGrpSpPr>
            <a:grpSpLocks/>
          </p:cNvGrpSpPr>
          <p:nvPr/>
        </p:nvGrpSpPr>
        <p:grpSpPr bwMode="auto">
          <a:xfrm>
            <a:off x="5786508" y="3146673"/>
            <a:ext cx="2889948" cy="714375"/>
            <a:chOff x="4482306" y="2214554"/>
            <a:chExt cx="2732900" cy="714380"/>
          </a:xfrm>
        </p:grpSpPr>
        <p:sp>
          <p:nvSpPr>
            <p:cNvPr id="39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Sub-subárvore mais funda é </a:t>
              </a:r>
              <a:r>
                <a:rPr lang="pt-BR" sz="1400" dirty="0" smtClean="0">
                  <a:solidFill>
                    <a:srgbClr val="39FD5E"/>
                  </a:solidFill>
                </a:rPr>
                <a:t>direita</a:t>
              </a:r>
              <a:r>
                <a:rPr lang="pt-BR" sz="1400" dirty="0" smtClean="0"/>
                <a:t> (k2)</a:t>
              </a:r>
              <a:endParaRPr lang="pt-BR" sz="1400" dirty="0"/>
            </a:p>
          </p:txBody>
        </p:sp>
        <p:cxnSp>
          <p:nvCxnSpPr>
            <p:cNvPr id="40" name="Conector angulado 46"/>
            <p:cNvCxnSpPr>
              <a:stCxn id="39" idx="1"/>
            </p:cNvCxnSpPr>
            <p:nvPr/>
          </p:nvCxnSpPr>
          <p:spPr>
            <a:xfrm rot="10800000" flipV="1">
              <a:off x="4482306" y="2571745"/>
              <a:ext cx="1089826" cy="290886"/>
            </a:xfrm>
            <a:prstGeom prst="bentConnector3">
              <a:avLst>
                <a:gd name="adj1" fmla="val 99763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05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8.33333E-7 0.1004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-0.03819 0.17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8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to 40"/>
          <p:cNvCxnSpPr/>
          <p:nvPr/>
        </p:nvCxnSpPr>
        <p:spPr>
          <a:xfrm rot="10800000">
            <a:off x="4929188" y="3638185"/>
            <a:ext cx="571500" cy="3571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4986338" y="4209685"/>
            <a:ext cx="514350" cy="4603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2800" dirty="0" smtClean="0"/>
              <a:t>Rebalanceamento após exclusão com rotação dupla à direita</a:t>
            </a:r>
            <a:endParaRPr lang="en-US" altLang="pt-BR" sz="2800" dirty="0" smtClean="0"/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5143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dirty="0" smtClean="0"/>
              <a:t>P1: </a:t>
            </a:r>
            <a:r>
              <a:rPr lang="pt-BR" altLang="pt-BR" sz="2400" dirty="0" smtClean="0">
                <a:solidFill>
                  <a:srgbClr val="FFFF00"/>
                </a:solidFill>
              </a:rPr>
              <a:t>Rotação à esquerda </a:t>
            </a:r>
            <a:r>
              <a:rPr lang="pt-BR" altLang="pt-BR" sz="2400" dirty="0" smtClean="0"/>
              <a:t>entre k1 e k2</a:t>
            </a:r>
          </a:p>
        </p:txBody>
      </p:sp>
      <p:sp>
        <p:nvSpPr>
          <p:cNvPr id="6" name="Elipse 5"/>
          <p:cNvSpPr/>
          <p:nvPr/>
        </p:nvSpPr>
        <p:spPr>
          <a:xfrm>
            <a:off x="3688245" y="2780928"/>
            <a:ext cx="485712" cy="48834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k3</a:t>
            </a:r>
            <a:endParaRPr lang="pt-BR" sz="600" b="1" dirty="0"/>
          </a:p>
        </p:txBody>
      </p:sp>
      <p:sp>
        <p:nvSpPr>
          <p:cNvPr id="9" name="Triângulo isósceles 8"/>
          <p:cNvSpPr/>
          <p:nvPr/>
        </p:nvSpPr>
        <p:spPr>
          <a:xfrm>
            <a:off x="2500298" y="3477634"/>
            <a:ext cx="1047500" cy="631594"/>
          </a:xfrm>
          <a:prstGeom prst="triangle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A</a:t>
            </a:r>
          </a:p>
        </p:txBody>
      </p:sp>
      <p:cxnSp>
        <p:nvCxnSpPr>
          <p:cNvPr id="21" name="Conector reto 20"/>
          <p:cNvCxnSpPr/>
          <p:nvPr/>
        </p:nvCxnSpPr>
        <p:spPr>
          <a:xfrm rot="10800000" flipV="1">
            <a:off x="3032125" y="3100023"/>
            <a:ext cx="638175" cy="3905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4143375" y="3142885"/>
            <a:ext cx="515938" cy="3079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39"/>
          <p:cNvGrpSpPr>
            <a:grpSpLocks/>
          </p:cNvGrpSpPr>
          <p:nvPr/>
        </p:nvGrpSpPr>
        <p:grpSpPr bwMode="auto">
          <a:xfrm>
            <a:off x="2733675" y="3908060"/>
            <a:ext cx="1627188" cy="1327150"/>
            <a:chOff x="2734374" y="3555318"/>
            <a:chExt cx="1626844" cy="1328301"/>
          </a:xfrm>
        </p:grpSpPr>
        <p:sp>
          <p:nvSpPr>
            <p:cNvPr id="8" name="Elipse 7"/>
            <p:cNvSpPr/>
            <p:nvPr/>
          </p:nvSpPr>
          <p:spPr>
            <a:xfrm>
              <a:off x="3875506" y="3555318"/>
              <a:ext cx="485712" cy="488346"/>
            </a:xfrm>
            <a:prstGeom prst="ellipse">
              <a:avLst/>
            </a:prstGeom>
            <a:solidFill>
              <a:srgbClr val="339933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k2</a:t>
              </a:r>
              <a:endParaRPr lang="pt-BR" sz="600" b="1" dirty="0"/>
            </a:p>
          </p:txBody>
        </p:sp>
        <p:sp>
          <p:nvSpPr>
            <p:cNvPr id="10" name="Triângulo isósceles 9"/>
            <p:cNvSpPr/>
            <p:nvPr/>
          </p:nvSpPr>
          <p:spPr>
            <a:xfrm>
              <a:off x="2734374" y="4252025"/>
              <a:ext cx="1047500" cy="631594"/>
            </a:xfrm>
            <a:prstGeom prst="triangle">
              <a:avLst/>
            </a:prstGeom>
            <a:solidFill>
              <a:srgbClr val="D09E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B</a:t>
              </a:r>
            </a:p>
          </p:txBody>
        </p:sp>
        <p:cxnSp>
          <p:nvCxnSpPr>
            <p:cNvPr id="25" name="Conector reto 24"/>
            <p:cNvCxnSpPr/>
            <p:nvPr/>
          </p:nvCxnSpPr>
          <p:spPr>
            <a:xfrm rot="10800000" flipV="1">
              <a:off x="3258138" y="3906460"/>
              <a:ext cx="611059" cy="34478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33"/>
          <p:cNvGrpSpPr>
            <a:grpSpLocks/>
          </p:cNvGrpSpPr>
          <p:nvPr/>
        </p:nvGrpSpPr>
        <p:grpSpPr bwMode="auto">
          <a:xfrm>
            <a:off x="4654550" y="3334973"/>
            <a:ext cx="1631950" cy="1366837"/>
            <a:chOff x="4653817" y="2982326"/>
            <a:chExt cx="1632695" cy="1367368"/>
          </a:xfrm>
        </p:grpSpPr>
        <p:sp>
          <p:nvSpPr>
            <p:cNvPr id="7" name="Elipse 6"/>
            <p:cNvSpPr/>
            <p:nvPr/>
          </p:nvSpPr>
          <p:spPr>
            <a:xfrm>
              <a:off x="4653817" y="2982326"/>
              <a:ext cx="485712" cy="488346"/>
            </a:xfrm>
            <a:prstGeom prst="ellipse">
              <a:avLst/>
            </a:prstGeom>
            <a:solidFill>
              <a:srgbClr val="AC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k1</a:t>
              </a:r>
              <a:endParaRPr lang="pt-BR" sz="600" b="1" dirty="0"/>
            </a:p>
          </p:txBody>
        </p:sp>
        <p:sp>
          <p:nvSpPr>
            <p:cNvPr id="12" name="Triângulo isósceles 11"/>
            <p:cNvSpPr/>
            <p:nvPr/>
          </p:nvSpPr>
          <p:spPr>
            <a:xfrm>
              <a:off x="5239012" y="3718100"/>
              <a:ext cx="1047500" cy="631594"/>
            </a:xfrm>
            <a:prstGeom prst="triangle">
              <a:avLst/>
            </a:prstGeom>
            <a:solidFill>
              <a:srgbClr val="AC0000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D</a:t>
              </a:r>
            </a:p>
          </p:txBody>
        </p:sp>
        <p:cxnSp>
          <p:nvCxnSpPr>
            <p:cNvPr id="30" name="Conector reto 29"/>
            <p:cNvCxnSpPr/>
            <p:nvPr/>
          </p:nvCxnSpPr>
          <p:spPr>
            <a:xfrm>
              <a:off x="5101696" y="3344417"/>
              <a:ext cx="625761" cy="40020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Conector reto 32"/>
          <p:cNvCxnSpPr/>
          <p:nvPr/>
        </p:nvCxnSpPr>
        <p:spPr>
          <a:xfrm rot="10800000">
            <a:off x="4325938" y="4258898"/>
            <a:ext cx="701675" cy="4032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4489961" y="4649664"/>
            <a:ext cx="1047500" cy="631594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cxnSp>
        <p:nvCxnSpPr>
          <p:cNvPr id="43" name="Conector reto 42"/>
          <p:cNvCxnSpPr/>
          <p:nvPr/>
        </p:nvCxnSpPr>
        <p:spPr>
          <a:xfrm rot="10800000" flipV="1">
            <a:off x="4289425" y="3696923"/>
            <a:ext cx="396875" cy="2825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o 56"/>
          <p:cNvGrpSpPr>
            <a:grpSpLocks/>
          </p:cNvGrpSpPr>
          <p:nvPr/>
        </p:nvGrpSpPr>
        <p:grpSpPr bwMode="auto">
          <a:xfrm>
            <a:off x="3930746" y="2060848"/>
            <a:ext cx="2889948" cy="714375"/>
            <a:chOff x="4482306" y="2214554"/>
            <a:chExt cx="2732900" cy="714380"/>
          </a:xfrm>
        </p:grpSpPr>
        <p:sp>
          <p:nvSpPr>
            <p:cNvPr id="24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Desequilíbrio identificado em k3</a:t>
              </a:r>
              <a:endParaRPr lang="pt-BR" sz="1400" dirty="0"/>
            </a:p>
          </p:txBody>
        </p:sp>
        <p:cxnSp>
          <p:nvCxnSpPr>
            <p:cNvPr id="26" name="Conector angulado 46"/>
            <p:cNvCxnSpPr>
              <a:stCxn id="24" idx="1"/>
            </p:cNvCxnSpPr>
            <p:nvPr/>
          </p:nvCxnSpPr>
          <p:spPr>
            <a:xfrm rot="10800000" flipV="1">
              <a:off x="4482306" y="2571745"/>
              <a:ext cx="1089826" cy="290886"/>
            </a:xfrm>
            <a:prstGeom prst="bentConnector3">
              <a:avLst>
                <a:gd name="adj1" fmla="val 99763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o 56"/>
          <p:cNvGrpSpPr>
            <a:grpSpLocks/>
          </p:cNvGrpSpPr>
          <p:nvPr/>
        </p:nvGrpSpPr>
        <p:grpSpPr bwMode="auto">
          <a:xfrm>
            <a:off x="4922412" y="2642617"/>
            <a:ext cx="2889948" cy="714375"/>
            <a:chOff x="4482306" y="2214554"/>
            <a:chExt cx="2732900" cy="714380"/>
          </a:xfrm>
        </p:grpSpPr>
        <p:sp>
          <p:nvSpPr>
            <p:cNvPr id="28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Subárvore causadora é </a:t>
              </a:r>
              <a:r>
                <a:rPr lang="pt-BR" sz="1400" dirty="0" smtClean="0">
                  <a:solidFill>
                    <a:srgbClr val="39FD5E"/>
                  </a:solidFill>
                </a:rPr>
                <a:t>direita</a:t>
              </a:r>
              <a:r>
                <a:rPr lang="pt-BR" sz="1400" dirty="0" smtClean="0"/>
                <a:t> (k1)</a:t>
              </a:r>
              <a:endParaRPr lang="pt-BR" sz="1400" dirty="0"/>
            </a:p>
          </p:txBody>
        </p:sp>
        <p:cxnSp>
          <p:nvCxnSpPr>
            <p:cNvPr id="29" name="Conector angulado 46"/>
            <p:cNvCxnSpPr>
              <a:stCxn id="28" idx="1"/>
            </p:cNvCxnSpPr>
            <p:nvPr/>
          </p:nvCxnSpPr>
          <p:spPr>
            <a:xfrm rot="10800000" flipV="1">
              <a:off x="4482306" y="2571745"/>
              <a:ext cx="1089826" cy="290886"/>
            </a:xfrm>
            <a:prstGeom prst="bentConnector3">
              <a:avLst>
                <a:gd name="adj1" fmla="val 99763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o 56"/>
          <p:cNvGrpSpPr>
            <a:grpSpLocks/>
          </p:cNvGrpSpPr>
          <p:nvPr/>
        </p:nvGrpSpPr>
        <p:grpSpPr bwMode="auto">
          <a:xfrm flipH="1">
            <a:off x="1187624" y="3100020"/>
            <a:ext cx="2930332" cy="808038"/>
            <a:chOff x="4030758" y="2214555"/>
            <a:chExt cx="3184448" cy="1105277"/>
          </a:xfrm>
        </p:grpSpPr>
        <p:sp>
          <p:nvSpPr>
            <p:cNvPr id="32" name="Retângulo de cantos arredondados 35"/>
            <p:cNvSpPr/>
            <p:nvPr/>
          </p:nvSpPr>
          <p:spPr>
            <a:xfrm>
              <a:off x="5572132" y="2214555"/>
              <a:ext cx="1643074" cy="948481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 smtClean="0"/>
                <a:t>Sub-subárvore mais funda é </a:t>
              </a:r>
              <a:r>
                <a:rPr lang="pt-BR" sz="1400" dirty="0" smtClean="0">
                  <a:solidFill>
                    <a:srgbClr val="FFFF00"/>
                  </a:solidFill>
                </a:rPr>
                <a:t>esquerda</a:t>
              </a:r>
              <a:r>
                <a:rPr lang="pt-BR" sz="1400" dirty="0" smtClean="0"/>
                <a:t> (k2)</a:t>
              </a:r>
              <a:endParaRPr lang="pt-BR" sz="1400" dirty="0"/>
            </a:p>
          </p:txBody>
        </p:sp>
        <p:cxnSp>
          <p:nvCxnSpPr>
            <p:cNvPr id="34" name="Conector angulado 46"/>
            <p:cNvCxnSpPr>
              <a:stCxn id="32" idx="1"/>
              <a:endCxn id="8" idx="0"/>
            </p:cNvCxnSpPr>
            <p:nvPr/>
          </p:nvCxnSpPr>
          <p:spPr>
            <a:xfrm flipH="1">
              <a:off x="4030758" y="2688797"/>
              <a:ext cx="1541374" cy="631035"/>
            </a:xfrm>
            <a:prstGeom prst="bentConnector2">
              <a:avLst/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803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08282 0.0810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0" y="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0.07274 -0.083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-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/>
          <p:cNvCxnSpPr/>
          <p:nvPr/>
        </p:nvCxnSpPr>
        <p:spPr>
          <a:xfrm rot="16200000" flipH="1">
            <a:off x="3517900" y="4364044"/>
            <a:ext cx="428625" cy="2857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rot="10800000" flipV="1">
            <a:off x="3675063" y="3611568"/>
            <a:ext cx="825500" cy="50006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rot="10800000">
            <a:off x="4929188" y="3649668"/>
            <a:ext cx="641350" cy="4143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V="1">
            <a:off x="5087938" y="4292606"/>
            <a:ext cx="455612" cy="4064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2800" dirty="0" smtClean="0"/>
              <a:t>Rebalanceamento após exclusão com rotação dupla à direita</a:t>
            </a:r>
            <a:endParaRPr lang="en-US" altLang="pt-BR" sz="2800" dirty="0" smtClean="0"/>
          </a:p>
        </p:txBody>
      </p:sp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5143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t-BR" altLang="pt-BR" sz="2400" dirty="0" smtClean="0"/>
              <a:t>P2: </a:t>
            </a:r>
            <a:r>
              <a:rPr lang="pt-BR" altLang="pt-BR" sz="2400" dirty="0" smtClean="0">
                <a:solidFill>
                  <a:srgbClr val="39FD5E"/>
                </a:solidFill>
              </a:rPr>
              <a:t>Rotação à direita</a:t>
            </a:r>
            <a:r>
              <a:rPr lang="pt-BR" altLang="pt-BR" sz="2400" dirty="0" smtClean="0"/>
              <a:t>: Rotação entre k2 e k3</a:t>
            </a:r>
          </a:p>
        </p:txBody>
      </p:sp>
      <p:grpSp>
        <p:nvGrpSpPr>
          <p:cNvPr id="2" name="Grupo 25"/>
          <p:cNvGrpSpPr>
            <a:grpSpLocks/>
          </p:cNvGrpSpPr>
          <p:nvPr/>
        </p:nvGrpSpPr>
        <p:grpSpPr bwMode="auto">
          <a:xfrm>
            <a:off x="2500313" y="2792418"/>
            <a:ext cx="1673225" cy="1328738"/>
            <a:chOff x="2500298" y="2428868"/>
            <a:chExt cx="1673659" cy="1328300"/>
          </a:xfrm>
        </p:grpSpPr>
        <p:sp>
          <p:nvSpPr>
            <p:cNvPr id="6" name="Elipse 5"/>
            <p:cNvSpPr/>
            <p:nvPr/>
          </p:nvSpPr>
          <p:spPr>
            <a:xfrm>
              <a:off x="3688245" y="2428868"/>
              <a:ext cx="485712" cy="48834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pt-BR" sz="1200" b="1" dirty="0"/>
                <a:t>k3</a:t>
              </a:r>
              <a:endParaRPr lang="pt-BR" sz="600" b="1" dirty="0"/>
            </a:p>
          </p:txBody>
        </p:sp>
        <p:sp>
          <p:nvSpPr>
            <p:cNvPr id="9" name="Triângulo isósceles 8"/>
            <p:cNvSpPr/>
            <p:nvPr/>
          </p:nvSpPr>
          <p:spPr>
            <a:xfrm>
              <a:off x="2500298" y="3125574"/>
              <a:ext cx="1047500" cy="631594"/>
            </a:xfrm>
            <a:prstGeom prst="triangle">
              <a:avLst/>
            </a:prstGeom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180000" anchor="ctr"/>
            <a:lstStyle/>
            <a:p>
              <a:pPr algn="ctr">
                <a:defRPr/>
              </a:pPr>
              <a:r>
                <a:rPr lang="pt-BR" sz="1400" b="1" dirty="0"/>
                <a:t>A</a:t>
              </a:r>
            </a:p>
          </p:txBody>
        </p:sp>
        <p:cxnSp>
          <p:nvCxnSpPr>
            <p:cNvPr id="21" name="Conector reto 20"/>
            <p:cNvCxnSpPr/>
            <p:nvPr/>
          </p:nvCxnSpPr>
          <p:spPr>
            <a:xfrm rot="10800000" flipV="1">
              <a:off x="3032248" y="2747851"/>
              <a:ext cx="638341" cy="39039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ector reto 21"/>
          <p:cNvCxnSpPr/>
          <p:nvPr/>
        </p:nvCxnSpPr>
        <p:spPr>
          <a:xfrm>
            <a:off x="4143375" y="3154368"/>
            <a:ext cx="515938" cy="3079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4498686" y="3292477"/>
            <a:ext cx="485712" cy="488346"/>
          </a:xfrm>
          <a:prstGeom prst="ellipse">
            <a:avLst/>
          </a:prstGeom>
          <a:solidFill>
            <a:srgbClr val="33993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k2</a:t>
            </a:r>
            <a:endParaRPr lang="pt-BR" sz="600" b="1" dirty="0"/>
          </a:p>
        </p:txBody>
      </p:sp>
      <p:sp>
        <p:nvSpPr>
          <p:cNvPr id="10" name="Triângulo isósceles 9"/>
          <p:cNvSpPr/>
          <p:nvPr/>
        </p:nvSpPr>
        <p:spPr>
          <a:xfrm>
            <a:off x="3357554" y="3989184"/>
            <a:ext cx="1047500" cy="631594"/>
          </a:xfrm>
          <a:prstGeom prst="triangle">
            <a:avLst/>
          </a:prstGeom>
          <a:solidFill>
            <a:srgbClr val="D09E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B</a:t>
            </a:r>
          </a:p>
        </p:txBody>
      </p:sp>
      <p:cxnSp>
        <p:nvCxnSpPr>
          <p:cNvPr id="25" name="Conector reto 24"/>
          <p:cNvCxnSpPr/>
          <p:nvPr/>
        </p:nvCxnSpPr>
        <p:spPr>
          <a:xfrm rot="10800000" flipV="1">
            <a:off x="3881438" y="3643318"/>
            <a:ext cx="611187" cy="3460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ângulo isósceles 11"/>
          <p:cNvSpPr/>
          <p:nvPr/>
        </p:nvSpPr>
        <p:spPr>
          <a:xfrm>
            <a:off x="6014451" y="4661147"/>
            <a:ext cx="1047500" cy="631594"/>
          </a:xfrm>
          <a:prstGeom prst="triangle">
            <a:avLst/>
          </a:prstGeom>
          <a:solidFill>
            <a:srgbClr val="AC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D</a:t>
            </a:r>
          </a:p>
        </p:txBody>
      </p:sp>
      <p:cxnSp>
        <p:nvCxnSpPr>
          <p:cNvPr id="30" name="Conector reto 29"/>
          <p:cNvCxnSpPr/>
          <p:nvPr/>
        </p:nvCxnSpPr>
        <p:spPr>
          <a:xfrm>
            <a:off x="5876925" y="4287843"/>
            <a:ext cx="625475" cy="4000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ângulo isósceles 10"/>
          <p:cNvSpPr/>
          <p:nvPr/>
        </p:nvSpPr>
        <p:spPr>
          <a:xfrm>
            <a:off x="4585232" y="4669614"/>
            <a:ext cx="1047500" cy="631594"/>
          </a:xfrm>
          <a:prstGeom prst="triangle">
            <a:avLst/>
          </a:prstGeom>
          <a:solidFill>
            <a:srgbClr val="339933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bIns="180000" anchor="ctr"/>
          <a:lstStyle/>
          <a:p>
            <a:pPr algn="ctr">
              <a:defRPr/>
            </a:pPr>
            <a:r>
              <a:rPr lang="pt-BR" sz="1400" b="1" dirty="0"/>
              <a:t>C</a:t>
            </a:r>
          </a:p>
        </p:txBody>
      </p:sp>
      <p:sp>
        <p:nvSpPr>
          <p:cNvPr id="7" name="Elipse 6"/>
          <p:cNvSpPr/>
          <p:nvPr/>
        </p:nvSpPr>
        <p:spPr>
          <a:xfrm>
            <a:off x="5500694" y="3925373"/>
            <a:ext cx="485712" cy="488346"/>
          </a:xfrm>
          <a:prstGeom prst="ellipse">
            <a:avLst/>
          </a:prstGeom>
          <a:solidFill>
            <a:srgbClr val="AC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200" b="1" dirty="0"/>
              <a:t>k1</a:t>
            </a:r>
            <a:endParaRPr lang="pt-BR" sz="600" b="1" dirty="0"/>
          </a:p>
        </p:txBody>
      </p:sp>
      <p:grpSp>
        <p:nvGrpSpPr>
          <p:cNvPr id="3" name="Grupo 56"/>
          <p:cNvGrpSpPr>
            <a:grpSpLocks/>
          </p:cNvGrpSpPr>
          <p:nvPr/>
        </p:nvGrpSpPr>
        <p:grpSpPr bwMode="auto">
          <a:xfrm>
            <a:off x="4714875" y="2578106"/>
            <a:ext cx="2500313" cy="714375"/>
            <a:chOff x="4714876" y="2214554"/>
            <a:chExt cx="2500330" cy="714380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572132" y="2214554"/>
              <a:ext cx="1643074" cy="714380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/>
                <a:t>Devolvo k2 como a nova raiz desta subárvore</a:t>
              </a:r>
            </a:p>
          </p:txBody>
        </p:sp>
        <p:cxnSp>
          <p:nvCxnSpPr>
            <p:cNvPr id="47" name="Conector angulado 46"/>
            <p:cNvCxnSpPr>
              <a:stCxn id="36" idx="1"/>
            </p:cNvCxnSpPr>
            <p:nvPr/>
          </p:nvCxnSpPr>
          <p:spPr>
            <a:xfrm rot="10800000" flipV="1">
              <a:off x="4714876" y="2571743"/>
              <a:ext cx="857256" cy="285752"/>
            </a:xfrm>
            <a:prstGeom prst="bentConnector3">
              <a:avLst>
                <a:gd name="adj1" fmla="val 100370"/>
              </a:avLst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050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8.33333E-7 0.1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07407E-6 L -0.03819 0.1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8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Resumindo: regras de deleção (à esquerda) </a:t>
            </a:r>
            <a:endParaRPr lang="pt-BR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1475655" y="1484784"/>
            <a:ext cx="7139467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Esquerda-esquerda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k3                                    </a:t>
            </a:r>
            <a:r>
              <a:rPr lang="pt-B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k1</a:t>
            </a:r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/  \                                  /  \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pt-B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k1</a:t>
            </a:r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A      rot.simples à esq.      k2    k3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/ \          - - - - - - - - -&gt;      / \   / \ 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k2  B                                D  C   B  A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/ \</a:t>
            </a:r>
          </a:p>
          <a:p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D   C</a:t>
            </a:r>
            <a:endParaRPr lang="pt-BR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75656" y="3501008"/>
            <a:ext cx="7139467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Esquerda-direita</a:t>
            </a:r>
          </a:p>
          <a:p>
            <a:pPr algn="ctr"/>
            <a:endParaRPr lang="pt-BR" sz="1400" b="1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k3                     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k3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k2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 \                      /  \                    /   \ 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k1  T4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rot.dir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.(k1)  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k2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T4 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rot.esq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.(k3)  k1     k3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 \      - - - - - -&gt;    /  \      - - - - - -&gt;  / \   / \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T1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k2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k1   T3                T1  T2 T3  T4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 \                        / \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T2   T3                    T1   T2</a:t>
            </a:r>
            <a:endParaRPr lang="pt-BR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934675" y="4077072"/>
            <a:ext cx="189053" cy="3551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510739" y="1844824"/>
            <a:ext cx="189053" cy="3551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267744" y="2353733"/>
            <a:ext cx="189053" cy="3551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00250" y="4705350"/>
            <a:ext cx="182732" cy="32749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06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Resumindo: regras de deleção (à direita) </a:t>
            </a:r>
            <a:endParaRPr lang="pt-BR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1475655" y="1484784"/>
            <a:ext cx="7139467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Direita-direita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k3                                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k1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/  \                                 /  \ 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k1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rot.simples à dir.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k3    k2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/  \    - - - - - - - - -&gt;     / \    / \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B   k2                         A   B  C   D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/ \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C   D</a:t>
            </a:r>
            <a:endParaRPr lang="pt-BR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75656" y="3501008"/>
            <a:ext cx="7139466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Direita-esquerda</a:t>
            </a:r>
          </a:p>
          <a:p>
            <a:pPr algn="ctr"/>
            <a:endParaRPr lang="pt-BR" sz="1400" b="1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k3                      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k3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k2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 \                       /  \                     /  \ 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  k1 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rot.esq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.(k1)     A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k2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rot.dir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.(k3)   k3   k1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 \   - - - - - -&gt;        /  \   - - - - - -&gt;  / \   / \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fr-FR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k2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                     B    k1              A   B C   D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 \                           /  \ </a:t>
            </a:r>
          </a:p>
          <a:p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   C                         </a:t>
            </a:r>
            <a:r>
              <a:rPr lang="fr-FR" sz="14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D</a:t>
            </a:r>
            <a:endParaRPr lang="pt-BR" sz="14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18183735">
            <a:off x="2603670" y="1757517"/>
            <a:ext cx="432048" cy="864096"/>
            <a:chOff x="2267744" y="1844824"/>
            <a:chExt cx="432048" cy="864096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2510739" y="1844824"/>
              <a:ext cx="189053" cy="3551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2267744" y="2353733"/>
              <a:ext cx="189053" cy="3551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Arrow Connector 7"/>
          <p:cNvCxnSpPr/>
          <p:nvPr/>
        </p:nvCxnSpPr>
        <p:spPr>
          <a:xfrm>
            <a:off x="2267744" y="4175388"/>
            <a:ext cx="208876" cy="3337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230553" y="4692877"/>
            <a:ext cx="201892" cy="30771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27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200" dirty="0" smtClean="0"/>
              <a:t>Relembrando: Algoritmo de deleção</a:t>
            </a:r>
            <a:endParaRPr lang="en-US" altLang="pt-BR" sz="3200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15616" y="4526054"/>
            <a:ext cx="7848600" cy="94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kern="0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retorne arv;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kern="0" dirty="0" smtClean="0">
                <a:latin typeface="Courier New" pitchFamily="49" charset="0"/>
                <a:cs typeface="Courier New" pitchFamily="49" charset="0"/>
              </a:rPr>
              <a:t>        senão </a:t>
            </a:r>
            <a:r>
              <a:rPr lang="pt-BR" altLang="pt-BR" sz="1500" b="1" kern="0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Encontrei elemento que quero deletar.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kern="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pt-BR" altLang="pt-BR" sz="1500" b="1" kern="0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(CONTINUA)  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34558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pt-BR" altLang="pt-BR" sz="1500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tNodo* FUNÇÃO delete(info: tInfo, arv: *tNodo)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tmp, filho: *tNodo;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início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  se (arv = NULO) então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retorne arv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  senão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    se (info &lt; arv-&gt;info) </a:t>
            </a:r>
            <a:r>
              <a:rPr lang="pt-BR" altLang="pt-BR" sz="15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Vá à esquerda.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arv-&gt;filhoÀEsquerda &lt;- delete(info, arv-&gt;filhoÀEsquerda);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retorne arv;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    senão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latin typeface="Courier New" pitchFamily="49" charset="0"/>
                <a:cs typeface="Courier New" pitchFamily="49" charset="0"/>
              </a:rPr>
              <a:t>        se (info &gt; arv-&gt;info) </a:t>
            </a:r>
            <a:r>
              <a:rPr lang="pt-BR" altLang="pt-BR" sz="15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Vá à direita.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arv-&gt;filhoÀDireita &lt;- delete(info, arv-&gt;filhoÀDireita);</a:t>
            </a:r>
          </a:p>
          <a:p>
            <a:pPr eaLnBrk="1" hangingPunct="1">
              <a:buFontTx/>
              <a:buNone/>
            </a:pPr>
            <a:r>
              <a:rPr lang="pt-BR" altLang="pt-BR" sz="15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altLang="pt-BR" sz="15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       arv &lt;- atualiza-zigue-zague(arv);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500" b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t-BR" altLang="pt-BR" sz="15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278738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0.00086 0.048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pt-BR" altLang="pt-BR" sz="3200" dirty="0" smtClean="0"/>
              <a:t>Relembrando: Algoritmo de deleção (cont)</a:t>
            </a:r>
            <a:endParaRPr lang="en-US" altLang="pt-BR" sz="32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484784"/>
            <a:ext cx="7848600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          (CONTINUAÇÃO)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se (arv-&gt;filhoÀDireita ~= NULO E arv-&gt;filhoÀEsquerda ~= NULO) </a:t>
            </a:r>
            <a:r>
              <a:rPr lang="pt-BR" altLang="pt-BR" sz="11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2 filhos.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tmp &lt;- mínimo(arv-&gt;filhoÀDireita);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arv-&gt;info &lt;- tmp-&gt;info;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arv-&gt;filhoÀDireita &lt;- delete(arv-&gt;info, arv-&gt;filhoÀDireita);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t-BR" altLang="pt-BR" sz="12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  arv &lt;- atualiza-zigue-zague(arv);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retorne arv;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senão </a:t>
            </a:r>
            <a:r>
              <a:rPr lang="pt-BR" altLang="pt-BR" sz="12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1 filho.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tmp &lt;- arv;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  se (arv-&gt;filhoÀDireita ~= NULO) então </a:t>
            </a:r>
            <a:r>
              <a:rPr lang="pt-BR" altLang="pt-BR" sz="12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Filho à direita.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  filho &lt;- arv-&gt;filhoÀDireita;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  retorne filho;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  senão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    se (arv-&gt;filhoÀEsquerda ~= NULO) então </a:t>
            </a:r>
            <a:r>
              <a:rPr lang="pt-BR" altLang="pt-BR" sz="12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Filho à esquerda.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    filho &lt;- arv-&gt;filhoÀEsquerda;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    retorne filho;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    senão </a:t>
            </a:r>
            <a:r>
              <a:rPr lang="pt-BR" altLang="pt-BR" sz="1200" b="1" dirty="0" smtClean="0">
                <a:solidFill>
                  <a:srgbClr val="F57B49"/>
                </a:solidFill>
                <a:latin typeface="Courier New" pitchFamily="49" charset="0"/>
                <a:cs typeface="Courier New" pitchFamily="49" charset="0"/>
              </a:rPr>
              <a:t>// Folha.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    libere arv;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          retorne NULO;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    fim se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  fim se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  fim se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  fim se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  fim se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  fim se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200" b="1" dirty="0" smtClean="0">
                <a:latin typeface="Courier New" pitchFamily="49" charset="0"/>
                <a:cs typeface="Courier New" pitchFamily="49" charset="0"/>
              </a:rPr>
              <a:t>  fim</a:t>
            </a:r>
          </a:p>
        </p:txBody>
      </p:sp>
      <p:sp>
        <p:nvSpPr>
          <p:cNvPr id="2" name="Right Arrow 1"/>
          <p:cNvSpPr/>
          <p:nvPr/>
        </p:nvSpPr>
        <p:spPr>
          <a:xfrm rot="1379958">
            <a:off x="1586297" y="2175780"/>
            <a:ext cx="576064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ounded Rectangular Callout 4"/>
          <p:cNvSpPr/>
          <p:nvPr/>
        </p:nvSpPr>
        <p:spPr>
          <a:xfrm>
            <a:off x="5220072" y="4653136"/>
            <a:ext cx="3528392" cy="1318261"/>
          </a:xfrm>
          <a:prstGeom prst="wedgeRoundRectCallout">
            <a:avLst>
              <a:gd name="adj1" fmla="val -70005"/>
              <a:gd name="adj2" fmla="val -2061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>
                <a:solidFill>
                  <a:schemeClr val="tx1"/>
                </a:solidFill>
              </a:rPr>
              <a:t>DABB não ajusta alturas! Lembre de sempre atualizar alturas antes de calcular o  “zigue-zague”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49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Funciona?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Exercício em sala: Exemplos no simulador</a:t>
            </a:r>
          </a:p>
          <a:p>
            <a:pPr lvl="1"/>
            <a:r>
              <a:rPr lang="pt-BR" sz="2000" dirty="0" smtClean="0">
                <a:hlinkClick r:id="rId2"/>
              </a:rPr>
              <a:t>https://www.cs.usfca.edu/~galles/visualization/AVLtree.html</a:t>
            </a:r>
            <a:r>
              <a:rPr lang="pt-BR" sz="20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933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1"/>
          <p:cNvGrpSpPr>
            <a:grpSpLocks/>
          </p:cNvGrpSpPr>
          <p:nvPr/>
        </p:nvGrpSpPr>
        <p:grpSpPr bwMode="auto">
          <a:xfrm>
            <a:off x="1357313" y="928688"/>
            <a:ext cx="7499350" cy="5024437"/>
            <a:chOff x="855" y="585"/>
            <a:chExt cx="4724" cy="3165"/>
          </a:xfrm>
        </p:grpSpPr>
        <p:sp>
          <p:nvSpPr>
            <p:cNvPr id="32771" name="Rectangle 2"/>
            <p:cNvSpPr>
              <a:spLocks noChangeArrowheads="1"/>
            </p:cNvSpPr>
            <p:nvPr/>
          </p:nvSpPr>
          <p:spPr bwMode="auto">
            <a:xfrm>
              <a:off x="855" y="585"/>
              <a:ext cx="4724" cy="3165"/>
            </a:xfrm>
            <a:prstGeom prst="rect">
              <a:avLst/>
            </a:prstGeom>
            <a:solidFill>
              <a:srgbClr val="FFFFCC"/>
            </a:solidFill>
            <a:ln w="38160">
              <a:solidFill>
                <a:srgbClr val="16164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marL="192088" indent="-190500" eaLnBrk="0" hangingPunct="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eaLnBrk="0" hangingPunct="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pt-BR" sz="1400">
                <a:solidFill>
                  <a:srgbClr val="000000"/>
                </a:solidFill>
              </a:endParaRPr>
            </a:p>
            <a:p>
              <a:pPr eaLnBrk="1" hangingPunct="1"/>
              <a:endParaRPr lang="en-US" altLang="pt-BR" sz="1400">
                <a:solidFill>
                  <a:srgbClr val="000000"/>
                </a:solidFill>
              </a:endParaRPr>
            </a:p>
            <a:p>
              <a:pPr eaLnBrk="1" hangingPunct="1"/>
              <a:endParaRPr lang="en-US" altLang="pt-BR" sz="1400">
                <a:solidFill>
                  <a:srgbClr val="000000"/>
                </a:solidFill>
              </a:endParaRPr>
            </a:p>
            <a:p>
              <a:pPr eaLnBrk="1" hangingPunct="1"/>
              <a:endParaRPr lang="pt-BR" altLang="pt-BR" sz="1400">
                <a:solidFill>
                  <a:srgbClr val="000000"/>
                </a:solidFill>
              </a:endParaRPr>
            </a:p>
            <a:p>
              <a:pPr eaLnBrk="1" hangingPunct="1"/>
              <a:endParaRPr lang="pt-BR" altLang="pt-BR" sz="1400">
                <a:solidFill>
                  <a:srgbClr val="000000"/>
                </a:solidFill>
              </a:endParaRPr>
            </a:p>
            <a:p>
              <a:pPr algn="ctr" eaLnBrk="1" hangingPunct="1"/>
              <a:r>
                <a:rPr lang="pt-BR" altLang="pt-BR" sz="1600">
                  <a:solidFill>
                    <a:srgbClr val="000000"/>
                  </a:solidFill>
                </a:rPr>
                <a:t>Atribuição-Uso Não-Comercial-Compartilhamento pela Licença 2.5 Brasil</a:t>
              </a:r>
            </a:p>
            <a:p>
              <a:pPr algn="ctr" eaLnBrk="1" hangingPunct="1"/>
              <a:endParaRPr lang="pt-BR" altLang="pt-BR" sz="1400" i="1">
                <a:solidFill>
                  <a:srgbClr val="000000"/>
                </a:solidFill>
              </a:endParaRPr>
            </a:p>
            <a:p>
              <a:pPr eaLnBrk="1" hangingPunct="1"/>
              <a:r>
                <a:rPr lang="pt-BR" altLang="pt-BR" sz="1400" i="1">
                  <a:solidFill>
                    <a:srgbClr val="000000"/>
                  </a:solidFill>
                </a:rPr>
                <a:t>Você pode:</a:t>
              </a:r>
            </a:p>
            <a:p>
              <a:pPr eaLnBrk="1" hangingPunct="1"/>
              <a:r>
                <a:rPr lang="pt-BR" altLang="pt-BR" sz="1400">
                  <a:solidFill>
                    <a:srgbClr val="000000"/>
                  </a:solidFill>
                </a:rPr>
                <a:t> - copiar, distribuir, exibir e executar a obra</a:t>
              </a:r>
            </a:p>
            <a:p>
              <a:pPr eaLnBrk="1" hangingPunct="1"/>
              <a:r>
                <a:rPr lang="pt-BR" altLang="pt-BR" sz="1400">
                  <a:solidFill>
                    <a:srgbClr val="000000"/>
                  </a:solidFill>
                </a:rPr>
                <a:t> - criar obras derivadas</a:t>
              </a:r>
            </a:p>
            <a:p>
              <a:pPr lvl="1" eaLnBrk="1" hangingPunct="1"/>
              <a:endParaRPr lang="pt-BR" altLang="pt-BR" sz="1400" i="1">
                <a:solidFill>
                  <a:srgbClr val="000000"/>
                </a:solidFill>
              </a:endParaRPr>
            </a:p>
            <a:p>
              <a:pPr algn="just" eaLnBrk="1" hangingPunct="1"/>
              <a:r>
                <a:rPr lang="pt-BR" altLang="pt-BR" sz="1400" i="1">
                  <a:solidFill>
                    <a:srgbClr val="000000"/>
                  </a:solidFill>
                </a:rPr>
                <a:t>Sob as seguintes condições:</a:t>
              </a:r>
            </a:p>
            <a:p>
              <a:pPr algn="just" eaLnBrk="1" hangingPunct="1"/>
              <a:r>
                <a:rPr lang="pt-BR" altLang="pt-BR" sz="1400">
                  <a:solidFill>
                    <a:srgbClr val="000000"/>
                  </a:solidFill>
                </a:rPr>
                <a:t>Atribuição — Você deve dar crédito ao autor original, da forma especificada pelo autor ou licenciante. </a:t>
              </a:r>
            </a:p>
            <a:p>
              <a:pPr algn="just" eaLnBrk="1" hangingPunct="1"/>
              <a:r>
                <a:rPr lang="pt-BR" altLang="pt-BR" sz="1400">
                  <a:solidFill>
                    <a:srgbClr val="000000"/>
                  </a:solidFill>
                </a:rPr>
                <a:t>Uso Não-Comercial — Você não pode utilizar esta obra com finalidades comerciais. </a:t>
              </a:r>
            </a:p>
            <a:p>
              <a:pPr algn="just" eaLnBrk="1" hangingPunct="1"/>
              <a:r>
                <a:rPr lang="pt-BR" altLang="pt-BR" sz="1400">
                  <a:solidFill>
                    <a:srgbClr val="000000"/>
                  </a:solidFill>
                </a:rPr>
                <a:t>Compartilhamento pela mesma Licença — Se você alterar, transformar, ou criar outra obra com base nesta, você somente poderá distribuir a obra resultante sob uma licença idêntica a esta.</a:t>
              </a:r>
            </a:p>
            <a:p>
              <a:pPr algn="just" eaLnBrk="1" hangingPunct="1"/>
              <a:endParaRPr lang="pt-BR" altLang="pt-BR" sz="1400">
                <a:solidFill>
                  <a:srgbClr val="000000"/>
                </a:solidFill>
              </a:endParaRPr>
            </a:p>
            <a:p>
              <a:pPr algn="just" eaLnBrk="1" hangingPunct="1"/>
              <a:r>
                <a:rPr lang="pt-BR" altLang="pt-BR" sz="1400">
                  <a:solidFill>
                    <a:srgbClr val="000000"/>
                  </a:solidFill>
                </a:rPr>
                <a:t>Para ver uma cópia desta licença, visite http://creativecommons.org/licenses/by-nc-sa/2.5/br/ ou mande uma carta para Creative Commons, 171 Second Street, Suite 300, San Francisco, California, 94105, USA.</a:t>
              </a:r>
            </a:p>
            <a:p>
              <a:pPr eaLnBrk="1" hangingPunct="1"/>
              <a:endParaRPr lang="pt-BR" altLang="pt-BR" sz="1400">
                <a:solidFill>
                  <a:srgbClr val="000000"/>
                </a:solidFill>
              </a:endParaRPr>
            </a:p>
          </p:txBody>
        </p:sp>
        <p:pic>
          <p:nvPicPr>
            <p:cNvPr id="3277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" y="724"/>
              <a:ext cx="1580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ersonalizar design">
  <a:themeElements>
    <a:clrScheme name="Personaliza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ar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8710</TotalTime>
  <Words>2761</Words>
  <Application>Microsoft Office PowerPoint</Application>
  <PresentationFormat>On-screen Show (4:3)</PresentationFormat>
  <Paragraphs>601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Personalizar design</vt:lpstr>
      <vt:lpstr>INE5408 Estruturas de Dados</vt:lpstr>
      <vt:lpstr>Histórico</vt:lpstr>
      <vt:lpstr>Características</vt:lpstr>
      <vt:lpstr>Características</vt:lpstr>
      <vt:lpstr>Características</vt:lpstr>
      <vt:lpstr>Características</vt:lpstr>
      <vt:lpstr>Inclusão com rotação</vt:lpstr>
      <vt:lpstr>Inclusão com rotação</vt:lpstr>
      <vt:lpstr>Exemplo: criação de uma árvore AVL com os números de 1 a 7</vt:lpstr>
      <vt:lpstr>Exemplo: criação de uma árvore AVL com os números de 1 a 7</vt:lpstr>
      <vt:lpstr>Exemplo: criação de uma árvore AVL com os números de 1 a 7</vt:lpstr>
      <vt:lpstr>Exemplo: criação de uma árvore AVL com os números de 1 a 7</vt:lpstr>
      <vt:lpstr>Inclusão com rotação simples à esquerda</vt:lpstr>
      <vt:lpstr>Inclusão com rotação simples à esquerda</vt:lpstr>
      <vt:lpstr>Inclusão com rotação simples à direita</vt:lpstr>
      <vt:lpstr>Inclusão com rotação dupla</vt:lpstr>
      <vt:lpstr>Inclusão com rotação dupla</vt:lpstr>
      <vt:lpstr>Inclusão com rotação dupla</vt:lpstr>
      <vt:lpstr>Inclusão com rotação dupla</vt:lpstr>
      <vt:lpstr>Inclusão com rotação dupla</vt:lpstr>
      <vt:lpstr>Rotação dupla à esquerda</vt:lpstr>
      <vt:lpstr>Inclusão do elemento 14 com rotação dupla</vt:lpstr>
      <vt:lpstr>Inclusão do elemento 13 com rotação dupla</vt:lpstr>
      <vt:lpstr>Inclusão do elemento 12</vt:lpstr>
      <vt:lpstr>Inclusão do elemento 11</vt:lpstr>
      <vt:lpstr>Inclusão dos elementos 10, 9 e 8</vt:lpstr>
      <vt:lpstr>Caso interessante: inclusão do elemento 8.5</vt:lpstr>
      <vt:lpstr>Temos uma rotação dupla que parece ser uma simples</vt:lpstr>
      <vt:lpstr>Rotação Dupla à Esquerda</vt:lpstr>
      <vt:lpstr>Inserção em Árvore AVL</vt:lpstr>
      <vt:lpstr>Inserção em Árvore AVL</vt:lpstr>
      <vt:lpstr>Inserção em Árvore AVL</vt:lpstr>
      <vt:lpstr>Inserção em Árvore AVL</vt:lpstr>
      <vt:lpstr>Inserção em Árvore AVL</vt:lpstr>
      <vt:lpstr>Inserção em Árvore AVL</vt:lpstr>
      <vt:lpstr>Inserção em Árvore AVL</vt:lpstr>
      <vt:lpstr>Deleção em Árvore AVL</vt:lpstr>
      <vt:lpstr>Deleção em Árvore AVL</vt:lpstr>
      <vt:lpstr>Rebalanceamento após exclusão com rotação simples à direita</vt:lpstr>
      <vt:lpstr>Rebalanceamento após exclusão com rotação dupla à direita</vt:lpstr>
      <vt:lpstr>Rebalanceamento após exclusão com rotação dupla à direita</vt:lpstr>
      <vt:lpstr>Resumindo: regras de deleção (à esquerda) </vt:lpstr>
      <vt:lpstr>Resumindo: regras de deleção (à direita) </vt:lpstr>
      <vt:lpstr>Relembrando: Algoritmo de deleção</vt:lpstr>
      <vt:lpstr>Relembrando: Algoritmo de deleção (cont)</vt:lpstr>
      <vt:lpstr>Funciona?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Alexandre Savaris</dc:creator>
  <cp:lastModifiedBy>awangenh</cp:lastModifiedBy>
  <cp:revision>617</cp:revision>
  <dcterms:created xsi:type="dcterms:W3CDTF">2008-07-22T01:53:50Z</dcterms:created>
  <dcterms:modified xsi:type="dcterms:W3CDTF">2016-05-29T18:52:21Z</dcterms:modified>
</cp:coreProperties>
</file>