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4" r:id="rId39"/>
    <p:sldId id="293" r:id="rId40"/>
    <p:sldId id="295" r:id="rId41"/>
  </p:sldIdLst>
  <p:sldSz cx="9144000" cy="6858000" type="screen4x3"/>
  <p:notesSz cx="6858000" cy="9144000"/>
  <p:defaultTextStyle>
    <a:defPPr>
      <a:defRPr lang="en-GB"/>
    </a:defPPr>
    <a:lvl1pPr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1pPr>
    <a:lvl2pPr marL="742950" indent="-28575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2pPr>
    <a:lvl3pPr marL="1143000" indent="-22860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3pPr>
    <a:lvl4pPr marL="1600200" indent="-22860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4pPr>
    <a:lvl5pPr marL="2057400" indent="-22860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1170" y="-7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sldImg"/>
          </p:nvPr>
        </p:nvSpPr>
        <p:spPr bwMode="auto">
          <a:xfrm>
            <a:off x="0" y="695325"/>
            <a:ext cx="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pt-BR" altLang="pt-BR" smtClean="0"/>
          </a:p>
        </p:txBody>
      </p:sp>
    </p:spTree>
    <p:extLst>
      <p:ext uri="{BB962C8B-B14F-4D97-AF65-F5344CB8AC3E}">
        <p14:creationId xmlns:p14="http://schemas.microsoft.com/office/powerpoint/2010/main" val="11609747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096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98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301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403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505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608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710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813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915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017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120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222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325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427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529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632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734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837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939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041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4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246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349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451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553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656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758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861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963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065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68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270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373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475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577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680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782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6828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1912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2789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6013" y="1557338"/>
            <a:ext cx="3846512" cy="47069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4925" y="1557338"/>
            <a:ext cx="3848100" cy="47069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3274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9194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5804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5335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4368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46888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1163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2463" y="687388"/>
            <a:ext cx="1960562" cy="55768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6013" y="687388"/>
            <a:ext cx="5734050" cy="55768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19595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6013" y="687388"/>
            <a:ext cx="7847012" cy="7953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1715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9144000" cy="6884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16013" y="687388"/>
            <a:ext cx="7847012" cy="795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t-BR" smtClean="0"/>
              <a:t>Click to edit the title text format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16013" y="1557338"/>
            <a:ext cx="7847012" cy="4706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t-BR" smtClean="0"/>
              <a:t>Click to edit the outline text format</a:t>
            </a:r>
          </a:p>
          <a:p>
            <a:pPr lvl="1"/>
            <a:r>
              <a:rPr lang="en-GB" altLang="pt-BR" smtClean="0"/>
              <a:t>Second Outline Level</a:t>
            </a:r>
          </a:p>
          <a:p>
            <a:pPr lvl="2"/>
            <a:r>
              <a:rPr lang="en-GB" altLang="pt-BR" smtClean="0"/>
              <a:t>Third Outline Level</a:t>
            </a:r>
          </a:p>
          <a:p>
            <a:pPr lvl="3"/>
            <a:r>
              <a:rPr lang="en-GB" altLang="pt-BR" smtClean="0"/>
              <a:t>Fourth Outline Level</a:t>
            </a:r>
          </a:p>
          <a:p>
            <a:pPr lvl="4"/>
            <a:r>
              <a:rPr lang="en-GB" altLang="pt-BR" smtClean="0"/>
              <a:t>Fifth Outline Level</a:t>
            </a:r>
          </a:p>
          <a:p>
            <a:pPr lvl="4"/>
            <a:r>
              <a:rPr lang="en-GB" altLang="pt-BR" smtClean="0"/>
              <a:t>Sixth Outline Level</a:t>
            </a:r>
          </a:p>
          <a:p>
            <a:pPr lvl="4"/>
            <a:r>
              <a:rPr lang="en-GB" altLang="pt-BR" smtClean="0"/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latin typeface="+mj-lt"/>
          <a:ea typeface="+mj-ea"/>
          <a:cs typeface="+mj-cs"/>
        </a:defRPr>
      </a:lvl1pPr>
      <a:lvl2pPr marL="742950" indent="-28575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latin typeface="Arial" charset="0"/>
          <a:cs typeface="Arial" charset="0"/>
        </a:defRPr>
      </a:lvl2pPr>
      <a:lvl3pPr marL="11430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latin typeface="Arial" charset="0"/>
          <a:cs typeface="Arial" charset="0"/>
        </a:defRPr>
      </a:lvl3pPr>
      <a:lvl4pPr marL="16002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latin typeface="Arial" charset="0"/>
          <a:cs typeface="Arial" charset="0"/>
        </a:defRPr>
      </a:lvl4pPr>
      <a:lvl5pPr marL="20574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latin typeface="Arial" charset="0"/>
          <a:cs typeface="Arial" charset="0"/>
        </a:defRPr>
      </a:lvl5pPr>
      <a:lvl6pPr marL="25146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latin typeface="Arial" charset="0"/>
          <a:cs typeface="Arial" charset="0"/>
        </a:defRPr>
      </a:lvl6pPr>
      <a:lvl7pPr marL="29718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latin typeface="Arial" charset="0"/>
          <a:cs typeface="Arial" charset="0"/>
        </a:defRPr>
      </a:lvl7pPr>
      <a:lvl8pPr marL="34290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latin typeface="Arial" charset="0"/>
          <a:cs typeface="Arial" charset="0"/>
        </a:defRPr>
      </a:lvl8pPr>
      <a:lvl9pPr marL="38862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FF"/>
          </a:solidFill>
          <a:latin typeface="Arial" charset="0"/>
          <a:cs typeface="Arial" charset="0"/>
        </a:defRPr>
      </a:lvl9pPr>
    </p:titleStyle>
    <p:bodyStyle>
      <a:lvl1pPr marL="342900" indent="-342900" algn="l" defTabSz="457200" rtl="0" fontAlgn="base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FFFFFF"/>
          </a:solidFill>
          <a:latin typeface="+mn-lt"/>
          <a:cs typeface="+mn-cs"/>
        </a:defRPr>
      </a:lvl2pPr>
      <a:lvl3pPr marL="1143000" indent="-228600" algn="l" defTabSz="457200" rtl="0" fontAlgn="base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FFFFFF"/>
          </a:solidFill>
          <a:latin typeface="+mn-lt"/>
          <a:cs typeface="+mn-cs"/>
        </a:defRPr>
      </a:lvl3pPr>
      <a:lvl4pPr marL="16002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cs typeface="+mn-cs"/>
        </a:defRPr>
      </a:lvl4pPr>
      <a:lvl5pPr marL="20574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cs typeface="+mn-cs"/>
        </a:defRPr>
      </a:lvl5pPr>
      <a:lvl6pPr marL="25146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cs typeface="+mn-cs"/>
        </a:defRPr>
      </a:lvl6pPr>
      <a:lvl7pPr marL="29718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cs typeface="+mn-cs"/>
        </a:defRPr>
      </a:lvl7pPr>
      <a:lvl8pPr marL="34290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cs typeface="+mn-cs"/>
        </a:defRPr>
      </a:lvl8pPr>
      <a:lvl9pPr marL="3886200" indent="-228600" algn="l" defTabSz="457200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 descr="A:\Documents\Aulas\Estruturas\11.Gerencia.Arquivos\ger-arq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700808"/>
            <a:ext cx="5040560" cy="4696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>
          <a:xfrm>
            <a:off x="1187450" y="692696"/>
            <a:ext cx="7777163" cy="936203"/>
          </a:xfrm>
          <a:ln/>
        </p:spPr>
        <p:txBody>
          <a:bodyPr/>
          <a:lstStyle/>
          <a:p>
            <a:pPr algn="l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altLang="pt-BR" sz="3200" dirty="0" smtClean="0"/>
              <a:t>INE5408/5609</a:t>
            </a:r>
            <a:r>
              <a:rPr lang="pt-BR" altLang="pt-BR" sz="3200" dirty="0"/>
              <a:t/>
            </a:r>
            <a:br>
              <a:rPr lang="pt-BR" altLang="pt-BR" sz="3200" dirty="0"/>
            </a:br>
            <a:r>
              <a:rPr lang="pt-BR" altLang="pt-BR" sz="3200" dirty="0"/>
              <a:t>Estruturas de Dados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827584" y="2492896"/>
            <a:ext cx="7521575" cy="2231876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pPr marL="0" indent="0" algn="ctr">
              <a:spcBef>
                <a:spcPts val="8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altLang="pt-BR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spcBef>
                <a:spcPts val="8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altLang="pt-BR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Gerência de Arquivos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>
          <a:xfrm>
            <a:off x="1116013" y="687388"/>
            <a:ext cx="7848600" cy="796925"/>
          </a:xfrm>
          <a:ln/>
        </p:spPr>
        <p:txBody>
          <a:bodyPr/>
          <a:lstStyle/>
          <a:p>
            <a:pPr algn="l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altLang="pt-BR" sz="4000"/>
              <a:t>Introdução</a:t>
            </a: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16013" y="1557338"/>
            <a:ext cx="7848600" cy="4679950"/>
          </a:xfrm>
          <a:ln/>
        </p:spPr>
        <p:txBody>
          <a:bodyPr/>
          <a:lstStyle/>
          <a:p>
            <a:pPr marL="341313" indent="-341313">
              <a:lnSpc>
                <a:spcPct val="80000"/>
              </a:lnSpc>
              <a:spcBef>
                <a:spcPts val="600"/>
              </a:spcBef>
              <a:buClr>
                <a:srgbClr val="FFFFFF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400"/>
              <a:t>Arquivo:</a:t>
            </a:r>
          </a:p>
          <a:p>
            <a:pPr marL="741363" lvl="1" indent="-284163">
              <a:lnSpc>
                <a:spcPct val="80000"/>
              </a:lnSpc>
              <a:spcBef>
                <a:spcPts val="500"/>
              </a:spcBef>
              <a:buClr>
                <a:srgbClr val="F57B49"/>
              </a:buClr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000">
                <a:solidFill>
                  <a:srgbClr val="F57B49"/>
                </a:solidFill>
              </a:rPr>
              <a:t>conjunto de dados em um dispositivo de armazenamento secundário</a:t>
            </a:r>
            <a:r>
              <a:rPr lang="en-GB" altLang="pt-BR" sz="2000"/>
              <a:t> (externo);</a:t>
            </a:r>
          </a:p>
          <a:p>
            <a:pPr marL="741363" lvl="1" indent="-284163">
              <a:lnSpc>
                <a:spcPct val="80000"/>
              </a:lnSpc>
              <a:spcBef>
                <a:spcPts val="500"/>
              </a:spcBef>
              <a:buClr>
                <a:srgbClr val="FFFFFF"/>
              </a:buClr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000"/>
              <a:t>tipicamente: disco, disquete, fita, CD-ROM, MO-Disc, Zip, Jaz, etc.</a:t>
            </a:r>
          </a:p>
          <a:p>
            <a:pPr marL="341313" indent="-341313">
              <a:lnSpc>
                <a:spcPct val="80000"/>
              </a:lnSpc>
              <a:spcBef>
                <a:spcPts val="600"/>
              </a:spcBef>
              <a:buClr>
                <a:srgbClr val="FFFFFF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400"/>
              <a:t>Tipos de dispositivos:</a:t>
            </a:r>
          </a:p>
          <a:p>
            <a:pPr marL="741363" lvl="1" indent="-284163">
              <a:lnSpc>
                <a:spcPct val="80000"/>
              </a:lnSpc>
              <a:spcBef>
                <a:spcPts val="500"/>
              </a:spcBef>
              <a:buClr>
                <a:srgbClr val="FFFFFF"/>
              </a:buClr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000"/>
              <a:t>Acesso Seqüencial</a:t>
            </a:r>
          </a:p>
          <a:p>
            <a:pPr lvl="2">
              <a:lnSpc>
                <a:spcPct val="80000"/>
              </a:lnSpc>
              <a:spcBef>
                <a:spcPts val="450"/>
              </a:spcBef>
              <a:buClr>
                <a:srgbClr val="FFFFFF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1800"/>
              <a:t>Fita (carretel, streamer, DAT, Travan);</a:t>
            </a:r>
          </a:p>
          <a:p>
            <a:pPr lvl="2">
              <a:lnSpc>
                <a:spcPct val="80000"/>
              </a:lnSpc>
              <a:spcBef>
                <a:spcPts val="450"/>
              </a:spcBef>
              <a:buClr>
                <a:srgbClr val="FFFFFF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1800"/>
              <a:t>dados só podem ser lidos na mesma ordem em que foram escritos;</a:t>
            </a:r>
          </a:p>
          <a:p>
            <a:pPr lvl="2">
              <a:lnSpc>
                <a:spcPct val="80000"/>
              </a:lnSpc>
              <a:spcBef>
                <a:spcPts val="450"/>
              </a:spcBef>
              <a:buClr>
                <a:srgbClr val="FFFFFF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1800"/>
              <a:t>escrita só é possível após o final da área utilizada.</a:t>
            </a:r>
          </a:p>
          <a:p>
            <a:pPr marL="741363" lvl="1" indent="-284163">
              <a:lnSpc>
                <a:spcPct val="80000"/>
              </a:lnSpc>
              <a:spcBef>
                <a:spcPts val="500"/>
              </a:spcBef>
              <a:buClr>
                <a:srgbClr val="FFFFFF"/>
              </a:buClr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000"/>
              <a:t>Acesso Aleatório</a:t>
            </a:r>
          </a:p>
          <a:p>
            <a:pPr lvl="2">
              <a:lnSpc>
                <a:spcPct val="80000"/>
              </a:lnSpc>
              <a:spcBef>
                <a:spcPts val="450"/>
              </a:spcBef>
              <a:buClr>
                <a:srgbClr val="FFFFFF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1800"/>
              <a:t>Disco, CD, MO, disquete, Zip, Jaz;</a:t>
            </a:r>
          </a:p>
          <a:p>
            <a:pPr lvl="2">
              <a:lnSpc>
                <a:spcPct val="80000"/>
              </a:lnSpc>
              <a:spcBef>
                <a:spcPts val="450"/>
              </a:spcBef>
              <a:buClr>
                <a:srgbClr val="FFFFFF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1800"/>
              <a:t>dados podem ser lidos e escritos* em qualquer ordem.</a:t>
            </a:r>
          </a:p>
          <a:p>
            <a:pPr marL="341313" indent="-341313">
              <a:lnSpc>
                <a:spcPct val="80000"/>
              </a:lnSpc>
              <a:spcBef>
                <a:spcPts val="350"/>
              </a:spcBef>
              <a:buClrTx/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1400"/>
              <a:t>							          *à exceção do CD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>
          <a:xfrm>
            <a:off x="1116013" y="687388"/>
            <a:ext cx="7848600" cy="796925"/>
          </a:xfrm>
          <a:ln/>
        </p:spPr>
        <p:txBody>
          <a:bodyPr/>
          <a:lstStyle/>
          <a:p>
            <a:pPr algn="l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altLang="pt-BR" sz="3000"/>
              <a:t>Características: memória secundária x RAM</a:t>
            </a: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16013" y="1557338"/>
            <a:ext cx="7848600" cy="4679950"/>
          </a:xfrm>
          <a:ln/>
        </p:spPr>
        <p:txBody>
          <a:bodyPr/>
          <a:lstStyle/>
          <a:p>
            <a:pPr marL="341313" indent="-341313">
              <a:lnSpc>
                <a:spcPct val="90000"/>
              </a:lnSpc>
              <a:spcBef>
                <a:spcPts val="600"/>
              </a:spcBef>
              <a:buClr>
                <a:srgbClr val="FFFFFF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400"/>
              <a:t>RAM</a:t>
            </a:r>
          </a:p>
          <a:p>
            <a:pPr marL="741363" lvl="1" indent="-284163">
              <a:lnSpc>
                <a:spcPct val="90000"/>
              </a:lnSpc>
              <a:spcBef>
                <a:spcPts val="500"/>
              </a:spcBef>
              <a:buClr>
                <a:srgbClr val="FFFFFF"/>
              </a:buClr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000"/>
              <a:t>Vantagens:</a:t>
            </a:r>
          </a:p>
          <a:p>
            <a:pPr lvl="2">
              <a:lnSpc>
                <a:spcPct val="90000"/>
              </a:lnSpc>
              <a:spcBef>
                <a:spcPts val="450"/>
              </a:spcBef>
              <a:buClr>
                <a:srgbClr val="FFFFFF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1800"/>
              <a:t>rápido acesso;</a:t>
            </a:r>
          </a:p>
          <a:p>
            <a:pPr lvl="2">
              <a:lnSpc>
                <a:spcPct val="90000"/>
              </a:lnSpc>
              <a:spcBef>
                <a:spcPts val="450"/>
              </a:spcBef>
              <a:buClr>
                <a:srgbClr val="FFFFFF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1800"/>
              <a:t>fácil de alterar.</a:t>
            </a:r>
          </a:p>
          <a:p>
            <a:pPr marL="741363" lvl="1" indent="-284163">
              <a:lnSpc>
                <a:spcPct val="90000"/>
              </a:lnSpc>
              <a:spcBef>
                <a:spcPts val="500"/>
              </a:spcBef>
              <a:buClr>
                <a:srgbClr val="FFFFFF"/>
              </a:buClr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000"/>
              <a:t>Desvantagens:</a:t>
            </a:r>
          </a:p>
          <a:p>
            <a:pPr lvl="2">
              <a:lnSpc>
                <a:spcPct val="90000"/>
              </a:lnSpc>
              <a:spcBef>
                <a:spcPts val="450"/>
              </a:spcBef>
              <a:buClr>
                <a:srgbClr val="F57B49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1800">
                <a:solidFill>
                  <a:srgbClr val="F57B49"/>
                </a:solidFill>
              </a:rPr>
              <a:t>volátil</a:t>
            </a:r>
            <a:r>
              <a:rPr lang="en-GB" altLang="pt-BR" sz="1800"/>
              <a:t> (dados desaparecem quando desligamos a máquina).</a:t>
            </a:r>
          </a:p>
          <a:p>
            <a:pPr marL="341313" indent="-341313">
              <a:lnSpc>
                <a:spcPct val="90000"/>
              </a:lnSpc>
              <a:spcBef>
                <a:spcPts val="600"/>
              </a:spcBef>
              <a:buClr>
                <a:srgbClr val="FFFFFF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400"/>
              <a:t>Dispositivos de Armazenamento Secundário</a:t>
            </a:r>
          </a:p>
          <a:p>
            <a:pPr marL="741363" lvl="1" indent="-284163">
              <a:lnSpc>
                <a:spcPct val="90000"/>
              </a:lnSpc>
              <a:spcBef>
                <a:spcPts val="500"/>
              </a:spcBef>
              <a:buClr>
                <a:srgbClr val="FFFFFF"/>
              </a:buClr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000"/>
              <a:t>Vantagens:</a:t>
            </a:r>
          </a:p>
          <a:p>
            <a:pPr lvl="2">
              <a:lnSpc>
                <a:spcPct val="90000"/>
              </a:lnSpc>
              <a:spcBef>
                <a:spcPts val="450"/>
              </a:spcBef>
              <a:buClr>
                <a:srgbClr val="FAFD00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1800">
                <a:solidFill>
                  <a:srgbClr val="FAFD00"/>
                </a:solidFill>
              </a:rPr>
              <a:t>espaço</a:t>
            </a:r>
            <a:r>
              <a:rPr lang="en-GB" altLang="pt-BR" sz="1800"/>
              <a:t> muito maior do que memória primária (RAM);</a:t>
            </a:r>
          </a:p>
          <a:p>
            <a:pPr lvl="2">
              <a:lnSpc>
                <a:spcPct val="90000"/>
              </a:lnSpc>
              <a:spcBef>
                <a:spcPts val="450"/>
              </a:spcBef>
              <a:buClr>
                <a:srgbClr val="F57B49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1800">
                <a:solidFill>
                  <a:srgbClr val="F57B49"/>
                </a:solidFill>
              </a:rPr>
              <a:t>conservativos</a:t>
            </a:r>
            <a:r>
              <a:rPr lang="en-GB" altLang="pt-BR" sz="1800"/>
              <a:t> (dados não desaparecem quando desligamos a máquina).</a:t>
            </a:r>
          </a:p>
          <a:p>
            <a:pPr marL="741363" lvl="1" indent="-284163">
              <a:lnSpc>
                <a:spcPct val="90000"/>
              </a:lnSpc>
              <a:spcBef>
                <a:spcPts val="500"/>
              </a:spcBef>
              <a:buClr>
                <a:srgbClr val="FFFFFF"/>
              </a:buClr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000"/>
              <a:t>Desvantagens:</a:t>
            </a:r>
          </a:p>
          <a:p>
            <a:pPr lvl="2">
              <a:lnSpc>
                <a:spcPct val="90000"/>
              </a:lnSpc>
              <a:spcBef>
                <a:spcPts val="450"/>
              </a:spcBef>
              <a:buClr>
                <a:srgbClr val="FFFFFF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1800"/>
              <a:t>acesso comparativamente muito </a:t>
            </a:r>
            <a:r>
              <a:rPr lang="en-GB" altLang="pt-BR" sz="1800">
                <a:solidFill>
                  <a:srgbClr val="FAFD00"/>
                </a:solidFill>
              </a:rPr>
              <a:t>lento;</a:t>
            </a:r>
          </a:p>
          <a:p>
            <a:pPr lvl="2">
              <a:lnSpc>
                <a:spcPct val="90000"/>
              </a:lnSpc>
              <a:spcBef>
                <a:spcPts val="450"/>
              </a:spcBef>
              <a:buClr>
                <a:srgbClr val="FFFFFF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1800"/>
              <a:t>alteração/inclusão de dados às vezes ainda mais </a:t>
            </a:r>
            <a:r>
              <a:rPr lang="en-GB" altLang="pt-BR" sz="1800">
                <a:solidFill>
                  <a:srgbClr val="FAFD00"/>
                </a:solidFill>
              </a:rPr>
              <a:t>lenta</a:t>
            </a:r>
            <a:r>
              <a:rPr lang="en-GB" altLang="pt-BR" sz="1800"/>
              <a:t>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title"/>
          </p:nvPr>
        </p:nvSpPr>
        <p:spPr>
          <a:xfrm>
            <a:off x="1116013" y="687388"/>
            <a:ext cx="7848600" cy="796925"/>
          </a:xfrm>
          <a:ln/>
        </p:spPr>
        <p:txBody>
          <a:bodyPr/>
          <a:lstStyle/>
          <a:p>
            <a:pPr algn="l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altLang="pt-BR" sz="3800"/>
              <a:t>Dispositivos de Acesso Seqüencial</a:t>
            </a:r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16013" y="1557338"/>
            <a:ext cx="7848600" cy="4683125"/>
          </a:xfrm>
          <a:ln/>
        </p:spPr>
        <p:txBody>
          <a:bodyPr/>
          <a:lstStyle/>
          <a:p>
            <a:pPr marL="341313" indent="-341313">
              <a:spcBef>
                <a:spcPts val="700"/>
              </a:spcBef>
              <a:buClr>
                <a:srgbClr val="FFFFFF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800"/>
              <a:t>Exemplo típico: </a:t>
            </a:r>
            <a:r>
              <a:rPr lang="en-GB" altLang="pt-BR" sz="2800" b="1">
                <a:solidFill>
                  <a:srgbClr val="F57B49"/>
                </a:solidFill>
              </a:rPr>
              <a:t>Fita</a:t>
            </a:r>
          </a:p>
          <a:p>
            <a:pPr marL="341313" indent="-341313">
              <a:spcBef>
                <a:spcPts val="700"/>
              </a:spcBef>
              <a:buClr>
                <a:srgbClr val="FFFFFF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800"/>
              <a:t>Extremamente lentos</a:t>
            </a:r>
          </a:p>
          <a:p>
            <a:pPr marL="341313" indent="-341313">
              <a:spcBef>
                <a:spcPts val="700"/>
              </a:spcBef>
              <a:buClr>
                <a:srgbClr val="FFFFFF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800"/>
              <a:t>Utilizados para:</a:t>
            </a:r>
          </a:p>
          <a:p>
            <a:pPr marL="741363" lvl="1" indent="-284163">
              <a:spcBef>
                <a:spcPts val="600"/>
              </a:spcBef>
              <a:buClr>
                <a:srgbClr val="FFFFFF"/>
              </a:buClr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400"/>
              <a:t>armazenar dados que vão ser acessados todos de </a:t>
            </a:r>
            <a:r>
              <a:rPr lang="en-GB" altLang="pt-BR" sz="2400" b="1">
                <a:solidFill>
                  <a:srgbClr val="F57B49"/>
                </a:solidFill>
              </a:rPr>
              <a:t>uma só</a:t>
            </a:r>
            <a:r>
              <a:rPr lang="en-GB" altLang="pt-BR" sz="2400"/>
              <a:t> vez e</a:t>
            </a:r>
          </a:p>
          <a:p>
            <a:pPr marL="741363" lvl="1" indent="-284163">
              <a:spcBef>
                <a:spcPts val="600"/>
              </a:spcBef>
              <a:buClr>
                <a:srgbClr val="F57B49"/>
              </a:buClr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400" b="1">
                <a:solidFill>
                  <a:srgbClr val="F57B49"/>
                </a:solidFill>
              </a:rPr>
              <a:t>não</a:t>
            </a:r>
            <a:r>
              <a:rPr lang="en-GB" altLang="pt-BR" sz="2400"/>
              <a:t> vão mais ser alterados.</a:t>
            </a:r>
          </a:p>
          <a:p>
            <a:pPr marL="341313" indent="-341313">
              <a:spcBef>
                <a:spcPts val="700"/>
              </a:spcBef>
              <a:buClr>
                <a:srgbClr val="FFFFFF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800"/>
              <a:t>Uso típico: </a:t>
            </a:r>
            <a:r>
              <a:rPr lang="en-GB" altLang="pt-BR" sz="2800" b="1" i="1">
                <a:solidFill>
                  <a:srgbClr val="F57B49"/>
                </a:solidFill>
              </a:rPr>
              <a:t>Backup</a:t>
            </a:r>
            <a:br>
              <a:rPr lang="en-GB" altLang="pt-BR" sz="2800" b="1" i="1">
                <a:solidFill>
                  <a:srgbClr val="F57B49"/>
                </a:solidFill>
              </a:rPr>
            </a:br>
            <a:endParaRPr lang="en-GB" altLang="pt-BR" sz="2800" b="1" i="1">
              <a:solidFill>
                <a:srgbClr val="F57B49"/>
              </a:solidFill>
            </a:endParaRPr>
          </a:p>
          <a:p>
            <a:pPr marL="341313" indent="-341313">
              <a:spcBef>
                <a:spcPts val="700"/>
              </a:spcBef>
              <a:buClr>
                <a:srgbClr val="FFFFFF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800"/>
              <a:t>A gerência de arquivos não se ocupa muito destes dispositivos.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>
          <a:xfrm>
            <a:off x="1116013" y="687388"/>
            <a:ext cx="7848600" cy="796925"/>
          </a:xfrm>
          <a:ln/>
        </p:spPr>
        <p:txBody>
          <a:bodyPr/>
          <a:lstStyle/>
          <a:p>
            <a:pPr algn="l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altLang="pt-BR" sz="2800"/>
              <a:t>Dispositivos de Acesso Randômico / Aleatório</a:t>
            </a: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16013" y="1557338"/>
            <a:ext cx="7848600" cy="4679950"/>
          </a:xfrm>
          <a:ln/>
        </p:spPr>
        <p:txBody>
          <a:bodyPr/>
          <a:lstStyle/>
          <a:p>
            <a:pPr marL="341313" indent="-341313">
              <a:lnSpc>
                <a:spcPct val="90000"/>
              </a:lnSpc>
              <a:buClr>
                <a:srgbClr val="FFFFFF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/>
              <a:t>Exemplo típico: </a:t>
            </a:r>
            <a:r>
              <a:rPr lang="en-GB" altLang="pt-BR" b="1">
                <a:solidFill>
                  <a:srgbClr val="F57B49"/>
                </a:solidFill>
              </a:rPr>
              <a:t>Disco</a:t>
            </a:r>
          </a:p>
          <a:p>
            <a:pPr marL="341313" indent="-341313">
              <a:lnSpc>
                <a:spcPct val="90000"/>
              </a:lnSpc>
              <a:buClr>
                <a:srgbClr val="FFFFFF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/>
              <a:t>Relativamente rápidos</a:t>
            </a:r>
          </a:p>
          <a:p>
            <a:pPr marL="341313" indent="-341313">
              <a:lnSpc>
                <a:spcPct val="90000"/>
              </a:lnSpc>
              <a:buClr>
                <a:srgbClr val="FFFFFF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/>
              <a:t>Utilizados para:</a:t>
            </a:r>
          </a:p>
          <a:p>
            <a:pPr marL="741363" lvl="1" indent="-284163">
              <a:lnSpc>
                <a:spcPct val="90000"/>
              </a:lnSpc>
              <a:buClr>
                <a:srgbClr val="FFFFFF"/>
              </a:buClr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/>
              <a:t>dados que sofrem freqüentes pesquisas</a:t>
            </a:r>
          </a:p>
          <a:p>
            <a:pPr marL="741363" lvl="1" indent="-284163">
              <a:lnSpc>
                <a:spcPct val="90000"/>
              </a:lnSpc>
              <a:buClr>
                <a:srgbClr val="FFFFFF"/>
              </a:buClr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/>
              <a:t>dados muito alterados ou não definitivos</a:t>
            </a:r>
          </a:p>
          <a:p>
            <a:pPr marL="341313" indent="-341313">
              <a:lnSpc>
                <a:spcPct val="90000"/>
              </a:lnSpc>
              <a:buClr>
                <a:srgbClr val="FFFFFF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/>
              <a:t>Uso típico: área de trabalho ou banco de dados</a:t>
            </a:r>
          </a:p>
          <a:p>
            <a:pPr marL="341313" indent="-341313">
              <a:lnSpc>
                <a:spcPct val="90000"/>
              </a:lnSpc>
              <a:buClr>
                <a:srgbClr val="FFFFFF"/>
              </a:buClr>
              <a:buFont typeface="Arial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altLang="pt-BR"/>
          </a:p>
          <a:p>
            <a:pPr marL="341313" indent="-341313">
              <a:lnSpc>
                <a:spcPct val="90000"/>
              </a:lnSpc>
              <a:buClr>
                <a:srgbClr val="FFFFFF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/>
              <a:t>Base para as técnicas que serão vistas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title"/>
          </p:nvPr>
        </p:nvSpPr>
        <p:spPr>
          <a:xfrm>
            <a:off x="1116013" y="687388"/>
            <a:ext cx="7848600" cy="796925"/>
          </a:xfrm>
          <a:ln/>
        </p:spPr>
        <p:txBody>
          <a:bodyPr/>
          <a:lstStyle/>
          <a:p>
            <a:pPr algn="l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altLang="pt-BR" sz="3800"/>
              <a:t>Gerência de Dados: noção intuitiva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16013" y="1557338"/>
            <a:ext cx="7848600" cy="4679950"/>
          </a:xfrm>
          <a:ln/>
        </p:spPr>
        <p:txBody>
          <a:bodyPr/>
          <a:lstStyle/>
          <a:p>
            <a:pPr marL="341313" indent="-341313">
              <a:lnSpc>
                <a:spcPct val="80000"/>
              </a:lnSpc>
              <a:spcBef>
                <a:spcPts val="550"/>
              </a:spcBef>
              <a:buClr>
                <a:srgbClr val="FFFFFF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200"/>
              <a:t>Usamos RAM para armazenar dados temporariamente enquanto estamos processando-os;</a:t>
            </a:r>
          </a:p>
          <a:p>
            <a:pPr marL="341313" indent="-341313">
              <a:lnSpc>
                <a:spcPct val="80000"/>
              </a:lnSpc>
              <a:spcBef>
                <a:spcPts val="550"/>
              </a:spcBef>
              <a:buClr>
                <a:srgbClr val="FFFFFF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200"/>
              <a:t>usamos dispositivos de armazenamento secundário para guardar dados não processados e dados depois de processados.</a:t>
            </a:r>
          </a:p>
          <a:p>
            <a:pPr marL="341313" indent="-341313">
              <a:lnSpc>
                <a:spcPct val="80000"/>
              </a:lnSpc>
              <a:spcBef>
                <a:spcPts val="550"/>
              </a:spcBef>
              <a:buClr>
                <a:srgbClr val="FAFD00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200">
                <a:solidFill>
                  <a:srgbClr val="FAFD00"/>
                </a:solidFill>
              </a:rPr>
              <a:t>Solução Intuitiva</a:t>
            </a:r>
            <a:r>
              <a:rPr lang="en-GB" altLang="pt-BR" sz="2200"/>
              <a:t>: um programa carrega todos os dados que necessita em uma estrutura de dados na memória, os processa completamente e depois os escreve de volta.</a:t>
            </a:r>
          </a:p>
          <a:p>
            <a:pPr marL="341313" indent="-341313">
              <a:lnSpc>
                <a:spcPct val="80000"/>
              </a:lnSpc>
              <a:spcBef>
                <a:spcPts val="550"/>
              </a:spcBef>
              <a:buClr>
                <a:srgbClr val="FC0128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200">
                <a:solidFill>
                  <a:srgbClr val="FC0128"/>
                </a:solidFill>
              </a:rPr>
              <a:t>Problemas</a:t>
            </a:r>
            <a:r>
              <a:rPr lang="en-GB" altLang="pt-BR" sz="2200"/>
              <a:t>:</a:t>
            </a:r>
          </a:p>
          <a:p>
            <a:pPr marL="741363" lvl="1" indent="-284163">
              <a:lnSpc>
                <a:spcPct val="80000"/>
              </a:lnSpc>
              <a:spcBef>
                <a:spcPts val="550"/>
              </a:spcBef>
              <a:buClr>
                <a:srgbClr val="FFFFFF"/>
              </a:buClr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200"/>
              <a:t>dados podem não caber na memória;</a:t>
            </a:r>
          </a:p>
          <a:p>
            <a:pPr marL="741363" lvl="1" indent="-284163">
              <a:lnSpc>
                <a:spcPct val="80000"/>
              </a:lnSpc>
              <a:spcBef>
                <a:spcPts val="550"/>
              </a:spcBef>
              <a:buClr>
                <a:srgbClr val="FFFFFF"/>
              </a:buClr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200"/>
              <a:t>ler e depois reescrever </a:t>
            </a:r>
            <a:r>
              <a:rPr lang="en-GB" altLang="pt-BR" sz="2200">
                <a:solidFill>
                  <a:srgbClr val="FAFD00"/>
                </a:solidFill>
              </a:rPr>
              <a:t>todos</a:t>
            </a:r>
            <a:r>
              <a:rPr lang="en-GB" altLang="pt-BR" sz="2200"/>
              <a:t> os dados de um conjunto toma muito tempo. Pode ser que estejamos interessados em processar somente uma pequena fração do conjunto.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>
          <a:xfrm>
            <a:off x="1116013" y="687388"/>
            <a:ext cx="7848600" cy="796925"/>
          </a:xfrm>
          <a:ln/>
        </p:spPr>
        <p:txBody>
          <a:bodyPr/>
          <a:lstStyle/>
          <a:p>
            <a:pPr algn="l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altLang="pt-BR" sz="4000"/>
              <a:t>Gerência de Arquivos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16013" y="1557338"/>
            <a:ext cx="7848600" cy="4679950"/>
          </a:xfrm>
          <a:ln/>
        </p:spPr>
        <p:txBody>
          <a:bodyPr/>
          <a:lstStyle/>
          <a:p>
            <a:pPr marL="341313" indent="-341313">
              <a:lnSpc>
                <a:spcPct val="90000"/>
              </a:lnSpc>
              <a:spcBef>
                <a:spcPts val="600"/>
              </a:spcBef>
              <a:buClr>
                <a:srgbClr val="F57B49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400" b="1">
                <a:solidFill>
                  <a:srgbClr val="F57B49"/>
                </a:solidFill>
              </a:rPr>
              <a:t>Definição:</a:t>
            </a:r>
            <a:r>
              <a:rPr lang="en-GB" altLang="pt-BR" sz="2400" b="1"/>
              <a:t> conjunto de métodos e técnicas para (</a:t>
            </a:r>
            <a:r>
              <a:rPr lang="en-GB" altLang="pt-BR" sz="2400" b="1" i="1"/>
              <a:t>eficientemente</a:t>
            </a:r>
            <a:r>
              <a:rPr lang="en-GB" altLang="pt-BR" sz="2400" b="1"/>
              <a:t>):</a:t>
            </a:r>
          </a:p>
          <a:p>
            <a:pPr marL="741363" lvl="1" indent="-284163">
              <a:lnSpc>
                <a:spcPct val="90000"/>
              </a:lnSpc>
              <a:spcBef>
                <a:spcPts val="500"/>
              </a:spcBef>
              <a:buClr>
                <a:srgbClr val="FFFF00"/>
              </a:buClr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000" b="1">
                <a:solidFill>
                  <a:srgbClr val="FFFF00"/>
                </a:solidFill>
              </a:rPr>
              <a:t>classificar</a:t>
            </a:r>
            <a:r>
              <a:rPr lang="en-GB" altLang="pt-BR" sz="2000"/>
              <a:t> arquivos e conteúdo de arquivos;</a:t>
            </a:r>
          </a:p>
          <a:p>
            <a:pPr marL="741363" lvl="1" indent="-284163">
              <a:lnSpc>
                <a:spcPct val="90000"/>
              </a:lnSpc>
              <a:spcBef>
                <a:spcPts val="500"/>
              </a:spcBef>
              <a:buClr>
                <a:srgbClr val="FFFFFF"/>
              </a:buClr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000"/>
              <a:t>fazer </a:t>
            </a:r>
            <a:r>
              <a:rPr lang="en-GB" altLang="pt-BR" sz="2000" b="1">
                <a:solidFill>
                  <a:srgbClr val="FFFF00"/>
                </a:solidFill>
              </a:rPr>
              <a:t>busca</a:t>
            </a:r>
            <a:r>
              <a:rPr lang="en-GB" altLang="pt-BR" sz="2000"/>
              <a:t> de dados em arquivos;</a:t>
            </a:r>
          </a:p>
          <a:p>
            <a:pPr marL="741363" lvl="1" indent="-284163">
              <a:lnSpc>
                <a:spcPct val="90000"/>
              </a:lnSpc>
              <a:spcBef>
                <a:spcPts val="500"/>
              </a:spcBef>
              <a:buClr>
                <a:srgbClr val="FFFF00"/>
              </a:buClr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000" b="1">
                <a:solidFill>
                  <a:srgbClr val="FFFF00"/>
                </a:solidFill>
              </a:rPr>
              <a:t>acrescentar</a:t>
            </a:r>
            <a:r>
              <a:rPr lang="en-GB" altLang="pt-BR" sz="2000"/>
              <a:t> dados a arquivos;</a:t>
            </a:r>
          </a:p>
          <a:p>
            <a:pPr marL="741363" lvl="1" indent="-284163">
              <a:lnSpc>
                <a:spcPct val="90000"/>
              </a:lnSpc>
              <a:spcBef>
                <a:spcPts val="500"/>
              </a:spcBef>
              <a:buClr>
                <a:srgbClr val="FFFF00"/>
              </a:buClr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000" b="1">
                <a:solidFill>
                  <a:srgbClr val="FFFF00"/>
                </a:solidFill>
              </a:rPr>
              <a:t>eliminar</a:t>
            </a:r>
            <a:r>
              <a:rPr lang="en-GB" altLang="pt-BR" sz="2000"/>
              <a:t> dados de arquivos;</a:t>
            </a:r>
          </a:p>
          <a:p>
            <a:pPr marL="741363" lvl="1" indent="-284163">
              <a:lnSpc>
                <a:spcPct val="90000"/>
              </a:lnSpc>
              <a:spcBef>
                <a:spcPts val="500"/>
              </a:spcBef>
              <a:buClr>
                <a:srgbClr val="FFFF00"/>
              </a:buClr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000" b="1">
                <a:solidFill>
                  <a:srgbClr val="FFFF00"/>
                </a:solidFill>
              </a:rPr>
              <a:t>alterar</a:t>
            </a:r>
            <a:r>
              <a:rPr lang="en-GB" altLang="pt-BR" sz="2000"/>
              <a:t> valores de dados existentes em arquivos;</a:t>
            </a:r>
          </a:p>
          <a:p>
            <a:pPr marL="741363" lvl="1" indent="-284163">
              <a:lnSpc>
                <a:spcPct val="90000"/>
              </a:lnSpc>
              <a:spcBef>
                <a:spcPts val="500"/>
              </a:spcBef>
              <a:buClr>
                <a:srgbClr val="FFFF00"/>
              </a:buClr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000" b="1">
                <a:solidFill>
                  <a:srgbClr val="FFFF00"/>
                </a:solidFill>
              </a:rPr>
              <a:t>copiar</a:t>
            </a:r>
            <a:r>
              <a:rPr lang="en-GB" altLang="pt-BR" sz="2000"/>
              <a:t> arquivos;</a:t>
            </a:r>
          </a:p>
          <a:p>
            <a:pPr marL="741363" lvl="1" indent="-284163">
              <a:lnSpc>
                <a:spcPct val="90000"/>
              </a:lnSpc>
              <a:spcBef>
                <a:spcPts val="500"/>
              </a:spcBef>
              <a:buClr>
                <a:srgbClr val="FFFFFF"/>
              </a:buClr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000"/>
              <a:t>alocar, desalocar e manter </a:t>
            </a:r>
            <a:r>
              <a:rPr lang="en-GB" altLang="pt-BR" sz="2000" b="1">
                <a:solidFill>
                  <a:srgbClr val="FFFF00"/>
                </a:solidFill>
              </a:rPr>
              <a:t>espaço</a:t>
            </a:r>
            <a:r>
              <a:rPr lang="en-GB" altLang="pt-BR" sz="2000"/>
              <a:t> em dispositivos de armazenamento secundário para manter arquivos.</a:t>
            </a:r>
          </a:p>
          <a:p>
            <a:pPr marL="741363" lvl="1" indent="-284163">
              <a:lnSpc>
                <a:spcPct val="90000"/>
              </a:lnSpc>
              <a:spcBef>
                <a:spcPts val="500"/>
              </a:spcBef>
              <a:buClr>
                <a:srgbClr val="FFFFFF"/>
              </a:buClr>
              <a:buFont typeface="Arial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altLang="pt-BR" sz="2000"/>
          </a:p>
          <a:p>
            <a:pPr marL="341313" indent="-341313">
              <a:lnSpc>
                <a:spcPct val="90000"/>
              </a:lnSpc>
              <a:spcBef>
                <a:spcPts val="600"/>
              </a:spcBef>
              <a:buClr>
                <a:srgbClr val="FFFFFF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400"/>
              <a:t>Maior restrição: </a:t>
            </a:r>
            <a:r>
              <a:rPr lang="en-GB" altLang="pt-BR" sz="2400" b="1" i="1">
                <a:solidFill>
                  <a:srgbClr val="F57B49"/>
                </a:solidFill>
              </a:rPr>
              <a:t>Tempo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Grp="1" noChangeArrowheads="1"/>
          </p:cNvSpPr>
          <p:nvPr>
            <p:ph type="title"/>
          </p:nvPr>
        </p:nvSpPr>
        <p:spPr>
          <a:xfrm>
            <a:off x="1116013" y="687388"/>
            <a:ext cx="7848600" cy="796925"/>
          </a:xfrm>
          <a:ln/>
        </p:spPr>
        <p:txBody>
          <a:bodyPr/>
          <a:lstStyle/>
          <a:p>
            <a:pPr algn="l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altLang="pt-BR" sz="3400"/>
              <a:t>Gerência de Arquivos: objetivo principal</a:t>
            </a:r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16013" y="1557338"/>
            <a:ext cx="7848600" cy="4679950"/>
          </a:xfrm>
          <a:ln/>
        </p:spPr>
        <p:txBody>
          <a:bodyPr/>
          <a:lstStyle/>
          <a:p>
            <a:pPr marL="341313" indent="-341313">
              <a:lnSpc>
                <a:spcPct val="90000"/>
              </a:lnSpc>
              <a:spcBef>
                <a:spcPts val="600"/>
              </a:spcBef>
              <a:buClr>
                <a:srgbClr val="FFFFFF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400"/>
              <a:t>Solução para o problema da leitura/escrita de todos os dados:</a:t>
            </a:r>
          </a:p>
          <a:p>
            <a:pPr marL="741363" lvl="1" indent="-284163">
              <a:lnSpc>
                <a:spcPct val="90000"/>
              </a:lnSpc>
              <a:spcBef>
                <a:spcPts val="500"/>
              </a:spcBef>
              <a:buClr>
                <a:srgbClr val="FFFFFF"/>
              </a:buClr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000"/>
              <a:t>trabalhamos com os dados </a:t>
            </a:r>
            <a:r>
              <a:rPr lang="en-GB" altLang="pt-BR" sz="2000" b="1" i="1">
                <a:solidFill>
                  <a:srgbClr val="FAFD00"/>
                </a:solidFill>
              </a:rPr>
              <a:t>organizados</a:t>
            </a:r>
            <a:r>
              <a:rPr lang="en-GB" altLang="pt-BR" sz="2000"/>
              <a:t> em arquivos;</a:t>
            </a:r>
          </a:p>
          <a:p>
            <a:pPr marL="741363" lvl="1" indent="-284163">
              <a:lnSpc>
                <a:spcPct val="90000"/>
              </a:lnSpc>
              <a:spcBef>
                <a:spcPts val="500"/>
              </a:spcBef>
              <a:buClr>
                <a:srgbClr val="FFFFFF"/>
              </a:buClr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000"/>
              <a:t>só trazemos para a memória dados que queremos </a:t>
            </a:r>
            <a:r>
              <a:rPr lang="en-GB" altLang="pt-BR" sz="2000" b="1" i="1">
                <a:solidFill>
                  <a:srgbClr val="FAFD00"/>
                </a:solidFill>
              </a:rPr>
              <a:t>alterar;</a:t>
            </a:r>
          </a:p>
          <a:p>
            <a:pPr marL="741363" lvl="1" indent="-284163">
              <a:lnSpc>
                <a:spcPct val="90000"/>
              </a:lnSpc>
              <a:spcBef>
                <a:spcPts val="500"/>
              </a:spcBef>
              <a:buClr>
                <a:srgbClr val="FFFFFF"/>
              </a:buClr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000"/>
              <a:t>só escrevemos em disco novos dados que queremos </a:t>
            </a:r>
            <a:r>
              <a:rPr lang="en-GB" altLang="pt-BR" sz="2000" b="1" i="1">
                <a:solidFill>
                  <a:srgbClr val="FAFD00"/>
                </a:solidFill>
              </a:rPr>
              <a:t>incluir;</a:t>
            </a:r>
          </a:p>
          <a:p>
            <a:pPr marL="741363" lvl="1" indent="-284163">
              <a:lnSpc>
                <a:spcPct val="90000"/>
              </a:lnSpc>
              <a:spcBef>
                <a:spcPts val="500"/>
              </a:spcBef>
              <a:buClr>
                <a:srgbClr val="FFFFFF"/>
              </a:buClr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000"/>
              <a:t>só retiramos do disco dados que queremos </a:t>
            </a:r>
            <a:r>
              <a:rPr lang="en-GB" altLang="pt-BR" sz="2000" b="1" i="1">
                <a:solidFill>
                  <a:srgbClr val="FAFD00"/>
                </a:solidFill>
              </a:rPr>
              <a:t>eliminar.</a:t>
            </a:r>
          </a:p>
          <a:p>
            <a:pPr marL="341313" indent="-341313">
              <a:lnSpc>
                <a:spcPct val="90000"/>
              </a:lnSpc>
              <a:spcBef>
                <a:spcPts val="600"/>
              </a:spcBef>
              <a:buClr>
                <a:srgbClr val="FFFFFF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400"/>
              <a:t>Fator mais restritivo: o </a:t>
            </a:r>
            <a:r>
              <a:rPr lang="en-GB" altLang="pt-BR" sz="2400" b="1" i="1">
                <a:solidFill>
                  <a:srgbClr val="F57B49"/>
                </a:solidFill>
              </a:rPr>
              <a:t>tempo de acesso aos dados</a:t>
            </a:r>
          </a:p>
          <a:p>
            <a:pPr marL="741363" lvl="1" indent="-284163">
              <a:lnSpc>
                <a:spcPct val="90000"/>
              </a:lnSpc>
              <a:spcBef>
                <a:spcPts val="500"/>
              </a:spcBef>
              <a:buClr>
                <a:srgbClr val="FFFFFF"/>
              </a:buClr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000"/>
              <a:t>Organizamos os arquivos de forma a </a:t>
            </a:r>
            <a:r>
              <a:rPr lang="en-GB" altLang="pt-BR" sz="2000" b="1" i="1">
                <a:solidFill>
                  <a:srgbClr val="FAFD00"/>
                </a:solidFill>
              </a:rPr>
              <a:t>minimizar o tempo de acesso</a:t>
            </a:r>
            <a:r>
              <a:rPr lang="en-GB" altLang="pt-BR" sz="2000"/>
              <a:t> aos dados;</a:t>
            </a:r>
          </a:p>
          <a:p>
            <a:pPr marL="741363" lvl="1" indent="-284163">
              <a:lnSpc>
                <a:spcPct val="90000"/>
              </a:lnSpc>
              <a:spcBef>
                <a:spcPts val="500"/>
              </a:spcBef>
              <a:buClr>
                <a:srgbClr val="FAFD00"/>
              </a:buClr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000" b="1" i="1">
                <a:solidFill>
                  <a:srgbClr val="FAFD00"/>
                </a:solidFill>
              </a:rPr>
              <a:t>eficiência</a:t>
            </a:r>
            <a:r>
              <a:rPr lang="en-GB" altLang="pt-BR" sz="2000"/>
              <a:t> na organização tem prioridade maior que economia de espaço (pode ser desperdiçado moderadamente).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>
          <a:xfrm>
            <a:off x="1116013" y="687388"/>
            <a:ext cx="7848600" cy="796925"/>
          </a:xfrm>
          <a:ln/>
        </p:spPr>
        <p:txBody>
          <a:bodyPr/>
          <a:lstStyle/>
          <a:p>
            <a:pPr algn="l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altLang="pt-BR" sz="3400"/>
              <a:t>Gerência de Arquivos: princípio básico</a:t>
            </a: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16013" y="1557338"/>
            <a:ext cx="7848600" cy="4679950"/>
          </a:xfrm>
          <a:ln/>
        </p:spPr>
        <p:txBody>
          <a:bodyPr/>
          <a:lstStyle/>
          <a:p>
            <a:pPr marL="341313" indent="-341313">
              <a:lnSpc>
                <a:spcPct val="90000"/>
              </a:lnSpc>
              <a:spcBef>
                <a:spcPts val="700"/>
              </a:spcBef>
              <a:buClr>
                <a:srgbClr val="FFFFFF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800"/>
              <a:t>Organizamos os dados de forma a </a:t>
            </a:r>
            <a:r>
              <a:rPr lang="en-GB" altLang="pt-BR" sz="2800">
                <a:solidFill>
                  <a:srgbClr val="F57B49"/>
                </a:solidFill>
              </a:rPr>
              <a:t>minimizar</a:t>
            </a:r>
            <a:r>
              <a:rPr lang="en-GB" altLang="pt-BR" sz="2800"/>
              <a:t> o número de acessos à memória secundária para executar uma operação (</a:t>
            </a:r>
            <a:r>
              <a:rPr lang="en-GB" altLang="pt-BR" sz="2800">
                <a:solidFill>
                  <a:srgbClr val="FAFD00"/>
                </a:solidFill>
              </a:rPr>
              <a:t>procura, inserção, alteração, deleção</a:t>
            </a:r>
            <a:r>
              <a:rPr lang="en-GB" altLang="pt-BR" sz="2800"/>
              <a:t>).</a:t>
            </a:r>
            <a:br>
              <a:rPr lang="en-GB" altLang="pt-BR" sz="2800"/>
            </a:br>
            <a:endParaRPr lang="en-GB" altLang="pt-BR" sz="2800"/>
          </a:p>
          <a:p>
            <a:pPr marL="341313" indent="-341313">
              <a:lnSpc>
                <a:spcPct val="90000"/>
              </a:lnSpc>
              <a:spcBef>
                <a:spcPts val="700"/>
              </a:spcBef>
              <a:buClr>
                <a:srgbClr val="FFFFFF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800"/>
              <a:t>Para isso utilizamos:</a:t>
            </a:r>
          </a:p>
          <a:p>
            <a:pPr marL="741363" lvl="1" indent="-284163">
              <a:lnSpc>
                <a:spcPct val="90000"/>
              </a:lnSpc>
              <a:spcBef>
                <a:spcPts val="600"/>
              </a:spcBef>
              <a:buClr>
                <a:srgbClr val="FFFFFF"/>
              </a:buClr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400"/>
              <a:t>organizações de dados mais </a:t>
            </a:r>
            <a:r>
              <a:rPr lang="en-GB" altLang="pt-BR" sz="2400" b="1" i="1">
                <a:solidFill>
                  <a:srgbClr val="FAFD00"/>
                </a:solidFill>
              </a:rPr>
              <a:t>rígidas</a:t>
            </a:r>
            <a:r>
              <a:rPr lang="en-GB" altLang="pt-BR" sz="2400"/>
              <a:t> do que na memória (mesmo que isso signifique desperdício de espaço);</a:t>
            </a:r>
          </a:p>
          <a:p>
            <a:pPr marL="741363" lvl="1" indent="-284163">
              <a:lnSpc>
                <a:spcPct val="90000"/>
              </a:lnSpc>
              <a:spcBef>
                <a:spcPts val="600"/>
              </a:spcBef>
              <a:buClr>
                <a:srgbClr val="FFFFFF"/>
              </a:buClr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400"/>
              <a:t>técnicas de </a:t>
            </a:r>
            <a:r>
              <a:rPr lang="en-GB" altLang="pt-BR" sz="2400" b="1" i="1">
                <a:solidFill>
                  <a:srgbClr val="FAFD00"/>
                </a:solidFill>
              </a:rPr>
              <a:t>indexação;</a:t>
            </a:r>
          </a:p>
          <a:p>
            <a:pPr marL="741363" lvl="1" indent="-284163">
              <a:lnSpc>
                <a:spcPct val="90000"/>
              </a:lnSpc>
              <a:spcBef>
                <a:spcPts val="600"/>
              </a:spcBef>
              <a:buClr>
                <a:srgbClr val="FFFFFF"/>
              </a:buClr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400"/>
              <a:t>algoritmos de </a:t>
            </a:r>
            <a:r>
              <a:rPr lang="en-GB" altLang="pt-BR" sz="2400" b="1" i="1">
                <a:solidFill>
                  <a:srgbClr val="FAFD00"/>
                </a:solidFill>
              </a:rPr>
              <a:t>busca.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>
          <a:xfrm>
            <a:off x="1116013" y="687388"/>
            <a:ext cx="7848600" cy="796925"/>
          </a:xfrm>
          <a:ln/>
        </p:spPr>
        <p:txBody>
          <a:bodyPr/>
          <a:lstStyle/>
          <a:p>
            <a:pPr algn="l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altLang="pt-BR" sz="4000"/>
              <a:t>Disco</a:t>
            </a:r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16013" y="1557338"/>
            <a:ext cx="7848600" cy="4679950"/>
          </a:xfrm>
          <a:ln/>
        </p:spPr>
        <p:txBody>
          <a:bodyPr/>
          <a:lstStyle/>
          <a:p>
            <a:pPr marL="341313" indent="-341313">
              <a:lnSpc>
                <a:spcPct val="110000"/>
              </a:lnSpc>
              <a:buClr>
                <a:srgbClr val="FFFFFF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/>
              <a:t>Exemplo típico para uma memória secundária de acesso aleatório;</a:t>
            </a:r>
          </a:p>
          <a:p>
            <a:pPr marL="341313" indent="-341313">
              <a:lnSpc>
                <a:spcPct val="110000"/>
              </a:lnSpc>
              <a:buClr>
                <a:srgbClr val="FFFFFF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/>
              <a:t>compreender a forma de armazenamento é importante;</a:t>
            </a:r>
          </a:p>
          <a:p>
            <a:pPr marL="341313" indent="-341313">
              <a:lnSpc>
                <a:spcPct val="110000"/>
              </a:lnSpc>
              <a:spcBef>
                <a:spcPts val="700"/>
              </a:spcBef>
              <a:buClr>
                <a:srgbClr val="FFFFFF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/>
              <a:t>modelo de estruturação do disco serve para todos os outros meios secundários</a:t>
            </a:r>
            <a:r>
              <a:rPr lang="en-GB" altLang="pt-BR" sz="2800"/>
              <a:t>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Grp="1" noChangeArrowheads="1"/>
          </p:cNvSpPr>
          <p:nvPr>
            <p:ph type="title"/>
          </p:nvPr>
        </p:nvSpPr>
        <p:spPr>
          <a:xfrm>
            <a:off x="1116013" y="687388"/>
            <a:ext cx="7848600" cy="796925"/>
          </a:xfrm>
          <a:ln/>
        </p:spPr>
        <p:txBody>
          <a:bodyPr/>
          <a:lstStyle/>
          <a:p>
            <a:pPr algn="l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altLang="pt-BR" sz="4000"/>
              <a:t>Modelo simplificado</a:t>
            </a:r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16013" y="1557338"/>
            <a:ext cx="7848600" cy="4679950"/>
          </a:xfrm>
          <a:ln/>
        </p:spPr>
        <p:txBody>
          <a:bodyPr/>
          <a:lstStyle/>
          <a:p>
            <a:pPr marL="341313" indent="-341313">
              <a:lnSpc>
                <a:spcPct val="80000"/>
              </a:lnSpc>
              <a:spcBef>
                <a:spcPts val="700"/>
              </a:spcBef>
              <a:buClr>
                <a:srgbClr val="FFFFFF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800"/>
              <a:t>Dados são organizados em superfícies, trilhas, setores e blocos;</a:t>
            </a:r>
          </a:p>
          <a:p>
            <a:pPr marL="341313" indent="-341313">
              <a:lnSpc>
                <a:spcPct val="80000"/>
              </a:lnSpc>
              <a:spcBef>
                <a:spcPts val="700"/>
              </a:spcBef>
              <a:buClr>
                <a:srgbClr val="FFFFFF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800"/>
              <a:t>um arquivo pode ser imaginado como sendo  constituído por uma seqüência de dados no disco;</a:t>
            </a:r>
          </a:p>
          <a:p>
            <a:pPr marL="341313" indent="-341313">
              <a:lnSpc>
                <a:spcPct val="80000"/>
              </a:lnSpc>
              <a:spcBef>
                <a:spcPts val="700"/>
              </a:spcBef>
              <a:buClr>
                <a:srgbClr val="FFFFFF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800"/>
              <a:t>o acesso é feito através do posicionamento de um cabeçote de r/w em qualquer ponto;</a:t>
            </a:r>
          </a:p>
          <a:p>
            <a:pPr marL="341313" indent="-341313">
              <a:lnSpc>
                <a:spcPct val="80000"/>
              </a:lnSpc>
              <a:spcBef>
                <a:spcPts val="700"/>
              </a:spcBef>
              <a:buClr>
                <a:srgbClr val="FFFFFF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800"/>
              <a:t>uma </a:t>
            </a:r>
            <a:r>
              <a:rPr lang="en-GB" altLang="pt-BR" sz="2800">
                <a:solidFill>
                  <a:srgbClr val="FAFD00"/>
                </a:solidFill>
              </a:rPr>
              <a:t>unidade de alocação</a:t>
            </a:r>
            <a:r>
              <a:rPr lang="en-GB" altLang="pt-BR" sz="2800"/>
              <a:t> do disco (um bloco ou um setor) possui um endereço físico no disco;</a:t>
            </a:r>
          </a:p>
          <a:p>
            <a:pPr marL="341313" indent="-341313">
              <a:lnSpc>
                <a:spcPct val="80000"/>
              </a:lnSpc>
              <a:spcBef>
                <a:spcPts val="700"/>
              </a:spcBef>
              <a:buClr>
                <a:srgbClr val="FFFFFF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800"/>
              <a:t>podemos endereçar estes da mesma forma que fazemos com a RAM.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Grp="1" noChangeArrowheads="1"/>
          </p:cNvSpPr>
          <p:nvPr>
            <p:ph type="title"/>
          </p:nvPr>
        </p:nvSpPr>
        <p:spPr>
          <a:xfrm>
            <a:off x="1116013" y="687388"/>
            <a:ext cx="7848600" cy="796925"/>
          </a:xfrm>
          <a:ln/>
        </p:spPr>
        <p:txBody>
          <a:bodyPr/>
          <a:lstStyle/>
          <a:p>
            <a:pPr algn="l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altLang="pt-BR" sz="4000"/>
              <a:t>Modelo simplificado</a:t>
            </a:r>
          </a:p>
        </p:txBody>
      </p:sp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6651625" y="1412875"/>
            <a:ext cx="1381125" cy="1008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160" tIns="46080" rIns="92160" bIns="4608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eaLnBrk="0" hangingPunct="0">
              <a:buClrTx/>
              <a:buFontTx/>
              <a:buNone/>
            </a:pPr>
            <a:r>
              <a:rPr lang="en-GB" altLang="pt-BR" sz="2000">
                <a:solidFill>
                  <a:srgbClr val="FC0128"/>
                </a:solidFill>
                <a:latin typeface="Times New Roman" pitchFamily="16" charset="0"/>
              </a:rPr>
              <a:t>Arquivo</a:t>
            </a:r>
          </a:p>
          <a:p>
            <a:pPr eaLnBrk="0" hangingPunct="0">
              <a:buClrTx/>
              <a:buFontTx/>
              <a:buNone/>
            </a:pPr>
            <a:r>
              <a:rPr lang="en-GB" altLang="pt-BR" sz="2000">
                <a:solidFill>
                  <a:srgbClr val="FC0128"/>
                </a:solidFill>
                <a:latin typeface="Times New Roman" pitchFamily="16" charset="0"/>
              </a:rPr>
              <a:t>ocupando</a:t>
            </a:r>
          </a:p>
          <a:p>
            <a:pPr eaLnBrk="0" hangingPunct="0">
              <a:buClrTx/>
              <a:buFontTx/>
              <a:buNone/>
            </a:pPr>
            <a:r>
              <a:rPr lang="en-GB" altLang="pt-BR" sz="2000">
                <a:solidFill>
                  <a:srgbClr val="FC0128"/>
                </a:solidFill>
                <a:latin typeface="Times New Roman" pitchFamily="16" charset="0"/>
              </a:rPr>
              <a:t>dois setores</a:t>
            </a:r>
          </a:p>
        </p:txBody>
      </p:sp>
      <p:sp>
        <p:nvSpPr>
          <p:cNvPr id="14339" name="Oval 3"/>
          <p:cNvSpPr>
            <a:spLocks noChangeArrowheads="1"/>
          </p:cNvSpPr>
          <p:nvPr/>
        </p:nvSpPr>
        <p:spPr bwMode="auto">
          <a:xfrm>
            <a:off x="3192463" y="1922463"/>
            <a:ext cx="3721100" cy="3949700"/>
          </a:xfrm>
          <a:prstGeom prst="ellipse">
            <a:avLst/>
          </a:prstGeom>
          <a:gradFill rotWithShape="0">
            <a:gsLst>
              <a:gs pos="0">
                <a:srgbClr val="AA5532"/>
              </a:gs>
              <a:gs pos="100000">
                <a:srgbClr val="F57B49"/>
              </a:gs>
            </a:gsLst>
            <a:path path="shape">
              <a:fillToRect l="50000" t="50000" r="50000" b="50000"/>
            </a:path>
          </a:gradFill>
          <a:ln w="12600">
            <a:solidFill>
              <a:srgbClr val="FC012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4340" name="Oval 4"/>
          <p:cNvSpPr>
            <a:spLocks noChangeArrowheads="1"/>
          </p:cNvSpPr>
          <p:nvPr/>
        </p:nvSpPr>
        <p:spPr bwMode="auto">
          <a:xfrm>
            <a:off x="3573463" y="2303463"/>
            <a:ext cx="2959100" cy="3187700"/>
          </a:xfrm>
          <a:prstGeom prst="ellipse">
            <a:avLst/>
          </a:prstGeom>
          <a:gradFill rotWithShape="0">
            <a:gsLst>
              <a:gs pos="0">
                <a:srgbClr val="AA5532"/>
              </a:gs>
              <a:gs pos="100000">
                <a:srgbClr val="F57B49"/>
              </a:gs>
            </a:gsLst>
            <a:path path="shape">
              <a:fillToRect l="50000" t="50000" r="50000" b="50000"/>
            </a:path>
          </a:gradFill>
          <a:ln w="12600">
            <a:solidFill>
              <a:srgbClr val="FC012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4341" name="Oval 5"/>
          <p:cNvSpPr>
            <a:spLocks noChangeArrowheads="1"/>
          </p:cNvSpPr>
          <p:nvPr/>
        </p:nvSpPr>
        <p:spPr bwMode="auto">
          <a:xfrm>
            <a:off x="3954463" y="2684463"/>
            <a:ext cx="2197100" cy="2349500"/>
          </a:xfrm>
          <a:prstGeom prst="ellipse">
            <a:avLst/>
          </a:prstGeom>
          <a:gradFill rotWithShape="0">
            <a:gsLst>
              <a:gs pos="0">
                <a:srgbClr val="AA5532"/>
              </a:gs>
              <a:gs pos="100000">
                <a:srgbClr val="F57B49"/>
              </a:gs>
            </a:gsLst>
            <a:path path="shape">
              <a:fillToRect l="50000" t="50000" r="50000" b="50000"/>
            </a:path>
          </a:gradFill>
          <a:ln w="12600">
            <a:solidFill>
              <a:srgbClr val="FC012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4342" name="Oval 6"/>
          <p:cNvSpPr>
            <a:spLocks noChangeArrowheads="1"/>
          </p:cNvSpPr>
          <p:nvPr/>
        </p:nvSpPr>
        <p:spPr bwMode="auto">
          <a:xfrm>
            <a:off x="4335463" y="3065463"/>
            <a:ext cx="1435100" cy="1587500"/>
          </a:xfrm>
          <a:prstGeom prst="ellipse">
            <a:avLst/>
          </a:prstGeom>
          <a:gradFill rotWithShape="0">
            <a:gsLst>
              <a:gs pos="0">
                <a:srgbClr val="AA5532"/>
              </a:gs>
              <a:gs pos="100000">
                <a:srgbClr val="F57B49"/>
              </a:gs>
            </a:gsLst>
            <a:path path="shape">
              <a:fillToRect l="50000" t="50000" r="50000" b="50000"/>
            </a:path>
          </a:gradFill>
          <a:ln w="12600">
            <a:solidFill>
              <a:srgbClr val="FC012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4343" name="Line 7"/>
          <p:cNvSpPr>
            <a:spLocks noChangeShapeType="1"/>
          </p:cNvSpPr>
          <p:nvPr/>
        </p:nvSpPr>
        <p:spPr bwMode="auto">
          <a:xfrm>
            <a:off x="5091113" y="1916113"/>
            <a:ext cx="1587" cy="3962400"/>
          </a:xfrm>
          <a:prstGeom prst="line">
            <a:avLst/>
          </a:prstGeom>
          <a:noFill/>
          <a:ln w="12600">
            <a:solidFill>
              <a:srgbClr val="FC0128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4344" name="Line 8"/>
          <p:cNvSpPr>
            <a:spLocks noChangeShapeType="1"/>
          </p:cNvSpPr>
          <p:nvPr/>
        </p:nvSpPr>
        <p:spPr bwMode="auto">
          <a:xfrm>
            <a:off x="3186113" y="3897313"/>
            <a:ext cx="3733800" cy="1587"/>
          </a:xfrm>
          <a:prstGeom prst="line">
            <a:avLst/>
          </a:prstGeom>
          <a:noFill/>
          <a:ln w="12600">
            <a:solidFill>
              <a:srgbClr val="FC0128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4345" name="Line 9"/>
          <p:cNvSpPr>
            <a:spLocks noChangeShapeType="1"/>
          </p:cNvSpPr>
          <p:nvPr/>
        </p:nvSpPr>
        <p:spPr bwMode="auto">
          <a:xfrm>
            <a:off x="3795713" y="2449513"/>
            <a:ext cx="2590800" cy="2819400"/>
          </a:xfrm>
          <a:prstGeom prst="line">
            <a:avLst/>
          </a:prstGeom>
          <a:noFill/>
          <a:ln w="12600">
            <a:solidFill>
              <a:srgbClr val="FC0128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4346" name="Line 10"/>
          <p:cNvSpPr>
            <a:spLocks noChangeShapeType="1"/>
          </p:cNvSpPr>
          <p:nvPr/>
        </p:nvSpPr>
        <p:spPr bwMode="auto">
          <a:xfrm flipV="1">
            <a:off x="3643313" y="2600325"/>
            <a:ext cx="2819400" cy="2593975"/>
          </a:xfrm>
          <a:prstGeom prst="line">
            <a:avLst/>
          </a:prstGeom>
          <a:noFill/>
          <a:ln w="12600">
            <a:solidFill>
              <a:srgbClr val="FC0128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4347" name="Oval 11"/>
          <p:cNvSpPr>
            <a:spLocks noChangeArrowheads="1"/>
          </p:cNvSpPr>
          <p:nvPr/>
        </p:nvSpPr>
        <p:spPr bwMode="auto">
          <a:xfrm>
            <a:off x="4792663" y="3598863"/>
            <a:ext cx="520700" cy="596900"/>
          </a:xfrm>
          <a:prstGeom prst="ellipse">
            <a:avLst/>
          </a:prstGeom>
          <a:gradFill rotWithShape="0">
            <a:gsLst>
              <a:gs pos="0">
                <a:srgbClr val="5E5E5E"/>
              </a:gs>
              <a:gs pos="100000">
                <a:srgbClr val="888888"/>
              </a:gs>
            </a:gsLst>
            <a:path path="shape">
              <a:fillToRect l="50000" t="50000" r="50000" b="50000"/>
            </a:path>
          </a:gradFill>
          <a:ln w="12600">
            <a:solidFill>
              <a:srgbClr val="8080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4348" name="AutoShape 12"/>
          <p:cNvSpPr>
            <a:spLocks noChangeArrowheads="1"/>
          </p:cNvSpPr>
          <p:nvPr/>
        </p:nvSpPr>
        <p:spPr bwMode="auto">
          <a:xfrm>
            <a:off x="3892550" y="2374900"/>
            <a:ext cx="2571750" cy="2895600"/>
          </a:xfrm>
          <a:custGeom>
            <a:avLst/>
            <a:gdLst>
              <a:gd name="G0" fmla="sin 10800 17690163"/>
              <a:gd name="G1" fmla="+- G0 10800 0"/>
              <a:gd name="G2" fmla="cos 10800 17690163"/>
              <a:gd name="G3" fmla="+- G2 10800 0"/>
              <a:gd name="G4" fmla="sin 10800 0"/>
              <a:gd name="G5" fmla="+- G4 10800 0"/>
              <a:gd name="G6" fmla="cos 10800 0"/>
              <a:gd name="G7" fmla="+- G6 10800 0"/>
              <a:gd name="T0" fmla="*/ 0 w 21600"/>
              <a:gd name="T1" fmla="*/ 0 h 21600"/>
              <a:gd name="T2" fmla="*/ 0 w 21600"/>
              <a:gd name="T3" fmla="*/ 0 h 21600"/>
              <a:gd name="T4" fmla="*/ 0 w 21600"/>
              <a:gd name="T5" fmla="*/ 0 h 21600"/>
              <a:gd name="T6" fmla="*/ 0 w 21600"/>
              <a:gd name="T7" fmla="*/ 0 h 21600"/>
              <a:gd name="T8" fmla="*/ 0 w 21600"/>
              <a:gd name="T9" fmla="*/ 0 h 21600"/>
              <a:gd name="T10" fmla="*/ 0 w 21600"/>
              <a:gd name="T11" fmla="*/ 0 h 21600"/>
              <a:gd name="T12" fmla="*/ 10601 w 21600"/>
              <a:gd name="T13" fmla="*/ 0 h 21600"/>
              <a:gd name="T14" fmla="*/ 21599 w 21600"/>
              <a:gd name="T15" fmla="*/ 1079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21600" h="21600" stroke="0">
                <a:moveTo>
                  <a:pt x="10786" y="0"/>
                </a:moveTo>
                <a:cubicBezTo>
                  <a:pt x="10790" y="0"/>
                  <a:pt x="10795" y="-1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lnTo>
                  <a:pt x="10800" y="10800"/>
                </a:lnTo>
                <a:close/>
              </a:path>
              <a:path w="21600" h="21600" fill="none">
                <a:moveTo>
                  <a:pt x="10786" y="0"/>
                </a:moveTo>
                <a:cubicBezTo>
                  <a:pt x="10790" y="0"/>
                  <a:pt x="10795" y="-1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</a:path>
            </a:pathLst>
          </a:custGeom>
          <a:noFill/>
          <a:ln w="127080">
            <a:solidFill>
              <a:srgbClr val="0099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4349" name="AutoShape 13"/>
          <p:cNvSpPr>
            <a:spLocks noChangeArrowheads="1"/>
          </p:cNvSpPr>
          <p:nvPr/>
        </p:nvSpPr>
        <p:spPr bwMode="auto">
          <a:xfrm>
            <a:off x="4056063" y="2492375"/>
            <a:ext cx="2286000" cy="2628900"/>
          </a:xfrm>
          <a:custGeom>
            <a:avLst/>
            <a:gdLst>
              <a:gd name="G0" fmla="sin 10800 17689590"/>
              <a:gd name="G1" fmla="+- G0 10800 0"/>
              <a:gd name="G2" fmla="cos 10800 17689590"/>
              <a:gd name="G3" fmla="+- G2 10800 0"/>
              <a:gd name="G4" fmla="sin 10800 0"/>
              <a:gd name="G5" fmla="+- G4 10800 0"/>
              <a:gd name="G6" fmla="cos 10800 0"/>
              <a:gd name="G7" fmla="+- G6 10800 0"/>
              <a:gd name="T0" fmla="*/ 0 w 21600"/>
              <a:gd name="T1" fmla="*/ 0 h 21600"/>
              <a:gd name="T2" fmla="*/ 0 w 21600"/>
              <a:gd name="T3" fmla="*/ 0 h 21600"/>
              <a:gd name="T4" fmla="*/ 0 w 21600"/>
              <a:gd name="T5" fmla="*/ 0 h 21600"/>
              <a:gd name="T6" fmla="*/ 0 w 21600"/>
              <a:gd name="T7" fmla="*/ 0 h 21600"/>
              <a:gd name="T8" fmla="*/ 0 w 21600"/>
              <a:gd name="T9" fmla="*/ 0 h 21600"/>
              <a:gd name="T10" fmla="*/ 0 w 21600"/>
              <a:gd name="T11" fmla="*/ 0 h 21600"/>
              <a:gd name="T12" fmla="*/ 10601 w 21600"/>
              <a:gd name="T13" fmla="*/ 0 h 21600"/>
              <a:gd name="T14" fmla="*/ 21599 w 21600"/>
              <a:gd name="T15" fmla="*/ 1079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21600" h="21600" stroke="0">
                <a:moveTo>
                  <a:pt x="10785" y="0"/>
                </a:moveTo>
                <a:cubicBezTo>
                  <a:pt x="10790" y="0"/>
                  <a:pt x="10795" y="-1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lnTo>
                  <a:pt x="10800" y="10800"/>
                </a:lnTo>
                <a:close/>
              </a:path>
              <a:path w="21600" h="21600" fill="none">
                <a:moveTo>
                  <a:pt x="10785" y="0"/>
                </a:moveTo>
                <a:cubicBezTo>
                  <a:pt x="10790" y="0"/>
                  <a:pt x="10795" y="-1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</a:path>
            </a:pathLst>
          </a:custGeom>
          <a:noFill/>
          <a:ln w="127080">
            <a:solidFill>
              <a:srgbClr val="0099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4350" name="Rectangle 14"/>
          <p:cNvSpPr>
            <a:spLocks noChangeArrowheads="1"/>
          </p:cNvSpPr>
          <p:nvPr/>
        </p:nvSpPr>
        <p:spPr bwMode="auto">
          <a:xfrm>
            <a:off x="2859088" y="1462088"/>
            <a:ext cx="7223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160" tIns="46080" rIns="92160" bIns="4608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eaLnBrk="0" hangingPunct="0">
              <a:buClrTx/>
              <a:buFontTx/>
              <a:buNone/>
            </a:pPr>
            <a:r>
              <a:rPr lang="en-GB" altLang="pt-BR" sz="2000">
                <a:solidFill>
                  <a:srgbClr val="FC0128"/>
                </a:solidFill>
                <a:latin typeface="Times New Roman" pitchFamily="16" charset="0"/>
              </a:rPr>
              <a:t>Setor</a:t>
            </a:r>
          </a:p>
        </p:txBody>
      </p:sp>
      <p:sp>
        <p:nvSpPr>
          <p:cNvPr id="14351" name="Line 15"/>
          <p:cNvSpPr>
            <a:spLocks noChangeShapeType="1"/>
          </p:cNvSpPr>
          <p:nvPr/>
        </p:nvSpPr>
        <p:spPr bwMode="auto">
          <a:xfrm>
            <a:off x="3605213" y="1679575"/>
            <a:ext cx="762000" cy="560388"/>
          </a:xfrm>
          <a:prstGeom prst="line">
            <a:avLst/>
          </a:prstGeom>
          <a:noFill/>
          <a:ln w="12600">
            <a:solidFill>
              <a:srgbClr val="FAFD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4352" name="Rectangle 16"/>
          <p:cNvSpPr>
            <a:spLocks noChangeArrowheads="1"/>
          </p:cNvSpPr>
          <p:nvPr/>
        </p:nvSpPr>
        <p:spPr bwMode="auto">
          <a:xfrm>
            <a:off x="1630363" y="5157788"/>
            <a:ext cx="15367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160" tIns="46080" rIns="92160" bIns="4608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eaLnBrk="0" hangingPunct="0">
              <a:buClrTx/>
              <a:buFontTx/>
              <a:buNone/>
            </a:pPr>
            <a:r>
              <a:rPr lang="en-GB" altLang="pt-BR" sz="2000">
                <a:solidFill>
                  <a:srgbClr val="F57B49"/>
                </a:solidFill>
                <a:latin typeface="Times New Roman" pitchFamily="16" charset="0"/>
              </a:rPr>
              <a:t>Superfície de</a:t>
            </a:r>
          </a:p>
          <a:p>
            <a:pPr eaLnBrk="0" hangingPunct="0">
              <a:buClrTx/>
              <a:buFontTx/>
              <a:buNone/>
            </a:pPr>
            <a:r>
              <a:rPr lang="en-GB" altLang="pt-BR" sz="2000">
                <a:solidFill>
                  <a:srgbClr val="F57B49"/>
                </a:solidFill>
                <a:latin typeface="Times New Roman" pitchFamily="16" charset="0"/>
              </a:rPr>
              <a:t>um Disco</a:t>
            </a:r>
          </a:p>
        </p:txBody>
      </p:sp>
      <p:sp>
        <p:nvSpPr>
          <p:cNvPr id="14353" name="Rectangle 17"/>
          <p:cNvSpPr>
            <a:spLocks noChangeArrowheads="1"/>
          </p:cNvSpPr>
          <p:nvPr/>
        </p:nvSpPr>
        <p:spPr bwMode="auto">
          <a:xfrm>
            <a:off x="6545263" y="5600700"/>
            <a:ext cx="8064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160" tIns="46080" rIns="92160" bIns="4608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eaLnBrk="0" hangingPunct="0">
              <a:buClrTx/>
              <a:buFontTx/>
              <a:buNone/>
            </a:pPr>
            <a:r>
              <a:rPr lang="en-GB" altLang="pt-BR" sz="2000">
                <a:solidFill>
                  <a:srgbClr val="FC0128"/>
                </a:solidFill>
                <a:latin typeface="Times New Roman" pitchFamily="16" charset="0"/>
              </a:rPr>
              <a:t>Trilha</a:t>
            </a:r>
          </a:p>
        </p:txBody>
      </p:sp>
      <p:sp>
        <p:nvSpPr>
          <p:cNvPr id="14354" name="Line 18"/>
          <p:cNvSpPr>
            <a:spLocks noChangeShapeType="1"/>
          </p:cNvSpPr>
          <p:nvPr/>
        </p:nvSpPr>
        <p:spPr bwMode="auto">
          <a:xfrm flipH="1" flipV="1">
            <a:off x="5278438" y="5703888"/>
            <a:ext cx="1250950" cy="11112"/>
          </a:xfrm>
          <a:prstGeom prst="line">
            <a:avLst/>
          </a:prstGeom>
          <a:noFill/>
          <a:ln w="12600">
            <a:solidFill>
              <a:srgbClr val="FAFD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4355" name="Line 19"/>
          <p:cNvSpPr>
            <a:spLocks noChangeShapeType="1"/>
          </p:cNvSpPr>
          <p:nvPr/>
        </p:nvSpPr>
        <p:spPr bwMode="auto">
          <a:xfrm flipV="1">
            <a:off x="6770688" y="4189413"/>
            <a:ext cx="1587" cy="1392237"/>
          </a:xfrm>
          <a:prstGeom prst="line">
            <a:avLst/>
          </a:prstGeom>
          <a:noFill/>
          <a:ln w="12600">
            <a:solidFill>
              <a:srgbClr val="FAFD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4356" name="Line 20"/>
          <p:cNvSpPr>
            <a:spLocks noChangeShapeType="1"/>
          </p:cNvSpPr>
          <p:nvPr/>
        </p:nvSpPr>
        <p:spPr bwMode="auto">
          <a:xfrm flipH="1">
            <a:off x="6015038" y="1703388"/>
            <a:ext cx="522287" cy="1030287"/>
          </a:xfrm>
          <a:prstGeom prst="line">
            <a:avLst/>
          </a:prstGeom>
          <a:noFill/>
          <a:ln w="12600">
            <a:solidFill>
              <a:srgbClr val="FAFD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Grp="1" noChangeArrowheads="1"/>
          </p:cNvSpPr>
          <p:nvPr>
            <p:ph type="title"/>
          </p:nvPr>
        </p:nvSpPr>
        <p:spPr>
          <a:xfrm>
            <a:off x="1116013" y="687388"/>
            <a:ext cx="7848600" cy="796925"/>
          </a:xfrm>
          <a:ln/>
        </p:spPr>
        <p:txBody>
          <a:bodyPr/>
          <a:lstStyle/>
          <a:p>
            <a:pPr algn="l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altLang="pt-BR" sz="4000"/>
              <a:t>Modelo mais realista</a:t>
            </a:r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16013" y="1557338"/>
            <a:ext cx="7848600" cy="4679950"/>
          </a:xfrm>
          <a:ln/>
        </p:spPr>
        <p:txBody>
          <a:bodyPr/>
          <a:lstStyle/>
          <a:p>
            <a:pPr marL="341313" indent="-341313">
              <a:buClr>
                <a:srgbClr val="FFFFFF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/>
              <a:t>O disco pode apresentar </a:t>
            </a:r>
            <a:r>
              <a:rPr lang="en-GB" altLang="pt-BR" b="1" i="1" u="sng">
                <a:solidFill>
                  <a:srgbClr val="FAFD00"/>
                </a:solidFill>
              </a:rPr>
              <a:t>fragmentação</a:t>
            </a:r>
            <a:r>
              <a:rPr lang="en-GB" altLang="pt-BR"/>
              <a:t>: os dados não estão exatamente em espaços contíguos, mas em unidades de alocação longe umas das outras, encadeadas como uma lista;</a:t>
            </a:r>
          </a:p>
          <a:p>
            <a:pPr marL="341313" indent="-341313">
              <a:buClr>
                <a:srgbClr val="FFFFFF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/>
              <a:t>o encadeamento é tarefa do </a:t>
            </a:r>
            <a:r>
              <a:rPr lang="en-GB" altLang="pt-BR" b="1">
                <a:solidFill>
                  <a:srgbClr val="FAFD00"/>
                </a:solidFill>
              </a:rPr>
              <a:t>sistema operacional</a:t>
            </a:r>
            <a:r>
              <a:rPr lang="en-GB" altLang="pt-BR"/>
              <a:t> e do </a:t>
            </a:r>
            <a:r>
              <a:rPr lang="en-GB" altLang="pt-BR" b="1">
                <a:solidFill>
                  <a:srgbClr val="FAFD00"/>
                </a:solidFill>
              </a:rPr>
              <a:t>hardware</a:t>
            </a:r>
            <a:r>
              <a:rPr lang="en-GB" altLang="pt-BR"/>
              <a:t> (controladora) do disco.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Grp="1" noChangeArrowheads="1"/>
          </p:cNvSpPr>
          <p:nvPr>
            <p:ph type="title"/>
          </p:nvPr>
        </p:nvSpPr>
        <p:spPr>
          <a:xfrm>
            <a:off x="1116013" y="687388"/>
            <a:ext cx="7848600" cy="796925"/>
          </a:xfrm>
          <a:ln/>
        </p:spPr>
        <p:txBody>
          <a:bodyPr/>
          <a:lstStyle/>
          <a:p>
            <a:pPr algn="l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altLang="pt-BR" sz="4000"/>
              <a:t>Modelo mais realista</a:t>
            </a:r>
          </a:p>
        </p:txBody>
      </p:sp>
      <p:sp>
        <p:nvSpPr>
          <p:cNvPr id="16386" name="Oval 2"/>
          <p:cNvSpPr>
            <a:spLocks noChangeArrowheads="1"/>
          </p:cNvSpPr>
          <p:nvPr/>
        </p:nvSpPr>
        <p:spPr bwMode="auto">
          <a:xfrm>
            <a:off x="3101975" y="1944688"/>
            <a:ext cx="3721100" cy="3949700"/>
          </a:xfrm>
          <a:prstGeom prst="ellipse">
            <a:avLst/>
          </a:prstGeom>
          <a:gradFill rotWithShape="0">
            <a:gsLst>
              <a:gs pos="0">
                <a:srgbClr val="AA5532"/>
              </a:gs>
              <a:gs pos="100000">
                <a:srgbClr val="F57B49"/>
              </a:gs>
            </a:gsLst>
            <a:path path="shape">
              <a:fillToRect l="50000" t="50000" r="50000" b="50000"/>
            </a:path>
          </a:gradFill>
          <a:ln w="12600">
            <a:solidFill>
              <a:srgbClr val="FC012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6387" name="Oval 3"/>
          <p:cNvSpPr>
            <a:spLocks noChangeArrowheads="1"/>
          </p:cNvSpPr>
          <p:nvPr/>
        </p:nvSpPr>
        <p:spPr bwMode="auto">
          <a:xfrm>
            <a:off x="3482975" y="2325688"/>
            <a:ext cx="2959100" cy="3187700"/>
          </a:xfrm>
          <a:prstGeom prst="ellipse">
            <a:avLst/>
          </a:prstGeom>
          <a:gradFill rotWithShape="0">
            <a:gsLst>
              <a:gs pos="0">
                <a:srgbClr val="AA5532"/>
              </a:gs>
              <a:gs pos="100000">
                <a:srgbClr val="F57B49"/>
              </a:gs>
            </a:gsLst>
            <a:path path="shape">
              <a:fillToRect l="50000" t="50000" r="50000" b="50000"/>
            </a:path>
          </a:gradFill>
          <a:ln w="12600">
            <a:solidFill>
              <a:srgbClr val="FC012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6388" name="Oval 4"/>
          <p:cNvSpPr>
            <a:spLocks noChangeArrowheads="1"/>
          </p:cNvSpPr>
          <p:nvPr/>
        </p:nvSpPr>
        <p:spPr bwMode="auto">
          <a:xfrm>
            <a:off x="3863975" y="2706688"/>
            <a:ext cx="2197100" cy="2349500"/>
          </a:xfrm>
          <a:prstGeom prst="ellipse">
            <a:avLst/>
          </a:prstGeom>
          <a:gradFill rotWithShape="0">
            <a:gsLst>
              <a:gs pos="0">
                <a:srgbClr val="AA5532"/>
              </a:gs>
              <a:gs pos="100000">
                <a:srgbClr val="F57B49"/>
              </a:gs>
            </a:gsLst>
            <a:path path="shape">
              <a:fillToRect l="50000" t="50000" r="50000" b="50000"/>
            </a:path>
          </a:gradFill>
          <a:ln w="12600">
            <a:solidFill>
              <a:srgbClr val="FC012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6389" name="Oval 5"/>
          <p:cNvSpPr>
            <a:spLocks noChangeArrowheads="1"/>
          </p:cNvSpPr>
          <p:nvPr/>
        </p:nvSpPr>
        <p:spPr bwMode="auto">
          <a:xfrm>
            <a:off x="4244975" y="3087688"/>
            <a:ext cx="1435100" cy="1587500"/>
          </a:xfrm>
          <a:prstGeom prst="ellipse">
            <a:avLst/>
          </a:prstGeom>
          <a:gradFill rotWithShape="0">
            <a:gsLst>
              <a:gs pos="0">
                <a:srgbClr val="AA5532"/>
              </a:gs>
              <a:gs pos="100000">
                <a:srgbClr val="F57B49"/>
              </a:gs>
            </a:gsLst>
            <a:path path="shape">
              <a:fillToRect l="50000" t="50000" r="50000" b="50000"/>
            </a:path>
          </a:gradFill>
          <a:ln w="12600">
            <a:solidFill>
              <a:srgbClr val="FC012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6390" name="Line 6"/>
          <p:cNvSpPr>
            <a:spLocks noChangeShapeType="1"/>
          </p:cNvSpPr>
          <p:nvPr/>
        </p:nvSpPr>
        <p:spPr bwMode="auto">
          <a:xfrm>
            <a:off x="5000625" y="1938338"/>
            <a:ext cx="1588" cy="3962400"/>
          </a:xfrm>
          <a:prstGeom prst="line">
            <a:avLst/>
          </a:prstGeom>
          <a:noFill/>
          <a:ln w="12600">
            <a:solidFill>
              <a:srgbClr val="FC0128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6391" name="Line 7"/>
          <p:cNvSpPr>
            <a:spLocks noChangeShapeType="1"/>
          </p:cNvSpPr>
          <p:nvPr/>
        </p:nvSpPr>
        <p:spPr bwMode="auto">
          <a:xfrm>
            <a:off x="3095625" y="3919538"/>
            <a:ext cx="3733800" cy="1587"/>
          </a:xfrm>
          <a:prstGeom prst="line">
            <a:avLst/>
          </a:prstGeom>
          <a:noFill/>
          <a:ln w="12600">
            <a:solidFill>
              <a:srgbClr val="FC0128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6392" name="Line 8"/>
          <p:cNvSpPr>
            <a:spLocks noChangeShapeType="1"/>
          </p:cNvSpPr>
          <p:nvPr/>
        </p:nvSpPr>
        <p:spPr bwMode="auto">
          <a:xfrm>
            <a:off x="3705225" y="2471738"/>
            <a:ext cx="2590800" cy="2819400"/>
          </a:xfrm>
          <a:prstGeom prst="line">
            <a:avLst/>
          </a:prstGeom>
          <a:noFill/>
          <a:ln w="12600">
            <a:solidFill>
              <a:srgbClr val="FC0128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V="1">
            <a:off x="3552825" y="2622550"/>
            <a:ext cx="2819400" cy="2593975"/>
          </a:xfrm>
          <a:prstGeom prst="line">
            <a:avLst/>
          </a:prstGeom>
          <a:noFill/>
          <a:ln w="12600">
            <a:solidFill>
              <a:srgbClr val="FC0128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6394" name="Oval 10"/>
          <p:cNvSpPr>
            <a:spLocks noChangeArrowheads="1"/>
          </p:cNvSpPr>
          <p:nvPr/>
        </p:nvSpPr>
        <p:spPr bwMode="auto">
          <a:xfrm>
            <a:off x="4702175" y="3621088"/>
            <a:ext cx="520700" cy="596900"/>
          </a:xfrm>
          <a:prstGeom prst="ellipse">
            <a:avLst/>
          </a:prstGeom>
          <a:gradFill rotWithShape="0">
            <a:gsLst>
              <a:gs pos="0">
                <a:srgbClr val="5E5E5E"/>
              </a:gs>
              <a:gs pos="100000">
                <a:srgbClr val="888888"/>
              </a:gs>
            </a:gsLst>
            <a:path path="shape">
              <a:fillToRect l="50000" t="50000" r="50000" b="50000"/>
            </a:path>
          </a:gradFill>
          <a:ln w="12600">
            <a:solidFill>
              <a:srgbClr val="80808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6395" name="AutoShape 11"/>
          <p:cNvSpPr>
            <a:spLocks noChangeArrowheads="1"/>
          </p:cNvSpPr>
          <p:nvPr/>
        </p:nvSpPr>
        <p:spPr bwMode="auto">
          <a:xfrm>
            <a:off x="3802063" y="2397125"/>
            <a:ext cx="2571750" cy="2895600"/>
          </a:xfrm>
          <a:custGeom>
            <a:avLst/>
            <a:gdLst>
              <a:gd name="G0" fmla="sin 10800 17690163"/>
              <a:gd name="G1" fmla="+- G0 10800 0"/>
              <a:gd name="G2" fmla="cos 10800 17690163"/>
              <a:gd name="G3" fmla="+- G2 10800 0"/>
              <a:gd name="G4" fmla="sin 10800 0"/>
              <a:gd name="G5" fmla="+- G4 10800 0"/>
              <a:gd name="G6" fmla="cos 10800 0"/>
              <a:gd name="G7" fmla="+- G6 10800 0"/>
              <a:gd name="T0" fmla="*/ 0 w 21600"/>
              <a:gd name="T1" fmla="*/ 0 h 21600"/>
              <a:gd name="T2" fmla="*/ 0 w 21600"/>
              <a:gd name="T3" fmla="*/ 0 h 21600"/>
              <a:gd name="T4" fmla="*/ 0 w 21600"/>
              <a:gd name="T5" fmla="*/ 0 h 21600"/>
              <a:gd name="T6" fmla="*/ 0 w 21600"/>
              <a:gd name="T7" fmla="*/ 0 h 21600"/>
              <a:gd name="T8" fmla="*/ 0 w 21600"/>
              <a:gd name="T9" fmla="*/ 0 h 21600"/>
              <a:gd name="T10" fmla="*/ 0 w 21600"/>
              <a:gd name="T11" fmla="*/ 0 h 21600"/>
              <a:gd name="T12" fmla="*/ 10601 w 21600"/>
              <a:gd name="T13" fmla="*/ 0 h 21600"/>
              <a:gd name="T14" fmla="*/ 21599 w 21600"/>
              <a:gd name="T15" fmla="*/ 1079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21600" h="21600" stroke="0">
                <a:moveTo>
                  <a:pt x="10786" y="0"/>
                </a:moveTo>
                <a:cubicBezTo>
                  <a:pt x="10790" y="0"/>
                  <a:pt x="10795" y="-1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lnTo>
                  <a:pt x="10800" y="10800"/>
                </a:lnTo>
                <a:close/>
              </a:path>
              <a:path w="21600" h="21600" fill="none">
                <a:moveTo>
                  <a:pt x="10786" y="0"/>
                </a:moveTo>
                <a:cubicBezTo>
                  <a:pt x="10790" y="0"/>
                  <a:pt x="10795" y="-1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</a:path>
            </a:pathLst>
          </a:custGeom>
          <a:noFill/>
          <a:ln w="127080">
            <a:solidFill>
              <a:srgbClr val="0099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6396" name="AutoShape 12"/>
          <p:cNvSpPr>
            <a:spLocks noChangeArrowheads="1"/>
          </p:cNvSpPr>
          <p:nvPr/>
        </p:nvSpPr>
        <p:spPr bwMode="auto">
          <a:xfrm>
            <a:off x="3967163" y="2533650"/>
            <a:ext cx="2286000" cy="2590800"/>
          </a:xfrm>
          <a:custGeom>
            <a:avLst/>
            <a:gdLst>
              <a:gd name="G0" fmla="sin 10800 17689590"/>
              <a:gd name="G1" fmla="+- G0 10800 0"/>
              <a:gd name="G2" fmla="cos 10800 17689590"/>
              <a:gd name="G3" fmla="+- G2 10800 0"/>
              <a:gd name="G4" fmla="sin 10800 0"/>
              <a:gd name="G5" fmla="+- G4 10800 0"/>
              <a:gd name="G6" fmla="cos 10800 0"/>
              <a:gd name="G7" fmla="+- G6 10800 0"/>
              <a:gd name="T0" fmla="*/ 0 w 21600"/>
              <a:gd name="T1" fmla="*/ 0 h 21600"/>
              <a:gd name="T2" fmla="*/ 0 w 21600"/>
              <a:gd name="T3" fmla="*/ 0 h 21600"/>
              <a:gd name="T4" fmla="*/ 0 w 21600"/>
              <a:gd name="T5" fmla="*/ 0 h 21600"/>
              <a:gd name="T6" fmla="*/ 0 w 21600"/>
              <a:gd name="T7" fmla="*/ 0 h 21600"/>
              <a:gd name="T8" fmla="*/ 0 w 21600"/>
              <a:gd name="T9" fmla="*/ 0 h 21600"/>
              <a:gd name="T10" fmla="*/ 0 w 21600"/>
              <a:gd name="T11" fmla="*/ 0 h 21600"/>
              <a:gd name="T12" fmla="*/ 10601 w 21600"/>
              <a:gd name="T13" fmla="*/ 0 h 21600"/>
              <a:gd name="T14" fmla="*/ 21599 w 21600"/>
              <a:gd name="T15" fmla="*/ 1079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21600" h="21600" stroke="0">
                <a:moveTo>
                  <a:pt x="10785" y="0"/>
                </a:moveTo>
                <a:cubicBezTo>
                  <a:pt x="10790" y="0"/>
                  <a:pt x="10795" y="-1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lnTo>
                  <a:pt x="10800" y="10800"/>
                </a:lnTo>
                <a:close/>
              </a:path>
              <a:path w="21600" h="21600" fill="none">
                <a:moveTo>
                  <a:pt x="10785" y="0"/>
                </a:moveTo>
                <a:cubicBezTo>
                  <a:pt x="10790" y="0"/>
                  <a:pt x="10795" y="-1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</a:path>
            </a:pathLst>
          </a:custGeom>
          <a:noFill/>
          <a:ln w="127080">
            <a:solidFill>
              <a:srgbClr val="0099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6397" name="Rectangle 13"/>
          <p:cNvSpPr>
            <a:spLocks noChangeArrowheads="1"/>
          </p:cNvSpPr>
          <p:nvPr/>
        </p:nvSpPr>
        <p:spPr bwMode="auto">
          <a:xfrm>
            <a:off x="2768600" y="1484313"/>
            <a:ext cx="7223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160" tIns="46080" rIns="92160" bIns="4608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eaLnBrk="0" hangingPunct="0">
              <a:buClrTx/>
              <a:buFontTx/>
              <a:buNone/>
            </a:pPr>
            <a:r>
              <a:rPr lang="en-GB" altLang="pt-BR" sz="2000">
                <a:solidFill>
                  <a:srgbClr val="FC0128"/>
                </a:solidFill>
                <a:latin typeface="Times New Roman" pitchFamily="16" charset="0"/>
              </a:rPr>
              <a:t>Setor</a:t>
            </a:r>
          </a:p>
        </p:txBody>
      </p:sp>
      <p:sp>
        <p:nvSpPr>
          <p:cNvPr id="16398" name="Line 14"/>
          <p:cNvSpPr>
            <a:spLocks noChangeShapeType="1"/>
          </p:cNvSpPr>
          <p:nvPr/>
        </p:nvSpPr>
        <p:spPr bwMode="auto">
          <a:xfrm>
            <a:off x="3514725" y="1701800"/>
            <a:ext cx="762000" cy="560388"/>
          </a:xfrm>
          <a:prstGeom prst="line">
            <a:avLst/>
          </a:prstGeom>
          <a:noFill/>
          <a:ln w="12600">
            <a:solidFill>
              <a:srgbClr val="FAFD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6399" name="Rectangle 15"/>
          <p:cNvSpPr>
            <a:spLocks noChangeArrowheads="1"/>
          </p:cNvSpPr>
          <p:nvPr/>
        </p:nvSpPr>
        <p:spPr bwMode="auto">
          <a:xfrm>
            <a:off x="1543050" y="5013325"/>
            <a:ext cx="15367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160" tIns="46080" rIns="92160" bIns="4608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eaLnBrk="0" hangingPunct="0">
              <a:buClrTx/>
              <a:buFontTx/>
              <a:buNone/>
            </a:pPr>
            <a:r>
              <a:rPr lang="en-GB" altLang="pt-BR" sz="2000">
                <a:solidFill>
                  <a:srgbClr val="F57B49"/>
                </a:solidFill>
                <a:latin typeface="Times New Roman" pitchFamily="16" charset="0"/>
              </a:rPr>
              <a:t>Superfície de</a:t>
            </a:r>
          </a:p>
          <a:p>
            <a:pPr eaLnBrk="0" hangingPunct="0">
              <a:buClrTx/>
              <a:buFontTx/>
              <a:buNone/>
            </a:pPr>
            <a:r>
              <a:rPr lang="en-GB" altLang="pt-BR" sz="2000">
                <a:solidFill>
                  <a:srgbClr val="F57B49"/>
                </a:solidFill>
                <a:latin typeface="Times New Roman" pitchFamily="16" charset="0"/>
              </a:rPr>
              <a:t>um Disco</a:t>
            </a:r>
          </a:p>
        </p:txBody>
      </p:sp>
      <p:sp>
        <p:nvSpPr>
          <p:cNvPr id="16400" name="Rectangle 16"/>
          <p:cNvSpPr>
            <a:spLocks noChangeArrowheads="1"/>
          </p:cNvSpPr>
          <p:nvPr/>
        </p:nvSpPr>
        <p:spPr bwMode="auto">
          <a:xfrm>
            <a:off x="6454775" y="5622925"/>
            <a:ext cx="8064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160" tIns="46080" rIns="92160" bIns="4608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eaLnBrk="0" hangingPunct="0">
              <a:buClrTx/>
              <a:buFontTx/>
              <a:buNone/>
            </a:pPr>
            <a:r>
              <a:rPr lang="en-GB" altLang="pt-BR" sz="2000">
                <a:solidFill>
                  <a:srgbClr val="FC0128"/>
                </a:solidFill>
                <a:latin typeface="Times New Roman" pitchFamily="16" charset="0"/>
              </a:rPr>
              <a:t>Trilha</a:t>
            </a:r>
          </a:p>
        </p:txBody>
      </p:sp>
      <p:sp>
        <p:nvSpPr>
          <p:cNvPr id="16401" name="Line 17"/>
          <p:cNvSpPr>
            <a:spLocks noChangeShapeType="1"/>
          </p:cNvSpPr>
          <p:nvPr/>
        </p:nvSpPr>
        <p:spPr bwMode="auto">
          <a:xfrm flipH="1" flipV="1">
            <a:off x="5187950" y="5726113"/>
            <a:ext cx="1250950" cy="11112"/>
          </a:xfrm>
          <a:prstGeom prst="line">
            <a:avLst/>
          </a:prstGeom>
          <a:noFill/>
          <a:ln w="12600">
            <a:solidFill>
              <a:srgbClr val="FAFD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6402" name="Line 18"/>
          <p:cNvSpPr>
            <a:spLocks noChangeShapeType="1"/>
          </p:cNvSpPr>
          <p:nvPr/>
        </p:nvSpPr>
        <p:spPr bwMode="auto">
          <a:xfrm flipV="1">
            <a:off x="6680200" y="4211638"/>
            <a:ext cx="1588" cy="1392237"/>
          </a:xfrm>
          <a:prstGeom prst="line">
            <a:avLst/>
          </a:prstGeom>
          <a:noFill/>
          <a:ln w="12600">
            <a:solidFill>
              <a:srgbClr val="FAFD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6403" name="AutoShape 19"/>
          <p:cNvSpPr>
            <a:spLocks noChangeArrowheads="1"/>
          </p:cNvSpPr>
          <p:nvPr/>
        </p:nvSpPr>
        <p:spPr bwMode="auto">
          <a:xfrm rot="10620000">
            <a:off x="3565525" y="2509838"/>
            <a:ext cx="2571750" cy="2895600"/>
          </a:xfrm>
          <a:custGeom>
            <a:avLst/>
            <a:gdLst>
              <a:gd name="G0" fmla="sin 10800 17690163"/>
              <a:gd name="G1" fmla="+- G0 10800 0"/>
              <a:gd name="G2" fmla="cos 10800 17690163"/>
              <a:gd name="G3" fmla="+- G2 10800 0"/>
              <a:gd name="G4" fmla="sin 10800 0"/>
              <a:gd name="G5" fmla="+- G4 10800 0"/>
              <a:gd name="G6" fmla="cos 10800 0"/>
              <a:gd name="G7" fmla="+- G6 10800 0"/>
              <a:gd name="T0" fmla="*/ 0 w 21600"/>
              <a:gd name="T1" fmla="*/ 0 h 21600"/>
              <a:gd name="T2" fmla="*/ 0 w 21600"/>
              <a:gd name="T3" fmla="*/ 0 h 21600"/>
              <a:gd name="T4" fmla="*/ 0 w 21600"/>
              <a:gd name="T5" fmla="*/ 0 h 21600"/>
              <a:gd name="T6" fmla="*/ 0 w 21600"/>
              <a:gd name="T7" fmla="*/ 0 h 21600"/>
              <a:gd name="T8" fmla="*/ 0 w 21600"/>
              <a:gd name="T9" fmla="*/ 0 h 21600"/>
              <a:gd name="T10" fmla="*/ 0 w 21600"/>
              <a:gd name="T11" fmla="*/ 0 h 21600"/>
              <a:gd name="T12" fmla="*/ 10601 w 21600"/>
              <a:gd name="T13" fmla="*/ 0 h 21600"/>
              <a:gd name="T14" fmla="*/ 21599 w 21600"/>
              <a:gd name="T15" fmla="*/ 1079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21600" h="21600" stroke="0">
                <a:moveTo>
                  <a:pt x="10786" y="0"/>
                </a:moveTo>
                <a:cubicBezTo>
                  <a:pt x="10790" y="0"/>
                  <a:pt x="10795" y="-1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lnTo>
                  <a:pt x="10800" y="10800"/>
                </a:lnTo>
                <a:close/>
              </a:path>
              <a:path w="21600" h="21600" fill="none">
                <a:moveTo>
                  <a:pt x="10786" y="0"/>
                </a:moveTo>
                <a:cubicBezTo>
                  <a:pt x="10790" y="0"/>
                  <a:pt x="10795" y="-1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</a:path>
            </a:pathLst>
          </a:custGeom>
          <a:noFill/>
          <a:ln w="127080">
            <a:solidFill>
              <a:srgbClr val="0099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6404" name="AutoShape 20"/>
          <p:cNvSpPr>
            <a:spLocks noChangeArrowheads="1"/>
          </p:cNvSpPr>
          <p:nvPr/>
        </p:nvSpPr>
        <p:spPr bwMode="auto">
          <a:xfrm rot="10620000">
            <a:off x="3702050" y="2684463"/>
            <a:ext cx="2286000" cy="2593975"/>
          </a:xfrm>
          <a:custGeom>
            <a:avLst/>
            <a:gdLst>
              <a:gd name="G0" fmla="sin 10800 17689597"/>
              <a:gd name="G1" fmla="+- G0 10800 0"/>
              <a:gd name="G2" fmla="cos 10800 17689597"/>
              <a:gd name="G3" fmla="+- G2 10800 0"/>
              <a:gd name="G4" fmla="sin 10800 23588358"/>
              <a:gd name="G5" fmla="+- G4 10800 0"/>
              <a:gd name="G6" fmla="cos 10800 23588358"/>
              <a:gd name="G7" fmla="+- G6 10800 0"/>
              <a:gd name="T0" fmla="*/ 0 w 21600"/>
              <a:gd name="T1" fmla="*/ 0 h 21600"/>
              <a:gd name="T2" fmla="*/ 0 w 21600"/>
              <a:gd name="T3" fmla="*/ 0 h 21600"/>
              <a:gd name="T4" fmla="*/ 0 w 21600"/>
              <a:gd name="T5" fmla="*/ 0 h 21600"/>
              <a:gd name="T6" fmla="*/ 0 w 21600"/>
              <a:gd name="T7" fmla="*/ 0 h 21600"/>
              <a:gd name="T8" fmla="*/ 0 w 21600"/>
              <a:gd name="T9" fmla="*/ 0 h 21600"/>
              <a:gd name="T10" fmla="*/ 0 w 21600"/>
              <a:gd name="T11" fmla="*/ 0 h 21600"/>
              <a:gd name="T12" fmla="*/ 10601 w 21600"/>
              <a:gd name="T13" fmla="*/ 0 h 21600"/>
              <a:gd name="T14" fmla="*/ 21597 w 21600"/>
              <a:gd name="T15" fmla="*/ 1079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21600" h="21600" stroke="0">
                <a:moveTo>
                  <a:pt x="10785" y="0"/>
                </a:moveTo>
                <a:cubicBezTo>
                  <a:pt x="10790" y="0"/>
                  <a:pt x="10795" y="-1"/>
                  <a:pt x="10800" y="0"/>
                </a:cubicBezTo>
                <a:cubicBezTo>
                  <a:pt x="16759" y="0"/>
                  <a:pt x="21592" y="4826"/>
                  <a:pt x="21599" y="10785"/>
                </a:cubicBezTo>
                <a:lnTo>
                  <a:pt x="10800" y="10800"/>
                </a:lnTo>
                <a:close/>
              </a:path>
              <a:path w="21600" h="21600" fill="none">
                <a:moveTo>
                  <a:pt x="10785" y="0"/>
                </a:moveTo>
                <a:cubicBezTo>
                  <a:pt x="10790" y="0"/>
                  <a:pt x="10795" y="-1"/>
                  <a:pt x="10800" y="0"/>
                </a:cubicBezTo>
                <a:cubicBezTo>
                  <a:pt x="16759" y="0"/>
                  <a:pt x="21592" y="4826"/>
                  <a:pt x="21599" y="10785"/>
                </a:cubicBezTo>
              </a:path>
            </a:pathLst>
          </a:custGeom>
          <a:noFill/>
          <a:ln w="127080">
            <a:solidFill>
              <a:srgbClr val="0099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6405" name="Freeform 21"/>
          <p:cNvSpPr>
            <a:spLocks/>
          </p:cNvSpPr>
          <p:nvPr/>
        </p:nvSpPr>
        <p:spPr bwMode="auto">
          <a:xfrm>
            <a:off x="4922838" y="3844925"/>
            <a:ext cx="1257300" cy="1382713"/>
          </a:xfrm>
          <a:custGeom>
            <a:avLst/>
            <a:gdLst>
              <a:gd name="T0" fmla="*/ 791 w 792"/>
              <a:gd name="T1" fmla="*/ 32 h 871"/>
              <a:gd name="T2" fmla="*/ 791 w 792"/>
              <a:gd name="T3" fmla="*/ 74 h 871"/>
              <a:gd name="T4" fmla="*/ 791 w 792"/>
              <a:gd name="T5" fmla="*/ 111 h 871"/>
              <a:gd name="T6" fmla="*/ 791 w 792"/>
              <a:gd name="T7" fmla="*/ 142 h 871"/>
              <a:gd name="T8" fmla="*/ 791 w 792"/>
              <a:gd name="T9" fmla="*/ 179 h 871"/>
              <a:gd name="T10" fmla="*/ 785 w 792"/>
              <a:gd name="T11" fmla="*/ 211 h 871"/>
              <a:gd name="T12" fmla="*/ 764 w 792"/>
              <a:gd name="T13" fmla="*/ 248 h 871"/>
              <a:gd name="T14" fmla="*/ 743 w 792"/>
              <a:gd name="T15" fmla="*/ 280 h 871"/>
              <a:gd name="T16" fmla="*/ 738 w 792"/>
              <a:gd name="T17" fmla="*/ 316 h 871"/>
              <a:gd name="T18" fmla="*/ 733 w 792"/>
              <a:gd name="T19" fmla="*/ 348 h 871"/>
              <a:gd name="T20" fmla="*/ 727 w 792"/>
              <a:gd name="T21" fmla="*/ 385 h 871"/>
              <a:gd name="T22" fmla="*/ 717 w 792"/>
              <a:gd name="T23" fmla="*/ 427 h 871"/>
              <a:gd name="T24" fmla="*/ 701 w 792"/>
              <a:gd name="T25" fmla="*/ 464 h 871"/>
              <a:gd name="T26" fmla="*/ 685 w 792"/>
              <a:gd name="T27" fmla="*/ 501 h 871"/>
              <a:gd name="T28" fmla="*/ 669 w 792"/>
              <a:gd name="T29" fmla="*/ 538 h 871"/>
              <a:gd name="T30" fmla="*/ 638 w 792"/>
              <a:gd name="T31" fmla="*/ 575 h 871"/>
              <a:gd name="T32" fmla="*/ 606 w 792"/>
              <a:gd name="T33" fmla="*/ 612 h 871"/>
              <a:gd name="T34" fmla="*/ 580 w 792"/>
              <a:gd name="T35" fmla="*/ 638 h 871"/>
              <a:gd name="T36" fmla="*/ 527 w 792"/>
              <a:gd name="T37" fmla="*/ 675 h 871"/>
              <a:gd name="T38" fmla="*/ 448 w 792"/>
              <a:gd name="T39" fmla="*/ 723 h 871"/>
              <a:gd name="T40" fmla="*/ 416 w 792"/>
              <a:gd name="T41" fmla="*/ 744 h 871"/>
              <a:gd name="T42" fmla="*/ 374 w 792"/>
              <a:gd name="T43" fmla="*/ 770 h 871"/>
              <a:gd name="T44" fmla="*/ 321 w 792"/>
              <a:gd name="T45" fmla="*/ 807 h 871"/>
              <a:gd name="T46" fmla="*/ 290 w 792"/>
              <a:gd name="T47" fmla="*/ 828 h 871"/>
              <a:gd name="T48" fmla="*/ 242 w 792"/>
              <a:gd name="T49" fmla="*/ 844 h 871"/>
              <a:gd name="T50" fmla="*/ 200 w 792"/>
              <a:gd name="T51" fmla="*/ 854 h 871"/>
              <a:gd name="T52" fmla="*/ 163 w 792"/>
              <a:gd name="T53" fmla="*/ 860 h 871"/>
              <a:gd name="T54" fmla="*/ 126 w 792"/>
              <a:gd name="T55" fmla="*/ 860 h 871"/>
              <a:gd name="T56" fmla="*/ 89 w 792"/>
              <a:gd name="T57" fmla="*/ 860 h 871"/>
              <a:gd name="T58" fmla="*/ 52 w 792"/>
              <a:gd name="T59" fmla="*/ 865 h 871"/>
              <a:gd name="T60" fmla="*/ 15 w 792"/>
              <a:gd name="T61" fmla="*/ 870 h 871"/>
              <a:gd name="T62" fmla="*/ 5 w 792"/>
              <a:gd name="T63" fmla="*/ 865 h 8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/>
          </a:custGeom>
          <a:noFill/>
          <a:ln w="12600">
            <a:solidFill>
              <a:srgbClr val="BBE0E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Grp="1" noChangeArrowheads="1"/>
          </p:cNvSpPr>
          <p:nvPr>
            <p:ph type="title"/>
          </p:nvPr>
        </p:nvSpPr>
        <p:spPr>
          <a:xfrm>
            <a:off x="1116013" y="687388"/>
            <a:ext cx="7848600" cy="796925"/>
          </a:xfrm>
          <a:ln/>
        </p:spPr>
        <p:txBody>
          <a:bodyPr/>
          <a:lstStyle/>
          <a:p>
            <a:pPr algn="l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altLang="pt-BR" sz="4000"/>
              <a:t>Exemplo: disco real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475" y="1484313"/>
            <a:ext cx="7488238" cy="475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Grp="1" noChangeArrowheads="1"/>
          </p:cNvSpPr>
          <p:nvPr>
            <p:ph type="title"/>
          </p:nvPr>
        </p:nvSpPr>
        <p:spPr>
          <a:xfrm>
            <a:off x="1116013" y="687388"/>
            <a:ext cx="7848600" cy="796925"/>
          </a:xfrm>
          <a:ln/>
        </p:spPr>
        <p:txBody>
          <a:bodyPr/>
          <a:lstStyle/>
          <a:p>
            <a:pPr algn="l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altLang="pt-BR" sz="4000"/>
              <a:t>Disco: para trabalhar</a:t>
            </a:r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16013" y="1557338"/>
            <a:ext cx="6264275" cy="4679950"/>
          </a:xfrm>
          <a:ln/>
        </p:spPr>
        <p:txBody>
          <a:bodyPr/>
          <a:lstStyle/>
          <a:p>
            <a:pPr marL="341313" indent="-341313">
              <a:lnSpc>
                <a:spcPct val="90000"/>
              </a:lnSpc>
              <a:spcBef>
                <a:spcPts val="600"/>
              </a:spcBef>
              <a:buClr>
                <a:srgbClr val="FFFFFF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400"/>
              <a:t>Tudo o que precisamos para trabalhar com técnicas de gerência de arquivos é imaginar:</a:t>
            </a:r>
          </a:p>
          <a:p>
            <a:pPr marL="741363" lvl="1" indent="-284163">
              <a:lnSpc>
                <a:spcPct val="90000"/>
              </a:lnSpc>
              <a:spcBef>
                <a:spcPts val="500"/>
              </a:spcBef>
              <a:buClr>
                <a:srgbClr val="FFFFFF"/>
              </a:buClr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000"/>
              <a:t>que um arquivo é uma seqüência de dados sem “buracos” no meio;</a:t>
            </a:r>
          </a:p>
          <a:p>
            <a:pPr marL="741363" lvl="1" indent="-284163">
              <a:lnSpc>
                <a:spcPct val="90000"/>
              </a:lnSpc>
              <a:spcBef>
                <a:spcPts val="500"/>
              </a:spcBef>
              <a:buClr>
                <a:srgbClr val="FFFFFF"/>
              </a:buClr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000"/>
              <a:t>que podemos acessar qualquer parte deses dados através de seu </a:t>
            </a:r>
            <a:r>
              <a:rPr lang="en-GB" altLang="pt-BR" sz="2000">
                <a:solidFill>
                  <a:srgbClr val="FC0128"/>
                </a:solidFill>
              </a:rPr>
              <a:t>endereço relativo</a:t>
            </a:r>
            <a:r>
              <a:rPr lang="en-GB" altLang="pt-BR" sz="2000"/>
              <a:t> (a partir do início);</a:t>
            </a:r>
          </a:p>
          <a:p>
            <a:pPr marL="741363" lvl="1" indent="-284163">
              <a:lnSpc>
                <a:spcPct val="90000"/>
              </a:lnSpc>
              <a:spcBef>
                <a:spcPts val="500"/>
              </a:spcBef>
              <a:buClr>
                <a:srgbClr val="FFFFFF"/>
              </a:buClr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000"/>
              <a:t>que só podemos incluir dados novos no </a:t>
            </a:r>
            <a:r>
              <a:rPr lang="en-GB" altLang="pt-BR" sz="2000">
                <a:solidFill>
                  <a:srgbClr val="FC0128"/>
                </a:solidFill>
              </a:rPr>
              <a:t>fim;</a:t>
            </a:r>
          </a:p>
          <a:p>
            <a:pPr marL="741363" lvl="1" indent="-284163">
              <a:lnSpc>
                <a:spcPct val="90000"/>
              </a:lnSpc>
              <a:spcBef>
                <a:spcPts val="500"/>
              </a:spcBef>
              <a:buClr>
                <a:srgbClr val="FFFFFF"/>
              </a:buClr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000"/>
              <a:t>dados do meio só podem ser </a:t>
            </a:r>
            <a:r>
              <a:rPr lang="en-GB" altLang="pt-BR" sz="2000">
                <a:solidFill>
                  <a:srgbClr val="FC0128"/>
                </a:solidFill>
              </a:rPr>
              <a:t>alterados</a:t>
            </a:r>
            <a:r>
              <a:rPr lang="en-GB" altLang="pt-BR" sz="2000"/>
              <a:t>.</a:t>
            </a:r>
            <a:br>
              <a:rPr lang="en-GB" altLang="pt-BR" sz="2000"/>
            </a:br>
            <a:endParaRPr lang="en-GB" altLang="pt-BR" sz="2000"/>
          </a:p>
          <a:p>
            <a:pPr marL="741363" lvl="1" indent="-284163">
              <a:lnSpc>
                <a:spcPct val="90000"/>
              </a:lnSpc>
              <a:spcBef>
                <a:spcPts val="500"/>
              </a:spcBef>
              <a:buClr>
                <a:srgbClr val="FAFD00"/>
              </a:buClr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000" b="1">
                <a:solidFill>
                  <a:srgbClr val="FAFD00"/>
                </a:solidFill>
              </a:rPr>
              <a:t>Apagar  um dado significa marcá- lo como apagado ou substituí-lo por outro !</a:t>
            </a:r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8061325" y="847725"/>
            <a:ext cx="825500" cy="5245100"/>
          </a:xfrm>
          <a:prstGeom prst="rect">
            <a:avLst/>
          </a:prstGeom>
          <a:gradFill rotWithShape="0">
            <a:gsLst>
              <a:gs pos="0">
                <a:srgbClr val="AB4659"/>
              </a:gs>
              <a:gs pos="50000">
                <a:srgbClr val="F76681"/>
              </a:gs>
              <a:gs pos="100000">
                <a:srgbClr val="AB4659"/>
              </a:gs>
            </a:gsLst>
            <a:lin ang="5400000" scaled="1"/>
          </a:gradFill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18436" name="Line 4"/>
          <p:cNvSpPr>
            <a:spLocks noChangeShapeType="1"/>
          </p:cNvSpPr>
          <p:nvPr/>
        </p:nvSpPr>
        <p:spPr bwMode="auto">
          <a:xfrm>
            <a:off x="8054975" y="1146175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8437" name="Line 5"/>
          <p:cNvSpPr>
            <a:spLocks noChangeShapeType="1"/>
          </p:cNvSpPr>
          <p:nvPr/>
        </p:nvSpPr>
        <p:spPr bwMode="auto">
          <a:xfrm>
            <a:off x="8054975" y="1527175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8438" name="Line 6"/>
          <p:cNvSpPr>
            <a:spLocks noChangeShapeType="1"/>
          </p:cNvSpPr>
          <p:nvPr/>
        </p:nvSpPr>
        <p:spPr bwMode="auto">
          <a:xfrm>
            <a:off x="8054975" y="1908175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8439" name="Line 7"/>
          <p:cNvSpPr>
            <a:spLocks noChangeShapeType="1"/>
          </p:cNvSpPr>
          <p:nvPr/>
        </p:nvSpPr>
        <p:spPr bwMode="auto">
          <a:xfrm>
            <a:off x="8054975" y="2289175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8440" name="Line 8"/>
          <p:cNvSpPr>
            <a:spLocks noChangeShapeType="1"/>
          </p:cNvSpPr>
          <p:nvPr/>
        </p:nvSpPr>
        <p:spPr bwMode="auto">
          <a:xfrm>
            <a:off x="8054975" y="2670175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8441" name="Line 9"/>
          <p:cNvSpPr>
            <a:spLocks noChangeShapeType="1"/>
          </p:cNvSpPr>
          <p:nvPr/>
        </p:nvSpPr>
        <p:spPr bwMode="auto">
          <a:xfrm>
            <a:off x="8054975" y="3051175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8442" name="Line 10"/>
          <p:cNvSpPr>
            <a:spLocks noChangeShapeType="1"/>
          </p:cNvSpPr>
          <p:nvPr/>
        </p:nvSpPr>
        <p:spPr bwMode="auto">
          <a:xfrm>
            <a:off x="8054975" y="3432175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8443" name="Line 11"/>
          <p:cNvSpPr>
            <a:spLocks noChangeShapeType="1"/>
          </p:cNvSpPr>
          <p:nvPr/>
        </p:nvSpPr>
        <p:spPr bwMode="auto">
          <a:xfrm>
            <a:off x="8054975" y="3813175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8444" name="Line 12"/>
          <p:cNvSpPr>
            <a:spLocks noChangeShapeType="1"/>
          </p:cNvSpPr>
          <p:nvPr/>
        </p:nvSpPr>
        <p:spPr bwMode="auto">
          <a:xfrm>
            <a:off x="8054975" y="4194175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8445" name="Line 13"/>
          <p:cNvSpPr>
            <a:spLocks noChangeShapeType="1"/>
          </p:cNvSpPr>
          <p:nvPr/>
        </p:nvSpPr>
        <p:spPr bwMode="auto">
          <a:xfrm>
            <a:off x="8054975" y="4575175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8446" name="Line 14"/>
          <p:cNvSpPr>
            <a:spLocks noChangeShapeType="1"/>
          </p:cNvSpPr>
          <p:nvPr/>
        </p:nvSpPr>
        <p:spPr bwMode="auto">
          <a:xfrm>
            <a:off x="8054975" y="4956175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8447" name="Line 15"/>
          <p:cNvSpPr>
            <a:spLocks noChangeShapeType="1"/>
          </p:cNvSpPr>
          <p:nvPr/>
        </p:nvSpPr>
        <p:spPr bwMode="auto">
          <a:xfrm>
            <a:off x="8054975" y="5337175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8448" name="Line 16"/>
          <p:cNvSpPr>
            <a:spLocks noChangeShapeType="1"/>
          </p:cNvSpPr>
          <p:nvPr/>
        </p:nvSpPr>
        <p:spPr bwMode="auto">
          <a:xfrm>
            <a:off x="8054975" y="5718175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8449" name="Rectangle 17"/>
          <p:cNvSpPr>
            <a:spLocks noChangeArrowheads="1"/>
          </p:cNvSpPr>
          <p:nvPr/>
        </p:nvSpPr>
        <p:spPr bwMode="auto">
          <a:xfrm>
            <a:off x="7289800" y="822325"/>
            <a:ext cx="6826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160" tIns="46080" rIns="92160" bIns="4608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eaLnBrk="0" hangingPunct="0"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imes New Roman" pitchFamily="16" charset="0"/>
              </a:rPr>
              <a:t>Início</a:t>
            </a:r>
          </a:p>
        </p:txBody>
      </p:sp>
      <p:sp>
        <p:nvSpPr>
          <p:cNvPr id="18450" name="Rectangle 18"/>
          <p:cNvSpPr>
            <a:spLocks noChangeArrowheads="1"/>
          </p:cNvSpPr>
          <p:nvPr/>
        </p:nvSpPr>
        <p:spPr bwMode="auto">
          <a:xfrm>
            <a:off x="7435850" y="5719763"/>
            <a:ext cx="5302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160" tIns="46080" rIns="92160" bIns="4608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eaLnBrk="0" hangingPunct="0"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imes New Roman" pitchFamily="16" charset="0"/>
              </a:rPr>
              <a:t>Fim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Grp="1" noChangeArrowheads="1"/>
          </p:cNvSpPr>
          <p:nvPr>
            <p:ph type="title"/>
          </p:nvPr>
        </p:nvSpPr>
        <p:spPr>
          <a:xfrm>
            <a:off x="1116013" y="687388"/>
            <a:ext cx="7848600" cy="796925"/>
          </a:xfrm>
          <a:ln/>
        </p:spPr>
        <p:txBody>
          <a:bodyPr/>
          <a:lstStyle/>
          <a:p>
            <a:pPr algn="l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altLang="pt-BR" sz="4000"/>
              <a:t>Tipos de arquivos</a:t>
            </a:r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16013" y="1557338"/>
            <a:ext cx="7848600" cy="4679950"/>
          </a:xfrm>
          <a:ln/>
        </p:spPr>
        <p:txBody>
          <a:bodyPr/>
          <a:lstStyle/>
          <a:p>
            <a:pPr indent="-341313"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GB" altLang="pt-BR"/>
              <a:t>Há basicamente dois tipos de arquivos, vistos sob o ponto de vista do armazenamento de informação:</a:t>
            </a:r>
            <a:br>
              <a:rPr lang="en-GB" altLang="pt-BR"/>
            </a:br>
            <a:endParaRPr lang="en-GB" altLang="pt-BR"/>
          </a:p>
          <a:p>
            <a:pPr indent="-341313">
              <a:buClr>
                <a:srgbClr val="FFFF00"/>
              </a:buClr>
              <a:buFont typeface="Arial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GB" altLang="pt-BR">
                <a:solidFill>
                  <a:srgbClr val="FFFF00"/>
                </a:solidFill>
              </a:rPr>
              <a:t>Arquivos de Formato Variável</a:t>
            </a:r>
            <a:br>
              <a:rPr lang="en-GB" altLang="pt-BR">
                <a:solidFill>
                  <a:srgbClr val="FFFF00"/>
                </a:solidFill>
              </a:rPr>
            </a:br>
            <a:endParaRPr lang="en-GB" altLang="pt-BR">
              <a:solidFill>
                <a:srgbClr val="FFFF00"/>
              </a:solidFill>
            </a:endParaRPr>
          </a:p>
          <a:p>
            <a:pPr indent="-341313">
              <a:buClr>
                <a:srgbClr val="FFFF00"/>
              </a:buClr>
              <a:buFont typeface="Arial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GB" altLang="pt-BR">
                <a:solidFill>
                  <a:srgbClr val="FFFF00"/>
                </a:solidFill>
              </a:rPr>
              <a:t>Arquivos de Registros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Grp="1" noChangeArrowheads="1"/>
          </p:cNvSpPr>
          <p:nvPr>
            <p:ph type="title"/>
          </p:nvPr>
        </p:nvSpPr>
        <p:spPr>
          <a:xfrm>
            <a:off x="1116013" y="687388"/>
            <a:ext cx="7848600" cy="796925"/>
          </a:xfrm>
          <a:ln/>
        </p:spPr>
        <p:txBody>
          <a:bodyPr/>
          <a:lstStyle/>
          <a:p>
            <a:pPr algn="l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altLang="pt-BR" sz="4000"/>
              <a:t>Arquivos de Formato Variável</a:t>
            </a:r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16013" y="1557338"/>
            <a:ext cx="7848600" cy="4679950"/>
          </a:xfrm>
          <a:ln/>
        </p:spPr>
        <p:txBody>
          <a:bodyPr/>
          <a:lstStyle/>
          <a:p>
            <a:pPr marL="341313" indent="-341313">
              <a:lnSpc>
                <a:spcPct val="120000"/>
              </a:lnSpc>
              <a:spcBef>
                <a:spcPts val="600"/>
              </a:spcBef>
              <a:buClr>
                <a:srgbClr val="FFFFFF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400"/>
              <a:t>São arquivos onde a única unidade de endereçamento possível é o byte;</a:t>
            </a:r>
          </a:p>
          <a:p>
            <a:pPr marL="341313" indent="-341313">
              <a:lnSpc>
                <a:spcPct val="120000"/>
              </a:lnSpc>
              <a:spcBef>
                <a:spcPts val="600"/>
              </a:spcBef>
              <a:buClr>
                <a:srgbClr val="FFFFFF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400"/>
              <a:t>os arquivos não são organizados em estruturas. </a:t>
            </a:r>
            <a:r>
              <a:rPr lang="en-GB" altLang="pt-BR" sz="2400">
                <a:solidFill>
                  <a:srgbClr val="F57B49"/>
                </a:solidFill>
              </a:rPr>
              <a:t>Exemplo típico</a:t>
            </a:r>
            <a:r>
              <a:rPr lang="en-GB" altLang="pt-BR" sz="2400"/>
              <a:t>: </a:t>
            </a:r>
            <a:r>
              <a:rPr lang="en-GB" altLang="pt-BR" sz="2400">
                <a:solidFill>
                  <a:srgbClr val="FAFD00"/>
                </a:solidFill>
              </a:rPr>
              <a:t>arquivos texto</a:t>
            </a:r>
          </a:p>
          <a:p>
            <a:pPr marL="741363" lvl="1" indent="-284163">
              <a:lnSpc>
                <a:spcPct val="120000"/>
              </a:lnSpc>
              <a:spcBef>
                <a:spcPts val="500"/>
              </a:spcBef>
              <a:buClr>
                <a:srgbClr val="FFFFFF"/>
              </a:buClr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000"/>
              <a:t>Mesmo sendo os arquivos texto organizados em linhas, estas têm tamanho variável e não servem para endereçar o arquivo - você não sabe a que distância do começo do arquivo a “linha 13” está.</a:t>
            </a:r>
          </a:p>
          <a:p>
            <a:pPr marL="341313" indent="-341313">
              <a:lnSpc>
                <a:spcPct val="90000"/>
              </a:lnSpc>
              <a:spcBef>
                <a:spcPts val="600"/>
              </a:spcBef>
              <a:buClr>
                <a:srgbClr val="FFFFFF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400"/>
              <a:t>São tratados como arquivos de acesso seqüencial.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Grp="1" noChangeArrowheads="1"/>
          </p:cNvSpPr>
          <p:nvPr>
            <p:ph type="title"/>
          </p:nvPr>
        </p:nvSpPr>
        <p:spPr>
          <a:xfrm>
            <a:off x="1116013" y="687388"/>
            <a:ext cx="7848600" cy="796925"/>
          </a:xfrm>
          <a:ln/>
        </p:spPr>
        <p:txBody>
          <a:bodyPr/>
          <a:lstStyle/>
          <a:p>
            <a:pPr algn="l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altLang="pt-BR" sz="2800"/>
              <a:t>Arquivos de Registros ou de </a:t>
            </a:r>
            <a:r>
              <a:rPr lang="pt-BR" altLang="pt-BR" sz="2800" i="1"/>
              <a:t>Acesso Randômico</a:t>
            </a:r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16013" y="1557338"/>
            <a:ext cx="7848600" cy="4679950"/>
          </a:xfrm>
          <a:ln/>
        </p:spPr>
        <p:txBody>
          <a:bodyPr/>
          <a:lstStyle/>
          <a:p>
            <a:pPr marL="341313" indent="-341313">
              <a:lnSpc>
                <a:spcPct val="90000"/>
              </a:lnSpc>
              <a:spcBef>
                <a:spcPts val="600"/>
              </a:spcBef>
              <a:buClr>
                <a:srgbClr val="FFFFFF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400"/>
              <a:t>São arquivos organizados em unidades </a:t>
            </a:r>
            <a:r>
              <a:rPr lang="en-GB" altLang="pt-BR" sz="1800"/>
              <a:t>(maiores que </a:t>
            </a:r>
            <a:br>
              <a:rPr lang="en-GB" altLang="pt-BR" sz="1800"/>
            </a:br>
            <a:r>
              <a:rPr lang="en-GB" altLang="pt-BR" sz="1800"/>
              <a:t>1 byte)</a:t>
            </a:r>
            <a:r>
              <a:rPr lang="en-GB" altLang="pt-BR" sz="2400"/>
              <a:t> de tamanho sempre igual, chamadas </a:t>
            </a:r>
            <a:r>
              <a:rPr lang="en-GB" altLang="pt-BR" sz="2400">
                <a:solidFill>
                  <a:srgbClr val="FC0128"/>
                </a:solidFill>
              </a:rPr>
              <a:t>registros</a:t>
            </a:r>
            <a:r>
              <a:rPr lang="en-GB" altLang="pt-BR" sz="2400"/>
              <a:t>.</a:t>
            </a:r>
          </a:p>
          <a:p>
            <a:pPr marL="741363" lvl="1" indent="-284163">
              <a:lnSpc>
                <a:spcPct val="90000"/>
              </a:lnSpc>
              <a:spcBef>
                <a:spcPts val="500"/>
              </a:spcBef>
              <a:buClr>
                <a:srgbClr val="FFFFFF"/>
              </a:buClr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000"/>
              <a:t>Registros têm a mesma filosofia que as </a:t>
            </a:r>
            <a:r>
              <a:rPr lang="en-GB" altLang="pt-BR" sz="1800" b="1">
                <a:latin typeface="Courier New" pitchFamily="49" charset="0"/>
              </a:rPr>
              <a:t>structs</a:t>
            </a:r>
            <a:r>
              <a:rPr lang="en-GB" altLang="pt-BR" sz="2000"/>
              <a:t> em “C” ou </a:t>
            </a:r>
            <a:r>
              <a:rPr lang="en-GB" altLang="pt-BR" sz="1800" b="1">
                <a:latin typeface="Courier New" pitchFamily="49" charset="0"/>
              </a:rPr>
              <a:t>records</a:t>
            </a:r>
            <a:r>
              <a:rPr lang="en-GB" altLang="pt-BR" sz="2000"/>
              <a:t> em Pascal;</a:t>
            </a:r>
          </a:p>
          <a:p>
            <a:pPr marL="741363" lvl="1" indent="-284163">
              <a:lnSpc>
                <a:spcPct val="90000"/>
              </a:lnSpc>
              <a:spcBef>
                <a:spcPts val="500"/>
              </a:spcBef>
              <a:buClr>
                <a:srgbClr val="FFFFFF"/>
              </a:buClr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000"/>
              <a:t>são conjuntos de dados com tamanho fixo, mesmo que uma parte não seja aproveitada;</a:t>
            </a:r>
          </a:p>
          <a:p>
            <a:pPr marL="741363" lvl="1" indent="-284163">
              <a:lnSpc>
                <a:spcPct val="90000"/>
              </a:lnSpc>
              <a:spcBef>
                <a:spcPts val="500"/>
              </a:spcBef>
              <a:buClr>
                <a:srgbClr val="FFFFFF"/>
              </a:buClr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000"/>
              <a:t>permitem que sejam usados como unidade de endereçamento relativa. Ex.: “Registro 34278”.</a:t>
            </a:r>
            <a:br>
              <a:rPr lang="en-GB" altLang="pt-BR" sz="2000"/>
            </a:br>
            <a:r>
              <a:rPr lang="en-GB" altLang="pt-BR" sz="2000">
                <a:solidFill>
                  <a:srgbClr val="FAFD00"/>
                </a:solidFill>
              </a:rPr>
              <a:t>Ex.</a:t>
            </a:r>
            <a:r>
              <a:rPr lang="en-GB" altLang="pt-BR" sz="2000">
                <a:solidFill>
                  <a:srgbClr val="FFFF00"/>
                </a:solidFill>
              </a:rPr>
              <a:t>:</a:t>
            </a:r>
            <a:r>
              <a:rPr lang="en-GB" altLang="pt-BR" sz="2000"/>
              <a:t> podemos armazenar um nodo de uma árvore como um registro. O ponteiro “direita” apontará para o </a:t>
            </a:r>
            <a:r>
              <a:rPr lang="en-GB" altLang="pt-BR" sz="2000">
                <a:solidFill>
                  <a:srgbClr val="F57B49"/>
                </a:solidFill>
              </a:rPr>
              <a:t>endereço relativo de um registro representando outro nodo</a:t>
            </a:r>
            <a:r>
              <a:rPr lang="en-GB" altLang="pt-BR" sz="2000"/>
              <a:t> no arquivo.</a:t>
            </a:r>
            <a:br>
              <a:rPr lang="en-GB" altLang="pt-BR" sz="2000"/>
            </a:br>
            <a:endParaRPr lang="en-GB" altLang="pt-BR" sz="2000"/>
          </a:p>
          <a:p>
            <a:pPr marL="741363" lvl="1" indent="-284163">
              <a:lnSpc>
                <a:spcPct val="90000"/>
              </a:lnSpc>
              <a:spcBef>
                <a:spcPts val="450"/>
              </a:spcBef>
              <a:buClr>
                <a:srgbClr val="FAFD00"/>
              </a:buClr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1800">
                <a:solidFill>
                  <a:srgbClr val="FAFD00"/>
                </a:solidFill>
              </a:rPr>
              <a:t>Técnicas de Gerência de Arquivos são voltadas aos Arquivos de Registros.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Grp="1" noChangeArrowheads="1"/>
          </p:cNvSpPr>
          <p:nvPr>
            <p:ph type="title"/>
          </p:nvPr>
        </p:nvSpPr>
        <p:spPr>
          <a:xfrm>
            <a:off x="1116013" y="687388"/>
            <a:ext cx="7848600" cy="796925"/>
          </a:xfrm>
          <a:ln/>
        </p:spPr>
        <p:txBody>
          <a:bodyPr/>
          <a:lstStyle/>
          <a:p>
            <a:pPr algn="l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altLang="pt-BR" sz="4000"/>
              <a:t>Acesso a registros</a:t>
            </a:r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16013" y="1557338"/>
            <a:ext cx="7848600" cy="4679950"/>
          </a:xfrm>
          <a:ln/>
        </p:spPr>
        <p:txBody>
          <a:bodyPr/>
          <a:lstStyle/>
          <a:p>
            <a:pPr marL="341313" indent="-341313">
              <a:lnSpc>
                <a:spcPct val="80000"/>
              </a:lnSpc>
              <a:spcBef>
                <a:spcPts val="700"/>
              </a:spcBef>
              <a:buClr>
                <a:srgbClr val="FFFFFF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800"/>
              <a:t>Quase todas as linguagens de programação provêm uma facilidade para o acesso a arquivos de endereçamento randômico.</a:t>
            </a:r>
          </a:p>
          <a:p>
            <a:pPr marL="741363" lvl="1" indent="-284163">
              <a:lnSpc>
                <a:spcPct val="80000"/>
              </a:lnSpc>
              <a:spcBef>
                <a:spcPts val="600"/>
              </a:spcBef>
              <a:buClr>
                <a:srgbClr val="FFFFFF"/>
              </a:buClr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400"/>
              <a:t>Ex.: </a:t>
            </a:r>
            <a:r>
              <a:rPr lang="en-GB" altLang="pt-BR" sz="2000" b="1">
                <a:solidFill>
                  <a:srgbClr val="FAFD00"/>
                </a:solidFill>
                <a:latin typeface="Courier New" pitchFamily="49" charset="0"/>
              </a:rPr>
              <a:t>seek(arquivo,posição)</a:t>
            </a:r>
            <a:r>
              <a:rPr lang="en-GB" altLang="pt-BR" sz="2400"/>
              <a:t> em Pascal.</a:t>
            </a:r>
          </a:p>
          <a:p>
            <a:pPr marL="741363" lvl="1" indent="-284163">
              <a:lnSpc>
                <a:spcPct val="80000"/>
              </a:lnSpc>
              <a:spcBef>
                <a:spcPts val="600"/>
              </a:spcBef>
              <a:buClr>
                <a:srgbClr val="FFFFFF"/>
              </a:buClr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pt-BR" altLang="pt-BR" sz="2400"/>
              <a:t>Ex.: </a:t>
            </a:r>
            <a:r>
              <a:rPr lang="pt-BR" altLang="pt-BR" sz="2000" b="1">
                <a:solidFill>
                  <a:srgbClr val="FAFD00"/>
                </a:solidFill>
                <a:latin typeface="Courier New" pitchFamily="49" charset="0"/>
              </a:rPr>
              <a:t>fseek(arquivo*,posição,SEEK_SET)</a:t>
            </a:r>
            <a:r>
              <a:rPr lang="pt-BR" altLang="pt-BR" sz="2400"/>
              <a:t> em “C”.</a:t>
            </a:r>
          </a:p>
          <a:p>
            <a:pPr marL="341313" indent="-341313">
              <a:lnSpc>
                <a:spcPct val="80000"/>
              </a:lnSpc>
              <a:spcBef>
                <a:spcPts val="700"/>
              </a:spcBef>
              <a:buClr>
                <a:srgbClr val="FFFFFF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800"/>
              <a:t>O acesso é feito simplesmente fornecendo-se o </a:t>
            </a:r>
            <a:r>
              <a:rPr lang="en-GB" altLang="pt-BR" sz="2800">
                <a:solidFill>
                  <a:srgbClr val="F57B49"/>
                </a:solidFill>
              </a:rPr>
              <a:t>endereço relativo</a:t>
            </a:r>
            <a:r>
              <a:rPr lang="en-GB" altLang="pt-BR" sz="2800"/>
              <a:t> (número de registro):</a:t>
            </a:r>
          </a:p>
          <a:p>
            <a:pPr marL="741363" lvl="1" indent="-284163">
              <a:lnSpc>
                <a:spcPct val="80000"/>
              </a:lnSpc>
              <a:spcBef>
                <a:spcPts val="600"/>
              </a:spcBef>
              <a:buClr>
                <a:srgbClr val="FFFFFF"/>
              </a:buClr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400"/>
              <a:t>o resto (encontrar a trilha e o setor, posicionar o cabeçote, etc.) é incumbência do sistema operacional e do hardware do dispositivo e é transparente ao programador/usuário.</a:t>
            </a:r>
          </a:p>
          <a:p>
            <a:pPr marL="341313" indent="-341313">
              <a:lnSpc>
                <a:spcPct val="80000"/>
              </a:lnSpc>
              <a:spcBef>
                <a:spcPts val="700"/>
              </a:spcBef>
              <a:buClr>
                <a:srgbClr val="FFFFFF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800"/>
              <a:t>Feito o acesso pode-se realizar uma operação de leitura ou escrita.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Grp="1" noChangeArrowheads="1"/>
          </p:cNvSpPr>
          <p:nvPr>
            <p:ph type="title"/>
          </p:nvPr>
        </p:nvSpPr>
        <p:spPr>
          <a:xfrm>
            <a:off x="1116013" y="687388"/>
            <a:ext cx="7848600" cy="796925"/>
          </a:xfrm>
          <a:ln/>
        </p:spPr>
        <p:txBody>
          <a:bodyPr/>
          <a:lstStyle/>
          <a:p>
            <a:pPr algn="l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altLang="pt-BR" sz="4000"/>
              <a:t>Definições</a:t>
            </a:r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16013" y="1557338"/>
            <a:ext cx="7848600" cy="4679950"/>
          </a:xfrm>
          <a:ln/>
        </p:spPr>
        <p:txBody>
          <a:bodyPr/>
          <a:lstStyle/>
          <a:p>
            <a:pPr marL="341313" indent="-341313">
              <a:lnSpc>
                <a:spcPct val="90000"/>
              </a:lnSpc>
              <a:spcBef>
                <a:spcPts val="600"/>
              </a:spcBef>
              <a:buClr>
                <a:srgbClr val="F57B49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400">
                <a:solidFill>
                  <a:srgbClr val="F57B49"/>
                </a:solidFill>
              </a:rPr>
              <a:t>Registro</a:t>
            </a:r>
            <a:br>
              <a:rPr lang="en-GB" altLang="pt-BR" sz="2400">
                <a:solidFill>
                  <a:srgbClr val="F57B49"/>
                </a:solidFill>
              </a:rPr>
            </a:br>
            <a:r>
              <a:rPr lang="en-GB" altLang="pt-BR" sz="2400"/>
              <a:t>Elemento básico de um arquivo de acesso randômico:</a:t>
            </a:r>
          </a:p>
          <a:p>
            <a:pPr marL="741363" lvl="1" indent="-284163">
              <a:lnSpc>
                <a:spcPct val="90000"/>
              </a:lnSpc>
              <a:spcBef>
                <a:spcPts val="500"/>
              </a:spcBef>
              <a:buClr>
                <a:srgbClr val="FFFFFF"/>
              </a:buClr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000"/>
              <a:t>todos os registros de um arquivo têm o mesmo tamanho.</a:t>
            </a:r>
          </a:p>
          <a:p>
            <a:pPr marL="341313" indent="-341313">
              <a:lnSpc>
                <a:spcPct val="90000"/>
              </a:lnSpc>
              <a:spcBef>
                <a:spcPts val="600"/>
              </a:spcBef>
              <a:buClr>
                <a:srgbClr val="F57B49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400">
                <a:solidFill>
                  <a:srgbClr val="F57B49"/>
                </a:solidFill>
              </a:rPr>
              <a:t>Item de Dados</a:t>
            </a:r>
            <a:br>
              <a:rPr lang="en-GB" altLang="pt-BR" sz="2400">
                <a:solidFill>
                  <a:srgbClr val="F57B49"/>
                </a:solidFill>
              </a:rPr>
            </a:br>
            <a:r>
              <a:rPr lang="en-GB" altLang="pt-BR" sz="2400"/>
              <a:t>É o campo de um registro.</a:t>
            </a:r>
          </a:p>
          <a:p>
            <a:pPr marL="341313" indent="-341313">
              <a:lnSpc>
                <a:spcPct val="90000"/>
              </a:lnSpc>
              <a:spcBef>
                <a:spcPts val="600"/>
              </a:spcBef>
              <a:buClr>
                <a:srgbClr val="F57B49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400">
                <a:solidFill>
                  <a:srgbClr val="F57B49"/>
                </a:solidFill>
              </a:rPr>
              <a:t>Ocorrência</a:t>
            </a:r>
            <a:br>
              <a:rPr lang="en-GB" altLang="pt-BR" sz="2400">
                <a:solidFill>
                  <a:srgbClr val="F57B49"/>
                </a:solidFill>
              </a:rPr>
            </a:br>
            <a:r>
              <a:rPr lang="en-GB" altLang="pt-BR" sz="2400"/>
              <a:t>É uma instância de um registro com determinados valores.</a:t>
            </a:r>
          </a:p>
          <a:p>
            <a:pPr marL="341313" indent="-341313">
              <a:lnSpc>
                <a:spcPct val="90000"/>
              </a:lnSpc>
              <a:spcBef>
                <a:spcPts val="600"/>
              </a:spcBef>
              <a:buClr>
                <a:srgbClr val="F57B49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400">
                <a:solidFill>
                  <a:srgbClr val="F57B49"/>
                </a:solidFill>
              </a:rPr>
              <a:t>Organização Física</a:t>
            </a:r>
            <a:br>
              <a:rPr lang="en-GB" altLang="pt-BR" sz="2400">
                <a:solidFill>
                  <a:srgbClr val="F57B49"/>
                </a:solidFill>
              </a:rPr>
            </a:br>
            <a:r>
              <a:rPr lang="en-GB" altLang="pt-BR" sz="2400"/>
              <a:t>A forma de organização de um arquivo, sua estrutura (de dados e de índices):</a:t>
            </a:r>
          </a:p>
          <a:p>
            <a:pPr marL="741363" lvl="1" indent="-284163">
              <a:lnSpc>
                <a:spcPct val="90000"/>
              </a:lnSpc>
              <a:spcBef>
                <a:spcPts val="500"/>
              </a:spcBef>
              <a:buClr>
                <a:srgbClr val="FFFFFF"/>
              </a:buClr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000"/>
              <a:t> contrapartida ao conceito de Estrutura de Dados.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Grp="1" noChangeArrowheads="1"/>
          </p:cNvSpPr>
          <p:nvPr>
            <p:ph type="title"/>
          </p:nvPr>
        </p:nvSpPr>
        <p:spPr>
          <a:xfrm>
            <a:off x="1116013" y="687388"/>
            <a:ext cx="7848600" cy="796925"/>
          </a:xfrm>
          <a:ln/>
        </p:spPr>
        <p:txBody>
          <a:bodyPr/>
          <a:lstStyle/>
          <a:p>
            <a:pPr algn="l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altLang="pt-BR" sz="3700"/>
              <a:t>Escolha da organização de arquivos</a:t>
            </a:r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16013" y="1557338"/>
            <a:ext cx="7848600" cy="4679950"/>
          </a:xfrm>
          <a:ln/>
        </p:spPr>
        <p:txBody>
          <a:bodyPr/>
          <a:lstStyle/>
          <a:p>
            <a:pPr marL="341313" indent="-341313">
              <a:lnSpc>
                <a:spcPct val="90000"/>
              </a:lnSpc>
              <a:spcBef>
                <a:spcPts val="600"/>
              </a:spcBef>
              <a:buClr>
                <a:srgbClr val="FFFFFF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400"/>
              <a:t>Principal objetivo:</a:t>
            </a:r>
          </a:p>
          <a:p>
            <a:pPr marL="741363" lvl="1" indent="-284163">
              <a:lnSpc>
                <a:spcPct val="90000"/>
              </a:lnSpc>
              <a:spcBef>
                <a:spcPts val="500"/>
              </a:spcBef>
              <a:buClr>
                <a:srgbClr val="FFFFFF"/>
              </a:buClr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000"/>
              <a:t>fornecer </a:t>
            </a:r>
            <a:r>
              <a:rPr lang="en-GB" altLang="pt-BR" sz="2000">
                <a:solidFill>
                  <a:srgbClr val="F57B49"/>
                </a:solidFill>
              </a:rPr>
              <a:t>caminhos de acesso</a:t>
            </a:r>
            <a:r>
              <a:rPr lang="en-GB" altLang="pt-BR" sz="2000"/>
              <a:t> aos registros durante as operações de recuperação e atualização de dados.</a:t>
            </a:r>
          </a:p>
          <a:p>
            <a:pPr marL="341313" indent="-341313">
              <a:lnSpc>
                <a:spcPct val="90000"/>
              </a:lnSpc>
              <a:spcBef>
                <a:spcPts val="600"/>
              </a:spcBef>
              <a:buClr>
                <a:srgbClr val="FFFFFF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400"/>
              <a:t>Critérios:</a:t>
            </a:r>
          </a:p>
          <a:p>
            <a:pPr marL="741363" lvl="1" indent="-284163">
              <a:lnSpc>
                <a:spcPct val="90000"/>
              </a:lnSpc>
              <a:spcBef>
                <a:spcPts val="500"/>
              </a:spcBef>
              <a:buClr>
                <a:srgbClr val="FFFFFF"/>
              </a:buClr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000"/>
              <a:t>consultas sempre envolvem buscas. Os caminhos de acesso aos registros devem tornar essas </a:t>
            </a:r>
            <a:r>
              <a:rPr lang="en-GB" altLang="pt-BR" sz="2000">
                <a:solidFill>
                  <a:srgbClr val="F57B49"/>
                </a:solidFill>
              </a:rPr>
              <a:t>buscas</a:t>
            </a:r>
            <a:r>
              <a:rPr lang="en-GB" altLang="pt-BR" sz="2000"/>
              <a:t> o mais </a:t>
            </a:r>
            <a:r>
              <a:rPr lang="en-GB" altLang="pt-BR" sz="2000">
                <a:solidFill>
                  <a:srgbClr val="F57B49"/>
                </a:solidFill>
              </a:rPr>
              <a:t>eficientes</a:t>
            </a:r>
            <a:r>
              <a:rPr lang="en-GB" altLang="pt-BR" sz="2000"/>
              <a:t> possível.</a:t>
            </a:r>
          </a:p>
          <a:p>
            <a:pPr marL="341313" indent="-341313">
              <a:lnSpc>
                <a:spcPct val="90000"/>
              </a:lnSpc>
              <a:spcBef>
                <a:spcPts val="600"/>
              </a:spcBef>
              <a:buClr>
                <a:srgbClr val="FFFFFF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400"/>
              <a:t>Depende:</a:t>
            </a:r>
          </a:p>
          <a:p>
            <a:pPr marL="741363" lvl="1" indent="-284163">
              <a:lnSpc>
                <a:spcPct val="90000"/>
              </a:lnSpc>
              <a:spcBef>
                <a:spcPts val="500"/>
              </a:spcBef>
              <a:buClr>
                <a:srgbClr val="FFFFFF"/>
              </a:buClr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000"/>
              <a:t>dos tipos de consultas permitidas;</a:t>
            </a:r>
          </a:p>
          <a:p>
            <a:pPr marL="741363" lvl="1" indent="-284163">
              <a:lnSpc>
                <a:spcPct val="90000"/>
              </a:lnSpc>
              <a:spcBef>
                <a:spcPts val="500"/>
              </a:spcBef>
              <a:buClr>
                <a:srgbClr val="FFFFFF"/>
              </a:buClr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000"/>
              <a:t>do número de chaves (só uma ou chaves secundárias).</a:t>
            </a:r>
            <a:br>
              <a:rPr lang="en-GB" altLang="pt-BR" sz="2000"/>
            </a:br>
            <a:r>
              <a:rPr lang="en-GB" altLang="pt-BR" sz="2000"/>
              <a:t>Ex.: vamos indexar uma lista telefônica só por nome ou também por rua ou número?</a:t>
            </a:r>
          </a:p>
          <a:p>
            <a:pPr marL="741363" lvl="1" indent="-284163">
              <a:lnSpc>
                <a:spcPct val="90000"/>
              </a:lnSpc>
              <a:spcBef>
                <a:spcPts val="500"/>
              </a:spcBef>
              <a:buClr>
                <a:srgbClr val="FFFFFF"/>
              </a:buClr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000"/>
              <a:t>Modos de recuperação e de atualização.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Grp="1" noChangeArrowheads="1"/>
          </p:cNvSpPr>
          <p:nvPr>
            <p:ph type="title"/>
          </p:nvPr>
        </p:nvSpPr>
        <p:spPr>
          <a:xfrm>
            <a:off x="1116013" y="687388"/>
            <a:ext cx="7848600" cy="796925"/>
          </a:xfrm>
          <a:ln/>
        </p:spPr>
        <p:txBody>
          <a:bodyPr/>
          <a:lstStyle/>
          <a:p>
            <a:pPr algn="l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altLang="pt-BR" sz="4000"/>
              <a:t>Tipos de consulta</a:t>
            </a:r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16013" y="1557338"/>
            <a:ext cx="7848600" cy="4679950"/>
          </a:xfrm>
          <a:ln/>
        </p:spPr>
        <p:txBody>
          <a:bodyPr/>
          <a:lstStyle/>
          <a:p>
            <a:pPr indent="-341313">
              <a:lnSpc>
                <a:spcPct val="80000"/>
              </a:lnSpc>
              <a:spcBef>
                <a:spcPts val="45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GB" altLang="pt-BR" sz="1800" b="1">
                <a:solidFill>
                  <a:srgbClr val="FFFF00"/>
                </a:solidFill>
                <a:latin typeface="Courier New" pitchFamily="49" charset="0"/>
              </a:rPr>
              <a:t>empregado : registro {</a:t>
            </a:r>
          </a:p>
          <a:p>
            <a:pPr indent="-341313">
              <a:lnSpc>
                <a:spcPct val="80000"/>
              </a:lnSpc>
              <a:spcBef>
                <a:spcPts val="45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GB" altLang="pt-BR" sz="1800" b="1">
                <a:solidFill>
                  <a:srgbClr val="FFFF00"/>
                </a:solidFill>
                <a:latin typeface="Courier New" pitchFamily="49" charset="0"/>
              </a:rPr>
              <a:t>			nome : string</a:t>
            </a:r>
          </a:p>
          <a:p>
            <a:pPr indent="-341313">
              <a:lnSpc>
                <a:spcPct val="80000"/>
              </a:lnSpc>
              <a:spcBef>
                <a:spcPts val="45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GB" altLang="pt-BR" sz="1800" b="1">
                <a:solidFill>
                  <a:srgbClr val="FFFF00"/>
                </a:solidFill>
                <a:latin typeface="Courier New" pitchFamily="49" charset="0"/>
              </a:rPr>
              <a:t>			cargo : string</a:t>
            </a:r>
          </a:p>
          <a:p>
            <a:pPr indent="-341313">
              <a:lnSpc>
                <a:spcPct val="80000"/>
              </a:lnSpc>
              <a:spcBef>
                <a:spcPts val="45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GB" altLang="pt-BR" sz="1800" b="1">
                <a:solidFill>
                  <a:srgbClr val="FFFF00"/>
                </a:solidFill>
                <a:latin typeface="Courier New" pitchFamily="49" charset="0"/>
              </a:rPr>
              <a:t>			salário : inteiro</a:t>
            </a:r>
          </a:p>
          <a:p>
            <a:pPr indent="-341313">
              <a:lnSpc>
                <a:spcPct val="80000"/>
              </a:lnSpc>
              <a:spcBef>
                <a:spcPts val="45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GB" altLang="pt-BR" sz="1800" b="1">
                <a:solidFill>
                  <a:srgbClr val="FFFF00"/>
                </a:solidFill>
                <a:latin typeface="Courier New" pitchFamily="49" charset="0"/>
              </a:rPr>
              <a:t>			dataBase : data</a:t>
            </a:r>
          </a:p>
          <a:p>
            <a:pPr indent="-341313">
              <a:lnSpc>
                <a:spcPct val="80000"/>
              </a:lnSpc>
              <a:spcBef>
                <a:spcPts val="45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GB" altLang="pt-BR" sz="1800" b="1">
                <a:solidFill>
                  <a:srgbClr val="FFFF00"/>
                </a:solidFill>
                <a:latin typeface="Courier New" pitchFamily="49" charset="0"/>
              </a:rPr>
              <a:t>			endereço : string</a:t>
            </a:r>
          </a:p>
          <a:p>
            <a:pPr indent="-341313">
              <a:lnSpc>
                <a:spcPct val="80000"/>
              </a:lnSpc>
              <a:spcBef>
                <a:spcPts val="45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GB" altLang="pt-BR" sz="1800" b="1">
                <a:solidFill>
                  <a:srgbClr val="FFFF00"/>
                </a:solidFill>
                <a:latin typeface="Courier New" pitchFamily="49" charset="0"/>
              </a:rPr>
              <a:t>		     }</a:t>
            </a:r>
          </a:p>
          <a:p>
            <a:pPr indent="-341313">
              <a:lnSpc>
                <a:spcPct val="80000"/>
              </a:lnSpc>
              <a:spcBef>
                <a:spcPts val="45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en-GB" altLang="pt-BR" sz="1800" b="1">
              <a:solidFill>
                <a:srgbClr val="FFFF00"/>
              </a:solidFill>
              <a:latin typeface="Courier New" pitchFamily="49" charset="0"/>
            </a:endParaRPr>
          </a:p>
          <a:p>
            <a:pPr indent="-341313">
              <a:lnSpc>
                <a:spcPct val="120000"/>
              </a:lnSpc>
              <a:spcBef>
                <a:spcPts val="500"/>
              </a:spcBef>
              <a:buClr>
                <a:srgbClr val="FFFFFF"/>
              </a:buClr>
              <a:buFont typeface="Arial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GB" altLang="pt-BR" sz="2800"/>
              <a:t>Consulta simples: </a:t>
            </a:r>
            <a:r>
              <a:rPr lang="en-GB" altLang="pt-BR" sz="2000" b="1">
                <a:latin typeface="Courier New" pitchFamily="49" charset="0"/>
              </a:rPr>
              <a:t>cargo = “motorista”</a:t>
            </a:r>
          </a:p>
          <a:p>
            <a:pPr indent="-341313">
              <a:lnSpc>
                <a:spcPct val="120000"/>
              </a:lnSpc>
              <a:spcBef>
                <a:spcPts val="500"/>
              </a:spcBef>
              <a:buClr>
                <a:srgbClr val="FFFFFF"/>
              </a:buClr>
              <a:buFont typeface="Arial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GB" altLang="pt-BR" sz="2800"/>
              <a:t>Consulta em uma faixa: </a:t>
            </a:r>
            <a:r>
              <a:rPr lang="en-GB" altLang="pt-BR" sz="2000" b="1">
                <a:latin typeface="Courier New" pitchFamily="49" charset="0"/>
              </a:rPr>
              <a:t>salário &gt; 560</a:t>
            </a:r>
          </a:p>
          <a:p>
            <a:pPr indent="-341313">
              <a:lnSpc>
                <a:spcPct val="120000"/>
              </a:lnSpc>
              <a:spcBef>
                <a:spcPts val="500"/>
              </a:spcBef>
              <a:buClr>
                <a:srgbClr val="FFFFFF"/>
              </a:buClr>
              <a:buFont typeface="Arial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en-GB" altLang="pt-BR" sz="2800"/>
              <a:t>Consulta booleana: </a:t>
            </a:r>
            <a:r>
              <a:rPr lang="en-GB" altLang="pt-BR" sz="2000" b="1">
                <a:latin typeface="Courier New" pitchFamily="49" charset="0"/>
              </a:rPr>
              <a:t>cargo = “motorista” E salário &gt; 300 E dataBase = 15/12/2007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Grp="1" noChangeArrowheads="1"/>
          </p:cNvSpPr>
          <p:nvPr>
            <p:ph type="title"/>
          </p:nvPr>
        </p:nvSpPr>
        <p:spPr>
          <a:xfrm>
            <a:off x="1116013" y="687388"/>
            <a:ext cx="7848600" cy="796925"/>
          </a:xfrm>
          <a:ln/>
        </p:spPr>
        <p:txBody>
          <a:bodyPr/>
          <a:lstStyle/>
          <a:p>
            <a:pPr algn="l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altLang="pt-BR" sz="4000"/>
              <a:t>Indexação</a:t>
            </a:r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16013" y="1557338"/>
            <a:ext cx="7848600" cy="4679950"/>
          </a:xfrm>
          <a:ln/>
        </p:spPr>
        <p:txBody>
          <a:bodyPr/>
          <a:lstStyle/>
          <a:p>
            <a:pPr marL="341313" indent="-341313">
              <a:lnSpc>
                <a:spcPct val="90000"/>
              </a:lnSpc>
              <a:spcBef>
                <a:spcPts val="525"/>
              </a:spcBef>
              <a:buClr>
                <a:srgbClr val="FFFFFF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100"/>
              <a:t>Podemos usar um campo de uma estrutura de registro para “identificar” esse registro. Chamamos a este campo de </a:t>
            </a:r>
            <a:r>
              <a:rPr lang="en-GB" altLang="pt-BR" sz="2100">
                <a:solidFill>
                  <a:srgbClr val="F57B49"/>
                </a:solidFill>
              </a:rPr>
              <a:t>chave</a:t>
            </a:r>
            <a:r>
              <a:rPr lang="en-GB" altLang="pt-BR" sz="2100"/>
              <a:t>.</a:t>
            </a:r>
          </a:p>
          <a:p>
            <a:pPr marL="341313" indent="-341313">
              <a:lnSpc>
                <a:spcPct val="90000"/>
              </a:lnSpc>
              <a:spcBef>
                <a:spcPts val="525"/>
              </a:spcBef>
              <a:buClr>
                <a:srgbClr val="F57B49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100">
                <a:solidFill>
                  <a:srgbClr val="F57B49"/>
                </a:solidFill>
              </a:rPr>
              <a:t>Índice</a:t>
            </a:r>
            <a:r>
              <a:rPr lang="en-GB" altLang="pt-BR" sz="2100"/>
              <a:t> é uma estrutura de dados que mantém o conjunto de chaves de um arquivo e seus endereços e serve de referência para os registros.</a:t>
            </a:r>
          </a:p>
          <a:p>
            <a:pPr marL="741363" lvl="1" indent="-284163">
              <a:lnSpc>
                <a:spcPct val="90000"/>
              </a:lnSpc>
              <a:spcBef>
                <a:spcPts val="525"/>
              </a:spcBef>
              <a:buClr>
                <a:srgbClr val="FAFD00"/>
              </a:buClr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100">
                <a:solidFill>
                  <a:srgbClr val="FAFD00"/>
                </a:solidFill>
              </a:rPr>
              <a:t>Índice Primário</a:t>
            </a:r>
            <a:r>
              <a:rPr lang="en-GB" altLang="pt-BR" sz="2100"/>
              <a:t> (ou Indexação por Chave Primária) é um índice único que organiza o arquivo através do campo considerado “mais importante” ou “identificador” da sua definição de registros. Ex.: “empregado” por </a:t>
            </a:r>
            <a:r>
              <a:rPr lang="en-GB" altLang="pt-BR" sz="2100" b="1">
                <a:latin typeface="Courier New" pitchFamily="49" charset="0"/>
              </a:rPr>
              <a:t>nome</a:t>
            </a:r>
            <a:r>
              <a:rPr lang="en-GB" altLang="pt-BR" sz="2100"/>
              <a:t>.</a:t>
            </a:r>
          </a:p>
          <a:p>
            <a:pPr marL="741363" lvl="1" indent="-284163">
              <a:lnSpc>
                <a:spcPct val="90000"/>
              </a:lnSpc>
              <a:spcBef>
                <a:spcPts val="525"/>
              </a:spcBef>
              <a:buClr>
                <a:srgbClr val="FAFD00"/>
              </a:buClr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100">
                <a:solidFill>
                  <a:srgbClr val="FAFD00"/>
                </a:solidFill>
              </a:rPr>
              <a:t>Índice Secundário</a:t>
            </a:r>
            <a:r>
              <a:rPr lang="en-GB" altLang="pt-BR" sz="2100"/>
              <a:t> (ou Indexação por Chave Secundária) é um índice que organiza o arquivo referenciando outro campo ou combinação de campos. Ex.: indexamos “empregado” por </a:t>
            </a:r>
            <a:r>
              <a:rPr lang="en-GB" altLang="pt-BR" sz="2100" b="1">
                <a:latin typeface="Courier New" pitchFamily="49" charset="0"/>
              </a:rPr>
              <a:t>nome</a:t>
            </a:r>
            <a:r>
              <a:rPr lang="en-GB" altLang="pt-BR" sz="2100"/>
              <a:t> e por </a:t>
            </a:r>
            <a:r>
              <a:rPr lang="en-GB" altLang="pt-BR" sz="2100" b="1">
                <a:latin typeface="Courier New" pitchFamily="49" charset="0"/>
              </a:rPr>
              <a:t>data-base</a:t>
            </a:r>
            <a:r>
              <a:rPr lang="en-GB" altLang="pt-BR" sz="2100"/>
              <a:t>. </a:t>
            </a:r>
            <a:r>
              <a:rPr lang="en-GB" altLang="pt-BR" sz="2100" b="1">
                <a:latin typeface="Courier New" pitchFamily="49" charset="0"/>
              </a:rPr>
              <a:t>Data-base</a:t>
            </a:r>
            <a:r>
              <a:rPr lang="en-GB" altLang="pt-BR" sz="2100"/>
              <a:t> é um índice secundário.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Grp="1" noChangeArrowheads="1"/>
          </p:cNvSpPr>
          <p:nvPr>
            <p:ph type="title"/>
          </p:nvPr>
        </p:nvSpPr>
        <p:spPr>
          <a:xfrm>
            <a:off x="1116013" y="687388"/>
            <a:ext cx="7848600" cy="796925"/>
          </a:xfrm>
          <a:ln/>
        </p:spPr>
        <p:txBody>
          <a:bodyPr/>
          <a:lstStyle/>
          <a:p>
            <a:pPr algn="l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altLang="pt-BR" sz="4000"/>
              <a:t>Métodos de gerência/organização</a:t>
            </a:r>
          </a:p>
        </p:txBody>
      </p:sp>
      <p:sp>
        <p:nvSpPr>
          <p:cNvPr id="2765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16013" y="1557338"/>
            <a:ext cx="7848600" cy="4679950"/>
          </a:xfrm>
          <a:ln/>
        </p:spPr>
        <p:txBody>
          <a:bodyPr/>
          <a:lstStyle/>
          <a:p>
            <a:pPr marL="341313" indent="-341313">
              <a:lnSpc>
                <a:spcPct val="80000"/>
              </a:lnSpc>
              <a:spcBef>
                <a:spcPts val="700"/>
              </a:spcBef>
              <a:buClr>
                <a:srgbClr val="FFFFFF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800"/>
              <a:t>Arquivos Seqüenciais</a:t>
            </a:r>
          </a:p>
          <a:p>
            <a:pPr marL="741363" lvl="1" indent="-284163">
              <a:lnSpc>
                <a:spcPct val="80000"/>
              </a:lnSpc>
              <a:spcBef>
                <a:spcPts val="600"/>
              </a:spcBef>
              <a:buClr>
                <a:srgbClr val="FFFFFF"/>
              </a:buClr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400"/>
              <a:t>Primária</a:t>
            </a:r>
          </a:p>
          <a:p>
            <a:pPr marL="341313" indent="-341313">
              <a:lnSpc>
                <a:spcPct val="80000"/>
              </a:lnSpc>
              <a:spcBef>
                <a:spcPts val="700"/>
              </a:spcBef>
              <a:buClr>
                <a:srgbClr val="FFFFFF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800"/>
              <a:t>Arquivos Indexados Seqüenciais</a:t>
            </a:r>
          </a:p>
          <a:p>
            <a:pPr marL="741363" lvl="1" indent="-284163">
              <a:lnSpc>
                <a:spcPct val="80000"/>
              </a:lnSpc>
              <a:spcBef>
                <a:spcPts val="600"/>
              </a:spcBef>
              <a:buClr>
                <a:srgbClr val="FFFFFF"/>
              </a:buClr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400"/>
              <a:t>Primária</a:t>
            </a:r>
          </a:p>
          <a:p>
            <a:pPr marL="341313" indent="-341313">
              <a:lnSpc>
                <a:spcPct val="80000"/>
              </a:lnSpc>
              <a:spcBef>
                <a:spcPts val="700"/>
              </a:spcBef>
              <a:buClr>
                <a:srgbClr val="FFFFFF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800"/>
              <a:t>Árvores</a:t>
            </a:r>
          </a:p>
          <a:p>
            <a:pPr marL="741363" lvl="1" indent="-284163">
              <a:lnSpc>
                <a:spcPct val="80000"/>
              </a:lnSpc>
              <a:spcBef>
                <a:spcPts val="600"/>
              </a:spcBef>
              <a:buClr>
                <a:srgbClr val="FFFFFF"/>
              </a:buClr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400"/>
              <a:t>AVL, B</a:t>
            </a:r>
          </a:p>
          <a:p>
            <a:pPr lvl="2">
              <a:lnSpc>
                <a:spcPct val="80000"/>
              </a:lnSpc>
              <a:spcBef>
                <a:spcPts val="500"/>
              </a:spcBef>
              <a:buClr>
                <a:srgbClr val="FFFFFF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000"/>
              <a:t>Primária</a:t>
            </a:r>
          </a:p>
          <a:p>
            <a:pPr marL="741363" lvl="1" indent="-284163">
              <a:lnSpc>
                <a:spcPct val="80000"/>
              </a:lnSpc>
              <a:spcBef>
                <a:spcPts val="600"/>
              </a:spcBef>
              <a:buClr>
                <a:srgbClr val="FFFFFF"/>
              </a:buClr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400"/>
              <a:t>K-D</a:t>
            </a:r>
          </a:p>
          <a:p>
            <a:pPr lvl="2">
              <a:lnSpc>
                <a:spcPct val="80000"/>
              </a:lnSpc>
              <a:spcBef>
                <a:spcPts val="500"/>
              </a:spcBef>
              <a:buClr>
                <a:srgbClr val="FFFFFF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000"/>
              <a:t>Primária, Secundária</a:t>
            </a:r>
          </a:p>
          <a:p>
            <a:pPr marL="341313" indent="-341313">
              <a:lnSpc>
                <a:spcPct val="80000"/>
              </a:lnSpc>
              <a:spcBef>
                <a:spcPts val="600"/>
              </a:spcBef>
              <a:buClr>
                <a:srgbClr val="FFFFFF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800"/>
              <a:t>Listas </a:t>
            </a:r>
            <a:r>
              <a:rPr lang="en-GB" altLang="pt-BR" sz="2400"/>
              <a:t>(Primária e Secundária)</a:t>
            </a:r>
          </a:p>
          <a:p>
            <a:pPr marL="741363" lvl="1" indent="-284163">
              <a:lnSpc>
                <a:spcPct val="80000"/>
              </a:lnSpc>
              <a:spcBef>
                <a:spcPts val="600"/>
              </a:spcBef>
              <a:buClr>
                <a:srgbClr val="FFFFFF"/>
              </a:buClr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400"/>
              <a:t>Multilista</a:t>
            </a:r>
          </a:p>
          <a:p>
            <a:pPr marL="741363" lvl="1" indent="-284163">
              <a:lnSpc>
                <a:spcPct val="80000"/>
              </a:lnSpc>
              <a:spcBef>
                <a:spcPts val="600"/>
              </a:spcBef>
              <a:buClr>
                <a:srgbClr val="FFFFFF"/>
              </a:buClr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400"/>
              <a:t>Arquivo Invertido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Grp="1" noChangeArrowheads="1"/>
          </p:cNvSpPr>
          <p:nvPr>
            <p:ph type="title"/>
          </p:nvPr>
        </p:nvSpPr>
        <p:spPr>
          <a:xfrm>
            <a:off x="1116013" y="687388"/>
            <a:ext cx="7848600" cy="796925"/>
          </a:xfrm>
          <a:ln/>
        </p:spPr>
        <p:txBody>
          <a:bodyPr/>
          <a:lstStyle/>
          <a:p>
            <a:pPr algn="l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altLang="pt-BR" sz="4000"/>
              <a:t>Arquivos seqüenciais</a:t>
            </a:r>
          </a:p>
        </p:txBody>
      </p:sp>
      <p:sp>
        <p:nvSpPr>
          <p:cNvPr id="2867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16013" y="1557338"/>
            <a:ext cx="7848600" cy="4679950"/>
          </a:xfrm>
          <a:ln/>
        </p:spPr>
        <p:txBody>
          <a:bodyPr/>
          <a:lstStyle/>
          <a:p>
            <a:pPr marL="341313" indent="-341313">
              <a:lnSpc>
                <a:spcPct val="80000"/>
              </a:lnSpc>
              <a:spcBef>
                <a:spcPts val="600"/>
              </a:spcBef>
              <a:buClr>
                <a:srgbClr val="FFFFFF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400"/>
              <a:t>Um registro está atrás do outro:</a:t>
            </a:r>
          </a:p>
          <a:p>
            <a:pPr marL="741363" lvl="1" indent="-284163">
              <a:lnSpc>
                <a:spcPct val="80000"/>
              </a:lnSpc>
              <a:spcBef>
                <a:spcPts val="500"/>
              </a:spcBef>
              <a:buClr>
                <a:srgbClr val="FFFFFF"/>
              </a:buClr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000"/>
              <a:t>leitura é realizada seqüencialmente;</a:t>
            </a:r>
          </a:p>
          <a:p>
            <a:pPr marL="741363" lvl="1" indent="-284163">
              <a:lnSpc>
                <a:spcPct val="80000"/>
              </a:lnSpc>
              <a:spcBef>
                <a:spcPts val="500"/>
              </a:spcBef>
              <a:buClr>
                <a:srgbClr val="FFFFFF"/>
              </a:buClr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000"/>
              <a:t>escrita só no final.</a:t>
            </a:r>
          </a:p>
          <a:p>
            <a:pPr marL="341313" indent="-341313">
              <a:lnSpc>
                <a:spcPct val="80000"/>
              </a:lnSpc>
              <a:spcBef>
                <a:spcPts val="600"/>
              </a:spcBef>
              <a:buClr>
                <a:srgbClr val="FFFFFF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400"/>
              <a:t>Indexação: </a:t>
            </a:r>
            <a:r>
              <a:rPr lang="en-GB" altLang="pt-BR" sz="2400">
                <a:solidFill>
                  <a:srgbClr val="F57B49"/>
                </a:solidFill>
              </a:rPr>
              <a:t>Ordenação por Chave Primária</a:t>
            </a:r>
          </a:p>
          <a:p>
            <a:pPr marL="741363" lvl="1" indent="-284163">
              <a:lnSpc>
                <a:spcPct val="80000"/>
              </a:lnSpc>
              <a:spcBef>
                <a:spcPts val="500"/>
              </a:spcBef>
              <a:buClr>
                <a:srgbClr val="FFFFFF"/>
              </a:buClr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000"/>
              <a:t>Indexação Primária: podemos </a:t>
            </a:r>
            <a:r>
              <a:rPr lang="en-GB" altLang="pt-BR" sz="2000">
                <a:solidFill>
                  <a:srgbClr val="FAFD00"/>
                </a:solidFill>
              </a:rPr>
              <a:t>ordenar</a:t>
            </a:r>
            <a:r>
              <a:rPr lang="en-GB" altLang="pt-BR" sz="2000"/>
              <a:t> o arquivo pelo campo chave. Semelhante à </a:t>
            </a:r>
            <a:r>
              <a:rPr lang="en-GB" altLang="pt-BR" sz="2000">
                <a:solidFill>
                  <a:srgbClr val="F57B49"/>
                </a:solidFill>
              </a:rPr>
              <a:t>lista ordenada em um vetor</a:t>
            </a:r>
            <a:r>
              <a:rPr lang="en-GB" altLang="pt-BR" sz="2000"/>
              <a:t>.</a:t>
            </a:r>
          </a:p>
          <a:p>
            <a:pPr marL="741363" lvl="1" indent="-284163">
              <a:lnSpc>
                <a:spcPct val="80000"/>
              </a:lnSpc>
              <a:spcBef>
                <a:spcPts val="500"/>
              </a:spcBef>
              <a:buClr>
                <a:srgbClr val="FAFD00"/>
              </a:buClr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000">
                <a:solidFill>
                  <a:srgbClr val="FAFD00"/>
                </a:solidFill>
              </a:rPr>
              <a:t>Vantagem</a:t>
            </a:r>
            <a:r>
              <a:rPr lang="en-GB" altLang="pt-BR" sz="2000"/>
              <a:t>: acesso seqüencial de um conjunto de dados é o mais rápido.</a:t>
            </a:r>
          </a:p>
          <a:p>
            <a:pPr lvl="2">
              <a:lnSpc>
                <a:spcPct val="80000"/>
              </a:lnSpc>
              <a:spcBef>
                <a:spcPts val="450"/>
              </a:spcBef>
              <a:buClr>
                <a:srgbClr val="FFFFFF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1800"/>
              <a:t>Útil quando sempre tenho de processar quase todos os elementos.</a:t>
            </a:r>
          </a:p>
          <a:p>
            <a:pPr marL="741363" lvl="1" indent="-284163">
              <a:lnSpc>
                <a:spcPct val="80000"/>
              </a:lnSpc>
              <a:spcBef>
                <a:spcPts val="500"/>
              </a:spcBef>
              <a:buClr>
                <a:srgbClr val="FAFD00"/>
              </a:buClr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000">
                <a:solidFill>
                  <a:srgbClr val="FAFD00"/>
                </a:solidFill>
              </a:rPr>
              <a:t>Desvantagens</a:t>
            </a:r>
            <a:r>
              <a:rPr lang="en-GB" altLang="pt-BR" sz="2000"/>
              <a:t>: inclusão e exclusão é extremamente custosa.</a:t>
            </a:r>
            <a:br>
              <a:rPr lang="en-GB" altLang="pt-BR" sz="2000"/>
            </a:br>
            <a:r>
              <a:rPr lang="en-GB" altLang="pt-BR" sz="2000"/>
              <a:t>Duas soluções:</a:t>
            </a:r>
          </a:p>
          <a:p>
            <a:pPr lvl="2">
              <a:lnSpc>
                <a:spcPct val="80000"/>
              </a:lnSpc>
              <a:spcBef>
                <a:spcPts val="450"/>
              </a:spcBef>
              <a:buClr>
                <a:srgbClr val="FFFFFF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1800"/>
              <a:t>cópia;</a:t>
            </a:r>
          </a:p>
          <a:p>
            <a:pPr lvl="2">
              <a:lnSpc>
                <a:spcPct val="80000"/>
              </a:lnSpc>
              <a:spcBef>
                <a:spcPts val="500"/>
              </a:spcBef>
              <a:buClr>
                <a:srgbClr val="FFFFFF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1800"/>
              <a:t>inclusão/exclusão com o algoritmo da </a:t>
            </a:r>
            <a:r>
              <a:rPr lang="en-GB" altLang="pt-BR" sz="2000">
                <a:solidFill>
                  <a:srgbClr val="F57B49"/>
                </a:solidFill>
              </a:rPr>
              <a:t>lista ordenada em vetor.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Grp="1" noChangeArrowheads="1"/>
          </p:cNvSpPr>
          <p:nvPr>
            <p:ph type="title"/>
          </p:nvPr>
        </p:nvSpPr>
        <p:spPr>
          <a:xfrm>
            <a:off x="1116013" y="687388"/>
            <a:ext cx="7848600" cy="796925"/>
          </a:xfrm>
          <a:ln/>
        </p:spPr>
        <p:txBody>
          <a:bodyPr/>
          <a:lstStyle/>
          <a:p>
            <a:pPr algn="l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altLang="pt-BR" sz="2500"/>
              <a:t>Exemplo: inclusão em Arquivo Seqüencial com Chave</a:t>
            </a:r>
          </a:p>
        </p:txBody>
      </p:sp>
      <p:grpSp>
        <p:nvGrpSpPr>
          <p:cNvPr id="29698" name="Group 2"/>
          <p:cNvGrpSpPr>
            <a:grpSpLocks/>
          </p:cNvGrpSpPr>
          <p:nvPr/>
        </p:nvGrpSpPr>
        <p:grpSpPr bwMode="auto">
          <a:xfrm>
            <a:off x="3017838" y="2586038"/>
            <a:ext cx="1682750" cy="3489325"/>
            <a:chOff x="1901" y="1629"/>
            <a:chExt cx="1060" cy="2198"/>
          </a:xfrm>
        </p:grpSpPr>
        <p:sp>
          <p:nvSpPr>
            <p:cNvPr id="29699" name="Rectangle 3"/>
            <p:cNvSpPr>
              <a:spLocks noChangeArrowheads="1"/>
            </p:cNvSpPr>
            <p:nvPr/>
          </p:nvSpPr>
          <p:spPr bwMode="auto">
            <a:xfrm>
              <a:off x="1905" y="1629"/>
              <a:ext cx="548" cy="2198"/>
            </a:xfrm>
            <a:prstGeom prst="rect">
              <a:avLst/>
            </a:prstGeom>
            <a:solidFill>
              <a:srgbClr val="006057"/>
            </a:solidFill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9700" name="Line 4"/>
            <p:cNvSpPr>
              <a:spLocks noChangeShapeType="1"/>
            </p:cNvSpPr>
            <p:nvPr/>
          </p:nvSpPr>
          <p:spPr bwMode="auto">
            <a:xfrm>
              <a:off x="1901" y="1790"/>
              <a:ext cx="527" cy="0"/>
            </a:xfrm>
            <a:prstGeom prst="line">
              <a:avLst/>
            </a:prstGeom>
            <a:noFill/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9701" name="Line 5"/>
            <p:cNvSpPr>
              <a:spLocks noChangeShapeType="1"/>
            </p:cNvSpPr>
            <p:nvPr/>
          </p:nvSpPr>
          <p:spPr bwMode="auto">
            <a:xfrm>
              <a:off x="1901" y="2002"/>
              <a:ext cx="527" cy="0"/>
            </a:xfrm>
            <a:prstGeom prst="line">
              <a:avLst/>
            </a:prstGeom>
            <a:noFill/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9702" name="Line 6"/>
            <p:cNvSpPr>
              <a:spLocks noChangeShapeType="1"/>
            </p:cNvSpPr>
            <p:nvPr/>
          </p:nvSpPr>
          <p:spPr bwMode="auto">
            <a:xfrm>
              <a:off x="1901" y="2212"/>
              <a:ext cx="527" cy="0"/>
            </a:xfrm>
            <a:prstGeom prst="line">
              <a:avLst/>
            </a:prstGeom>
            <a:noFill/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9703" name="Line 7"/>
            <p:cNvSpPr>
              <a:spLocks noChangeShapeType="1"/>
            </p:cNvSpPr>
            <p:nvPr/>
          </p:nvSpPr>
          <p:spPr bwMode="auto">
            <a:xfrm>
              <a:off x="1901" y="2424"/>
              <a:ext cx="527" cy="0"/>
            </a:xfrm>
            <a:prstGeom prst="line">
              <a:avLst/>
            </a:prstGeom>
            <a:noFill/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9704" name="Line 8"/>
            <p:cNvSpPr>
              <a:spLocks noChangeShapeType="1"/>
            </p:cNvSpPr>
            <p:nvPr/>
          </p:nvSpPr>
          <p:spPr bwMode="auto">
            <a:xfrm>
              <a:off x="1901" y="2634"/>
              <a:ext cx="527" cy="0"/>
            </a:xfrm>
            <a:prstGeom prst="line">
              <a:avLst/>
            </a:prstGeom>
            <a:noFill/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9705" name="Line 9"/>
            <p:cNvSpPr>
              <a:spLocks noChangeShapeType="1"/>
            </p:cNvSpPr>
            <p:nvPr/>
          </p:nvSpPr>
          <p:spPr bwMode="auto">
            <a:xfrm>
              <a:off x="1901" y="2798"/>
              <a:ext cx="527" cy="0"/>
            </a:xfrm>
            <a:prstGeom prst="line">
              <a:avLst/>
            </a:prstGeom>
            <a:noFill/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9706" name="Line 10"/>
            <p:cNvSpPr>
              <a:spLocks noChangeShapeType="1"/>
            </p:cNvSpPr>
            <p:nvPr/>
          </p:nvSpPr>
          <p:spPr bwMode="auto">
            <a:xfrm>
              <a:off x="1901" y="3009"/>
              <a:ext cx="527" cy="0"/>
            </a:xfrm>
            <a:prstGeom prst="line">
              <a:avLst/>
            </a:prstGeom>
            <a:noFill/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9707" name="Line 11"/>
            <p:cNvSpPr>
              <a:spLocks noChangeShapeType="1"/>
            </p:cNvSpPr>
            <p:nvPr/>
          </p:nvSpPr>
          <p:spPr bwMode="auto">
            <a:xfrm>
              <a:off x="1901" y="3220"/>
              <a:ext cx="527" cy="0"/>
            </a:xfrm>
            <a:prstGeom prst="line">
              <a:avLst/>
            </a:prstGeom>
            <a:noFill/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9708" name="Line 12"/>
            <p:cNvSpPr>
              <a:spLocks noChangeShapeType="1"/>
            </p:cNvSpPr>
            <p:nvPr/>
          </p:nvSpPr>
          <p:spPr bwMode="auto">
            <a:xfrm>
              <a:off x="1901" y="3437"/>
              <a:ext cx="527" cy="0"/>
            </a:xfrm>
            <a:prstGeom prst="line">
              <a:avLst/>
            </a:prstGeom>
            <a:noFill/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9709" name="Line 13"/>
            <p:cNvSpPr>
              <a:spLocks noChangeShapeType="1"/>
            </p:cNvSpPr>
            <p:nvPr/>
          </p:nvSpPr>
          <p:spPr bwMode="auto">
            <a:xfrm>
              <a:off x="1901" y="3647"/>
              <a:ext cx="527" cy="0"/>
            </a:xfrm>
            <a:prstGeom prst="line">
              <a:avLst/>
            </a:prstGeom>
            <a:noFill/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9710" name="Rectangle 14"/>
            <p:cNvSpPr>
              <a:spLocks noChangeArrowheads="1"/>
            </p:cNvSpPr>
            <p:nvPr/>
          </p:nvSpPr>
          <p:spPr bwMode="auto">
            <a:xfrm>
              <a:off x="2438" y="1632"/>
              <a:ext cx="519" cy="2195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29711" name="Line 15"/>
            <p:cNvSpPr>
              <a:spLocks noChangeShapeType="1"/>
            </p:cNvSpPr>
            <p:nvPr/>
          </p:nvSpPr>
          <p:spPr bwMode="auto">
            <a:xfrm>
              <a:off x="2434" y="1796"/>
              <a:ext cx="527" cy="0"/>
            </a:xfrm>
            <a:prstGeom prst="line">
              <a:avLst/>
            </a:prstGeom>
            <a:noFill/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9712" name="Line 16"/>
            <p:cNvSpPr>
              <a:spLocks noChangeShapeType="1"/>
            </p:cNvSpPr>
            <p:nvPr/>
          </p:nvSpPr>
          <p:spPr bwMode="auto">
            <a:xfrm>
              <a:off x="2434" y="2007"/>
              <a:ext cx="527" cy="0"/>
            </a:xfrm>
            <a:prstGeom prst="line">
              <a:avLst/>
            </a:prstGeom>
            <a:noFill/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9713" name="Line 17"/>
            <p:cNvSpPr>
              <a:spLocks noChangeShapeType="1"/>
            </p:cNvSpPr>
            <p:nvPr/>
          </p:nvSpPr>
          <p:spPr bwMode="auto">
            <a:xfrm>
              <a:off x="2434" y="2218"/>
              <a:ext cx="527" cy="0"/>
            </a:xfrm>
            <a:prstGeom prst="line">
              <a:avLst/>
            </a:prstGeom>
            <a:noFill/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9714" name="Line 18"/>
            <p:cNvSpPr>
              <a:spLocks noChangeShapeType="1"/>
            </p:cNvSpPr>
            <p:nvPr/>
          </p:nvSpPr>
          <p:spPr bwMode="auto">
            <a:xfrm>
              <a:off x="2434" y="2429"/>
              <a:ext cx="527" cy="0"/>
            </a:xfrm>
            <a:prstGeom prst="line">
              <a:avLst/>
            </a:prstGeom>
            <a:noFill/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9715" name="Line 19"/>
            <p:cNvSpPr>
              <a:spLocks noChangeShapeType="1"/>
            </p:cNvSpPr>
            <p:nvPr/>
          </p:nvSpPr>
          <p:spPr bwMode="auto">
            <a:xfrm>
              <a:off x="2434" y="2640"/>
              <a:ext cx="527" cy="0"/>
            </a:xfrm>
            <a:prstGeom prst="line">
              <a:avLst/>
            </a:prstGeom>
            <a:noFill/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9716" name="Line 20"/>
            <p:cNvSpPr>
              <a:spLocks noChangeShapeType="1"/>
            </p:cNvSpPr>
            <p:nvPr/>
          </p:nvSpPr>
          <p:spPr bwMode="auto">
            <a:xfrm>
              <a:off x="2434" y="2803"/>
              <a:ext cx="527" cy="0"/>
            </a:xfrm>
            <a:prstGeom prst="line">
              <a:avLst/>
            </a:prstGeom>
            <a:noFill/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9717" name="Line 21"/>
            <p:cNvSpPr>
              <a:spLocks noChangeShapeType="1"/>
            </p:cNvSpPr>
            <p:nvPr/>
          </p:nvSpPr>
          <p:spPr bwMode="auto">
            <a:xfrm>
              <a:off x="2434" y="3014"/>
              <a:ext cx="527" cy="0"/>
            </a:xfrm>
            <a:prstGeom prst="line">
              <a:avLst/>
            </a:prstGeom>
            <a:noFill/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9718" name="Line 22"/>
            <p:cNvSpPr>
              <a:spLocks noChangeShapeType="1"/>
            </p:cNvSpPr>
            <p:nvPr/>
          </p:nvSpPr>
          <p:spPr bwMode="auto">
            <a:xfrm>
              <a:off x="2434" y="3225"/>
              <a:ext cx="527" cy="0"/>
            </a:xfrm>
            <a:prstGeom prst="line">
              <a:avLst/>
            </a:prstGeom>
            <a:noFill/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9719" name="Line 23"/>
            <p:cNvSpPr>
              <a:spLocks noChangeShapeType="1"/>
            </p:cNvSpPr>
            <p:nvPr/>
          </p:nvSpPr>
          <p:spPr bwMode="auto">
            <a:xfrm>
              <a:off x="2434" y="3437"/>
              <a:ext cx="527" cy="0"/>
            </a:xfrm>
            <a:prstGeom prst="line">
              <a:avLst/>
            </a:prstGeom>
            <a:noFill/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29720" name="Line 24"/>
            <p:cNvSpPr>
              <a:spLocks noChangeShapeType="1"/>
            </p:cNvSpPr>
            <p:nvPr/>
          </p:nvSpPr>
          <p:spPr bwMode="auto">
            <a:xfrm>
              <a:off x="2434" y="3638"/>
              <a:ext cx="527" cy="0"/>
            </a:xfrm>
            <a:prstGeom prst="line">
              <a:avLst/>
            </a:prstGeom>
            <a:noFill/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9721" name="Rectangle 25"/>
          <p:cNvSpPr>
            <a:spLocks noChangeArrowheads="1"/>
          </p:cNvSpPr>
          <p:nvPr/>
        </p:nvSpPr>
        <p:spPr bwMode="auto">
          <a:xfrm>
            <a:off x="3076575" y="2178050"/>
            <a:ext cx="814388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ahoma" pitchFamily="32" charset="0"/>
              </a:rPr>
              <a:t>Início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ahoma" pitchFamily="32" charset="0"/>
              </a:rPr>
              <a:t>0001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ahoma" pitchFamily="32" charset="0"/>
              </a:rPr>
              <a:t>0002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ahoma" pitchFamily="32" charset="0"/>
              </a:rPr>
              <a:t>0005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ahoma" pitchFamily="32" charset="0"/>
              </a:rPr>
              <a:t>0012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ahoma" pitchFamily="32" charset="0"/>
              </a:rPr>
              <a:t>0014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ahoma" pitchFamily="32" charset="0"/>
              </a:rPr>
              <a:t>0016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ahoma" pitchFamily="32" charset="0"/>
              </a:rPr>
              <a:t>0018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ahoma" pitchFamily="32" charset="0"/>
              </a:rPr>
              <a:t>0028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ahoma" pitchFamily="32" charset="0"/>
              </a:rPr>
              <a:t>0045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ahoma" pitchFamily="32" charset="0"/>
              </a:rPr>
              <a:t>0050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ahoma" pitchFamily="32" charset="0"/>
              </a:rPr>
              <a:t>0056</a:t>
            </a:r>
          </a:p>
        </p:txBody>
      </p:sp>
      <p:sp>
        <p:nvSpPr>
          <p:cNvPr id="29722" name="Rectangle 26"/>
          <p:cNvSpPr>
            <a:spLocks noChangeArrowheads="1"/>
          </p:cNvSpPr>
          <p:nvPr/>
        </p:nvSpPr>
        <p:spPr bwMode="auto">
          <a:xfrm>
            <a:off x="5581650" y="1517650"/>
            <a:ext cx="749300" cy="368300"/>
          </a:xfrm>
          <a:prstGeom prst="rect">
            <a:avLst/>
          </a:prstGeom>
          <a:solidFill>
            <a:srgbClr val="006057"/>
          </a:solidFill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29723" name="Rectangle 27"/>
          <p:cNvSpPr>
            <a:spLocks noChangeArrowheads="1"/>
          </p:cNvSpPr>
          <p:nvPr/>
        </p:nvSpPr>
        <p:spPr bwMode="auto">
          <a:xfrm>
            <a:off x="5627688" y="1549400"/>
            <a:ext cx="7683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eaLnBrk="0" hangingPunct="0"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ahoma" pitchFamily="32" charset="0"/>
              </a:rPr>
              <a:t>0015</a:t>
            </a:r>
          </a:p>
        </p:txBody>
      </p:sp>
      <p:sp>
        <p:nvSpPr>
          <p:cNvPr id="29724" name="Rectangle 28"/>
          <p:cNvSpPr>
            <a:spLocks noChangeArrowheads="1"/>
          </p:cNvSpPr>
          <p:nvPr/>
        </p:nvSpPr>
        <p:spPr bwMode="auto">
          <a:xfrm>
            <a:off x="6343650" y="1517650"/>
            <a:ext cx="749300" cy="368300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29725" name="Line 29"/>
          <p:cNvSpPr>
            <a:spLocks noChangeShapeType="1"/>
          </p:cNvSpPr>
          <p:nvPr/>
        </p:nvSpPr>
        <p:spPr bwMode="auto">
          <a:xfrm flipH="1">
            <a:off x="4811713" y="1892300"/>
            <a:ext cx="536575" cy="1905000"/>
          </a:xfrm>
          <a:prstGeom prst="line">
            <a:avLst/>
          </a:prstGeom>
          <a:noFill/>
          <a:ln w="12600">
            <a:solidFill>
              <a:srgbClr val="FFFFFF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Grp="1" noChangeArrowheads="1"/>
          </p:cNvSpPr>
          <p:nvPr>
            <p:ph type="title"/>
          </p:nvPr>
        </p:nvSpPr>
        <p:spPr>
          <a:xfrm>
            <a:off x="1116013" y="687388"/>
            <a:ext cx="7848600" cy="796925"/>
          </a:xfrm>
          <a:ln/>
        </p:spPr>
        <p:txBody>
          <a:bodyPr/>
          <a:lstStyle/>
          <a:p>
            <a:pPr algn="l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altLang="pt-BR" sz="2500"/>
              <a:t>Exemplo: inclusão em Arquivo Seqüencial com Chave</a:t>
            </a:r>
          </a:p>
        </p:txBody>
      </p:sp>
      <p:grpSp>
        <p:nvGrpSpPr>
          <p:cNvPr id="30722" name="Group 2"/>
          <p:cNvGrpSpPr>
            <a:grpSpLocks/>
          </p:cNvGrpSpPr>
          <p:nvPr/>
        </p:nvGrpSpPr>
        <p:grpSpPr bwMode="auto">
          <a:xfrm>
            <a:off x="2352675" y="2255838"/>
            <a:ext cx="1682750" cy="3489325"/>
            <a:chOff x="1482" y="1421"/>
            <a:chExt cx="1060" cy="2198"/>
          </a:xfrm>
        </p:grpSpPr>
        <p:sp>
          <p:nvSpPr>
            <p:cNvPr id="30723" name="Rectangle 3"/>
            <p:cNvSpPr>
              <a:spLocks noChangeArrowheads="1"/>
            </p:cNvSpPr>
            <p:nvPr/>
          </p:nvSpPr>
          <p:spPr bwMode="auto">
            <a:xfrm>
              <a:off x="1486" y="1421"/>
              <a:ext cx="548" cy="2198"/>
            </a:xfrm>
            <a:prstGeom prst="rect">
              <a:avLst/>
            </a:prstGeom>
            <a:solidFill>
              <a:srgbClr val="006057"/>
            </a:solidFill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24" name="Line 4"/>
            <p:cNvSpPr>
              <a:spLocks noChangeShapeType="1"/>
            </p:cNvSpPr>
            <p:nvPr/>
          </p:nvSpPr>
          <p:spPr bwMode="auto">
            <a:xfrm>
              <a:off x="1482" y="1582"/>
              <a:ext cx="527" cy="0"/>
            </a:xfrm>
            <a:prstGeom prst="line">
              <a:avLst/>
            </a:prstGeom>
            <a:noFill/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0725" name="Line 5"/>
            <p:cNvSpPr>
              <a:spLocks noChangeShapeType="1"/>
            </p:cNvSpPr>
            <p:nvPr/>
          </p:nvSpPr>
          <p:spPr bwMode="auto">
            <a:xfrm>
              <a:off x="1482" y="1794"/>
              <a:ext cx="527" cy="0"/>
            </a:xfrm>
            <a:prstGeom prst="line">
              <a:avLst/>
            </a:prstGeom>
            <a:noFill/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0726" name="Line 6"/>
            <p:cNvSpPr>
              <a:spLocks noChangeShapeType="1"/>
            </p:cNvSpPr>
            <p:nvPr/>
          </p:nvSpPr>
          <p:spPr bwMode="auto">
            <a:xfrm>
              <a:off x="1482" y="2004"/>
              <a:ext cx="527" cy="0"/>
            </a:xfrm>
            <a:prstGeom prst="line">
              <a:avLst/>
            </a:prstGeom>
            <a:noFill/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0727" name="Line 7"/>
            <p:cNvSpPr>
              <a:spLocks noChangeShapeType="1"/>
            </p:cNvSpPr>
            <p:nvPr/>
          </p:nvSpPr>
          <p:spPr bwMode="auto">
            <a:xfrm>
              <a:off x="1482" y="2216"/>
              <a:ext cx="527" cy="0"/>
            </a:xfrm>
            <a:prstGeom prst="line">
              <a:avLst/>
            </a:prstGeom>
            <a:noFill/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0728" name="Line 8"/>
            <p:cNvSpPr>
              <a:spLocks noChangeShapeType="1"/>
            </p:cNvSpPr>
            <p:nvPr/>
          </p:nvSpPr>
          <p:spPr bwMode="auto">
            <a:xfrm>
              <a:off x="1482" y="2426"/>
              <a:ext cx="527" cy="0"/>
            </a:xfrm>
            <a:prstGeom prst="line">
              <a:avLst/>
            </a:prstGeom>
            <a:noFill/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0729" name="Line 9"/>
            <p:cNvSpPr>
              <a:spLocks noChangeShapeType="1"/>
            </p:cNvSpPr>
            <p:nvPr/>
          </p:nvSpPr>
          <p:spPr bwMode="auto">
            <a:xfrm>
              <a:off x="1482" y="2590"/>
              <a:ext cx="527" cy="0"/>
            </a:xfrm>
            <a:prstGeom prst="line">
              <a:avLst/>
            </a:prstGeom>
            <a:noFill/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0730" name="Line 10"/>
            <p:cNvSpPr>
              <a:spLocks noChangeShapeType="1"/>
            </p:cNvSpPr>
            <p:nvPr/>
          </p:nvSpPr>
          <p:spPr bwMode="auto">
            <a:xfrm>
              <a:off x="1482" y="2801"/>
              <a:ext cx="527" cy="0"/>
            </a:xfrm>
            <a:prstGeom prst="line">
              <a:avLst/>
            </a:prstGeom>
            <a:noFill/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0731" name="Line 11"/>
            <p:cNvSpPr>
              <a:spLocks noChangeShapeType="1"/>
            </p:cNvSpPr>
            <p:nvPr/>
          </p:nvSpPr>
          <p:spPr bwMode="auto">
            <a:xfrm>
              <a:off x="1482" y="3012"/>
              <a:ext cx="527" cy="0"/>
            </a:xfrm>
            <a:prstGeom prst="line">
              <a:avLst/>
            </a:prstGeom>
            <a:noFill/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0732" name="Line 12"/>
            <p:cNvSpPr>
              <a:spLocks noChangeShapeType="1"/>
            </p:cNvSpPr>
            <p:nvPr/>
          </p:nvSpPr>
          <p:spPr bwMode="auto">
            <a:xfrm>
              <a:off x="1482" y="3229"/>
              <a:ext cx="527" cy="0"/>
            </a:xfrm>
            <a:prstGeom prst="line">
              <a:avLst/>
            </a:prstGeom>
            <a:noFill/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0733" name="Line 13"/>
            <p:cNvSpPr>
              <a:spLocks noChangeShapeType="1"/>
            </p:cNvSpPr>
            <p:nvPr/>
          </p:nvSpPr>
          <p:spPr bwMode="auto">
            <a:xfrm>
              <a:off x="1482" y="3439"/>
              <a:ext cx="527" cy="0"/>
            </a:xfrm>
            <a:prstGeom prst="line">
              <a:avLst/>
            </a:prstGeom>
            <a:noFill/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0734" name="Rectangle 14"/>
            <p:cNvSpPr>
              <a:spLocks noChangeArrowheads="1"/>
            </p:cNvSpPr>
            <p:nvPr/>
          </p:nvSpPr>
          <p:spPr bwMode="auto">
            <a:xfrm>
              <a:off x="2019" y="1424"/>
              <a:ext cx="519" cy="2195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0735" name="Line 15"/>
            <p:cNvSpPr>
              <a:spLocks noChangeShapeType="1"/>
            </p:cNvSpPr>
            <p:nvPr/>
          </p:nvSpPr>
          <p:spPr bwMode="auto">
            <a:xfrm>
              <a:off x="2015" y="1588"/>
              <a:ext cx="527" cy="0"/>
            </a:xfrm>
            <a:prstGeom prst="line">
              <a:avLst/>
            </a:prstGeom>
            <a:noFill/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0736" name="Line 16"/>
            <p:cNvSpPr>
              <a:spLocks noChangeShapeType="1"/>
            </p:cNvSpPr>
            <p:nvPr/>
          </p:nvSpPr>
          <p:spPr bwMode="auto">
            <a:xfrm>
              <a:off x="2015" y="1799"/>
              <a:ext cx="527" cy="0"/>
            </a:xfrm>
            <a:prstGeom prst="line">
              <a:avLst/>
            </a:prstGeom>
            <a:noFill/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0737" name="Line 17"/>
            <p:cNvSpPr>
              <a:spLocks noChangeShapeType="1"/>
            </p:cNvSpPr>
            <p:nvPr/>
          </p:nvSpPr>
          <p:spPr bwMode="auto">
            <a:xfrm>
              <a:off x="2015" y="2010"/>
              <a:ext cx="527" cy="0"/>
            </a:xfrm>
            <a:prstGeom prst="line">
              <a:avLst/>
            </a:prstGeom>
            <a:noFill/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0738" name="Line 18"/>
            <p:cNvSpPr>
              <a:spLocks noChangeShapeType="1"/>
            </p:cNvSpPr>
            <p:nvPr/>
          </p:nvSpPr>
          <p:spPr bwMode="auto">
            <a:xfrm>
              <a:off x="2015" y="2221"/>
              <a:ext cx="527" cy="0"/>
            </a:xfrm>
            <a:prstGeom prst="line">
              <a:avLst/>
            </a:prstGeom>
            <a:noFill/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0739" name="Line 19"/>
            <p:cNvSpPr>
              <a:spLocks noChangeShapeType="1"/>
            </p:cNvSpPr>
            <p:nvPr/>
          </p:nvSpPr>
          <p:spPr bwMode="auto">
            <a:xfrm>
              <a:off x="2015" y="2432"/>
              <a:ext cx="527" cy="0"/>
            </a:xfrm>
            <a:prstGeom prst="line">
              <a:avLst/>
            </a:prstGeom>
            <a:noFill/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0740" name="Line 20"/>
            <p:cNvSpPr>
              <a:spLocks noChangeShapeType="1"/>
            </p:cNvSpPr>
            <p:nvPr/>
          </p:nvSpPr>
          <p:spPr bwMode="auto">
            <a:xfrm>
              <a:off x="2015" y="2595"/>
              <a:ext cx="527" cy="0"/>
            </a:xfrm>
            <a:prstGeom prst="line">
              <a:avLst/>
            </a:prstGeom>
            <a:noFill/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0741" name="Line 21"/>
            <p:cNvSpPr>
              <a:spLocks noChangeShapeType="1"/>
            </p:cNvSpPr>
            <p:nvPr/>
          </p:nvSpPr>
          <p:spPr bwMode="auto">
            <a:xfrm>
              <a:off x="2015" y="2806"/>
              <a:ext cx="527" cy="0"/>
            </a:xfrm>
            <a:prstGeom prst="line">
              <a:avLst/>
            </a:prstGeom>
            <a:noFill/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0742" name="Line 22"/>
            <p:cNvSpPr>
              <a:spLocks noChangeShapeType="1"/>
            </p:cNvSpPr>
            <p:nvPr/>
          </p:nvSpPr>
          <p:spPr bwMode="auto">
            <a:xfrm>
              <a:off x="2015" y="3017"/>
              <a:ext cx="527" cy="0"/>
            </a:xfrm>
            <a:prstGeom prst="line">
              <a:avLst/>
            </a:prstGeom>
            <a:noFill/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0743" name="Line 23"/>
            <p:cNvSpPr>
              <a:spLocks noChangeShapeType="1"/>
            </p:cNvSpPr>
            <p:nvPr/>
          </p:nvSpPr>
          <p:spPr bwMode="auto">
            <a:xfrm>
              <a:off x="2015" y="3229"/>
              <a:ext cx="527" cy="0"/>
            </a:xfrm>
            <a:prstGeom prst="line">
              <a:avLst/>
            </a:prstGeom>
            <a:noFill/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0744" name="Line 24"/>
            <p:cNvSpPr>
              <a:spLocks noChangeShapeType="1"/>
            </p:cNvSpPr>
            <p:nvPr/>
          </p:nvSpPr>
          <p:spPr bwMode="auto">
            <a:xfrm>
              <a:off x="2015" y="3430"/>
              <a:ext cx="527" cy="0"/>
            </a:xfrm>
            <a:prstGeom prst="line">
              <a:avLst/>
            </a:prstGeom>
            <a:noFill/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30745" name="Rectangle 25"/>
          <p:cNvSpPr>
            <a:spLocks noChangeArrowheads="1"/>
          </p:cNvSpPr>
          <p:nvPr/>
        </p:nvSpPr>
        <p:spPr bwMode="auto">
          <a:xfrm>
            <a:off x="2386013" y="1847850"/>
            <a:ext cx="906462" cy="4202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ahoma" pitchFamily="32" charset="0"/>
              </a:rPr>
              <a:t>Início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ahoma" pitchFamily="32" charset="0"/>
              </a:rPr>
              <a:t>0001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ahoma" pitchFamily="32" charset="0"/>
              </a:rPr>
              <a:t>0002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ahoma" pitchFamily="32" charset="0"/>
              </a:rPr>
              <a:t>0005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ahoma" pitchFamily="32" charset="0"/>
              </a:rPr>
              <a:t>0012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ahoma" pitchFamily="32" charset="0"/>
              </a:rPr>
              <a:t>0014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ahoma" pitchFamily="32" charset="0"/>
              </a:rPr>
              <a:t>0016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ahoma" pitchFamily="32" charset="0"/>
              </a:rPr>
              <a:t>0018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ahoma" pitchFamily="32" charset="0"/>
              </a:rPr>
              <a:t>0028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ahoma" pitchFamily="32" charset="0"/>
              </a:rPr>
              <a:t>0045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ahoma" pitchFamily="32" charset="0"/>
              </a:rPr>
              <a:t>0050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ahoma" pitchFamily="32" charset="0"/>
              </a:rPr>
              <a:t>0056</a:t>
            </a:r>
          </a:p>
        </p:txBody>
      </p:sp>
      <p:sp>
        <p:nvSpPr>
          <p:cNvPr id="30746" name="Rectangle 26"/>
          <p:cNvSpPr>
            <a:spLocks noChangeArrowheads="1"/>
          </p:cNvSpPr>
          <p:nvPr/>
        </p:nvSpPr>
        <p:spPr bwMode="auto">
          <a:xfrm>
            <a:off x="6321425" y="2179638"/>
            <a:ext cx="871538" cy="1509712"/>
          </a:xfrm>
          <a:prstGeom prst="rect">
            <a:avLst/>
          </a:prstGeom>
          <a:solidFill>
            <a:srgbClr val="00279F"/>
          </a:solidFill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30747" name="Line 27"/>
          <p:cNvSpPr>
            <a:spLocks noChangeShapeType="1"/>
          </p:cNvSpPr>
          <p:nvPr/>
        </p:nvSpPr>
        <p:spPr bwMode="auto">
          <a:xfrm>
            <a:off x="6315075" y="2435225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0748" name="Line 28"/>
          <p:cNvSpPr>
            <a:spLocks noChangeShapeType="1"/>
          </p:cNvSpPr>
          <p:nvPr/>
        </p:nvSpPr>
        <p:spPr bwMode="auto">
          <a:xfrm>
            <a:off x="6315075" y="2771775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0749" name="Line 29"/>
          <p:cNvSpPr>
            <a:spLocks noChangeShapeType="1"/>
          </p:cNvSpPr>
          <p:nvPr/>
        </p:nvSpPr>
        <p:spPr bwMode="auto">
          <a:xfrm>
            <a:off x="6315075" y="3105150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0750" name="Line 30"/>
          <p:cNvSpPr>
            <a:spLocks noChangeShapeType="1"/>
          </p:cNvSpPr>
          <p:nvPr/>
        </p:nvSpPr>
        <p:spPr bwMode="auto">
          <a:xfrm>
            <a:off x="6315075" y="3441700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0751" name="Rectangle 31"/>
          <p:cNvSpPr>
            <a:spLocks noChangeArrowheads="1"/>
          </p:cNvSpPr>
          <p:nvPr/>
        </p:nvSpPr>
        <p:spPr bwMode="auto">
          <a:xfrm>
            <a:off x="7167563" y="2184400"/>
            <a:ext cx="860425" cy="1504950"/>
          </a:xfrm>
          <a:prstGeom prst="rect">
            <a:avLst/>
          </a:prstGeom>
          <a:solidFill>
            <a:srgbClr val="009999"/>
          </a:solidFill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30752" name="Line 32"/>
          <p:cNvSpPr>
            <a:spLocks noChangeShapeType="1"/>
          </p:cNvSpPr>
          <p:nvPr/>
        </p:nvSpPr>
        <p:spPr bwMode="auto">
          <a:xfrm>
            <a:off x="7161213" y="2444750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0753" name="Line 33"/>
          <p:cNvSpPr>
            <a:spLocks noChangeShapeType="1"/>
          </p:cNvSpPr>
          <p:nvPr/>
        </p:nvSpPr>
        <p:spPr bwMode="auto">
          <a:xfrm>
            <a:off x="7161213" y="2779713"/>
            <a:ext cx="838200" cy="1587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0754" name="Line 34"/>
          <p:cNvSpPr>
            <a:spLocks noChangeShapeType="1"/>
          </p:cNvSpPr>
          <p:nvPr/>
        </p:nvSpPr>
        <p:spPr bwMode="auto">
          <a:xfrm>
            <a:off x="7161213" y="3114675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0755" name="Line 35"/>
          <p:cNvSpPr>
            <a:spLocks noChangeShapeType="1"/>
          </p:cNvSpPr>
          <p:nvPr/>
        </p:nvSpPr>
        <p:spPr bwMode="auto">
          <a:xfrm>
            <a:off x="7161213" y="3449638"/>
            <a:ext cx="838200" cy="1587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0756" name="Rectangle 36"/>
          <p:cNvSpPr>
            <a:spLocks noChangeArrowheads="1"/>
          </p:cNvSpPr>
          <p:nvPr/>
        </p:nvSpPr>
        <p:spPr bwMode="auto">
          <a:xfrm>
            <a:off x="6362700" y="1773238"/>
            <a:ext cx="860425" cy="230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ahoma" pitchFamily="32" charset="0"/>
              </a:rPr>
              <a:t>Início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ahoma" pitchFamily="32" charset="0"/>
              </a:rPr>
              <a:t>0001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ahoma" pitchFamily="32" charset="0"/>
              </a:rPr>
              <a:t>0002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ahoma" pitchFamily="32" charset="0"/>
              </a:rPr>
              <a:t>0005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ahoma" pitchFamily="32" charset="0"/>
              </a:rPr>
              <a:t>0012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ahoma" pitchFamily="32" charset="0"/>
              </a:rPr>
              <a:t>0014</a:t>
            </a:r>
          </a:p>
        </p:txBody>
      </p:sp>
      <p:sp>
        <p:nvSpPr>
          <p:cNvPr id="30757" name="Line 37"/>
          <p:cNvSpPr>
            <a:spLocks noChangeShapeType="1"/>
          </p:cNvSpPr>
          <p:nvPr/>
        </p:nvSpPr>
        <p:spPr bwMode="auto">
          <a:xfrm>
            <a:off x="4324350" y="2862263"/>
            <a:ext cx="1716088" cy="7937"/>
          </a:xfrm>
          <a:prstGeom prst="line">
            <a:avLst/>
          </a:prstGeom>
          <a:noFill/>
          <a:ln w="12600">
            <a:solidFill>
              <a:srgbClr val="FFFFFF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Grp="1" noChangeArrowheads="1"/>
          </p:cNvSpPr>
          <p:nvPr>
            <p:ph type="title"/>
          </p:nvPr>
        </p:nvSpPr>
        <p:spPr>
          <a:xfrm>
            <a:off x="1116013" y="687388"/>
            <a:ext cx="7848600" cy="796925"/>
          </a:xfrm>
          <a:ln/>
        </p:spPr>
        <p:txBody>
          <a:bodyPr/>
          <a:lstStyle/>
          <a:p>
            <a:pPr algn="l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altLang="pt-BR" sz="2500"/>
              <a:t>Exemplo: inclusão em Arquivo Seqüencial com Chave</a:t>
            </a:r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6381750" y="3686175"/>
            <a:ext cx="846138" cy="368300"/>
          </a:xfrm>
          <a:prstGeom prst="rect">
            <a:avLst/>
          </a:prstGeom>
          <a:solidFill>
            <a:srgbClr val="006057"/>
          </a:solidFill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6435725" y="3717925"/>
            <a:ext cx="79216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eaLnBrk="0" hangingPunct="0"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ahoma" pitchFamily="32" charset="0"/>
              </a:rPr>
              <a:t>0015</a:t>
            </a:r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7240588" y="3686175"/>
            <a:ext cx="846137" cy="368300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grpSp>
        <p:nvGrpSpPr>
          <p:cNvPr id="31749" name="Group 5"/>
          <p:cNvGrpSpPr>
            <a:grpSpLocks/>
          </p:cNvGrpSpPr>
          <p:nvPr/>
        </p:nvGrpSpPr>
        <p:grpSpPr bwMode="auto">
          <a:xfrm>
            <a:off x="2411413" y="2239963"/>
            <a:ext cx="1682750" cy="3489325"/>
            <a:chOff x="1519" y="1411"/>
            <a:chExt cx="1060" cy="2198"/>
          </a:xfrm>
        </p:grpSpPr>
        <p:sp>
          <p:nvSpPr>
            <p:cNvPr id="31750" name="Rectangle 6"/>
            <p:cNvSpPr>
              <a:spLocks noChangeArrowheads="1"/>
            </p:cNvSpPr>
            <p:nvPr/>
          </p:nvSpPr>
          <p:spPr bwMode="auto">
            <a:xfrm>
              <a:off x="1523" y="1411"/>
              <a:ext cx="548" cy="2198"/>
            </a:xfrm>
            <a:prstGeom prst="rect">
              <a:avLst/>
            </a:prstGeom>
            <a:solidFill>
              <a:srgbClr val="006057"/>
            </a:solidFill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751" name="Line 7"/>
            <p:cNvSpPr>
              <a:spLocks noChangeShapeType="1"/>
            </p:cNvSpPr>
            <p:nvPr/>
          </p:nvSpPr>
          <p:spPr bwMode="auto">
            <a:xfrm>
              <a:off x="1519" y="1572"/>
              <a:ext cx="527" cy="0"/>
            </a:xfrm>
            <a:prstGeom prst="line">
              <a:avLst/>
            </a:prstGeom>
            <a:noFill/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1752" name="Line 8"/>
            <p:cNvSpPr>
              <a:spLocks noChangeShapeType="1"/>
            </p:cNvSpPr>
            <p:nvPr/>
          </p:nvSpPr>
          <p:spPr bwMode="auto">
            <a:xfrm>
              <a:off x="1519" y="1784"/>
              <a:ext cx="527" cy="0"/>
            </a:xfrm>
            <a:prstGeom prst="line">
              <a:avLst/>
            </a:prstGeom>
            <a:noFill/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1753" name="Line 9"/>
            <p:cNvSpPr>
              <a:spLocks noChangeShapeType="1"/>
            </p:cNvSpPr>
            <p:nvPr/>
          </p:nvSpPr>
          <p:spPr bwMode="auto">
            <a:xfrm>
              <a:off x="1519" y="1994"/>
              <a:ext cx="527" cy="0"/>
            </a:xfrm>
            <a:prstGeom prst="line">
              <a:avLst/>
            </a:prstGeom>
            <a:noFill/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1754" name="Line 10"/>
            <p:cNvSpPr>
              <a:spLocks noChangeShapeType="1"/>
            </p:cNvSpPr>
            <p:nvPr/>
          </p:nvSpPr>
          <p:spPr bwMode="auto">
            <a:xfrm>
              <a:off x="1519" y="2206"/>
              <a:ext cx="527" cy="0"/>
            </a:xfrm>
            <a:prstGeom prst="line">
              <a:avLst/>
            </a:prstGeom>
            <a:noFill/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1755" name="Line 11"/>
            <p:cNvSpPr>
              <a:spLocks noChangeShapeType="1"/>
            </p:cNvSpPr>
            <p:nvPr/>
          </p:nvSpPr>
          <p:spPr bwMode="auto">
            <a:xfrm>
              <a:off x="1519" y="2416"/>
              <a:ext cx="527" cy="0"/>
            </a:xfrm>
            <a:prstGeom prst="line">
              <a:avLst/>
            </a:prstGeom>
            <a:noFill/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1756" name="Line 12"/>
            <p:cNvSpPr>
              <a:spLocks noChangeShapeType="1"/>
            </p:cNvSpPr>
            <p:nvPr/>
          </p:nvSpPr>
          <p:spPr bwMode="auto">
            <a:xfrm>
              <a:off x="1519" y="2580"/>
              <a:ext cx="527" cy="0"/>
            </a:xfrm>
            <a:prstGeom prst="line">
              <a:avLst/>
            </a:prstGeom>
            <a:noFill/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1757" name="Line 13"/>
            <p:cNvSpPr>
              <a:spLocks noChangeShapeType="1"/>
            </p:cNvSpPr>
            <p:nvPr/>
          </p:nvSpPr>
          <p:spPr bwMode="auto">
            <a:xfrm>
              <a:off x="1519" y="2791"/>
              <a:ext cx="527" cy="0"/>
            </a:xfrm>
            <a:prstGeom prst="line">
              <a:avLst/>
            </a:prstGeom>
            <a:noFill/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1758" name="Line 14"/>
            <p:cNvSpPr>
              <a:spLocks noChangeShapeType="1"/>
            </p:cNvSpPr>
            <p:nvPr/>
          </p:nvSpPr>
          <p:spPr bwMode="auto">
            <a:xfrm>
              <a:off x="1519" y="3002"/>
              <a:ext cx="527" cy="0"/>
            </a:xfrm>
            <a:prstGeom prst="line">
              <a:avLst/>
            </a:prstGeom>
            <a:noFill/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1759" name="Line 15"/>
            <p:cNvSpPr>
              <a:spLocks noChangeShapeType="1"/>
            </p:cNvSpPr>
            <p:nvPr/>
          </p:nvSpPr>
          <p:spPr bwMode="auto">
            <a:xfrm>
              <a:off x="1519" y="3219"/>
              <a:ext cx="527" cy="0"/>
            </a:xfrm>
            <a:prstGeom prst="line">
              <a:avLst/>
            </a:prstGeom>
            <a:noFill/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1760" name="Line 16"/>
            <p:cNvSpPr>
              <a:spLocks noChangeShapeType="1"/>
            </p:cNvSpPr>
            <p:nvPr/>
          </p:nvSpPr>
          <p:spPr bwMode="auto">
            <a:xfrm>
              <a:off x="1519" y="3429"/>
              <a:ext cx="527" cy="0"/>
            </a:xfrm>
            <a:prstGeom prst="line">
              <a:avLst/>
            </a:prstGeom>
            <a:noFill/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1761" name="Rectangle 17"/>
            <p:cNvSpPr>
              <a:spLocks noChangeArrowheads="1"/>
            </p:cNvSpPr>
            <p:nvPr/>
          </p:nvSpPr>
          <p:spPr bwMode="auto">
            <a:xfrm>
              <a:off x="2056" y="1414"/>
              <a:ext cx="519" cy="2195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1762" name="Line 18"/>
            <p:cNvSpPr>
              <a:spLocks noChangeShapeType="1"/>
            </p:cNvSpPr>
            <p:nvPr/>
          </p:nvSpPr>
          <p:spPr bwMode="auto">
            <a:xfrm>
              <a:off x="2052" y="1578"/>
              <a:ext cx="527" cy="0"/>
            </a:xfrm>
            <a:prstGeom prst="line">
              <a:avLst/>
            </a:prstGeom>
            <a:noFill/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1763" name="Line 19"/>
            <p:cNvSpPr>
              <a:spLocks noChangeShapeType="1"/>
            </p:cNvSpPr>
            <p:nvPr/>
          </p:nvSpPr>
          <p:spPr bwMode="auto">
            <a:xfrm>
              <a:off x="2052" y="1789"/>
              <a:ext cx="527" cy="0"/>
            </a:xfrm>
            <a:prstGeom prst="line">
              <a:avLst/>
            </a:prstGeom>
            <a:noFill/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1764" name="Line 20"/>
            <p:cNvSpPr>
              <a:spLocks noChangeShapeType="1"/>
            </p:cNvSpPr>
            <p:nvPr/>
          </p:nvSpPr>
          <p:spPr bwMode="auto">
            <a:xfrm>
              <a:off x="2052" y="2000"/>
              <a:ext cx="527" cy="0"/>
            </a:xfrm>
            <a:prstGeom prst="line">
              <a:avLst/>
            </a:prstGeom>
            <a:noFill/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1765" name="Line 21"/>
            <p:cNvSpPr>
              <a:spLocks noChangeShapeType="1"/>
            </p:cNvSpPr>
            <p:nvPr/>
          </p:nvSpPr>
          <p:spPr bwMode="auto">
            <a:xfrm>
              <a:off x="2052" y="2211"/>
              <a:ext cx="527" cy="0"/>
            </a:xfrm>
            <a:prstGeom prst="line">
              <a:avLst/>
            </a:prstGeom>
            <a:noFill/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1766" name="Line 22"/>
            <p:cNvSpPr>
              <a:spLocks noChangeShapeType="1"/>
            </p:cNvSpPr>
            <p:nvPr/>
          </p:nvSpPr>
          <p:spPr bwMode="auto">
            <a:xfrm>
              <a:off x="2052" y="2422"/>
              <a:ext cx="527" cy="0"/>
            </a:xfrm>
            <a:prstGeom prst="line">
              <a:avLst/>
            </a:prstGeom>
            <a:noFill/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1767" name="Line 23"/>
            <p:cNvSpPr>
              <a:spLocks noChangeShapeType="1"/>
            </p:cNvSpPr>
            <p:nvPr/>
          </p:nvSpPr>
          <p:spPr bwMode="auto">
            <a:xfrm>
              <a:off x="2052" y="2585"/>
              <a:ext cx="527" cy="0"/>
            </a:xfrm>
            <a:prstGeom prst="line">
              <a:avLst/>
            </a:prstGeom>
            <a:noFill/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1768" name="Line 24"/>
            <p:cNvSpPr>
              <a:spLocks noChangeShapeType="1"/>
            </p:cNvSpPr>
            <p:nvPr/>
          </p:nvSpPr>
          <p:spPr bwMode="auto">
            <a:xfrm>
              <a:off x="2052" y="2796"/>
              <a:ext cx="527" cy="0"/>
            </a:xfrm>
            <a:prstGeom prst="line">
              <a:avLst/>
            </a:prstGeom>
            <a:noFill/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1769" name="Line 25"/>
            <p:cNvSpPr>
              <a:spLocks noChangeShapeType="1"/>
            </p:cNvSpPr>
            <p:nvPr/>
          </p:nvSpPr>
          <p:spPr bwMode="auto">
            <a:xfrm>
              <a:off x="2052" y="3007"/>
              <a:ext cx="527" cy="0"/>
            </a:xfrm>
            <a:prstGeom prst="line">
              <a:avLst/>
            </a:prstGeom>
            <a:noFill/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1770" name="Line 26"/>
            <p:cNvSpPr>
              <a:spLocks noChangeShapeType="1"/>
            </p:cNvSpPr>
            <p:nvPr/>
          </p:nvSpPr>
          <p:spPr bwMode="auto">
            <a:xfrm>
              <a:off x="2052" y="3219"/>
              <a:ext cx="527" cy="0"/>
            </a:xfrm>
            <a:prstGeom prst="line">
              <a:avLst/>
            </a:prstGeom>
            <a:noFill/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1771" name="Line 27"/>
            <p:cNvSpPr>
              <a:spLocks noChangeShapeType="1"/>
            </p:cNvSpPr>
            <p:nvPr/>
          </p:nvSpPr>
          <p:spPr bwMode="auto">
            <a:xfrm>
              <a:off x="2052" y="3420"/>
              <a:ext cx="527" cy="0"/>
            </a:xfrm>
            <a:prstGeom prst="line">
              <a:avLst/>
            </a:prstGeom>
            <a:noFill/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31772" name="Rectangle 28"/>
          <p:cNvSpPr>
            <a:spLocks noChangeArrowheads="1"/>
          </p:cNvSpPr>
          <p:nvPr/>
        </p:nvSpPr>
        <p:spPr bwMode="auto">
          <a:xfrm>
            <a:off x="2468563" y="1828800"/>
            <a:ext cx="1006475" cy="420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ahoma" pitchFamily="32" charset="0"/>
              </a:rPr>
              <a:t>Início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ahoma" pitchFamily="32" charset="0"/>
              </a:rPr>
              <a:t>0001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ahoma" pitchFamily="32" charset="0"/>
              </a:rPr>
              <a:t>0002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ahoma" pitchFamily="32" charset="0"/>
              </a:rPr>
              <a:t>0005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ahoma" pitchFamily="32" charset="0"/>
              </a:rPr>
              <a:t>0012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ahoma" pitchFamily="32" charset="0"/>
              </a:rPr>
              <a:t>0014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ahoma" pitchFamily="32" charset="0"/>
              </a:rPr>
              <a:t>0016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ahoma" pitchFamily="32" charset="0"/>
              </a:rPr>
              <a:t>0018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ahoma" pitchFamily="32" charset="0"/>
              </a:rPr>
              <a:t>0028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ahoma" pitchFamily="32" charset="0"/>
              </a:rPr>
              <a:t>0045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ahoma" pitchFamily="32" charset="0"/>
              </a:rPr>
              <a:t>0050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ahoma" pitchFamily="32" charset="0"/>
              </a:rPr>
              <a:t>0056</a:t>
            </a:r>
          </a:p>
        </p:txBody>
      </p:sp>
      <p:sp>
        <p:nvSpPr>
          <p:cNvPr id="31773" name="Rectangle 29"/>
          <p:cNvSpPr>
            <a:spLocks noChangeArrowheads="1"/>
          </p:cNvSpPr>
          <p:nvPr/>
        </p:nvSpPr>
        <p:spPr bwMode="auto">
          <a:xfrm>
            <a:off x="6380163" y="2163763"/>
            <a:ext cx="871537" cy="1509712"/>
          </a:xfrm>
          <a:prstGeom prst="rect">
            <a:avLst/>
          </a:prstGeom>
          <a:solidFill>
            <a:srgbClr val="00279F"/>
          </a:solidFill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31774" name="Line 30"/>
          <p:cNvSpPr>
            <a:spLocks noChangeShapeType="1"/>
          </p:cNvSpPr>
          <p:nvPr/>
        </p:nvSpPr>
        <p:spPr bwMode="auto">
          <a:xfrm>
            <a:off x="6373813" y="2419350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1775" name="Line 31"/>
          <p:cNvSpPr>
            <a:spLocks noChangeShapeType="1"/>
          </p:cNvSpPr>
          <p:nvPr/>
        </p:nvSpPr>
        <p:spPr bwMode="auto">
          <a:xfrm>
            <a:off x="6373813" y="2755900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1776" name="Line 32"/>
          <p:cNvSpPr>
            <a:spLocks noChangeShapeType="1"/>
          </p:cNvSpPr>
          <p:nvPr/>
        </p:nvSpPr>
        <p:spPr bwMode="auto">
          <a:xfrm>
            <a:off x="6373813" y="3089275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1777" name="Line 33"/>
          <p:cNvSpPr>
            <a:spLocks noChangeShapeType="1"/>
          </p:cNvSpPr>
          <p:nvPr/>
        </p:nvSpPr>
        <p:spPr bwMode="auto">
          <a:xfrm>
            <a:off x="6373813" y="3425825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1778" name="Rectangle 34"/>
          <p:cNvSpPr>
            <a:spLocks noChangeArrowheads="1"/>
          </p:cNvSpPr>
          <p:nvPr/>
        </p:nvSpPr>
        <p:spPr bwMode="auto">
          <a:xfrm>
            <a:off x="7226300" y="2168525"/>
            <a:ext cx="860425" cy="1504950"/>
          </a:xfrm>
          <a:prstGeom prst="rect">
            <a:avLst/>
          </a:prstGeom>
          <a:solidFill>
            <a:srgbClr val="009999"/>
          </a:solidFill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31779" name="Line 35"/>
          <p:cNvSpPr>
            <a:spLocks noChangeShapeType="1"/>
          </p:cNvSpPr>
          <p:nvPr/>
        </p:nvSpPr>
        <p:spPr bwMode="auto">
          <a:xfrm>
            <a:off x="7219950" y="2428875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1780" name="Line 36"/>
          <p:cNvSpPr>
            <a:spLocks noChangeShapeType="1"/>
          </p:cNvSpPr>
          <p:nvPr/>
        </p:nvSpPr>
        <p:spPr bwMode="auto">
          <a:xfrm>
            <a:off x="7219950" y="2763838"/>
            <a:ext cx="838200" cy="1587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1781" name="Line 37"/>
          <p:cNvSpPr>
            <a:spLocks noChangeShapeType="1"/>
          </p:cNvSpPr>
          <p:nvPr/>
        </p:nvSpPr>
        <p:spPr bwMode="auto">
          <a:xfrm>
            <a:off x="7219950" y="3098800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1782" name="Line 38"/>
          <p:cNvSpPr>
            <a:spLocks noChangeShapeType="1"/>
          </p:cNvSpPr>
          <p:nvPr/>
        </p:nvSpPr>
        <p:spPr bwMode="auto">
          <a:xfrm>
            <a:off x="7219950" y="3433763"/>
            <a:ext cx="838200" cy="1587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1783" name="Rectangle 39"/>
          <p:cNvSpPr>
            <a:spLocks noChangeArrowheads="1"/>
          </p:cNvSpPr>
          <p:nvPr/>
        </p:nvSpPr>
        <p:spPr bwMode="auto">
          <a:xfrm>
            <a:off x="6421438" y="1757363"/>
            <a:ext cx="825500" cy="198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ahoma" pitchFamily="32" charset="0"/>
              </a:rPr>
              <a:t>Início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ahoma" pitchFamily="32" charset="0"/>
              </a:rPr>
              <a:t>0001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ahoma" pitchFamily="32" charset="0"/>
              </a:rPr>
              <a:t>0002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ahoma" pitchFamily="32" charset="0"/>
              </a:rPr>
              <a:t>0005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ahoma" pitchFamily="32" charset="0"/>
              </a:rPr>
              <a:t>0012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ahoma" pitchFamily="32" charset="0"/>
              </a:rPr>
              <a:t>0014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Grp="1" noChangeArrowheads="1"/>
          </p:cNvSpPr>
          <p:nvPr>
            <p:ph type="title"/>
          </p:nvPr>
        </p:nvSpPr>
        <p:spPr>
          <a:xfrm>
            <a:off x="1116013" y="687388"/>
            <a:ext cx="7848600" cy="796925"/>
          </a:xfrm>
          <a:ln/>
        </p:spPr>
        <p:txBody>
          <a:bodyPr/>
          <a:lstStyle/>
          <a:p>
            <a:pPr algn="l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altLang="pt-BR" sz="2500"/>
              <a:t>Exemplo: inclusão em Arquivo Seqüencial com Chave</a:t>
            </a:r>
          </a:p>
        </p:txBody>
      </p:sp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6310313" y="3629025"/>
            <a:ext cx="846137" cy="368300"/>
          </a:xfrm>
          <a:prstGeom prst="rect">
            <a:avLst/>
          </a:prstGeom>
          <a:solidFill>
            <a:srgbClr val="006057"/>
          </a:solidFill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6364288" y="3660775"/>
            <a:ext cx="78581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eaLnBrk="0" hangingPunct="0"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ahoma" pitchFamily="32" charset="0"/>
              </a:rPr>
              <a:t>0015</a:t>
            </a:r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7169150" y="3629025"/>
            <a:ext cx="846138" cy="368300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grpSp>
        <p:nvGrpSpPr>
          <p:cNvPr id="32773" name="Group 5"/>
          <p:cNvGrpSpPr>
            <a:grpSpLocks/>
          </p:cNvGrpSpPr>
          <p:nvPr/>
        </p:nvGrpSpPr>
        <p:grpSpPr bwMode="auto">
          <a:xfrm>
            <a:off x="2339975" y="2182813"/>
            <a:ext cx="1682750" cy="3489325"/>
            <a:chOff x="1474" y="1375"/>
            <a:chExt cx="1060" cy="2198"/>
          </a:xfrm>
        </p:grpSpPr>
        <p:sp>
          <p:nvSpPr>
            <p:cNvPr id="32774" name="Rectangle 6"/>
            <p:cNvSpPr>
              <a:spLocks noChangeArrowheads="1"/>
            </p:cNvSpPr>
            <p:nvPr/>
          </p:nvSpPr>
          <p:spPr bwMode="auto">
            <a:xfrm>
              <a:off x="1478" y="1375"/>
              <a:ext cx="548" cy="2198"/>
            </a:xfrm>
            <a:prstGeom prst="rect">
              <a:avLst/>
            </a:prstGeom>
            <a:solidFill>
              <a:srgbClr val="006057"/>
            </a:solidFill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2775" name="Line 7"/>
            <p:cNvSpPr>
              <a:spLocks noChangeShapeType="1"/>
            </p:cNvSpPr>
            <p:nvPr/>
          </p:nvSpPr>
          <p:spPr bwMode="auto">
            <a:xfrm>
              <a:off x="1474" y="1536"/>
              <a:ext cx="527" cy="0"/>
            </a:xfrm>
            <a:prstGeom prst="line">
              <a:avLst/>
            </a:prstGeom>
            <a:noFill/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2776" name="Line 8"/>
            <p:cNvSpPr>
              <a:spLocks noChangeShapeType="1"/>
            </p:cNvSpPr>
            <p:nvPr/>
          </p:nvSpPr>
          <p:spPr bwMode="auto">
            <a:xfrm>
              <a:off x="1474" y="1748"/>
              <a:ext cx="527" cy="0"/>
            </a:xfrm>
            <a:prstGeom prst="line">
              <a:avLst/>
            </a:prstGeom>
            <a:noFill/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2777" name="Line 9"/>
            <p:cNvSpPr>
              <a:spLocks noChangeShapeType="1"/>
            </p:cNvSpPr>
            <p:nvPr/>
          </p:nvSpPr>
          <p:spPr bwMode="auto">
            <a:xfrm>
              <a:off x="1474" y="1958"/>
              <a:ext cx="527" cy="0"/>
            </a:xfrm>
            <a:prstGeom prst="line">
              <a:avLst/>
            </a:prstGeom>
            <a:noFill/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2778" name="Line 10"/>
            <p:cNvSpPr>
              <a:spLocks noChangeShapeType="1"/>
            </p:cNvSpPr>
            <p:nvPr/>
          </p:nvSpPr>
          <p:spPr bwMode="auto">
            <a:xfrm>
              <a:off x="1474" y="2170"/>
              <a:ext cx="527" cy="0"/>
            </a:xfrm>
            <a:prstGeom prst="line">
              <a:avLst/>
            </a:prstGeom>
            <a:noFill/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2779" name="Line 11"/>
            <p:cNvSpPr>
              <a:spLocks noChangeShapeType="1"/>
            </p:cNvSpPr>
            <p:nvPr/>
          </p:nvSpPr>
          <p:spPr bwMode="auto">
            <a:xfrm>
              <a:off x="1474" y="2380"/>
              <a:ext cx="527" cy="0"/>
            </a:xfrm>
            <a:prstGeom prst="line">
              <a:avLst/>
            </a:prstGeom>
            <a:noFill/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2780" name="Line 12"/>
            <p:cNvSpPr>
              <a:spLocks noChangeShapeType="1"/>
            </p:cNvSpPr>
            <p:nvPr/>
          </p:nvSpPr>
          <p:spPr bwMode="auto">
            <a:xfrm>
              <a:off x="1474" y="2544"/>
              <a:ext cx="527" cy="0"/>
            </a:xfrm>
            <a:prstGeom prst="line">
              <a:avLst/>
            </a:prstGeom>
            <a:noFill/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2781" name="Line 13"/>
            <p:cNvSpPr>
              <a:spLocks noChangeShapeType="1"/>
            </p:cNvSpPr>
            <p:nvPr/>
          </p:nvSpPr>
          <p:spPr bwMode="auto">
            <a:xfrm>
              <a:off x="1474" y="2755"/>
              <a:ext cx="527" cy="0"/>
            </a:xfrm>
            <a:prstGeom prst="line">
              <a:avLst/>
            </a:prstGeom>
            <a:noFill/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2782" name="Line 14"/>
            <p:cNvSpPr>
              <a:spLocks noChangeShapeType="1"/>
            </p:cNvSpPr>
            <p:nvPr/>
          </p:nvSpPr>
          <p:spPr bwMode="auto">
            <a:xfrm>
              <a:off x="1474" y="2966"/>
              <a:ext cx="527" cy="0"/>
            </a:xfrm>
            <a:prstGeom prst="line">
              <a:avLst/>
            </a:prstGeom>
            <a:noFill/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2783" name="Line 15"/>
            <p:cNvSpPr>
              <a:spLocks noChangeShapeType="1"/>
            </p:cNvSpPr>
            <p:nvPr/>
          </p:nvSpPr>
          <p:spPr bwMode="auto">
            <a:xfrm>
              <a:off x="1474" y="3183"/>
              <a:ext cx="527" cy="0"/>
            </a:xfrm>
            <a:prstGeom prst="line">
              <a:avLst/>
            </a:prstGeom>
            <a:noFill/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2784" name="Line 16"/>
            <p:cNvSpPr>
              <a:spLocks noChangeShapeType="1"/>
            </p:cNvSpPr>
            <p:nvPr/>
          </p:nvSpPr>
          <p:spPr bwMode="auto">
            <a:xfrm>
              <a:off x="1474" y="3393"/>
              <a:ext cx="527" cy="0"/>
            </a:xfrm>
            <a:prstGeom prst="line">
              <a:avLst/>
            </a:prstGeom>
            <a:noFill/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2785" name="Rectangle 17"/>
            <p:cNvSpPr>
              <a:spLocks noChangeArrowheads="1"/>
            </p:cNvSpPr>
            <p:nvPr/>
          </p:nvSpPr>
          <p:spPr bwMode="auto">
            <a:xfrm>
              <a:off x="2011" y="1378"/>
              <a:ext cx="519" cy="2195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2786" name="Line 18"/>
            <p:cNvSpPr>
              <a:spLocks noChangeShapeType="1"/>
            </p:cNvSpPr>
            <p:nvPr/>
          </p:nvSpPr>
          <p:spPr bwMode="auto">
            <a:xfrm>
              <a:off x="2007" y="1542"/>
              <a:ext cx="527" cy="0"/>
            </a:xfrm>
            <a:prstGeom prst="line">
              <a:avLst/>
            </a:prstGeom>
            <a:noFill/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2787" name="Line 19"/>
            <p:cNvSpPr>
              <a:spLocks noChangeShapeType="1"/>
            </p:cNvSpPr>
            <p:nvPr/>
          </p:nvSpPr>
          <p:spPr bwMode="auto">
            <a:xfrm>
              <a:off x="2007" y="1753"/>
              <a:ext cx="527" cy="0"/>
            </a:xfrm>
            <a:prstGeom prst="line">
              <a:avLst/>
            </a:prstGeom>
            <a:noFill/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2788" name="Line 20"/>
            <p:cNvSpPr>
              <a:spLocks noChangeShapeType="1"/>
            </p:cNvSpPr>
            <p:nvPr/>
          </p:nvSpPr>
          <p:spPr bwMode="auto">
            <a:xfrm>
              <a:off x="2007" y="1964"/>
              <a:ext cx="527" cy="0"/>
            </a:xfrm>
            <a:prstGeom prst="line">
              <a:avLst/>
            </a:prstGeom>
            <a:noFill/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2789" name="Line 21"/>
            <p:cNvSpPr>
              <a:spLocks noChangeShapeType="1"/>
            </p:cNvSpPr>
            <p:nvPr/>
          </p:nvSpPr>
          <p:spPr bwMode="auto">
            <a:xfrm>
              <a:off x="2007" y="2175"/>
              <a:ext cx="527" cy="0"/>
            </a:xfrm>
            <a:prstGeom prst="line">
              <a:avLst/>
            </a:prstGeom>
            <a:noFill/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2790" name="Line 22"/>
            <p:cNvSpPr>
              <a:spLocks noChangeShapeType="1"/>
            </p:cNvSpPr>
            <p:nvPr/>
          </p:nvSpPr>
          <p:spPr bwMode="auto">
            <a:xfrm>
              <a:off x="2007" y="2386"/>
              <a:ext cx="527" cy="0"/>
            </a:xfrm>
            <a:prstGeom prst="line">
              <a:avLst/>
            </a:prstGeom>
            <a:noFill/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2791" name="Line 23"/>
            <p:cNvSpPr>
              <a:spLocks noChangeShapeType="1"/>
            </p:cNvSpPr>
            <p:nvPr/>
          </p:nvSpPr>
          <p:spPr bwMode="auto">
            <a:xfrm>
              <a:off x="2007" y="2549"/>
              <a:ext cx="527" cy="0"/>
            </a:xfrm>
            <a:prstGeom prst="line">
              <a:avLst/>
            </a:prstGeom>
            <a:noFill/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2792" name="Line 24"/>
            <p:cNvSpPr>
              <a:spLocks noChangeShapeType="1"/>
            </p:cNvSpPr>
            <p:nvPr/>
          </p:nvSpPr>
          <p:spPr bwMode="auto">
            <a:xfrm>
              <a:off x="2007" y="2760"/>
              <a:ext cx="527" cy="0"/>
            </a:xfrm>
            <a:prstGeom prst="line">
              <a:avLst/>
            </a:prstGeom>
            <a:noFill/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2793" name="Line 25"/>
            <p:cNvSpPr>
              <a:spLocks noChangeShapeType="1"/>
            </p:cNvSpPr>
            <p:nvPr/>
          </p:nvSpPr>
          <p:spPr bwMode="auto">
            <a:xfrm>
              <a:off x="2007" y="2971"/>
              <a:ext cx="527" cy="0"/>
            </a:xfrm>
            <a:prstGeom prst="line">
              <a:avLst/>
            </a:prstGeom>
            <a:noFill/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2794" name="Line 26"/>
            <p:cNvSpPr>
              <a:spLocks noChangeShapeType="1"/>
            </p:cNvSpPr>
            <p:nvPr/>
          </p:nvSpPr>
          <p:spPr bwMode="auto">
            <a:xfrm>
              <a:off x="2007" y="3183"/>
              <a:ext cx="527" cy="0"/>
            </a:xfrm>
            <a:prstGeom prst="line">
              <a:avLst/>
            </a:prstGeom>
            <a:noFill/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32795" name="Line 27"/>
            <p:cNvSpPr>
              <a:spLocks noChangeShapeType="1"/>
            </p:cNvSpPr>
            <p:nvPr/>
          </p:nvSpPr>
          <p:spPr bwMode="auto">
            <a:xfrm>
              <a:off x="2007" y="3384"/>
              <a:ext cx="527" cy="0"/>
            </a:xfrm>
            <a:prstGeom prst="line">
              <a:avLst/>
            </a:prstGeom>
            <a:noFill/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32796" name="Rectangle 28"/>
          <p:cNvSpPr>
            <a:spLocks noChangeArrowheads="1"/>
          </p:cNvSpPr>
          <p:nvPr/>
        </p:nvSpPr>
        <p:spPr bwMode="auto">
          <a:xfrm>
            <a:off x="2476500" y="1774825"/>
            <a:ext cx="906463" cy="4202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ahoma" pitchFamily="32" charset="0"/>
              </a:rPr>
              <a:t>Início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ahoma" pitchFamily="32" charset="0"/>
              </a:rPr>
              <a:t>0001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ahoma" pitchFamily="32" charset="0"/>
              </a:rPr>
              <a:t>0002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ahoma" pitchFamily="32" charset="0"/>
              </a:rPr>
              <a:t>0005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ahoma" pitchFamily="32" charset="0"/>
              </a:rPr>
              <a:t>0012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ahoma" pitchFamily="32" charset="0"/>
              </a:rPr>
              <a:t>0014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ahoma" pitchFamily="32" charset="0"/>
              </a:rPr>
              <a:t>0016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ahoma" pitchFamily="32" charset="0"/>
              </a:rPr>
              <a:t>0018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ahoma" pitchFamily="32" charset="0"/>
              </a:rPr>
              <a:t>0028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ahoma" pitchFamily="32" charset="0"/>
              </a:rPr>
              <a:t>0045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ahoma" pitchFamily="32" charset="0"/>
              </a:rPr>
              <a:t>0050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ahoma" pitchFamily="32" charset="0"/>
              </a:rPr>
              <a:t>0056</a:t>
            </a:r>
          </a:p>
        </p:txBody>
      </p:sp>
      <p:sp>
        <p:nvSpPr>
          <p:cNvPr id="32797" name="Rectangle 29"/>
          <p:cNvSpPr>
            <a:spLocks noChangeArrowheads="1"/>
          </p:cNvSpPr>
          <p:nvPr/>
        </p:nvSpPr>
        <p:spPr bwMode="auto">
          <a:xfrm>
            <a:off x="6308725" y="2106613"/>
            <a:ext cx="871538" cy="1509712"/>
          </a:xfrm>
          <a:prstGeom prst="rect">
            <a:avLst/>
          </a:prstGeom>
          <a:solidFill>
            <a:srgbClr val="00279F"/>
          </a:solidFill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32798" name="Line 30"/>
          <p:cNvSpPr>
            <a:spLocks noChangeShapeType="1"/>
          </p:cNvSpPr>
          <p:nvPr/>
        </p:nvSpPr>
        <p:spPr bwMode="auto">
          <a:xfrm>
            <a:off x="6302375" y="2362200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2799" name="Line 31"/>
          <p:cNvSpPr>
            <a:spLocks noChangeShapeType="1"/>
          </p:cNvSpPr>
          <p:nvPr/>
        </p:nvSpPr>
        <p:spPr bwMode="auto">
          <a:xfrm>
            <a:off x="6302375" y="2698750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2800" name="Line 32"/>
          <p:cNvSpPr>
            <a:spLocks noChangeShapeType="1"/>
          </p:cNvSpPr>
          <p:nvPr/>
        </p:nvSpPr>
        <p:spPr bwMode="auto">
          <a:xfrm>
            <a:off x="6302375" y="3032125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2801" name="Line 33"/>
          <p:cNvSpPr>
            <a:spLocks noChangeShapeType="1"/>
          </p:cNvSpPr>
          <p:nvPr/>
        </p:nvSpPr>
        <p:spPr bwMode="auto">
          <a:xfrm>
            <a:off x="6302375" y="3368675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2802" name="Rectangle 34"/>
          <p:cNvSpPr>
            <a:spLocks noChangeArrowheads="1"/>
          </p:cNvSpPr>
          <p:nvPr/>
        </p:nvSpPr>
        <p:spPr bwMode="auto">
          <a:xfrm>
            <a:off x="7154863" y="2111375"/>
            <a:ext cx="860425" cy="1504950"/>
          </a:xfrm>
          <a:prstGeom prst="rect">
            <a:avLst/>
          </a:prstGeom>
          <a:solidFill>
            <a:srgbClr val="009999"/>
          </a:solidFill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32803" name="Line 35"/>
          <p:cNvSpPr>
            <a:spLocks noChangeShapeType="1"/>
          </p:cNvSpPr>
          <p:nvPr/>
        </p:nvSpPr>
        <p:spPr bwMode="auto">
          <a:xfrm>
            <a:off x="7148513" y="2371725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2804" name="Line 36"/>
          <p:cNvSpPr>
            <a:spLocks noChangeShapeType="1"/>
          </p:cNvSpPr>
          <p:nvPr/>
        </p:nvSpPr>
        <p:spPr bwMode="auto">
          <a:xfrm>
            <a:off x="7148513" y="2706688"/>
            <a:ext cx="838200" cy="1587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2805" name="Line 37"/>
          <p:cNvSpPr>
            <a:spLocks noChangeShapeType="1"/>
          </p:cNvSpPr>
          <p:nvPr/>
        </p:nvSpPr>
        <p:spPr bwMode="auto">
          <a:xfrm>
            <a:off x="7148513" y="3041650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2806" name="Line 38"/>
          <p:cNvSpPr>
            <a:spLocks noChangeShapeType="1"/>
          </p:cNvSpPr>
          <p:nvPr/>
        </p:nvSpPr>
        <p:spPr bwMode="auto">
          <a:xfrm>
            <a:off x="7148513" y="3376613"/>
            <a:ext cx="838200" cy="1587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2807" name="Rectangle 39"/>
          <p:cNvSpPr>
            <a:spLocks noChangeArrowheads="1"/>
          </p:cNvSpPr>
          <p:nvPr/>
        </p:nvSpPr>
        <p:spPr bwMode="auto">
          <a:xfrm>
            <a:off x="6388100" y="1700213"/>
            <a:ext cx="835025" cy="230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ahoma" pitchFamily="32" charset="0"/>
              </a:rPr>
              <a:t>Início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ahoma" pitchFamily="32" charset="0"/>
              </a:rPr>
              <a:t>0001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ahoma" pitchFamily="32" charset="0"/>
              </a:rPr>
              <a:t>0002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ahoma" pitchFamily="32" charset="0"/>
              </a:rPr>
              <a:t>0005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ahoma" pitchFamily="32" charset="0"/>
              </a:rPr>
              <a:t>0012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ahoma" pitchFamily="32" charset="0"/>
              </a:rPr>
              <a:t>0014</a:t>
            </a:r>
          </a:p>
        </p:txBody>
      </p:sp>
      <p:sp>
        <p:nvSpPr>
          <p:cNvPr id="32808" name="Line 40"/>
          <p:cNvSpPr>
            <a:spLocks noChangeShapeType="1"/>
          </p:cNvSpPr>
          <p:nvPr/>
        </p:nvSpPr>
        <p:spPr bwMode="auto">
          <a:xfrm flipV="1">
            <a:off x="4344988" y="5132388"/>
            <a:ext cx="1808162" cy="11112"/>
          </a:xfrm>
          <a:prstGeom prst="line">
            <a:avLst/>
          </a:prstGeom>
          <a:noFill/>
          <a:ln w="12600">
            <a:solidFill>
              <a:srgbClr val="FFFFFF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2809" name="Rectangle 41"/>
          <p:cNvSpPr>
            <a:spLocks noChangeArrowheads="1"/>
          </p:cNvSpPr>
          <p:nvPr/>
        </p:nvSpPr>
        <p:spPr bwMode="auto">
          <a:xfrm>
            <a:off x="6308725" y="4017963"/>
            <a:ext cx="871538" cy="1905000"/>
          </a:xfrm>
          <a:prstGeom prst="rect">
            <a:avLst/>
          </a:prstGeom>
          <a:solidFill>
            <a:srgbClr val="00279F"/>
          </a:solidFill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32810" name="Line 42"/>
          <p:cNvSpPr>
            <a:spLocks noChangeShapeType="1"/>
          </p:cNvSpPr>
          <p:nvPr/>
        </p:nvSpPr>
        <p:spPr bwMode="auto">
          <a:xfrm>
            <a:off x="6302375" y="4291013"/>
            <a:ext cx="838200" cy="1587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2811" name="Line 43"/>
          <p:cNvSpPr>
            <a:spLocks noChangeShapeType="1"/>
          </p:cNvSpPr>
          <p:nvPr/>
        </p:nvSpPr>
        <p:spPr bwMode="auto">
          <a:xfrm>
            <a:off x="6302375" y="4625975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2812" name="Line 44"/>
          <p:cNvSpPr>
            <a:spLocks noChangeShapeType="1"/>
          </p:cNvSpPr>
          <p:nvPr/>
        </p:nvSpPr>
        <p:spPr bwMode="auto">
          <a:xfrm>
            <a:off x="6302375" y="4970463"/>
            <a:ext cx="838200" cy="1587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2813" name="Line 45"/>
          <p:cNvSpPr>
            <a:spLocks noChangeShapeType="1"/>
          </p:cNvSpPr>
          <p:nvPr/>
        </p:nvSpPr>
        <p:spPr bwMode="auto">
          <a:xfrm>
            <a:off x="6302375" y="5303838"/>
            <a:ext cx="838200" cy="1587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2814" name="Rectangle 46"/>
          <p:cNvSpPr>
            <a:spLocks noChangeArrowheads="1"/>
          </p:cNvSpPr>
          <p:nvPr/>
        </p:nvSpPr>
        <p:spPr bwMode="auto">
          <a:xfrm>
            <a:off x="7154863" y="4017963"/>
            <a:ext cx="858837" cy="1905000"/>
          </a:xfrm>
          <a:prstGeom prst="rect">
            <a:avLst/>
          </a:prstGeom>
          <a:solidFill>
            <a:srgbClr val="009999"/>
          </a:solidFill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32815" name="Line 47"/>
          <p:cNvSpPr>
            <a:spLocks noChangeShapeType="1"/>
          </p:cNvSpPr>
          <p:nvPr/>
        </p:nvSpPr>
        <p:spPr bwMode="auto">
          <a:xfrm>
            <a:off x="7148513" y="4298950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2816" name="Line 48"/>
          <p:cNvSpPr>
            <a:spLocks noChangeShapeType="1"/>
          </p:cNvSpPr>
          <p:nvPr/>
        </p:nvSpPr>
        <p:spPr bwMode="auto">
          <a:xfrm>
            <a:off x="7148513" y="4633913"/>
            <a:ext cx="838200" cy="1587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2817" name="Line 49"/>
          <p:cNvSpPr>
            <a:spLocks noChangeShapeType="1"/>
          </p:cNvSpPr>
          <p:nvPr/>
        </p:nvSpPr>
        <p:spPr bwMode="auto">
          <a:xfrm>
            <a:off x="7148513" y="4970463"/>
            <a:ext cx="838200" cy="1587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2818" name="Line 50"/>
          <p:cNvSpPr>
            <a:spLocks noChangeShapeType="1"/>
          </p:cNvSpPr>
          <p:nvPr/>
        </p:nvSpPr>
        <p:spPr bwMode="auto">
          <a:xfrm>
            <a:off x="7148513" y="5289550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2819" name="Rectangle 51"/>
          <p:cNvSpPr>
            <a:spLocks noChangeArrowheads="1"/>
          </p:cNvSpPr>
          <p:nvPr/>
        </p:nvSpPr>
        <p:spPr bwMode="auto">
          <a:xfrm>
            <a:off x="6362700" y="3935413"/>
            <a:ext cx="787400" cy="198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ahoma" pitchFamily="32" charset="0"/>
              </a:rPr>
              <a:t>0016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ahoma" pitchFamily="32" charset="0"/>
              </a:rPr>
              <a:t>0018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ahoma" pitchFamily="32" charset="0"/>
              </a:rPr>
              <a:t>0028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ahoma" pitchFamily="32" charset="0"/>
              </a:rPr>
              <a:t>0045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ahoma" pitchFamily="32" charset="0"/>
              </a:rPr>
              <a:t>0050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ahoma" pitchFamily="32" charset="0"/>
              </a:rPr>
              <a:t>0056</a:t>
            </a:r>
          </a:p>
        </p:txBody>
      </p:sp>
      <p:sp>
        <p:nvSpPr>
          <p:cNvPr id="32820" name="Line 52"/>
          <p:cNvSpPr>
            <a:spLocks noChangeShapeType="1"/>
          </p:cNvSpPr>
          <p:nvPr/>
        </p:nvSpPr>
        <p:spPr bwMode="auto">
          <a:xfrm>
            <a:off x="7183438" y="5584825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2821" name="Line 53"/>
          <p:cNvSpPr>
            <a:spLocks noChangeShapeType="1"/>
          </p:cNvSpPr>
          <p:nvPr/>
        </p:nvSpPr>
        <p:spPr bwMode="auto">
          <a:xfrm>
            <a:off x="6321425" y="5589588"/>
            <a:ext cx="838200" cy="1587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Grp="1" noChangeArrowheads="1"/>
          </p:cNvSpPr>
          <p:nvPr>
            <p:ph type="title"/>
          </p:nvPr>
        </p:nvSpPr>
        <p:spPr>
          <a:xfrm>
            <a:off x="1116013" y="687388"/>
            <a:ext cx="7848600" cy="796925"/>
          </a:xfrm>
          <a:ln/>
        </p:spPr>
        <p:txBody>
          <a:bodyPr/>
          <a:lstStyle/>
          <a:p>
            <a:pPr algn="l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altLang="pt-BR" sz="4000"/>
              <a:t>Arquivos Indexados Seqüenciais</a:t>
            </a:r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16013" y="1557338"/>
            <a:ext cx="7848600" cy="4679950"/>
          </a:xfrm>
          <a:ln/>
        </p:spPr>
        <p:txBody>
          <a:bodyPr/>
          <a:lstStyle/>
          <a:p>
            <a:pPr marL="341313" indent="-341313">
              <a:lnSpc>
                <a:spcPct val="80000"/>
              </a:lnSpc>
              <a:spcBef>
                <a:spcPts val="700"/>
              </a:spcBef>
              <a:buClr>
                <a:srgbClr val="FFFFFF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800"/>
              <a:t>Arquivos Seqüenciais passíveis de serem acessados através de tabelas de índices.</a:t>
            </a:r>
          </a:p>
          <a:p>
            <a:pPr marL="341313" indent="-341313">
              <a:lnSpc>
                <a:spcPct val="80000"/>
              </a:lnSpc>
              <a:spcBef>
                <a:spcPts val="700"/>
              </a:spcBef>
              <a:buClr>
                <a:srgbClr val="FFFFFF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800"/>
              <a:t>Exemplo mais típico: </a:t>
            </a:r>
            <a:r>
              <a:rPr lang="en-GB" altLang="pt-BR" sz="2800">
                <a:solidFill>
                  <a:srgbClr val="F57B49"/>
                </a:solidFill>
              </a:rPr>
              <a:t>ISAM</a:t>
            </a:r>
            <a:r>
              <a:rPr lang="en-GB" altLang="pt-BR" sz="2800"/>
              <a:t>  (IBM):</a:t>
            </a:r>
          </a:p>
          <a:p>
            <a:pPr marL="741363" lvl="1" indent="-284163">
              <a:lnSpc>
                <a:spcPct val="80000"/>
              </a:lnSpc>
              <a:spcBef>
                <a:spcPts val="600"/>
              </a:spcBef>
              <a:buClr>
                <a:srgbClr val="FAFD00"/>
              </a:buClr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400">
                <a:solidFill>
                  <a:srgbClr val="FAFD00"/>
                </a:solidFill>
              </a:rPr>
              <a:t>Indexed Sequential Access Method;</a:t>
            </a:r>
          </a:p>
          <a:p>
            <a:pPr marL="741363" lvl="1" indent="-284163">
              <a:lnSpc>
                <a:spcPct val="80000"/>
              </a:lnSpc>
              <a:spcBef>
                <a:spcPts val="600"/>
              </a:spcBef>
              <a:buClr>
                <a:srgbClr val="FFFFFF"/>
              </a:buClr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400"/>
              <a:t>mais utilizado método de gerência de arquivos durante muito tempo;</a:t>
            </a:r>
          </a:p>
          <a:p>
            <a:pPr marL="741363" lvl="1" indent="-284163">
              <a:lnSpc>
                <a:spcPct val="80000"/>
              </a:lnSpc>
              <a:spcBef>
                <a:spcPts val="600"/>
              </a:spcBef>
              <a:buClr>
                <a:srgbClr val="FFFFFF"/>
              </a:buClr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400"/>
              <a:t>suportado por linguagens de programação MUITO velhas como COBOL ou PL/1;</a:t>
            </a:r>
          </a:p>
          <a:p>
            <a:pPr marL="741363" lvl="1" indent="-284163">
              <a:lnSpc>
                <a:spcPct val="80000"/>
              </a:lnSpc>
              <a:spcBef>
                <a:spcPts val="600"/>
              </a:spcBef>
              <a:buClr>
                <a:srgbClr val="FFFFFF"/>
              </a:buClr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400"/>
              <a:t>existia como pacote de software disponível inicialmente só para mainframes (Ex.: IBM 4341 e linha VMS);</a:t>
            </a:r>
          </a:p>
          <a:p>
            <a:pPr marL="741363" lvl="1" indent="-284163">
              <a:lnSpc>
                <a:spcPct val="80000"/>
              </a:lnSpc>
              <a:spcBef>
                <a:spcPts val="600"/>
              </a:spcBef>
              <a:buClr>
                <a:srgbClr val="FFFFFF"/>
              </a:buClr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400"/>
              <a:t>mais tarde passou a existir também para PCs sob DOS.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>
            <a:spLocks noGrp="1" noChangeArrowheads="1"/>
          </p:cNvSpPr>
          <p:nvPr>
            <p:ph type="title"/>
          </p:nvPr>
        </p:nvSpPr>
        <p:spPr>
          <a:xfrm>
            <a:off x="1116013" y="687388"/>
            <a:ext cx="7848600" cy="796925"/>
          </a:xfrm>
          <a:ln/>
        </p:spPr>
        <p:txBody>
          <a:bodyPr/>
          <a:lstStyle/>
          <a:p>
            <a:pPr algn="l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altLang="pt-BR" sz="2800"/>
              <a:t>Arquivos Indexados Seqüenciais: características</a:t>
            </a:r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116013" y="1557338"/>
            <a:ext cx="7848600" cy="4679950"/>
          </a:xfrm>
          <a:ln/>
        </p:spPr>
        <p:txBody>
          <a:bodyPr/>
          <a:lstStyle/>
          <a:p>
            <a:pPr marL="341313" indent="-341313">
              <a:lnSpc>
                <a:spcPct val="90000"/>
              </a:lnSpc>
              <a:spcBef>
                <a:spcPts val="600"/>
              </a:spcBef>
              <a:buClr>
                <a:srgbClr val="FFFFFF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400"/>
              <a:t>Arquivo ordenado por chave primária;</a:t>
            </a:r>
          </a:p>
          <a:p>
            <a:pPr marL="341313" indent="-341313">
              <a:lnSpc>
                <a:spcPct val="90000"/>
              </a:lnSpc>
              <a:spcBef>
                <a:spcPts val="600"/>
              </a:spcBef>
              <a:buClr>
                <a:srgbClr val="FFFFFF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400"/>
              <a:t>tabela de índices também ordenada por chave primária é usada para acessar áreas do arquivo.</a:t>
            </a:r>
          </a:p>
          <a:p>
            <a:pPr marL="741363" lvl="1" indent="-284163">
              <a:lnSpc>
                <a:spcPct val="90000"/>
              </a:lnSpc>
              <a:spcBef>
                <a:spcPts val="500"/>
              </a:spcBef>
              <a:buClr>
                <a:srgbClr val="FFFFFF"/>
              </a:buClr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000"/>
              <a:t>Originalmente essas tabelas ficava no começo do próprio arquivo.</a:t>
            </a:r>
          </a:p>
          <a:p>
            <a:pPr marL="341313" indent="-341313">
              <a:lnSpc>
                <a:spcPct val="90000"/>
              </a:lnSpc>
              <a:spcBef>
                <a:spcPts val="600"/>
              </a:spcBef>
              <a:buClr>
                <a:srgbClr val="FFFFFF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400"/>
              <a:t>Tabela de índices pode ter vários níveis </a:t>
            </a:r>
            <a:br>
              <a:rPr lang="en-GB" altLang="pt-BR" sz="2400"/>
            </a:br>
            <a:r>
              <a:rPr lang="en-GB" altLang="pt-BR" sz="2400"/>
              <a:t>(</a:t>
            </a:r>
            <a:r>
              <a:rPr lang="en-GB" altLang="pt-BR" sz="2000"/>
              <a:t>índice hierárquico ou</a:t>
            </a:r>
            <a:r>
              <a:rPr lang="en-GB" altLang="pt-BR" sz="2400"/>
              <a:t> “</a:t>
            </a:r>
            <a:r>
              <a:rPr lang="en-GB" altLang="pt-BR" sz="2000"/>
              <a:t>quase-árvore”</a:t>
            </a:r>
            <a:r>
              <a:rPr lang="en-GB" altLang="pt-BR" sz="2400"/>
              <a:t>);</a:t>
            </a:r>
          </a:p>
          <a:p>
            <a:pPr marL="341313" indent="-341313">
              <a:lnSpc>
                <a:spcPct val="90000"/>
              </a:lnSpc>
              <a:spcBef>
                <a:spcPts val="600"/>
              </a:spcBef>
              <a:buClr>
                <a:srgbClr val="FFFFFF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400"/>
              <a:t>inserções são realizadas na </a:t>
            </a:r>
            <a:r>
              <a:rPr lang="en-GB" altLang="pt-BR" sz="2400" b="1" i="1">
                <a:solidFill>
                  <a:srgbClr val="FAFD00"/>
                </a:solidFill>
              </a:rPr>
              <a:t>área de overflow</a:t>
            </a:r>
            <a:r>
              <a:rPr lang="en-GB" altLang="pt-BR" sz="2400"/>
              <a:t> ou área de espaço livre. Também indexada na tabela;</a:t>
            </a:r>
          </a:p>
          <a:p>
            <a:pPr marL="341313" indent="-341313">
              <a:lnSpc>
                <a:spcPct val="90000"/>
              </a:lnSpc>
              <a:spcBef>
                <a:spcPts val="600"/>
              </a:spcBef>
              <a:buClr>
                <a:srgbClr val="FFFFFF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400"/>
              <a:t>deleções somente são marcadas;</a:t>
            </a:r>
          </a:p>
          <a:p>
            <a:pPr marL="341313" indent="-341313">
              <a:lnSpc>
                <a:spcPct val="90000"/>
              </a:lnSpc>
              <a:spcBef>
                <a:spcPts val="600"/>
              </a:spcBef>
              <a:buClr>
                <a:srgbClr val="FFFFFF"/>
              </a:buClr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pt-BR" sz="2400"/>
              <a:t>atualização periódica através de cópia do arquivo.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 noGrp="1" noChangeArrowheads="1"/>
          </p:cNvSpPr>
          <p:nvPr>
            <p:ph type="title"/>
          </p:nvPr>
        </p:nvSpPr>
        <p:spPr>
          <a:xfrm>
            <a:off x="1116013" y="582613"/>
            <a:ext cx="7848600" cy="1008062"/>
          </a:xfrm>
          <a:ln/>
        </p:spPr>
        <p:txBody>
          <a:bodyPr/>
          <a:lstStyle/>
          <a:p>
            <a:pPr algn="l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altLang="pt-BR" sz="3000"/>
              <a:t>Arquivos Indexados Seqüenciais</a:t>
            </a:r>
            <a:br>
              <a:rPr lang="pt-BR" altLang="pt-BR" sz="3000"/>
            </a:br>
            <a:r>
              <a:rPr lang="pt-BR" altLang="pt-BR" sz="3000"/>
              <a:t>Idéia geral</a:t>
            </a:r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7138988" y="1100138"/>
            <a:ext cx="871537" cy="3490912"/>
          </a:xfrm>
          <a:prstGeom prst="rect">
            <a:avLst/>
          </a:prstGeom>
          <a:solidFill>
            <a:srgbClr val="00279F"/>
          </a:solidFill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35843" name="Line 3"/>
          <p:cNvSpPr>
            <a:spLocks noChangeShapeType="1"/>
          </p:cNvSpPr>
          <p:nvPr/>
        </p:nvSpPr>
        <p:spPr bwMode="auto">
          <a:xfrm>
            <a:off x="7132638" y="1355725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5844" name="Line 4"/>
          <p:cNvSpPr>
            <a:spLocks noChangeShapeType="1"/>
          </p:cNvSpPr>
          <p:nvPr/>
        </p:nvSpPr>
        <p:spPr bwMode="auto">
          <a:xfrm>
            <a:off x="7132638" y="1692275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5845" name="Line 5"/>
          <p:cNvSpPr>
            <a:spLocks noChangeShapeType="1"/>
          </p:cNvSpPr>
          <p:nvPr/>
        </p:nvSpPr>
        <p:spPr bwMode="auto">
          <a:xfrm>
            <a:off x="7132638" y="2025650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5846" name="Line 6"/>
          <p:cNvSpPr>
            <a:spLocks noChangeShapeType="1"/>
          </p:cNvSpPr>
          <p:nvPr/>
        </p:nvSpPr>
        <p:spPr bwMode="auto">
          <a:xfrm>
            <a:off x="7132638" y="2362200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5847" name="Line 7"/>
          <p:cNvSpPr>
            <a:spLocks noChangeShapeType="1"/>
          </p:cNvSpPr>
          <p:nvPr/>
        </p:nvSpPr>
        <p:spPr bwMode="auto">
          <a:xfrm>
            <a:off x="7132638" y="2695575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5848" name="Line 8"/>
          <p:cNvSpPr>
            <a:spLocks noChangeShapeType="1"/>
          </p:cNvSpPr>
          <p:nvPr/>
        </p:nvSpPr>
        <p:spPr bwMode="auto">
          <a:xfrm>
            <a:off x="7132638" y="2955925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5849" name="Line 9"/>
          <p:cNvSpPr>
            <a:spLocks noChangeShapeType="1"/>
          </p:cNvSpPr>
          <p:nvPr/>
        </p:nvSpPr>
        <p:spPr bwMode="auto">
          <a:xfrm>
            <a:off x="7132638" y="3290888"/>
            <a:ext cx="838200" cy="1587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5850" name="Line 10"/>
          <p:cNvSpPr>
            <a:spLocks noChangeShapeType="1"/>
          </p:cNvSpPr>
          <p:nvPr/>
        </p:nvSpPr>
        <p:spPr bwMode="auto">
          <a:xfrm>
            <a:off x="7132638" y="3625850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5851" name="Line 11"/>
          <p:cNvSpPr>
            <a:spLocks noChangeShapeType="1"/>
          </p:cNvSpPr>
          <p:nvPr/>
        </p:nvSpPr>
        <p:spPr bwMode="auto">
          <a:xfrm>
            <a:off x="7132638" y="3970338"/>
            <a:ext cx="838200" cy="1587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5852" name="Line 12"/>
          <p:cNvSpPr>
            <a:spLocks noChangeShapeType="1"/>
          </p:cNvSpPr>
          <p:nvPr/>
        </p:nvSpPr>
        <p:spPr bwMode="auto">
          <a:xfrm>
            <a:off x="7132638" y="4303713"/>
            <a:ext cx="838200" cy="1587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5853" name="Rectangle 13"/>
          <p:cNvSpPr>
            <a:spLocks noChangeArrowheads="1"/>
          </p:cNvSpPr>
          <p:nvPr/>
        </p:nvSpPr>
        <p:spPr bwMode="auto">
          <a:xfrm>
            <a:off x="7985125" y="1104900"/>
            <a:ext cx="825500" cy="3486150"/>
          </a:xfrm>
          <a:prstGeom prst="rect">
            <a:avLst/>
          </a:prstGeom>
          <a:gradFill rotWithShape="0">
            <a:gsLst>
              <a:gs pos="0">
                <a:srgbClr val="006A6A"/>
              </a:gs>
              <a:gs pos="100000">
                <a:srgbClr val="009999"/>
              </a:gs>
            </a:gsLst>
            <a:lin ang="5400000" scaled="1"/>
          </a:gradFill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35854" name="Line 14"/>
          <p:cNvSpPr>
            <a:spLocks noChangeShapeType="1"/>
          </p:cNvSpPr>
          <p:nvPr/>
        </p:nvSpPr>
        <p:spPr bwMode="auto">
          <a:xfrm>
            <a:off x="7978775" y="1365250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5855" name="Line 15"/>
          <p:cNvSpPr>
            <a:spLocks noChangeShapeType="1"/>
          </p:cNvSpPr>
          <p:nvPr/>
        </p:nvSpPr>
        <p:spPr bwMode="auto">
          <a:xfrm>
            <a:off x="7978775" y="1700213"/>
            <a:ext cx="838200" cy="1587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5856" name="Line 16"/>
          <p:cNvSpPr>
            <a:spLocks noChangeShapeType="1"/>
          </p:cNvSpPr>
          <p:nvPr/>
        </p:nvSpPr>
        <p:spPr bwMode="auto">
          <a:xfrm>
            <a:off x="7978775" y="2035175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5857" name="Line 17"/>
          <p:cNvSpPr>
            <a:spLocks noChangeShapeType="1"/>
          </p:cNvSpPr>
          <p:nvPr/>
        </p:nvSpPr>
        <p:spPr bwMode="auto">
          <a:xfrm>
            <a:off x="7978775" y="2370138"/>
            <a:ext cx="838200" cy="1587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5858" name="Line 18"/>
          <p:cNvSpPr>
            <a:spLocks noChangeShapeType="1"/>
          </p:cNvSpPr>
          <p:nvPr/>
        </p:nvSpPr>
        <p:spPr bwMode="auto">
          <a:xfrm>
            <a:off x="7978775" y="2705100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5859" name="Line 19"/>
          <p:cNvSpPr>
            <a:spLocks noChangeShapeType="1"/>
          </p:cNvSpPr>
          <p:nvPr/>
        </p:nvSpPr>
        <p:spPr bwMode="auto">
          <a:xfrm>
            <a:off x="7978775" y="2963863"/>
            <a:ext cx="838200" cy="1587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5860" name="Line 20"/>
          <p:cNvSpPr>
            <a:spLocks noChangeShapeType="1"/>
          </p:cNvSpPr>
          <p:nvPr/>
        </p:nvSpPr>
        <p:spPr bwMode="auto">
          <a:xfrm>
            <a:off x="7978775" y="3298825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5861" name="Line 21"/>
          <p:cNvSpPr>
            <a:spLocks noChangeShapeType="1"/>
          </p:cNvSpPr>
          <p:nvPr/>
        </p:nvSpPr>
        <p:spPr bwMode="auto">
          <a:xfrm>
            <a:off x="7978775" y="3633788"/>
            <a:ext cx="838200" cy="1587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5862" name="Line 22"/>
          <p:cNvSpPr>
            <a:spLocks noChangeShapeType="1"/>
          </p:cNvSpPr>
          <p:nvPr/>
        </p:nvSpPr>
        <p:spPr bwMode="auto">
          <a:xfrm>
            <a:off x="7978775" y="3970338"/>
            <a:ext cx="838200" cy="1587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5863" name="Line 23"/>
          <p:cNvSpPr>
            <a:spLocks noChangeShapeType="1"/>
          </p:cNvSpPr>
          <p:nvPr/>
        </p:nvSpPr>
        <p:spPr bwMode="auto">
          <a:xfrm>
            <a:off x="7978775" y="4289425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5864" name="Rectangle 24"/>
          <p:cNvSpPr>
            <a:spLocks noChangeArrowheads="1"/>
          </p:cNvSpPr>
          <p:nvPr/>
        </p:nvSpPr>
        <p:spPr bwMode="auto">
          <a:xfrm>
            <a:off x="7231063" y="692150"/>
            <a:ext cx="696912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imes New Roman" pitchFamily="16" charset="0"/>
              </a:rPr>
              <a:t>Início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imes New Roman" pitchFamily="16" charset="0"/>
              </a:rPr>
              <a:t>0001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imes New Roman" pitchFamily="16" charset="0"/>
              </a:rPr>
              <a:t>0002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imes New Roman" pitchFamily="16" charset="0"/>
              </a:rPr>
              <a:t>0005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imes New Roman" pitchFamily="16" charset="0"/>
              </a:rPr>
              <a:t>0012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imes New Roman" pitchFamily="16" charset="0"/>
              </a:rPr>
              <a:t>0014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imes New Roman" pitchFamily="16" charset="0"/>
              </a:rPr>
              <a:t>0016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imes New Roman" pitchFamily="16" charset="0"/>
              </a:rPr>
              <a:t>0018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imes New Roman" pitchFamily="16" charset="0"/>
              </a:rPr>
              <a:t>0028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imes New Roman" pitchFamily="16" charset="0"/>
              </a:rPr>
              <a:t>0045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imes New Roman" pitchFamily="16" charset="0"/>
              </a:rPr>
              <a:t>0050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imes New Roman" pitchFamily="16" charset="0"/>
              </a:rPr>
              <a:t>0056</a:t>
            </a:r>
          </a:p>
        </p:txBody>
      </p:sp>
      <p:sp>
        <p:nvSpPr>
          <p:cNvPr id="35865" name="Rectangle 25"/>
          <p:cNvSpPr>
            <a:spLocks noChangeArrowheads="1"/>
          </p:cNvSpPr>
          <p:nvPr/>
        </p:nvSpPr>
        <p:spPr bwMode="auto">
          <a:xfrm>
            <a:off x="7142163" y="4608513"/>
            <a:ext cx="871537" cy="1595437"/>
          </a:xfrm>
          <a:prstGeom prst="rect">
            <a:avLst/>
          </a:prstGeom>
          <a:gradFill rotWithShape="0">
            <a:gsLst>
              <a:gs pos="0">
                <a:srgbClr val="B1B1B1"/>
              </a:gs>
              <a:gs pos="50000">
                <a:srgbClr val="FFFFFF"/>
              </a:gs>
              <a:gs pos="100000">
                <a:srgbClr val="B1B1B1"/>
              </a:gs>
            </a:gsLst>
            <a:lin ang="5400000" scaled="1"/>
          </a:gradFill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35866" name="Line 26"/>
          <p:cNvSpPr>
            <a:spLocks noChangeShapeType="1"/>
          </p:cNvSpPr>
          <p:nvPr/>
        </p:nvSpPr>
        <p:spPr bwMode="auto">
          <a:xfrm>
            <a:off x="7135813" y="4881563"/>
            <a:ext cx="838200" cy="1587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5867" name="Line 27"/>
          <p:cNvSpPr>
            <a:spLocks noChangeShapeType="1"/>
          </p:cNvSpPr>
          <p:nvPr/>
        </p:nvSpPr>
        <p:spPr bwMode="auto">
          <a:xfrm>
            <a:off x="7135813" y="5216525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5868" name="Line 28"/>
          <p:cNvSpPr>
            <a:spLocks noChangeShapeType="1"/>
          </p:cNvSpPr>
          <p:nvPr/>
        </p:nvSpPr>
        <p:spPr bwMode="auto">
          <a:xfrm>
            <a:off x="7135813" y="5561013"/>
            <a:ext cx="838200" cy="1587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5869" name="Line 29"/>
          <p:cNvSpPr>
            <a:spLocks noChangeShapeType="1"/>
          </p:cNvSpPr>
          <p:nvPr/>
        </p:nvSpPr>
        <p:spPr bwMode="auto">
          <a:xfrm>
            <a:off x="7135813" y="5894388"/>
            <a:ext cx="838200" cy="1587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5870" name="Rectangle 30"/>
          <p:cNvSpPr>
            <a:spLocks noChangeArrowheads="1"/>
          </p:cNvSpPr>
          <p:nvPr/>
        </p:nvSpPr>
        <p:spPr bwMode="auto">
          <a:xfrm>
            <a:off x="7988300" y="4608513"/>
            <a:ext cx="823913" cy="1603375"/>
          </a:xfrm>
          <a:prstGeom prst="rect">
            <a:avLst/>
          </a:prstGeom>
          <a:gradFill rotWithShape="0">
            <a:gsLst>
              <a:gs pos="0">
                <a:srgbClr val="23236A"/>
              </a:gs>
              <a:gs pos="50000">
                <a:srgbClr val="333399"/>
              </a:gs>
              <a:gs pos="100000">
                <a:srgbClr val="23236A"/>
              </a:gs>
            </a:gsLst>
            <a:lin ang="5400000" scaled="1"/>
          </a:gradFill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35871" name="Line 31"/>
          <p:cNvSpPr>
            <a:spLocks noChangeShapeType="1"/>
          </p:cNvSpPr>
          <p:nvPr/>
        </p:nvSpPr>
        <p:spPr bwMode="auto">
          <a:xfrm>
            <a:off x="7981950" y="4889500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5872" name="Line 32"/>
          <p:cNvSpPr>
            <a:spLocks noChangeShapeType="1"/>
          </p:cNvSpPr>
          <p:nvPr/>
        </p:nvSpPr>
        <p:spPr bwMode="auto">
          <a:xfrm>
            <a:off x="7981950" y="5224463"/>
            <a:ext cx="838200" cy="1587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5873" name="Line 33"/>
          <p:cNvSpPr>
            <a:spLocks noChangeShapeType="1"/>
          </p:cNvSpPr>
          <p:nvPr/>
        </p:nvSpPr>
        <p:spPr bwMode="auto">
          <a:xfrm>
            <a:off x="7981950" y="5561013"/>
            <a:ext cx="838200" cy="1587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5874" name="Line 34"/>
          <p:cNvSpPr>
            <a:spLocks noChangeShapeType="1"/>
          </p:cNvSpPr>
          <p:nvPr/>
        </p:nvSpPr>
        <p:spPr bwMode="auto">
          <a:xfrm>
            <a:off x="7981950" y="5880100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5875" name="Rectangle 35"/>
          <p:cNvSpPr>
            <a:spLocks noChangeArrowheads="1"/>
          </p:cNvSpPr>
          <p:nvPr/>
        </p:nvSpPr>
        <p:spPr bwMode="auto">
          <a:xfrm>
            <a:off x="2468563" y="2282825"/>
            <a:ext cx="871537" cy="1905000"/>
          </a:xfrm>
          <a:prstGeom prst="rect">
            <a:avLst/>
          </a:prstGeom>
          <a:solidFill>
            <a:srgbClr val="00279F"/>
          </a:solidFill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35876" name="Line 36"/>
          <p:cNvSpPr>
            <a:spLocks noChangeShapeType="1"/>
          </p:cNvSpPr>
          <p:nvPr/>
        </p:nvSpPr>
        <p:spPr bwMode="auto">
          <a:xfrm>
            <a:off x="2462213" y="2555875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5877" name="Line 37"/>
          <p:cNvSpPr>
            <a:spLocks noChangeShapeType="1"/>
          </p:cNvSpPr>
          <p:nvPr/>
        </p:nvSpPr>
        <p:spPr bwMode="auto">
          <a:xfrm>
            <a:off x="2462213" y="2890838"/>
            <a:ext cx="838200" cy="1587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5878" name="Line 38"/>
          <p:cNvSpPr>
            <a:spLocks noChangeShapeType="1"/>
          </p:cNvSpPr>
          <p:nvPr/>
        </p:nvSpPr>
        <p:spPr bwMode="auto">
          <a:xfrm>
            <a:off x="2462213" y="3235325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5879" name="Line 39"/>
          <p:cNvSpPr>
            <a:spLocks noChangeShapeType="1"/>
          </p:cNvSpPr>
          <p:nvPr/>
        </p:nvSpPr>
        <p:spPr bwMode="auto">
          <a:xfrm>
            <a:off x="2462213" y="3568700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5880" name="Rectangle 40"/>
          <p:cNvSpPr>
            <a:spLocks noChangeArrowheads="1"/>
          </p:cNvSpPr>
          <p:nvPr/>
        </p:nvSpPr>
        <p:spPr bwMode="auto">
          <a:xfrm>
            <a:off x="3314700" y="2282825"/>
            <a:ext cx="858838" cy="1905000"/>
          </a:xfrm>
          <a:prstGeom prst="rect">
            <a:avLst/>
          </a:prstGeom>
          <a:solidFill>
            <a:srgbClr val="009999"/>
          </a:solidFill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35881" name="Line 41"/>
          <p:cNvSpPr>
            <a:spLocks noChangeShapeType="1"/>
          </p:cNvSpPr>
          <p:nvPr/>
        </p:nvSpPr>
        <p:spPr bwMode="auto">
          <a:xfrm>
            <a:off x="3308350" y="2563813"/>
            <a:ext cx="838200" cy="1587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5882" name="Line 42"/>
          <p:cNvSpPr>
            <a:spLocks noChangeShapeType="1"/>
          </p:cNvSpPr>
          <p:nvPr/>
        </p:nvSpPr>
        <p:spPr bwMode="auto">
          <a:xfrm>
            <a:off x="3308350" y="2898775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5883" name="Line 43"/>
          <p:cNvSpPr>
            <a:spLocks noChangeShapeType="1"/>
          </p:cNvSpPr>
          <p:nvPr/>
        </p:nvSpPr>
        <p:spPr bwMode="auto">
          <a:xfrm>
            <a:off x="3308350" y="3235325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5884" name="Line 44"/>
          <p:cNvSpPr>
            <a:spLocks noChangeShapeType="1"/>
          </p:cNvSpPr>
          <p:nvPr/>
        </p:nvSpPr>
        <p:spPr bwMode="auto">
          <a:xfrm>
            <a:off x="3308350" y="3554413"/>
            <a:ext cx="838200" cy="1587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5885" name="Rectangle 45"/>
          <p:cNvSpPr>
            <a:spLocks noChangeArrowheads="1"/>
          </p:cNvSpPr>
          <p:nvPr/>
        </p:nvSpPr>
        <p:spPr bwMode="auto">
          <a:xfrm>
            <a:off x="2573338" y="2200275"/>
            <a:ext cx="658812" cy="198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imes New Roman" pitchFamily="16" charset="0"/>
              </a:rPr>
              <a:t>0012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imes New Roman" pitchFamily="16" charset="0"/>
              </a:rPr>
              <a:t>0012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imes New Roman" pitchFamily="16" charset="0"/>
              </a:rPr>
              <a:t>0018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imes New Roman" pitchFamily="16" charset="0"/>
              </a:rPr>
              <a:t>0018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imes New Roman" pitchFamily="16" charset="0"/>
              </a:rPr>
              <a:t>0056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imes New Roman" pitchFamily="16" charset="0"/>
              </a:rPr>
              <a:t>0056</a:t>
            </a:r>
          </a:p>
        </p:txBody>
      </p:sp>
      <p:sp>
        <p:nvSpPr>
          <p:cNvPr id="35886" name="Line 46"/>
          <p:cNvSpPr>
            <a:spLocks noChangeShapeType="1"/>
          </p:cNvSpPr>
          <p:nvPr/>
        </p:nvSpPr>
        <p:spPr bwMode="auto">
          <a:xfrm>
            <a:off x="3343275" y="3849688"/>
            <a:ext cx="838200" cy="1587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5887" name="Line 47"/>
          <p:cNvSpPr>
            <a:spLocks noChangeShapeType="1"/>
          </p:cNvSpPr>
          <p:nvPr/>
        </p:nvSpPr>
        <p:spPr bwMode="auto">
          <a:xfrm>
            <a:off x="2481263" y="3854450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5888" name="Line 48"/>
          <p:cNvSpPr>
            <a:spLocks noChangeShapeType="1"/>
          </p:cNvSpPr>
          <p:nvPr/>
        </p:nvSpPr>
        <p:spPr bwMode="auto">
          <a:xfrm flipV="1">
            <a:off x="3760788" y="1219200"/>
            <a:ext cx="3375025" cy="1225550"/>
          </a:xfrm>
          <a:prstGeom prst="line">
            <a:avLst/>
          </a:prstGeom>
          <a:noFill/>
          <a:ln w="12600">
            <a:solidFill>
              <a:srgbClr val="FC0128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5889" name="Line 49"/>
          <p:cNvSpPr>
            <a:spLocks noChangeShapeType="1"/>
          </p:cNvSpPr>
          <p:nvPr/>
        </p:nvSpPr>
        <p:spPr bwMode="auto">
          <a:xfrm>
            <a:off x="3829050" y="2711450"/>
            <a:ext cx="3306763" cy="2033588"/>
          </a:xfrm>
          <a:prstGeom prst="line">
            <a:avLst/>
          </a:prstGeom>
          <a:noFill/>
          <a:ln w="12600">
            <a:solidFill>
              <a:srgbClr val="F57B49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5890" name="Line 50"/>
          <p:cNvSpPr>
            <a:spLocks noChangeShapeType="1"/>
          </p:cNvSpPr>
          <p:nvPr/>
        </p:nvSpPr>
        <p:spPr bwMode="auto">
          <a:xfrm flipV="1">
            <a:off x="3803650" y="2541588"/>
            <a:ext cx="3324225" cy="539750"/>
          </a:xfrm>
          <a:prstGeom prst="line">
            <a:avLst/>
          </a:prstGeom>
          <a:noFill/>
          <a:ln w="12600">
            <a:solidFill>
              <a:srgbClr val="FC0128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5891" name="Line 51"/>
          <p:cNvSpPr>
            <a:spLocks noChangeShapeType="1"/>
          </p:cNvSpPr>
          <p:nvPr/>
        </p:nvSpPr>
        <p:spPr bwMode="auto">
          <a:xfrm>
            <a:off x="3811588" y="3422650"/>
            <a:ext cx="3306762" cy="1649413"/>
          </a:xfrm>
          <a:prstGeom prst="line">
            <a:avLst/>
          </a:prstGeom>
          <a:noFill/>
          <a:ln w="12600">
            <a:solidFill>
              <a:srgbClr val="F57B49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5892" name="Line 52"/>
          <p:cNvSpPr>
            <a:spLocks noChangeShapeType="1"/>
          </p:cNvSpPr>
          <p:nvPr/>
        </p:nvSpPr>
        <p:spPr bwMode="auto">
          <a:xfrm flipV="1">
            <a:off x="3819525" y="3438525"/>
            <a:ext cx="3308350" cy="279400"/>
          </a:xfrm>
          <a:prstGeom prst="line">
            <a:avLst/>
          </a:prstGeom>
          <a:noFill/>
          <a:ln w="12600">
            <a:solidFill>
              <a:srgbClr val="FC0128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5893" name="Line 53"/>
          <p:cNvSpPr>
            <a:spLocks noChangeShapeType="1"/>
          </p:cNvSpPr>
          <p:nvPr/>
        </p:nvSpPr>
        <p:spPr bwMode="auto">
          <a:xfrm>
            <a:off x="3836988" y="4016375"/>
            <a:ext cx="3248025" cy="1674813"/>
          </a:xfrm>
          <a:prstGeom prst="line">
            <a:avLst/>
          </a:prstGeom>
          <a:noFill/>
          <a:ln w="12600">
            <a:solidFill>
              <a:srgbClr val="F57B49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5894" name="Rectangle 54"/>
          <p:cNvSpPr>
            <a:spLocks noChangeArrowheads="1"/>
          </p:cNvSpPr>
          <p:nvPr/>
        </p:nvSpPr>
        <p:spPr bwMode="auto">
          <a:xfrm>
            <a:off x="968375" y="5842000"/>
            <a:ext cx="58578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160" tIns="46080" rIns="92160" bIns="4608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eaLnBrk="0" hangingPunct="0">
              <a:buClrTx/>
              <a:buFontTx/>
              <a:buNone/>
            </a:pPr>
            <a:r>
              <a:rPr lang="en-GB" altLang="pt-BR" sz="2000">
                <a:solidFill>
                  <a:srgbClr val="FFFFFF"/>
                </a:solidFill>
                <a:latin typeface="Tahoma" pitchFamily="32" charset="0"/>
              </a:rPr>
              <a:t>Área de Espaço Disponível ou Overflow Area</a:t>
            </a:r>
          </a:p>
        </p:txBody>
      </p:sp>
      <p:sp>
        <p:nvSpPr>
          <p:cNvPr id="35895" name="AutoShape 55"/>
          <p:cNvSpPr>
            <a:spLocks noChangeArrowheads="1"/>
          </p:cNvSpPr>
          <p:nvPr/>
        </p:nvSpPr>
        <p:spPr bwMode="auto">
          <a:xfrm>
            <a:off x="6608763" y="5940425"/>
            <a:ext cx="300037" cy="230188"/>
          </a:xfrm>
          <a:prstGeom prst="rightArrow">
            <a:avLst>
              <a:gd name="adj1" fmla="val 50000"/>
              <a:gd name="adj2" fmla="val 32586"/>
            </a:avLst>
          </a:prstGeom>
          <a:solidFill>
            <a:srgbClr val="BBE0E3"/>
          </a:solidFill>
          <a:ln w="126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35896" name="Rectangle 56"/>
          <p:cNvSpPr>
            <a:spLocks noChangeArrowheads="1"/>
          </p:cNvSpPr>
          <p:nvPr/>
        </p:nvSpPr>
        <p:spPr bwMode="auto">
          <a:xfrm>
            <a:off x="2200275" y="1762125"/>
            <a:ext cx="23209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160" tIns="46080" rIns="92160" bIns="4608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eaLnBrk="0" hangingPunct="0">
              <a:buClrTx/>
              <a:buFontTx/>
              <a:buNone/>
            </a:pPr>
            <a:r>
              <a:rPr lang="en-GB" altLang="pt-BR" sz="2000">
                <a:solidFill>
                  <a:srgbClr val="FFFFFF"/>
                </a:solidFill>
                <a:latin typeface="Tahoma" pitchFamily="32" charset="0"/>
              </a:rPr>
              <a:t>Índice de Acesso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1"/>
          <p:cNvSpPr>
            <a:spLocks noGrp="1" noChangeArrowheads="1"/>
          </p:cNvSpPr>
          <p:nvPr>
            <p:ph type="title"/>
          </p:nvPr>
        </p:nvSpPr>
        <p:spPr>
          <a:xfrm>
            <a:off x="1116013" y="582613"/>
            <a:ext cx="7848600" cy="1008062"/>
          </a:xfrm>
          <a:ln/>
        </p:spPr>
        <p:txBody>
          <a:bodyPr/>
          <a:lstStyle/>
          <a:p>
            <a:pPr algn="l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altLang="pt-BR" sz="3000"/>
              <a:t>Arquivos Indexados Seqüenciais</a:t>
            </a:r>
            <a:br>
              <a:rPr lang="pt-BR" altLang="pt-BR" sz="3000"/>
            </a:br>
            <a:r>
              <a:rPr lang="pt-BR" altLang="pt-BR" sz="3000"/>
              <a:t>Inserção do 15</a:t>
            </a:r>
          </a:p>
        </p:txBody>
      </p:sp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7138988" y="1100138"/>
            <a:ext cx="871537" cy="3490912"/>
          </a:xfrm>
          <a:prstGeom prst="rect">
            <a:avLst/>
          </a:prstGeom>
          <a:solidFill>
            <a:srgbClr val="00279F"/>
          </a:solidFill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36867" name="Line 3"/>
          <p:cNvSpPr>
            <a:spLocks noChangeShapeType="1"/>
          </p:cNvSpPr>
          <p:nvPr/>
        </p:nvSpPr>
        <p:spPr bwMode="auto">
          <a:xfrm>
            <a:off x="7132638" y="1355725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6868" name="Line 4"/>
          <p:cNvSpPr>
            <a:spLocks noChangeShapeType="1"/>
          </p:cNvSpPr>
          <p:nvPr/>
        </p:nvSpPr>
        <p:spPr bwMode="auto">
          <a:xfrm>
            <a:off x="7132638" y="1692275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6869" name="Line 5"/>
          <p:cNvSpPr>
            <a:spLocks noChangeShapeType="1"/>
          </p:cNvSpPr>
          <p:nvPr/>
        </p:nvSpPr>
        <p:spPr bwMode="auto">
          <a:xfrm>
            <a:off x="7132638" y="2025650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6870" name="Line 6"/>
          <p:cNvSpPr>
            <a:spLocks noChangeShapeType="1"/>
          </p:cNvSpPr>
          <p:nvPr/>
        </p:nvSpPr>
        <p:spPr bwMode="auto">
          <a:xfrm>
            <a:off x="7132638" y="2362200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6871" name="Line 7"/>
          <p:cNvSpPr>
            <a:spLocks noChangeShapeType="1"/>
          </p:cNvSpPr>
          <p:nvPr/>
        </p:nvSpPr>
        <p:spPr bwMode="auto">
          <a:xfrm>
            <a:off x="7132638" y="2695575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6872" name="Line 8"/>
          <p:cNvSpPr>
            <a:spLocks noChangeShapeType="1"/>
          </p:cNvSpPr>
          <p:nvPr/>
        </p:nvSpPr>
        <p:spPr bwMode="auto">
          <a:xfrm>
            <a:off x="7132638" y="2955925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6873" name="Line 9"/>
          <p:cNvSpPr>
            <a:spLocks noChangeShapeType="1"/>
          </p:cNvSpPr>
          <p:nvPr/>
        </p:nvSpPr>
        <p:spPr bwMode="auto">
          <a:xfrm>
            <a:off x="7132638" y="3290888"/>
            <a:ext cx="838200" cy="1587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6874" name="Line 10"/>
          <p:cNvSpPr>
            <a:spLocks noChangeShapeType="1"/>
          </p:cNvSpPr>
          <p:nvPr/>
        </p:nvSpPr>
        <p:spPr bwMode="auto">
          <a:xfrm>
            <a:off x="7132638" y="3625850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6875" name="Line 11"/>
          <p:cNvSpPr>
            <a:spLocks noChangeShapeType="1"/>
          </p:cNvSpPr>
          <p:nvPr/>
        </p:nvSpPr>
        <p:spPr bwMode="auto">
          <a:xfrm>
            <a:off x="7132638" y="3970338"/>
            <a:ext cx="838200" cy="1587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6876" name="Line 12"/>
          <p:cNvSpPr>
            <a:spLocks noChangeShapeType="1"/>
          </p:cNvSpPr>
          <p:nvPr/>
        </p:nvSpPr>
        <p:spPr bwMode="auto">
          <a:xfrm>
            <a:off x="7132638" y="4303713"/>
            <a:ext cx="838200" cy="1587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6877" name="Rectangle 13"/>
          <p:cNvSpPr>
            <a:spLocks noChangeArrowheads="1"/>
          </p:cNvSpPr>
          <p:nvPr/>
        </p:nvSpPr>
        <p:spPr bwMode="auto">
          <a:xfrm>
            <a:off x="7985125" y="1104900"/>
            <a:ext cx="825500" cy="3486150"/>
          </a:xfrm>
          <a:prstGeom prst="rect">
            <a:avLst/>
          </a:prstGeom>
          <a:gradFill rotWithShape="0">
            <a:gsLst>
              <a:gs pos="0">
                <a:srgbClr val="006A6A"/>
              </a:gs>
              <a:gs pos="100000">
                <a:srgbClr val="009999"/>
              </a:gs>
            </a:gsLst>
            <a:lin ang="5400000" scaled="1"/>
          </a:gradFill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36878" name="Line 14"/>
          <p:cNvSpPr>
            <a:spLocks noChangeShapeType="1"/>
          </p:cNvSpPr>
          <p:nvPr/>
        </p:nvSpPr>
        <p:spPr bwMode="auto">
          <a:xfrm>
            <a:off x="7978775" y="1365250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6879" name="Line 15"/>
          <p:cNvSpPr>
            <a:spLocks noChangeShapeType="1"/>
          </p:cNvSpPr>
          <p:nvPr/>
        </p:nvSpPr>
        <p:spPr bwMode="auto">
          <a:xfrm>
            <a:off x="7978775" y="1700213"/>
            <a:ext cx="838200" cy="1587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6880" name="Line 16"/>
          <p:cNvSpPr>
            <a:spLocks noChangeShapeType="1"/>
          </p:cNvSpPr>
          <p:nvPr/>
        </p:nvSpPr>
        <p:spPr bwMode="auto">
          <a:xfrm>
            <a:off x="7978775" y="2035175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6881" name="Line 17"/>
          <p:cNvSpPr>
            <a:spLocks noChangeShapeType="1"/>
          </p:cNvSpPr>
          <p:nvPr/>
        </p:nvSpPr>
        <p:spPr bwMode="auto">
          <a:xfrm>
            <a:off x="7978775" y="2370138"/>
            <a:ext cx="838200" cy="1587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6882" name="Line 18"/>
          <p:cNvSpPr>
            <a:spLocks noChangeShapeType="1"/>
          </p:cNvSpPr>
          <p:nvPr/>
        </p:nvSpPr>
        <p:spPr bwMode="auto">
          <a:xfrm>
            <a:off x="7978775" y="2705100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6883" name="Line 19"/>
          <p:cNvSpPr>
            <a:spLocks noChangeShapeType="1"/>
          </p:cNvSpPr>
          <p:nvPr/>
        </p:nvSpPr>
        <p:spPr bwMode="auto">
          <a:xfrm>
            <a:off x="7978775" y="2963863"/>
            <a:ext cx="838200" cy="1587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6884" name="Line 20"/>
          <p:cNvSpPr>
            <a:spLocks noChangeShapeType="1"/>
          </p:cNvSpPr>
          <p:nvPr/>
        </p:nvSpPr>
        <p:spPr bwMode="auto">
          <a:xfrm>
            <a:off x="7978775" y="3298825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6885" name="Line 21"/>
          <p:cNvSpPr>
            <a:spLocks noChangeShapeType="1"/>
          </p:cNvSpPr>
          <p:nvPr/>
        </p:nvSpPr>
        <p:spPr bwMode="auto">
          <a:xfrm>
            <a:off x="7978775" y="3633788"/>
            <a:ext cx="838200" cy="1587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6886" name="Line 22"/>
          <p:cNvSpPr>
            <a:spLocks noChangeShapeType="1"/>
          </p:cNvSpPr>
          <p:nvPr/>
        </p:nvSpPr>
        <p:spPr bwMode="auto">
          <a:xfrm>
            <a:off x="7978775" y="3970338"/>
            <a:ext cx="838200" cy="1587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6887" name="Line 23"/>
          <p:cNvSpPr>
            <a:spLocks noChangeShapeType="1"/>
          </p:cNvSpPr>
          <p:nvPr/>
        </p:nvSpPr>
        <p:spPr bwMode="auto">
          <a:xfrm>
            <a:off x="7978775" y="4289425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6888" name="Rectangle 24"/>
          <p:cNvSpPr>
            <a:spLocks noChangeArrowheads="1"/>
          </p:cNvSpPr>
          <p:nvPr/>
        </p:nvSpPr>
        <p:spPr bwMode="auto">
          <a:xfrm>
            <a:off x="7231063" y="692150"/>
            <a:ext cx="696912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imes New Roman" pitchFamily="16" charset="0"/>
              </a:rPr>
              <a:t>Início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imes New Roman" pitchFamily="16" charset="0"/>
              </a:rPr>
              <a:t>0001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imes New Roman" pitchFamily="16" charset="0"/>
              </a:rPr>
              <a:t>0002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imes New Roman" pitchFamily="16" charset="0"/>
              </a:rPr>
              <a:t>0005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imes New Roman" pitchFamily="16" charset="0"/>
              </a:rPr>
              <a:t>0012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imes New Roman" pitchFamily="16" charset="0"/>
              </a:rPr>
              <a:t>0014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imes New Roman" pitchFamily="16" charset="0"/>
              </a:rPr>
              <a:t>0016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imes New Roman" pitchFamily="16" charset="0"/>
              </a:rPr>
              <a:t>0018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imes New Roman" pitchFamily="16" charset="0"/>
              </a:rPr>
              <a:t>0028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imes New Roman" pitchFamily="16" charset="0"/>
              </a:rPr>
              <a:t>0045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imes New Roman" pitchFamily="16" charset="0"/>
              </a:rPr>
              <a:t>0050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imes New Roman" pitchFamily="16" charset="0"/>
              </a:rPr>
              <a:t>0056</a:t>
            </a:r>
          </a:p>
        </p:txBody>
      </p:sp>
      <p:sp>
        <p:nvSpPr>
          <p:cNvPr id="36889" name="Rectangle 25"/>
          <p:cNvSpPr>
            <a:spLocks noChangeArrowheads="1"/>
          </p:cNvSpPr>
          <p:nvPr/>
        </p:nvSpPr>
        <p:spPr bwMode="auto">
          <a:xfrm>
            <a:off x="7142163" y="4608513"/>
            <a:ext cx="871537" cy="1595437"/>
          </a:xfrm>
          <a:prstGeom prst="rect">
            <a:avLst/>
          </a:prstGeom>
          <a:gradFill rotWithShape="0">
            <a:gsLst>
              <a:gs pos="0">
                <a:srgbClr val="B1B1B1"/>
              </a:gs>
              <a:gs pos="50000">
                <a:srgbClr val="FFFFFF"/>
              </a:gs>
              <a:gs pos="100000">
                <a:srgbClr val="B1B1B1"/>
              </a:gs>
            </a:gsLst>
            <a:lin ang="5400000" scaled="1"/>
          </a:gradFill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36890" name="Line 26"/>
          <p:cNvSpPr>
            <a:spLocks noChangeShapeType="1"/>
          </p:cNvSpPr>
          <p:nvPr/>
        </p:nvSpPr>
        <p:spPr bwMode="auto">
          <a:xfrm>
            <a:off x="7135813" y="4881563"/>
            <a:ext cx="838200" cy="1587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6891" name="Line 27"/>
          <p:cNvSpPr>
            <a:spLocks noChangeShapeType="1"/>
          </p:cNvSpPr>
          <p:nvPr/>
        </p:nvSpPr>
        <p:spPr bwMode="auto">
          <a:xfrm>
            <a:off x="7135813" y="5216525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6892" name="Line 28"/>
          <p:cNvSpPr>
            <a:spLocks noChangeShapeType="1"/>
          </p:cNvSpPr>
          <p:nvPr/>
        </p:nvSpPr>
        <p:spPr bwMode="auto">
          <a:xfrm>
            <a:off x="7135813" y="5561013"/>
            <a:ext cx="838200" cy="1587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6893" name="Line 29"/>
          <p:cNvSpPr>
            <a:spLocks noChangeShapeType="1"/>
          </p:cNvSpPr>
          <p:nvPr/>
        </p:nvSpPr>
        <p:spPr bwMode="auto">
          <a:xfrm>
            <a:off x="7135813" y="5894388"/>
            <a:ext cx="838200" cy="1587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6894" name="Rectangle 30"/>
          <p:cNvSpPr>
            <a:spLocks noChangeArrowheads="1"/>
          </p:cNvSpPr>
          <p:nvPr/>
        </p:nvSpPr>
        <p:spPr bwMode="auto">
          <a:xfrm>
            <a:off x="7988300" y="4608513"/>
            <a:ext cx="823913" cy="1603375"/>
          </a:xfrm>
          <a:prstGeom prst="rect">
            <a:avLst/>
          </a:prstGeom>
          <a:gradFill rotWithShape="0">
            <a:gsLst>
              <a:gs pos="0">
                <a:srgbClr val="23236A"/>
              </a:gs>
              <a:gs pos="50000">
                <a:srgbClr val="333399"/>
              </a:gs>
              <a:gs pos="100000">
                <a:srgbClr val="23236A"/>
              </a:gs>
            </a:gsLst>
            <a:lin ang="5400000" scaled="1"/>
          </a:gradFill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36895" name="Line 31"/>
          <p:cNvSpPr>
            <a:spLocks noChangeShapeType="1"/>
          </p:cNvSpPr>
          <p:nvPr/>
        </p:nvSpPr>
        <p:spPr bwMode="auto">
          <a:xfrm>
            <a:off x="7981950" y="4889500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6896" name="Line 32"/>
          <p:cNvSpPr>
            <a:spLocks noChangeShapeType="1"/>
          </p:cNvSpPr>
          <p:nvPr/>
        </p:nvSpPr>
        <p:spPr bwMode="auto">
          <a:xfrm>
            <a:off x="7981950" y="5224463"/>
            <a:ext cx="838200" cy="1587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6897" name="Line 33"/>
          <p:cNvSpPr>
            <a:spLocks noChangeShapeType="1"/>
          </p:cNvSpPr>
          <p:nvPr/>
        </p:nvSpPr>
        <p:spPr bwMode="auto">
          <a:xfrm>
            <a:off x="7981950" y="5561013"/>
            <a:ext cx="838200" cy="1587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6898" name="Line 34"/>
          <p:cNvSpPr>
            <a:spLocks noChangeShapeType="1"/>
          </p:cNvSpPr>
          <p:nvPr/>
        </p:nvSpPr>
        <p:spPr bwMode="auto">
          <a:xfrm>
            <a:off x="7981950" y="5880100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6899" name="Rectangle 35"/>
          <p:cNvSpPr>
            <a:spLocks noChangeArrowheads="1"/>
          </p:cNvSpPr>
          <p:nvPr/>
        </p:nvSpPr>
        <p:spPr bwMode="auto">
          <a:xfrm>
            <a:off x="2468563" y="2282825"/>
            <a:ext cx="871537" cy="1905000"/>
          </a:xfrm>
          <a:prstGeom prst="rect">
            <a:avLst/>
          </a:prstGeom>
          <a:solidFill>
            <a:srgbClr val="00279F"/>
          </a:solidFill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36900" name="Line 36"/>
          <p:cNvSpPr>
            <a:spLocks noChangeShapeType="1"/>
          </p:cNvSpPr>
          <p:nvPr/>
        </p:nvSpPr>
        <p:spPr bwMode="auto">
          <a:xfrm>
            <a:off x="2462213" y="2555875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6901" name="Line 37"/>
          <p:cNvSpPr>
            <a:spLocks noChangeShapeType="1"/>
          </p:cNvSpPr>
          <p:nvPr/>
        </p:nvSpPr>
        <p:spPr bwMode="auto">
          <a:xfrm>
            <a:off x="2462213" y="2890838"/>
            <a:ext cx="838200" cy="1587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6902" name="Line 38"/>
          <p:cNvSpPr>
            <a:spLocks noChangeShapeType="1"/>
          </p:cNvSpPr>
          <p:nvPr/>
        </p:nvSpPr>
        <p:spPr bwMode="auto">
          <a:xfrm>
            <a:off x="2462213" y="3235325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6903" name="Line 39"/>
          <p:cNvSpPr>
            <a:spLocks noChangeShapeType="1"/>
          </p:cNvSpPr>
          <p:nvPr/>
        </p:nvSpPr>
        <p:spPr bwMode="auto">
          <a:xfrm>
            <a:off x="2462213" y="3568700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6904" name="Rectangle 40"/>
          <p:cNvSpPr>
            <a:spLocks noChangeArrowheads="1"/>
          </p:cNvSpPr>
          <p:nvPr/>
        </p:nvSpPr>
        <p:spPr bwMode="auto">
          <a:xfrm>
            <a:off x="3314700" y="2282825"/>
            <a:ext cx="858838" cy="1905000"/>
          </a:xfrm>
          <a:prstGeom prst="rect">
            <a:avLst/>
          </a:prstGeom>
          <a:solidFill>
            <a:srgbClr val="009999"/>
          </a:solidFill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36905" name="Line 41"/>
          <p:cNvSpPr>
            <a:spLocks noChangeShapeType="1"/>
          </p:cNvSpPr>
          <p:nvPr/>
        </p:nvSpPr>
        <p:spPr bwMode="auto">
          <a:xfrm>
            <a:off x="3308350" y="2563813"/>
            <a:ext cx="838200" cy="1587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6906" name="Line 42"/>
          <p:cNvSpPr>
            <a:spLocks noChangeShapeType="1"/>
          </p:cNvSpPr>
          <p:nvPr/>
        </p:nvSpPr>
        <p:spPr bwMode="auto">
          <a:xfrm>
            <a:off x="3308350" y="2898775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6907" name="Line 43"/>
          <p:cNvSpPr>
            <a:spLocks noChangeShapeType="1"/>
          </p:cNvSpPr>
          <p:nvPr/>
        </p:nvSpPr>
        <p:spPr bwMode="auto">
          <a:xfrm>
            <a:off x="3308350" y="3235325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6908" name="Line 44"/>
          <p:cNvSpPr>
            <a:spLocks noChangeShapeType="1"/>
          </p:cNvSpPr>
          <p:nvPr/>
        </p:nvSpPr>
        <p:spPr bwMode="auto">
          <a:xfrm>
            <a:off x="3308350" y="3554413"/>
            <a:ext cx="838200" cy="1587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6909" name="Rectangle 45"/>
          <p:cNvSpPr>
            <a:spLocks noChangeArrowheads="1"/>
          </p:cNvSpPr>
          <p:nvPr/>
        </p:nvSpPr>
        <p:spPr bwMode="auto">
          <a:xfrm>
            <a:off x="2573338" y="2200275"/>
            <a:ext cx="658812" cy="198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imes New Roman" pitchFamily="16" charset="0"/>
              </a:rPr>
              <a:t>0012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imes New Roman" pitchFamily="16" charset="0"/>
              </a:rPr>
              <a:t>0012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imes New Roman" pitchFamily="16" charset="0"/>
              </a:rPr>
              <a:t>0018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imes New Roman" pitchFamily="16" charset="0"/>
              </a:rPr>
              <a:t>0018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imes New Roman" pitchFamily="16" charset="0"/>
              </a:rPr>
              <a:t>0056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imes New Roman" pitchFamily="16" charset="0"/>
              </a:rPr>
              <a:t>0056</a:t>
            </a:r>
          </a:p>
        </p:txBody>
      </p:sp>
      <p:sp>
        <p:nvSpPr>
          <p:cNvPr id="36910" name="Line 46"/>
          <p:cNvSpPr>
            <a:spLocks noChangeShapeType="1"/>
          </p:cNvSpPr>
          <p:nvPr/>
        </p:nvSpPr>
        <p:spPr bwMode="auto">
          <a:xfrm>
            <a:off x="3343275" y="3849688"/>
            <a:ext cx="838200" cy="1587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6911" name="Line 47"/>
          <p:cNvSpPr>
            <a:spLocks noChangeShapeType="1"/>
          </p:cNvSpPr>
          <p:nvPr/>
        </p:nvSpPr>
        <p:spPr bwMode="auto">
          <a:xfrm>
            <a:off x="2481263" y="3854450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6912" name="Line 48"/>
          <p:cNvSpPr>
            <a:spLocks noChangeShapeType="1"/>
          </p:cNvSpPr>
          <p:nvPr/>
        </p:nvSpPr>
        <p:spPr bwMode="auto">
          <a:xfrm flipV="1">
            <a:off x="3760788" y="1219200"/>
            <a:ext cx="3375025" cy="1225550"/>
          </a:xfrm>
          <a:prstGeom prst="line">
            <a:avLst/>
          </a:prstGeom>
          <a:noFill/>
          <a:ln w="12600">
            <a:solidFill>
              <a:srgbClr val="FC0128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6913" name="Line 49"/>
          <p:cNvSpPr>
            <a:spLocks noChangeShapeType="1"/>
          </p:cNvSpPr>
          <p:nvPr/>
        </p:nvSpPr>
        <p:spPr bwMode="auto">
          <a:xfrm>
            <a:off x="3829050" y="2711450"/>
            <a:ext cx="3306763" cy="2033588"/>
          </a:xfrm>
          <a:prstGeom prst="line">
            <a:avLst/>
          </a:prstGeom>
          <a:noFill/>
          <a:ln w="12600">
            <a:solidFill>
              <a:srgbClr val="F57B49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6914" name="Line 50"/>
          <p:cNvSpPr>
            <a:spLocks noChangeShapeType="1"/>
          </p:cNvSpPr>
          <p:nvPr/>
        </p:nvSpPr>
        <p:spPr bwMode="auto">
          <a:xfrm flipV="1">
            <a:off x="3803650" y="2541588"/>
            <a:ext cx="3324225" cy="539750"/>
          </a:xfrm>
          <a:prstGeom prst="line">
            <a:avLst/>
          </a:prstGeom>
          <a:noFill/>
          <a:ln w="12600">
            <a:solidFill>
              <a:srgbClr val="FC0128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6915" name="Line 51"/>
          <p:cNvSpPr>
            <a:spLocks noChangeShapeType="1"/>
          </p:cNvSpPr>
          <p:nvPr/>
        </p:nvSpPr>
        <p:spPr bwMode="auto">
          <a:xfrm>
            <a:off x="3811588" y="3422650"/>
            <a:ext cx="3306762" cy="1649413"/>
          </a:xfrm>
          <a:prstGeom prst="line">
            <a:avLst/>
          </a:prstGeom>
          <a:noFill/>
          <a:ln w="12600">
            <a:solidFill>
              <a:srgbClr val="F57B49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6916" name="Line 52"/>
          <p:cNvSpPr>
            <a:spLocks noChangeShapeType="1"/>
          </p:cNvSpPr>
          <p:nvPr/>
        </p:nvSpPr>
        <p:spPr bwMode="auto">
          <a:xfrm flipV="1">
            <a:off x="3819525" y="3438525"/>
            <a:ext cx="3308350" cy="279400"/>
          </a:xfrm>
          <a:prstGeom prst="line">
            <a:avLst/>
          </a:prstGeom>
          <a:noFill/>
          <a:ln w="12600">
            <a:solidFill>
              <a:srgbClr val="FC0128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6917" name="Line 53"/>
          <p:cNvSpPr>
            <a:spLocks noChangeShapeType="1"/>
          </p:cNvSpPr>
          <p:nvPr/>
        </p:nvSpPr>
        <p:spPr bwMode="auto">
          <a:xfrm>
            <a:off x="3836988" y="4016375"/>
            <a:ext cx="3248025" cy="1674813"/>
          </a:xfrm>
          <a:prstGeom prst="line">
            <a:avLst/>
          </a:prstGeom>
          <a:noFill/>
          <a:ln w="12600">
            <a:solidFill>
              <a:srgbClr val="F57B49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6918" name="Rectangle 54"/>
          <p:cNvSpPr>
            <a:spLocks noChangeArrowheads="1"/>
          </p:cNvSpPr>
          <p:nvPr/>
        </p:nvSpPr>
        <p:spPr bwMode="auto">
          <a:xfrm>
            <a:off x="968375" y="5842000"/>
            <a:ext cx="58578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160" tIns="46080" rIns="92160" bIns="4608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eaLnBrk="0" hangingPunct="0">
              <a:buClrTx/>
              <a:buFontTx/>
              <a:buNone/>
            </a:pPr>
            <a:r>
              <a:rPr lang="en-GB" altLang="pt-BR" sz="2000">
                <a:solidFill>
                  <a:srgbClr val="FFFFFF"/>
                </a:solidFill>
                <a:latin typeface="Tahoma" pitchFamily="32" charset="0"/>
              </a:rPr>
              <a:t>Área de Espaço Disponível ou Overflow Area</a:t>
            </a:r>
          </a:p>
        </p:txBody>
      </p:sp>
      <p:sp>
        <p:nvSpPr>
          <p:cNvPr id="36919" name="AutoShape 55"/>
          <p:cNvSpPr>
            <a:spLocks noChangeArrowheads="1"/>
          </p:cNvSpPr>
          <p:nvPr/>
        </p:nvSpPr>
        <p:spPr bwMode="auto">
          <a:xfrm>
            <a:off x="6608763" y="5940425"/>
            <a:ext cx="300037" cy="230188"/>
          </a:xfrm>
          <a:prstGeom prst="rightArrow">
            <a:avLst>
              <a:gd name="adj1" fmla="val 50000"/>
              <a:gd name="adj2" fmla="val 32586"/>
            </a:avLst>
          </a:prstGeom>
          <a:solidFill>
            <a:srgbClr val="BBE0E3"/>
          </a:solidFill>
          <a:ln w="126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36920" name="Rectangle 56"/>
          <p:cNvSpPr>
            <a:spLocks noChangeArrowheads="1"/>
          </p:cNvSpPr>
          <p:nvPr/>
        </p:nvSpPr>
        <p:spPr bwMode="auto">
          <a:xfrm>
            <a:off x="2200275" y="1762125"/>
            <a:ext cx="23209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160" tIns="46080" rIns="92160" bIns="4608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eaLnBrk="0" hangingPunct="0">
              <a:buClrTx/>
              <a:buFontTx/>
              <a:buNone/>
            </a:pPr>
            <a:r>
              <a:rPr lang="en-GB" altLang="pt-BR" sz="2000">
                <a:solidFill>
                  <a:srgbClr val="FFFFFF"/>
                </a:solidFill>
                <a:latin typeface="Tahoma" pitchFamily="32" charset="0"/>
              </a:rPr>
              <a:t>Índice de Acesso</a:t>
            </a:r>
          </a:p>
        </p:txBody>
      </p:sp>
      <p:grpSp>
        <p:nvGrpSpPr>
          <p:cNvPr id="36921" name="Group 57"/>
          <p:cNvGrpSpPr>
            <a:grpSpLocks/>
          </p:cNvGrpSpPr>
          <p:nvPr/>
        </p:nvGrpSpPr>
        <p:grpSpPr bwMode="auto">
          <a:xfrm>
            <a:off x="1619250" y="4933950"/>
            <a:ext cx="1651000" cy="365125"/>
            <a:chOff x="1020" y="3108"/>
            <a:chExt cx="1040" cy="230"/>
          </a:xfrm>
        </p:grpSpPr>
        <p:sp>
          <p:nvSpPr>
            <p:cNvPr id="36922" name="Rectangle 58"/>
            <p:cNvSpPr>
              <a:spLocks noChangeArrowheads="1"/>
            </p:cNvSpPr>
            <p:nvPr/>
          </p:nvSpPr>
          <p:spPr bwMode="auto">
            <a:xfrm>
              <a:off x="1020" y="3108"/>
              <a:ext cx="516" cy="218"/>
            </a:xfrm>
            <a:prstGeom prst="rect">
              <a:avLst/>
            </a:prstGeom>
            <a:solidFill>
              <a:srgbClr val="FC0128"/>
            </a:solidFill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6923" name="Rectangle 59"/>
            <p:cNvSpPr>
              <a:spLocks noChangeArrowheads="1"/>
            </p:cNvSpPr>
            <p:nvPr/>
          </p:nvSpPr>
          <p:spPr bwMode="auto">
            <a:xfrm>
              <a:off x="1121" y="3127"/>
              <a:ext cx="373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160" tIns="46080" rIns="92160" bIns="4608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cs typeface="Arial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cs typeface="Arial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cs typeface="Arial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cs typeface="Arial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cs typeface="Arial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cs typeface="Arial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cs typeface="Arial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cs typeface="Arial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cs typeface="Arial" charset="0"/>
                </a:defRPr>
              </a:lvl9pPr>
            </a:lstStyle>
            <a:p>
              <a:pPr eaLnBrk="0" hangingPunct="0">
                <a:buClrTx/>
                <a:buFontTx/>
                <a:buNone/>
              </a:pPr>
              <a:r>
                <a:rPr lang="en-GB" altLang="pt-BR" sz="1600" b="1">
                  <a:solidFill>
                    <a:srgbClr val="FAFD00"/>
                  </a:solidFill>
                  <a:latin typeface="Times New Roman" pitchFamily="16" charset="0"/>
                </a:rPr>
                <a:t>0015</a:t>
              </a:r>
            </a:p>
          </p:txBody>
        </p:sp>
        <p:sp>
          <p:nvSpPr>
            <p:cNvPr id="36924" name="Rectangle 60"/>
            <p:cNvSpPr>
              <a:spLocks noChangeArrowheads="1"/>
            </p:cNvSpPr>
            <p:nvPr/>
          </p:nvSpPr>
          <p:spPr bwMode="auto">
            <a:xfrm>
              <a:off x="1545" y="3108"/>
              <a:ext cx="515" cy="218"/>
            </a:xfrm>
            <a:prstGeom prst="rect">
              <a:avLst/>
            </a:prstGeom>
            <a:solidFill>
              <a:srgbClr val="FC0128"/>
            </a:solidFill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</p:grpSp>
      <p:sp>
        <p:nvSpPr>
          <p:cNvPr id="36925" name="AutoShape 61"/>
          <p:cNvSpPr>
            <a:spLocks noChangeArrowheads="1"/>
          </p:cNvSpPr>
          <p:nvPr/>
        </p:nvSpPr>
        <p:spPr bwMode="auto">
          <a:xfrm>
            <a:off x="3479800" y="4987925"/>
            <a:ext cx="300038" cy="230188"/>
          </a:xfrm>
          <a:prstGeom prst="rightArrow">
            <a:avLst>
              <a:gd name="adj1" fmla="val 50000"/>
              <a:gd name="adj2" fmla="val 32586"/>
            </a:avLst>
          </a:prstGeom>
          <a:solidFill>
            <a:srgbClr val="BBE0E3"/>
          </a:solidFill>
          <a:ln w="126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"/>
          <p:cNvSpPr>
            <a:spLocks noGrp="1" noChangeArrowheads="1"/>
          </p:cNvSpPr>
          <p:nvPr>
            <p:ph type="title"/>
          </p:nvPr>
        </p:nvSpPr>
        <p:spPr>
          <a:xfrm>
            <a:off x="1116013" y="687388"/>
            <a:ext cx="7848600" cy="796925"/>
          </a:xfrm>
          <a:ln/>
        </p:spPr>
        <p:txBody>
          <a:bodyPr/>
          <a:lstStyle/>
          <a:p>
            <a:pPr algn="l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altLang="pt-BR" sz="3000"/>
              <a:t>Arquivos Indexados Seqüenciais</a:t>
            </a:r>
          </a:p>
        </p:txBody>
      </p:sp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7138988" y="1100138"/>
            <a:ext cx="871537" cy="3490912"/>
          </a:xfrm>
          <a:prstGeom prst="rect">
            <a:avLst/>
          </a:prstGeom>
          <a:solidFill>
            <a:srgbClr val="00279F"/>
          </a:solidFill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37891" name="Line 3"/>
          <p:cNvSpPr>
            <a:spLocks noChangeShapeType="1"/>
          </p:cNvSpPr>
          <p:nvPr/>
        </p:nvSpPr>
        <p:spPr bwMode="auto">
          <a:xfrm>
            <a:off x="7132638" y="1355725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7892" name="Line 4"/>
          <p:cNvSpPr>
            <a:spLocks noChangeShapeType="1"/>
          </p:cNvSpPr>
          <p:nvPr/>
        </p:nvSpPr>
        <p:spPr bwMode="auto">
          <a:xfrm>
            <a:off x="7132638" y="1692275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7893" name="Line 5"/>
          <p:cNvSpPr>
            <a:spLocks noChangeShapeType="1"/>
          </p:cNvSpPr>
          <p:nvPr/>
        </p:nvSpPr>
        <p:spPr bwMode="auto">
          <a:xfrm>
            <a:off x="7132638" y="2025650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7894" name="Line 6"/>
          <p:cNvSpPr>
            <a:spLocks noChangeShapeType="1"/>
          </p:cNvSpPr>
          <p:nvPr/>
        </p:nvSpPr>
        <p:spPr bwMode="auto">
          <a:xfrm>
            <a:off x="7132638" y="2362200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7895" name="Line 7"/>
          <p:cNvSpPr>
            <a:spLocks noChangeShapeType="1"/>
          </p:cNvSpPr>
          <p:nvPr/>
        </p:nvSpPr>
        <p:spPr bwMode="auto">
          <a:xfrm>
            <a:off x="7132638" y="2695575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7896" name="Line 8"/>
          <p:cNvSpPr>
            <a:spLocks noChangeShapeType="1"/>
          </p:cNvSpPr>
          <p:nvPr/>
        </p:nvSpPr>
        <p:spPr bwMode="auto">
          <a:xfrm>
            <a:off x="7132638" y="2955925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7897" name="Line 9"/>
          <p:cNvSpPr>
            <a:spLocks noChangeShapeType="1"/>
          </p:cNvSpPr>
          <p:nvPr/>
        </p:nvSpPr>
        <p:spPr bwMode="auto">
          <a:xfrm>
            <a:off x="7132638" y="3290888"/>
            <a:ext cx="838200" cy="1587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7898" name="Line 10"/>
          <p:cNvSpPr>
            <a:spLocks noChangeShapeType="1"/>
          </p:cNvSpPr>
          <p:nvPr/>
        </p:nvSpPr>
        <p:spPr bwMode="auto">
          <a:xfrm>
            <a:off x="7132638" y="3625850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7899" name="Line 11"/>
          <p:cNvSpPr>
            <a:spLocks noChangeShapeType="1"/>
          </p:cNvSpPr>
          <p:nvPr/>
        </p:nvSpPr>
        <p:spPr bwMode="auto">
          <a:xfrm>
            <a:off x="7132638" y="3970338"/>
            <a:ext cx="838200" cy="1587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7900" name="Line 12"/>
          <p:cNvSpPr>
            <a:spLocks noChangeShapeType="1"/>
          </p:cNvSpPr>
          <p:nvPr/>
        </p:nvSpPr>
        <p:spPr bwMode="auto">
          <a:xfrm>
            <a:off x="7132638" y="4303713"/>
            <a:ext cx="838200" cy="1587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7901" name="Rectangle 13"/>
          <p:cNvSpPr>
            <a:spLocks noChangeArrowheads="1"/>
          </p:cNvSpPr>
          <p:nvPr/>
        </p:nvSpPr>
        <p:spPr bwMode="auto">
          <a:xfrm>
            <a:off x="7985125" y="1104900"/>
            <a:ext cx="825500" cy="3486150"/>
          </a:xfrm>
          <a:prstGeom prst="rect">
            <a:avLst/>
          </a:prstGeom>
          <a:gradFill rotWithShape="0">
            <a:gsLst>
              <a:gs pos="0">
                <a:srgbClr val="006A6A"/>
              </a:gs>
              <a:gs pos="100000">
                <a:srgbClr val="009999"/>
              </a:gs>
            </a:gsLst>
            <a:lin ang="5400000" scaled="1"/>
          </a:gradFill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37902" name="Line 14"/>
          <p:cNvSpPr>
            <a:spLocks noChangeShapeType="1"/>
          </p:cNvSpPr>
          <p:nvPr/>
        </p:nvSpPr>
        <p:spPr bwMode="auto">
          <a:xfrm>
            <a:off x="7978775" y="1365250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7903" name="Line 15"/>
          <p:cNvSpPr>
            <a:spLocks noChangeShapeType="1"/>
          </p:cNvSpPr>
          <p:nvPr/>
        </p:nvSpPr>
        <p:spPr bwMode="auto">
          <a:xfrm>
            <a:off x="7978775" y="1700213"/>
            <a:ext cx="838200" cy="1587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7904" name="Line 16"/>
          <p:cNvSpPr>
            <a:spLocks noChangeShapeType="1"/>
          </p:cNvSpPr>
          <p:nvPr/>
        </p:nvSpPr>
        <p:spPr bwMode="auto">
          <a:xfrm>
            <a:off x="7978775" y="2035175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7905" name="Line 17"/>
          <p:cNvSpPr>
            <a:spLocks noChangeShapeType="1"/>
          </p:cNvSpPr>
          <p:nvPr/>
        </p:nvSpPr>
        <p:spPr bwMode="auto">
          <a:xfrm>
            <a:off x="7978775" y="2370138"/>
            <a:ext cx="838200" cy="1587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7906" name="Line 18"/>
          <p:cNvSpPr>
            <a:spLocks noChangeShapeType="1"/>
          </p:cNvSpPr>
          <p:nvPr/>
        </p:nvSpPr>
        <p:spPr bwMode="auto">
          <a:xfrm>
            <a:off x="7978775" y="2705100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7907" name="Line 19"/>
          <p:cNvSpPr>
            <a:spLocks noChangeShapeType="1"/>
          </p:cNvSpPr>
          <p:nvPr/>
        </p:nvSpPr>
        <p:spPr bwMode="auto">
          <a:xfrm>
            <a:off x="7978775" y="2963863"/>
            <a:ext cx="838200" cy="1587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7908" name="Line 20"/>
          <p:cNvSpPr>
            <a:spLocks noChangeShapeType="1"/>
          </p:cNvSpPr>
          <p:nvPr/>
        </p:nvSpPr>
        <p:spPr bwMode="auto">
          <a:xfrm>
            <a:off x="7978775" y="3298825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7909" name="Line 21"/>
          <p:cNvSpPr>
            <a:spLocks noChangeShapeType="1"/>
          </p:cNvSpPr>
          <p:nvPr/>
        </p:nvSpPr>
        <p:spPr bwMode="auto">
          <a:xfrm>
            <a:off x="7978775" y="3633788"/>
            <a:ext cx="838200" cy="1587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7910" name="Line 22"/>
          <p:cNvSpPr>
            <a:spLocks noChangeShapeType="1"/>
          </p:cNvSpPr>
          <p:nvPr/>
        </p:nvSpPr>
        <p:spPr bwMode="auto">
          <a:xfrm>
            <a:off x="7978775" y="3970338"/>
            <a:ext cx="838200" cy="1587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7911" name="Line 23"/>
          <p:cNvSpPr>
            <a:spLocks noChangeShapeType="1"/>
          </p:cNvSpPr>
          <p:nvPr/>
        </p:nvSpPr>
        <p:spPr bwMode="auto">
          <a:xfrm>
            <a:off x="7978775" y="4289425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7912" name="Rectangle 24"/>
          <p:cNvSpPr>
            <a:spLocks noChangeArrowheads="1"/>
          </p:cNvSpPr>
          <p:nvPr/>
        </p:nvSpPr>
        <p:spPr bwMode="auto">
          <a:xfrm>
            <a:off x="7231063" y="692150"/>
            <a:ext cx="696912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imes New Roman" pitchFamily="16" charset="0"/>
              </a:rPr>
              <a:t>Início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imes New Roman" pitchFamily="16" charset="0"/>
              </a:rPr>
              <a:t>0001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imes New Roman" pitchFamily="16" charset="0"/>
              </a:rPr>
              <a:t>0002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imes New Roman" pitchFamily="16" charset="0"/>
              </a:rPr>
              <a:t>0005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imes New Roman" pitchFamily="16" charset="0"/>
              </a:rPr>
              <a:t>0012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imes New Roman" pitchFamily="16" charset="0"/>
              </a:rPr>
              <a:t>0014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imes New Roman" pitchFamily="16" charset="0"/>
              </a:rPr>
              <a:t>0016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imes New Roman" pitchFamily="16" charset="0"/>
              </a:rPr>
              <a:t>0018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imes New Roman" pitchFamily="16" charset="0"/>
              </a:rPr>
              <a:t>0028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imes New Roman" pitchFamily="16" charset="0"/>
              </a:rPr>
              <a:t>0045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imes New Roman" pitchFamily="16" charset="0"/>
              </a:rPr>
              <a:t>0050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imes New Roman" pitchFamily="16" charset="0"/>
              </a:rPr>
              <a:t>0056</a:t>
            </a:r>
          </a:p>
        </p:txBody>
      </p:sp>
      <p:sp>
        <p:nvSpPr>
          <p:cNvPr id="37913" name="Rectangle 25"/>
          <p:cNvSpPr>
            <a:spLocks noChangeArrowheads="1"/>
          </p:cNvSpPr>
          <p:nvPr/>
        </p:nvSpPr>
        <p:spPr bwMode="auto">
          <a:xfrm>
            <a:off x="7142163" y="4608513"/>
            <a:ext cx="871537" cy="1595437"/>
          </a:xfrm>
          <a:prstGeom prst="rect">
            <a:avLst/>
          </a:prstGeom>
          <a:gradFill rotWithShape="0">
            <a:gsLst>
              <a:gs pos="0">
                <a:srgbClr val="B1B1B1"/>
              </a:gs>
              <a:gs pos="50000">
                <a:srgbClr val="FFFFFF"/>
              </a:gs>
              <a:gs pos="100000">
                <a:srgbClr val="B1B1B1"/>
              </a:gs>
            </a:gsLst>
            <a:lin ang="5400000" scaled="1"/>
          </a:gradFill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37914" name="Line 26"/>
          <p:cNvSpPr>
            <a:spLocks noChangeShapeType="1"/>
          </p:cNvSpPr>
          <p:nvPr/>
        </p:nvSpPr>
        <p:spPr bwMode="auto">
          <a:xfrm>
            <a:off x="7135813" y="4881563"/>
            <a:ext cx="838200" cy="1587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7915" name="Line 27"/>
          <p:cNvSpPr>
            <a:spLocks noChangeShapeType="1"/>
          </p:cNvSpPr>
          <p:nvPr/>
        </p:nvSpPr>
        <p:spPr bwMode="auto">
          <a:xfrm>
            <a:off x="7135813" y="5216525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7916" name="Line 28"/>
          <p:cNvSpPr>
            <a:spLocks noChangeShapeType="1"/>
          </p:cNvSpPr>
          <p:nvPr/>
        </p:nvSpPr>
        <p:spPr bwMode="auto">
          <a:xfrm>
            <a:off x="7135813" y="5561013"/>
            <a:ext cx="838200" cy="1587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7917" name="Line 29"/>
          <p:cNvSpPr>
            <a:spLocks noChangeShapeType="1"/>
          </p:cNvSpPr>
          <p:nvPr/>
        </p:nvSpPr>
        <p:spPr bwMode="auto">
          <a:xfrm>
            <a:off x="7135813" y="5894388"/>
            <a:ext cx="838200" cy="1587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7918" name="Rectangle 30"/>
          <p:cNvSpPr>
            <a:spLocks noChangeArrowheads="1"/>
          </p:cNvSpPr>
          <p:nvPr/>
        </p:nvSpPr>
        <p:spPr bwMode="auto">
          <a:xfrm>
            <a:off x="7988300" y="4608513"/>
            <a:ext cx="823913" cy="1603375"/>
          </a:xfrm>
          <a:prstGeom prst="rect">
            <a:avLst/>
          </a:prstGeom>
          <a:gradFill rotWithShape="0">
            <a:gsLst>
              <a:gs pos="0">
                <a:srgbClr val="23236A"/>
              </a:gs>
              <a:gs pos="50000">
                <a:srgbClr val="333399"/>
              </a:gs>
              <a:gs pos="100000">
                <a:srgbClr val="23236A"/>
              </a:gs>
            </a:gsLst>
            <a:lin ang="5400000" scaled="1"/>
          </a:gradFill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37919" name="Line 31"/>
          <p:cNvSpPr>
            <a:spLocks noChangeShapeType="1"/>
          </p:cNvSpPr>
          <p:nvPr/>
        </p:nvSpPr>
        <p:spPr bwMode="auto">
          <a:xfrm>
            <a:off x="7981950" y="4889500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7920" name="Line 32"/>
          <p:cNvSpPr>
            <a:spLocks noChangeShapeType="1"/>
          </p:cNvSpPr>
          <p:nvPr/>
        </p:nvSpPr>
        <p:spPr bwMode="auto">
          <a:xfrm>
            <a:off x="7981950" y="5224463"/>
            <a:ext cx="838200" cy="1587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7921" name="Line 33"/>
          <p:cNvSpPr>
            <a:spLocks noChangeShapeType="1"/>
          </p:cNvSpPr>
          <p:nvPr/>
        </p:nvSpPr>
        <p:spPr bwMode="auto">
          <a:xfrm>
            <a:off x="7981950" y="5561013"/>
            <a:ext cx="838200" cy="1587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7922" name="Line 34"/>
          <p:cNvSpPr>
            <a:spLocks noChangeShapeType="1"/>
          </p:cNvSpPr>
          <p:nvPr/>
        </p:nvSpPr>
        <p:spPr bwMode="auto">
          <a:xfrm>
            <a:off x="7981950" y="5880100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7923" name="Rectangle 35"/>
          <p:cNvSpPr>
            <a:spLocks noChangeArrowheads="1"/>
          </p:cNvSpPr>
          <p:nvPr/>
        </p:nvSpPr>
        <p:spPr bwMode="auto">
          <a:xfrm>
            <a:off x="2468563" y="2282825"/>
            <a:ext cx="871537" cy="1905000"/>
          </a:xfrm>
          <a:prstGeom prst="rect">
            <a:avLst/>
          </a:prstGeom>
          <a:solidFill>
            <a:srgbClr val="00279F"/>
          </a:solidFill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37924" name="Line 36"/>
          <p:cNvSpPr>
            <a:spLocks noChangeShapeType="1"/>
          </p:cNvSpPr>
          <p:nvPr/>
        </p:nvSpPr>
        <p:spPr bwMode="auto">
          <a:xfrm>
            <a:off x="2462213" y="2555875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7925" name="Line 37"/>
          <p:cNvSpPr>
            <a:spLocks noChangeShapeType="1"/>
          </p:cNvSpPr>
          <p:nvPr/>
        </p:nvSpPr>
        <p:spPr bwMode="auto">
          <a:xfrm>
            <a:off x="2462213" y="2890838"/>
            <a:ext cx="838200" cy="1587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7926" name="Line 38"/>
          <p:cNvSpPr>
            <a:spLocks noChangeShapeType="1"/>
          </p:cNvSpPr>
          <p:nvPr/>
        </p:nvSpPr>
        <p:spPr bwMode="auto">
          <a:xfrm>
            <a:off x="2462213" y="3235325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7927" name="Line 39"/>
          <p:cNvSpPr>
            <a:spLocks noChangeShapeType="1"/>
          </p:cNvSpPr>
          <p:nvPr/>
        </p:nvSpPr>
        <p:spPr bwMode="auto">
          <a:xfrm>
            <a:off x="2462213" y="3568700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7928" name="Rectangle 40"/>
          <p:cNvSpPr>
            <a:spLocks noChangeArrowheads="1"/>
          </p:cNvSpPr>
          <p:nvPr/>
        </p:nvSpPr>
        <p:spPr bwMode="auto">
          <a:xfrm>
            <a:off x="3314700" y="2282825"/>
            <a:ext cx="858838" cy="1905000"/>
          </a:xfrm>
          <a:prstGeom prst="rect">
            <a:avLst/>
          </a:prstGeom>
          <a:solidFill>
            <a:srgbClr val="009999"/>
          </a:solidFill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37929" name="Line 41"/>
          <p:cNvSpPr>
            <a:spLocks noChangeShapeType="1"/>
          </p:cNvSpPr>
          <p:nvPr/>
        </p:nvSpPr>
        <p:spPr bwMode="auto">
          <a:xfrm>
            <a:off x="3308350" y="2563813"/>
            <a:ext cx="838200" cy="1587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7930" name="Line 42"/>
          <p:cNvSpPr>
            <a:spLocks noChangeShapeType="1"/>
          </p:cNvSpPr>
          <p:nvPr/>
        </p:nvSpPr>
        <p:spPr bwMode="auto">
          <a:xfrm>
            <a:off x="3308350" y="2898775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7931" name="Line 43"/>
          <p:cNvSpPr>
            <a:spLocks noChangeShapeType="1"/>
          </p:cNvSpPr>
          <p:nvPr/>
        </p:nvSpPr>
        <p:spPr bwMode="auto">
          <a:xfrm>
            <a:off x="3308350" y="3235325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7932" name="Line 44"/>
          <p:cNvSpPr>
            <a:spLocks noChangeShapeType="1"/>
          </p:cNvSpPr>
          <p:nvPr/>
        </p:nvSpPr>
        <p:spPr bwMode="auto">
          <a:xfrm>
            <a:off x="3308350" y="3554413"/>
            <a:ext cx="838200" cy="1587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7933" name="Rectangle 45"/>
          <p:cNvSpPr>
            <a:spLocks noChangeArrowheads="1"/>
          </p:cNvSpPr>
          <p:nvPr/>
        </p:nvSpPr>
        <p:spPr bwMode="auto">
          <a:xfrm>
            <a:off x="2573338" y="2200275"/>
            <a:ext cx="658812" cy="198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imes New Roman" pitchFamily="16" charset="0"/>
              </a:rPr>
              <a:t>0012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imes New Roman" pitchFamily="16" charset="0"/>
              </a:rPr>
              <a:t>0012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imes New Roman" pitchFamily="16" charset="0"/>
              </a:rPr>
              <a:t>0018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imes New Roman" pitchFamily="16" charset="0"/>
              </a:rPr>
              <a:t>0018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imes New Roman" pitchFamily="16" charset="0"/>
              </a:rPr>
              <a:t>0056</a:t>
            </a:r>
          </a:p>
          <a:p>
            <a:pPr eaLnBrk="0" hangingPunct="0">
              <a:lnSpc>
                <a:spcPct val="130000"/>
              </a:lnSpc>
              <a:buClrTx/>
              <a:buFontTx/>
              <a:buNone/>
            </a:pPr>
            <a:r>
              <a:rPr lang="en-GB" altLang="pt-BR" sz="1600" b="1">
                <a:solidFill>
                  <a:srgbClr val="FFFFFF"/>
                </a:solidFill>
                <a:latin typeface="Times New Roman" pitchFamily="16" charset="0"/>
              </a:rPr>
              <a:t>0056</a:t>
            </a:r>
          </a:p>
        </p:txBody>
      </p:sp>
      <p:sp>
        <p:nvSpPr>
          <p:cNvPr id="37934" name="Line 46"/>
          <p:cNvSpPr>
            <a:spLocks noChangeShapeType="1"/>
          </p:cNvSpPr>
          <p:nvPr/>
        </p:nvSpPr>
        <p:spPr bwMode="auto">
          <a:xfrm>
            <a:off x="3343275" y="3849688"/>
            <a:ext cx="838200" cy="1587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7935" name="Line 47"/>
          <p:cNvSpPr>
            <a:spLocks noChangeShapeType="1"/>
          </p:cNvSpPr>
          <p:nvPr/>
        </p:nvSpPr>
        <p:spPr bwMode="auto">
          <a:xfrm>
            <a:off x="2481263" y="3854450"/>
            <a:ext cx="838200" cy="1588"/>
          </a:xfrm>
          <a:prstGeom prst="line">
            <a:avLst/>
          </a:prstGeom>
          <a:noFill/>
          <a:ln w="12600">
            <a:solidFill>
              <a:srgbClr val="F7668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7936" name="Line 48"/>
          <p:cNvSpPr>
            <a:spLocks noChangeShapeType="1"/>
          </p:cNvSpPr>
          <p:nvPr/>
        </p:nvSpPr>
        <p:spPr bwMode="auto">
          <a:xfrm flipV="1">
            <a:off x="3760788" y="1219200"/>
            <a:ext cx="3375025" cy="1225550"/>
          </a:xfrm>
          <a:prstGeom prst="line">
            <a:avLst/>
          </a:prstGeom>
          <a:noFill/>
          <a:ln w="12600">
            <a:solidFill>
              <a:srgbClr val="FC0128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7937" name="Line 49"/>
          <p:cNvSpPr>
            <a:spLocks noChangeShapeType="1"/>
          </p:cNvSpPr>
          <p:nvPr/>
        </p:nvSpPr>
        <p:spPr bwMode="auto">
          <a:xfrm>
            <a:off x="3829050" y="2711450"/>
            <a:ext cx="3306763" cy="2033588"/>
          </a:xfrm>
          <a:prstGeom prst="line">
            <a:avLst/>
          </a:prstGeom>
          <a:noFill/>
          <a:ln w="12600">
            <a:solidFill>
              <a:srgbClr val="F57B49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7938" name="Line 50"/>
          <p:cNvSpPr>
            <a:spLocks noChangeShapeType="1"/>
          </p:cNvSpPr>
          <p:nvPr/>
        </p:nvSpPr>
        <p:spPr bwMode="auto">
          <a:xfrm flipV="1">
            <a:off x="3803650" y="2541588"/>
            <a:ext cx="3324225" cy="539750"/>
          </a:xfrm>
          <a:prstGeom prst="line">
            <a:avLst/>
          </a:prstGeom>
          <a:noFill/>
          <a:ln w="12600">
            <a:solidFill>
              <a:srgbClr val="FC0128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7939" name="Line 51"/>
          <p:cNvSpPr>
            <a:spLocks noChangeShapeType="1"/>
          </p:cNvSpPr>
          <p:nvPr/>
        </p:nvSpPr>
        <p:spPr bwMode="auto">
          <a:xfrm>
            <a:off x="3811588" y="3422650"/>
            <a:ext cx="3306762" cy="1649413"/>
          </a:xfrm>
          <a:prstGeom prst="line">
            <a:avLst/>
          </a:prstGeom>
          <a:noFill/>
          <a:ln w="12600">
            <a:solidFill>
              <a:srgbClr val="F57B49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7940" name="Line 52"/>
          <p:cNvSpPr>
            <a:spLocks noChangeShapeType="1"/>
          </p:cNvSpPr>
          <p:nvPr/>
        </p:nvSpPr>
        <p:spPr bwMode="auto">
          <a:xfrm flipV="1">
            <a:off x="3819525" y="3438525"/>
            <a:ext cx="3308350" cy="279400"/>
          </a:xfrm>
          <a:prstGeom prst="line">
            <a:avLst/>
          </a:prstGeom>
          <a:noFill/>
          <a:ln w="12600">
            <a:solidFill>
              <a:srgbClr val="FC0128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7941" name="Line 53"/>
          <p:cNvSpPr>
            <a:spLocks noChangeShapeType="1"/>
          </p:cNvSpPr>
          <p:nvPr/>
        </p:nvSpPr>
        <p:spPr bwMode="auto">
          <a:xfrm>
            <a:off x="3836988" y="4016375"/>
            <a:ext cx="3248025" cy="1674813"/>
          </a:xfrm>
          <a:prstGeom prst="line">
            <a:avLst/>
          </a:prstGeom>
          <a:noFill/>
          <a:ln w="12600">
            <a:solidFill>
              <a:srgbClr val="F57B49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7942" name="Rectangle 54"/>
          <p:cNvSpPr>
            <a:spLocks noChangeArrowheads="1"/>
          </p:cNvSpPr>
          <p:nvPr/>
        </p:nvSpPr>
        <p:spPr bwMode="auto">
          <a:xfrm>
            <a:off x="911225" y="5842000"/>
            <a:ext cx="65722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160" tIns="46080" rIns="92160" bIns="4608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eaLnBrk="0" hangingPunct="0">
              <a:buClrTx/>
              <a:buFontTx/>
              <a:buNone/>
            </a:pPr>
            <a:r>
              <a:rPr lang="en-GB" altLang="pt-BR" sz="2000">
                <a:solidFill>
                  <a:srgbClr val="FFFFFF"/>
                </a:solidFill>
                <a:latin typeface="Tahoma" pitchFamily="32" charset="0"/>
              </a:rPr>
              <a:t>Elemento é inserido na área de Espaço Disponível</a:t>
            </a:r>
          </a:p>
        </p:txBody>
      </p:sp>
      <p:sp>
        <p:nvSpPr>
          <p:cNvPr id="37943" name="Rectangle 55"/>
          <p:cNvSpPr>
            <a:spLocks noChangeArrowheads="1"/>
          </p:cNvSpPr>
          <p:nvPr/>
        </p:nvSpPr>
        <p:spPr bwMode="auto">
          <a:xfrm>
            <a:off x="2200275" y="1762125"/>
            <a:ext cx="23209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160" tIns="46080" rIns="92160" bIns="4608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eaLnBrk="0" hangingPunct="0">
              <a:buClrTx/>
              <a:buFontTx/>
              <a:buNone/>
            </a:pPr>
            <a:r>
              <a:rPr lang="en-GB" altLang="pt-BR" sz="2000">
                <a:solidFill>
                  <a:srgbClr val="FFFFFF"/>
                </a:solidFill>
                <a:latin typeface="Tahoma" pitchFamily="32" charset="0"/>
              </a:rPr>
              <a:t>Índice de Acesso</a:t>
            </a:r>
          </a:p>
        </p:txBody>
      </p:sp>
      <p:grpSp>
        <p:nvGrpSpPr>
          <p:cNvPr id="37944" name="Group 56"/>
          <p:cNvGrpSpPr>
            <a:grpSpLocks/>
          </p:cNvGrpSpPr>
          <p:nvPr/>
        </p:nvGrpSpPr>
        <p:grpSpPr bwMode="auto">
          <a:xfrm>
            <a:off x="1619250" y="4933950"/>
            <a:ext cx="1651000" cy="365125"/>
            <a:chOff x="1020" y="3108"/>
            <a:chExt cx="1040" cy="230"/>
          </a:xfrm>
        </p:grpSpPr>
        <p:sp>
          <p:nvSpPr>
            <p:cNvPr id="37945" name="Rectangle 57"/>
            <p:cNvSpPr>
              <a:spLocks noChangeArrowheads="1"/>
            </p:cNvSpPr>
            <p:nvPr/>
          </p:nvSpPr>
          <p:spPr bwMode="auto">
            <a:xfrm>
              <a:off x="1020" y="3108"/>
              <a:ext cx="516" cy="218"/>
            </a:xfrm>
            <a:prstGeom prst="rect">
              <a:avLst/>
            </a:prstGeom>
            <a:solidFill>
              <a:srgbClr val="FC0128"/>
            </a:solidFill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7946" name="Rectangle 58"/>
            <p:cNvSpPr>
              <a:spLocks noChangeArrowheads="1"/>
            </p:cNvSpPr>
            <p:nvPr/>
          </p:nvSpPr>
          <p:spPr bwMode="auto">
            <a:xfrm>
              <a:off x="1121" y="3127"/>
              <a:ext cx="373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160" tIns="46080" rIns="92160" bIns="4608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cs typeface="Arial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cs typeface="Arial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cs typeface="Arial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cs typeface="Arial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cs typeface="Arial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cs typeface="Arial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cs typeface="Arial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cs typeface="Arial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cs typeface="Arial" charset="0"/>
                </a:defRPr>
              </a:lvl9pPr>
            </a:lstStyle>
            <a:p>
              <a:pPr eaLnBrk="0" hangingPunct="0">
                <a:buClrTx/>
                <a:buFontTx/>
                <a:buNone/>
              </a:pPr>
              <a:r>
                <a:rPr lang="en-GB" altLang="pt-BR" sz="1600" b="1">
                  <a:solidFill>
                    <a:srgbClr val="FAFD00"/>
                  </a:solidFill>
                  <a:latin typeface="Times New Roman" pitchFamily="16" charset="0"/>
                </a:rPr>
                <a:t>0015</a:t>
              </a:r>
            </a:p>
          </p:txBody>
        </p:sp>
        <p:sp>
          <p:nvSpPr>
            <p:cNvPr id="37947" name="Rectangle 59"/>
            <p:cNvSpPr>
              <a:spLocks noChangeArrowheads="1"/>
            </p:cNvSpPr>
            <p:nvPr/>
          </p:nvSpPr>
          <p:spPr bwMode="auto">
            <a:xfrm>
              <a:off x="1545" y="3108"/>
              <a:ext cx="515" cy="218"/>
            </a:xfrm>
            <a:prstGeom prst="rect">
              <a:avLst/>
            </a:prstGeom>
            <a:solidFill>
              <a:srgbClr val="FC0128"/>
            </a:solidFill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</p:grpSp>
      <p:grpSp>
        <p:nvGrpSpPr>
          <p:cNvPr id="37948" name="Group 60"/>
          <p:cNvGrpSpPr>
            <a:grpSpLocks/>
          </p:cNvGrpSpPr>
          <p:nvPr/>
        </p:nvGrpSpPr>
        <p:grpSpPr bwMode="auto">
          <a:xfrm>
            <a:off x="7138988" y="4868863"/>
            <a:ext cx="1651000" cy="365125"/>
            <a:chOff x="4497" y="3067"/>
            <a:chExt cx="1040" cy="230"/>
          </a:xfrm>
        </p:grpSpPr>
        <p:sp>
          <p:nvSpPr>
            <p:cNvPr id="37949" name="Rectangle 61"/>
            <p:cNvSpPr>
              <a:spLocks noChangeArrowheads="1"/>
            </p:cNvSpPr>
            <p:nvPr/>
          </p:nvSpPr>
          <p:spPr bwMode="auto">
            <a:xfrm>
              <a:off x="4497" y="3067"/>
              <a:ext cx="516" cy="218"/>
            </a:xfrm>
            <a:prstGeom prst="rect">
              <a:avLst/>
            </a:prstGeom>
            <a:solidFill>
              <a:srgbClr val="FC0128"/>
            </a:solidFill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37950" name="Rectangle 62"/>
            <p:cNvSpPr>
              <a:spLocks noChangeArrowheads="1"/>
            </p:cNvSpPr>
            <p:nvPr/>
          </p:nvSpPr>
          <p:spPr bwMode="auto">
            <a:xfrm>
              <a:off x="4598" y="3086"/>
              <a:ext cx="373" cy="2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160" tIns="46080" rIns="92160" bIns="46080">
              <a:spAutoFit/>
            </a:bodyPr>
            <a:lstStyle>
              <a:lvl1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cs typeface="Arial" charset="0"/>
                </a:defRPr>
              </a:lvl1pPr>
              <a:lvl2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cs typeface="Arial" charset="0"/>
                </a:defRPr>
              </a:lvl2pPr>
              <a:lvl3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cs typeface="Arial" charset="0"/>
                </a:defRPr>
              </a:lvl3pPr>
              <a:lvl4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cs typeface="Arial" charset="0"/>
                </a:defRPr>
              </a:lvl4pPr>
              <a:lvl5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cs typeface="Arial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cs typeface="Arial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cs typeface="Arial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cs typeface="Arial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>
                  <a:solidFill>
                    <a:srgbClr val="000000"/>
                  </a:solidFill>
                  <a:latin typeface="Arial" charset="0"/>
                  <a:cs typeface="Arial" charset="0"/>
                </a:defRPr>
              </a:lvl9pPr>
            </a:lstStyle>
            <a:p>
              <a:pPr eaLnBrk="0" hangingPunct="0">
                <a:buClrTx/>
                <a:buFontTx/>
                <a:buNone/>
              </a:pPr>
              <a:r>
                <a:rPr lang="en-GB" altLang="pt-BR" sz="1600" b="1">
                  <a:solidFill>
                    <a:srgbClr val="FAFD00"/>
                  </a:solidFill>
                  <a:latin typeface="Times New Roman" pitchFamily="16" charset="0"/>
                </a:rPr>
                <a:t>0015</a:t>
              </a:r>
            </a:p>
          </p:txBody>
        </p:sp>
        <p:sp>
          <p:nvSpPr>
            <p:cNvPr id="37951" name="Rectangle 63"/>
            <p:cNvSpPr>
              <a:spLocks noChangeArrowheads="1"/>
            </p:cNvSpPr>
            <p:nvPr/>
          </p:nvSpPr>
          <p:spPr bwMode="auto">
            <a:xfrm>
              <a:off x="5022" y="3067"/>
              <a:ext cx="515" cy="218"/>
            </a:xfrm>
            <a:prstGeom prst="rect">
              <a:avLst/>
            </a:prstGeom>
            <a:solidFill>
              <a:srgbClr val="FC0128"/>
            </a:solidFill>
            <a:ln w="12600">
              <a:solidFill>
                <a:srgbClr val="F7668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pt-BR"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"/>
          <p:cNvSpPr>
            <a:spLocks noGrp="1" noChangeArrowheads="1"/>
          </p:cNvSpPr>
          <p:nvPr>
            <p:ph type="title"/>
          </p:nvPr>
        </p:nvSpPr>
        <p:spPr>
          <a:xfrm>
            <a:off x="1116013" y="687388"/>
            <a:ext cx="7848600" cy="796925"/>
          </a:xfrm>
          <a:ln/>
        </p:spPr>
        <p:txBody>
          <a:bodyPr/>
          <a:lstStyle/>
          <a:p>
            <a:pPr algn="l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altLang="pt-BR" sz="4000"/>
              <a:t>Museu revisitado: ISAM original</a:t>
            </a:r>
          </a:p>
        </p:txBody>
      </p:sp>
      <p:pic>
        <p:nvPicPr>
          <p:cNvPr id="3891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064" y="1484337"/>
            <a:ext cx="7391400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1"/>
          <p:cNvSpPr>
            <a:spLocks noGrp="1" noChangeArrowheads="1"/>
          </p:cNvSpPr>
          <p:nvPr>
            <p:ph type="title"/>
          </p:nvPr>
        </p:nvSpPr>
        <p:spPr>
          <a:xfrm>
            <a:off x="1116013" y="687388"/>
            <a:ext cx="7848600" cy="796925"/>
          </a:xfrm>
          <a:ln/>
        </p:spPr>
        <p:txBody>
          <a:bodyPr/>
          <a:lstStyle/>
          <a:p>
            <a:pPr algn="l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altLang="pt-BR" sz="4000"/>
              <a:t>Museu revisitado: ISAM original</a:t>
            </a:r>
          </a:p>
        </p:txBody>
      </p:sp>
      <p:pic>
        <p:nvPicPr>
          <p:cNvPr id="3994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412776"/>
            <a:ext cx="7391400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000" dirty="0" smtClean="0"/>
              <a:t>ISAM mais “moderno”: VSAM</a:t>
            </a:r>
            <a:endParaRPr lang="pt-BR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- </a:t>
            </a:r>
            <a:r>
              <a:rPr lang="pt-BR" b="1" dirty="0" smtClean="0"/>
              <a:t>Virtual Storage Access Method</a:t>
            </a:r>
          </a:p>
          <a:p>
            <a:r>
              <a:rPr lang="pt-BR" dirty="0" smtClean="0"/>
              <a:t>- Desde VM/370 (1970’s)</a:t>
            </a:r>
          </a:p>
          <a:p>
            <a:r>
              <a:rPr lang="pt-BR" dirty="0" smtClean="0"/>
              <a:t>- Usado até hoje no DB2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198566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dirty="0" smtClean="0"/>
              <a:t>Curiosidades: Ger. Arq. X PostGreSQL</a:t>
            </a:r>
            <a:endParaRPr lang="pt-BR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400" dirty="0" smtClean="0"/>
              <a:t>Índice padrão: Árvore-B</a:t>
            </a:r>
          </a:p>
          <a:p>
            <a:r>
              <a:rPr lang="pt-BR" sz="1800" dirty="0" smtClean="0"/>
              <a:t>	</a:t>
            </a: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CREATE INDEX name ON table USING column;</a:t>
            </a:r>
            <a:endParaRPr lang="pt-BR" sz="1800" dirty="0" smtClean="0"/>
          </a:p>
          <a:p>
            <a:r>
              <a:rPr lang="pt-BR" sz="2400" dirty="0" smtClean="0"/>
              <a:t>Índice alternativo: Hash</a:t>
            </a:r>
          </a:p>
          <a:p>
            <a:r>
              <a:rPr lang="pt-BR" sz="2800" dirty="0"/>
              <a:t>	</a:t>
            </a: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CREATE INDEX name ON table USING hash(column);</a:t>
            </a:r>
            <a:endParaRPr lang="pt-BR" sz="1800" b="1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t-BR" sz="2400" dirty="0" smtClean="0"/>
              <a:t>Índice flexível: Árvore-B+ com extensões para conjuntos: GiST (</a:t>
            </a:r>
            <a:r>
              <a:rPr lang="pt-BR" sz="2400" i="1" dirty="0" smtClean="0"/>
              <a:t>Generalized Search Tree</a:t>
            </a:r>
            <a:r>
              <a:rPr lang="pt-BR" sz="2400" dirty="0" smtClean="0"/>
              <a:t>)</a:t>
            </a:r>
          </a:p>
          <a:p>
            <a:r>
              <a:rPr lang="pt-BR" sz="2400" b="1" dirty="0"/>
              <a:t>	</a:t>
            </a: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CREATE INDEX name ON table USING gist(column);</a:t>
            </a:r>
            <a:endParaRPr lang="pt-BR" sz="1800" b="1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t-BR" sz="2400" dirty="0" smtClean="0"/>
              <a:t>Índice para chave secundária: Arquivo Invertido: GIN (</a:t>
            </a:r>
            <a:r>
              <a:rPr lang="pt-BR" sz="2400" i="1" dirty="0" smtClean="0"/>
              <a:t>Generalized Inverted Index</a:t>
            </a:r>
            <a:r>
              <a:rPr lang="pt-BR" sz="2400" dirty="0" smtClean="0"/>
              <a:t>)</a:t>
            </a:r>
          </a:p>
          <a:p>
            <a:r>
              <a:rPr lang="pt-BR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CREATE INDEX name ON table USING gin(column);</a:t>
            </a:r>
            <a:endParaRPr lang="pt-BR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13856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5" name="Group 1"/>
          <p:cNvGrpSpPr>
            <a:grpSpLocks/>
          </p:cNvGrpSpPr>
          <p:nvPr/>
        </p:nvGrpSpPr>
        <p:grpSpPr bwMode="auto">
          <a:xfrm>
            <a:off x="1357313" y="928688"/>
            <a:ext cx="7499350" cy="5024437"/>
            <a:chOff x="855" y="585"/>
            <a:chExt cx="4724" cy="3165"/>
          </a:xfrm>
        </p:grpSpPr>
        <p:sp>
          <p:nvSpPr>
            <p:cNvPr id="31746" name="Rectangle 2"/>
            <p:cNvSpPr>
              <a:spLocks noChangeArrowheads="1"/>
            </p:cNvSpPr>
            <p:nvPr/>
          </p:nvSpPr>
          <p:spPr bwMode="auto">
            <a:xfrm>
              <a:off x="855" y="585"/>
              <a:ext cx="4724" cy="3165"/>
            </a:xfrm>
            <a:prstGeom prst="rect">
              <a:avLst/>
            </a:prstGeom>
            <a:solidFill>
              <a:srgbClr val="FFFFCC"/>
            </a:solidFill>
            <a:ln w="38160">
              <a:solidFill>
                <a:srgbClr val="161645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marL="192088" indent="-190500">
                <a:tabLst>
                  <a:tab pos="192088" algn="l"/>
                  <a:tab pos="1106488" algn="l"/>
                  <a:tab pos="2020888" algn="l"/>
                  <a:tab pos="2935288" algn="l"/>
                  <a:tab pos="3849688" algn="l"/>
                  <a:tab pos="4764088" algn="l"/>
                  <a:tab pos="5678488" algn="l"/>
                  <a:tab pos="6592888" algn="l"/>
                  <a:tab pos="7507288" algn="l"/>
                  <a:tab pos="8421688" algn="l"/>
                  <a:tab pos="9336088" algn="l"/>
                  <a:tab pos="10250488" algn="l"/>
                </a:tabLst>
                <a:defRPr>
                  <a:solidFill>
                    <a:srgbClr val="000000"/>
                  </a:solidFill>
                  <a:latin typeface="Arial" charset="0"/>
                  <a:cs typeface="Arial" charset="0"/>
                </a:defRPr>
              </a:lvl1pPr>
              <a:lvl2pPr marL="457200">
                <a:tabLst>
                  <a:tab pos="192088" algn="l"/>
                  <a:tab pos="1106488" algn="l"/>
                  <a:tab pos="2020888" algn="l"/>
                  <a:tab pos="2935288" algn="l"/>
                  <a:tab pos="3849688" algn="l"/>
                  <a:tab pos="4764088" algn="l"/>
                  <a:tab pos="5678488" algn="l"/>
                  <a:tab pos="6592888" algn="l"/>
                  <a:tab pos="7507288" algn="l"/>
                  <a:tab pos="8421688" algn="l"/>
                  <a:tab pos="9336088" algn="l"/>
                  <a:tab pos="10250488" algn="l"/>
                </a:tabLst>
                <a:defRPr>
                  <a:solidFill>
                    <a:srgbClr val="000000"/>
                  </a:solidFill>
                  <a:latin typeface="Arial" charset="0"/>
                  <a:cs typeface="Arial" charset="0"/>
                </a:defRPr>
              </a:lvl2pPr>
              <a:lvl3pPr>
                <a:tabLst>
                  <a:tab pos="192088" algn="l"/>
                  <a:tab pos="1106488" algn="l"/>
                  <a:tab pos="2020888" algn="l"/>
                  <a:tab pos="2935288" algn="l"/>
                  <a:tab pos="3849688" algn="l"/>
                  <a:tab pos="4764088" algn="l"/>
                  <a:tab pos="5678488" algn="l"/>
                  <a:tab pos="6592888" algn="l"/>
                  <a:tab pos="7507288" algn="l"/>
                  <a:tab pos="8421688" algn="l"/>
                  <a:tab pos="9336088" algn="l"/>
                  <a:tab pos="10250488" algn="l"/>
                </a:tabLst>
                <a:defRPr>
                  <a:solidFill>
                    <a:srgbClr val="000000"/>
                  </a:solidFill>
                  <a:latin typeface="Arial" charset="0"/>
                  <a:cs typeface="Arial" charset="0"/>
                </a:defRPr>
              </a:lvl3pPr>
              <a:lvl4pPr>
                <a:tabLst>
                  <a:tab pos="192088" algn="l"/>
                  <a:tab pos="1106488" algn="l"/>
                  <a:tab pos="2020888" algn="l"/>
                  <a:tab pos="2935288" algn="l"/>
                  <a:tab pos="3849688" algn="l"/>
                  <a:tab pos="4764088" algn="l"/>
                  <a:tab pos="5678488" algn="l"/>
                  <a:tab pos="6592888" algn="l"/>
                  <a:tab pos="7507288" algn="l"/>
                  <a:tab pos="8421688" algn="l"/>
                  <a:tab pos="9336088" algn="l"/>
                  <a:tab pos="10250488" algn="l"/>
                </a:tabLst>
                <a:defRPr>
                  <a:solidFill>
                    <a:srgbClr val="000000"/>
                  </a:solidFill>
                  <a:latin typeface="Arial" charset="0"/>
                  <a:cs typeface="Arial" charset="0"/>
                </a:defRPr>
              </a:lvl4pPr>
              <a:lvl5pPr>
                <a:tabLst>
                  <a:tab pos="192088" algn="l"/>
                  <a:tab pos="1106488" algn="l"/>
                  <a:tab pos="2020888" algn="l"/>
                  <a:tab pos="2935288" algn="l"/>
                  <a:tab pos="3849688" algn="l"/>
                  <a:tab pos="4764088" algn="l"/>
                  <a:tab pos="5678488" algn="l"/>
                  <a:tab pos="6592888" algn="l"/>
                  <a:tab pos="7507288" algn="l"/>
                  <a:tab pos="8421688" algn="l"/>
                  <a:tab pos="9336088" algn="l"/>
                  <a:tab pos="10250488" algn="l"/>
                </a:tabLst>
                <a:defRPr>
                  <a:solidFill>
                    <a:srgbClr val="000000"/>
                  </a:solidFill>
                  <a:latin typeface="Arial" charset="0"/>
                  <a:cs typeface="Arial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192088" algn="l"/>
                  <a:tab pos="1106488" algn="l"/>
                  <a:tab pos="2020888" algn="l"/>
                  <a:tab pos="2935288" algn="l"/>
                  <a:tab pos="3849688" algn="l"/>
                  <a:tab pos="4764088" algn="l"/>
                  <a:tab pos="5678488" algn="l"/>
                  <a:tab pos="6592888" algn="l"/>
                  <a:tab pos="7507288" algn="l"/>
                  <a:tab pos="8421688" algn="l"/>
                  <a:tab pos="9336088" algn="l"/>
                  <a:tab pos="10250488" algn="l"/>
                </a:tabLst>
                <a:defRPr>
                  <a:solidFill>
                    <a:srgbClr val="000000"/>
                  </a:solidFill>
                  <a:latin typeface="Arial" charset="0"/>
                  <a:cs typeface="Arial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192088" algn="l"/>
                  <a:tab pos="1106488" algn="l"/>
                  <a:tab pos="2020888" algn="l"/>
                  <a:tab pos="2935288" algn="l"/>
                  <a:tab pos="3849688" algn="l"/>
                  <a:tab pos="4764088" algn="l"/>
                  <a:tab pos="5678488" algn="l"/>
                  <a:tab pos="6592888" algn="l"/>
                  <a:tab pos="7507288" algn="l"/>
                  <a:tab pos="8421688" algn="l"/>
                  <a:tab pos="9336088" algn="l"/>
                  <a:tab pos="10250488" algn="l"/>
                </a:tabLst>
                <a:defRPr>
                  <a:solidFill>
                    <a:srgbClr val="000000"/>
                  </a:solidFill>
                  <a:latin typeface="Arial" charset="0"/>
                  <a:cs typeface="Arial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192088" algn="l"/>
                  <a:tab pos="1106488" algn="l"/>
                  <a:tab pos="2020888" algn="l"/>
                  <a:tab pos="2935288" algn="l"/>
                  <a:tab pos="3849688" algn="l"/>
                  <a:tab pos="4764088" algn="l"/>
                  <a:tab pos="5678488" algn="l"/>
                  <a:tab pos="6592888" algn="l"/>
                  <a:tab pos="7507288" algn="l"/>
                  <a:tab pos="8421688" algn="l"/>
                  <a:tab pos="9336088" algn="l"/>
                  <a:tab pos="10250488" algn="l"/>
                </a:tabLst>
                <a:defRPr>
                  <a:solidFill>
                    <a:srgbClr val="000000"/>
                  </a:solidFill>
                  <a:latin typeface="Arial" charset="0"/>
                  <a:cs typeface="Arial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192088" algn="l"/>
                  <a:tab pos="1106488" algn="l"/>
                  <a:tab pos="2020888" algn="l"/>
                  <a:tab pos="2935288" algn="l"/>
                  <a:tab pos="3849688" algn="l"/>
                  <a:tab pos="4764088" algn="l"/>
                  <a:tab pos="5678488" algn="l"/>
                  <a:tab pos="6592888" algn="l"/>
                  <a:tab pos="7507288" algn="l"/>
                  <a:tab pos="8421688" algn="l"/>
                  <a:tab pos="9336088" algn="l"/>
                  <a:tab pos="10250488" algn="l"/>
                </a:tabLst>
                <a:defRPr>
                  <a:solidFill>
                    <a:srgbClr val="000000"/>
                  </a:solidFill>
                  <a:latin typeface="Arial" charset="0"/>
                  <a:cs typeface="Arial" charset="0"/>
                </a:defRPr>
              </a:lvl9pPr>
            </a:lstStyle>
            <a:p>
              <a:pPr>
                <a:buClrTx/>
                <a:buFontTx/>
                <a:buNone/>
              </a:pPr>
              <a:endParaRPr lang="en-US" altLang="pt-BR" sz="1400"/>
            </a:p>
            <a:p>
              <a:pPr>
                <a:buClrTx/>
                <a:buFontTx/>
                <a:buNone/>
              </a:pPr>
              <a:endParaRPr lang="en-US" altLang="pt-BR" sz="1400"/>
            </a:p>
            <a:p>
              <a:pPr>
                <a:buClrTx/>
                <a:buFontTx/>
                <a:buNone/>
              </a:pPr>
              <a:endParaRPr lang="en-US" altLang="pt-BR" sz="1400"/>
            </a:p>
            <a:p>
              <a:pPr>
                <a:buClrTx/>
                <a:buFontTx/>
                <a:buNone/>
              </a:pPr>
              <a:endParaRPr lang="pt-BR" altLang="pt-BR" sz="1400"/>
            </a:p>
            <a:p>
              <a:pPr>
                <a:buClrTx/>
                <a:buFontTx/>
                <a:buNone/>
              </a:pPr>
              <a:endParaRPr lang="pt-BR" altLang="pt-BR" sz="1400"/>
            </a:p>
            <a:p>
              <a:pPr algn="ctr">
                <a:buClrTx/>
                <a:buFontTx/>
                <a:buNone/>
              </a:pPr>
              <a:r>
                <a:rPr lang="pt-BR" altLang="pt-BR" sz="1600"/>
                <a:t>Atribuição-Uso Não-Comercial-Compartilhamento pela Licença 2.5 Brasil</a:t>
              </a:r>
            </a:p>
            <a:p>
              <a:pPr algn="ctr">
                <a:buClrTx/>
                <a:buFontTx/>
                <a:buNone/>
              </a:pPr>
              <a:endParaRPr lang="pt-BR" altLang="pt-BR" sz="1400" i="1"/>
            </a:p>
            <a:p>
              <a:pPr>
                <a:buClrTx/>
                <a:buFontTx/>
                <a:buNone/>
              </a:pPr>
              <a:r>
                <a:rPr lang="pt-BR" altLang="pt-BR" sz="1400" i="1"/>
                <a:t>Você pode:</a:t>
              </a:r>
            </a:p>
            <a:p>
              <a:pPr>
                <a:buClrTx/>
                <a:buFontTx/>
                <a:buNone/>
              </a:pPr>
              <a:r>
                <a:rPr lang="pt-BR" altLang="pt-BR" sz="1400"/>
                <a:t> - copiar, distribuir, exibir e executar a obra</a:t>
              </a:r>
            </a:p>
            <a:p>
              <a:pPr>
                <a:buClrTx/>
                <a:buFontTx/>
                <a:buNone/>
              </a:pPr>
              <a:r>
                <a:rPr lang="pt-BR" altLang="pt-BR" sz="1400"/>
                <a:t> - criar obras derivadas</a:t>
              </a:r>
            </a:p>
            <a:p>
              <a:pPr lvl="1" indent="0">
                <a:buClrTx/>
                <a:buFontTx/>
                <a:buNone/>
              </a:pPr>
              <a:endParaRPr lang="pt-BR" altLang="pt-BR" sz="1400" i="1"/>
            </a:p>
            <a:p>
              <a:pPr algn="just">
                <a:buClrTx/>
                <a:buFontTx/>
                <a:buNone/>
              </a:pPr>
              <a:r>
                <a:rPr lang="pt-BR" altLang="pt-BR" sz="1400" i="1"/>
                <a:t>Sob as seguintes condições:</a:t>
              </a:r>
            </a:p>
            <a:p>
              <a:pPr algn="just">
                <a:buClrTx/>
                <a:buFontTx/>
                <a:buNone/>
              </a:pPr>
              <a:r>
                <a:rPr lang="pt-BR" altLang="pt-BR" sz="1400"/>
                <a:t>Atribuição — Você deve dar crédito ao autor original, da forma especificada pelo autor ou licenciante. </a:t>
              </a:r>
            </a:p>
            <a:p>
              <a:pPr algn="just">
                <a:buClrTx/>
                <a:buFontTx/>
                <a:buNone/>
              </a:pPr>
              <a:r>
                <a:rPr lang="pt-BR" altLang="pt-BR" sz="1400"/>
                <a:t>Uso Não-Comercial — Você não pode utilizar esta obra com finalidades comerciais. </a:t>
              </a:r>
            </a:p>
            <a:p>
              <a:pPr algn="just">
                <a:buClrTx/>
                <a:buFontTx/>
                <a:buNone/>
              </a:pPr>
              <a:r>
                <a:rPr lang="pt-BR" altLang="pt-BR" sz="1400"/>
                <a:t>Compartilhamento pela mesma Licença — Se você alterar, transformar, ou criar outra obra com base nesta, você somente poderá distribuir a obra resultante sob uma licença idêntica a esta.</a:t>
              </a:r>
            </a:p>
            <a:p>
              <a:pPr algn="just">
                <a:buClrTx/>
                <a:buFontTx/>
                <a:buNone/>
              </a:pPr>
              <a:endParaRPr lang="pt-BR" altLang="pt-BR" sz="1400"/>
            </a:p>
            <a:p>
              <a:pPr algn="just">
                <a:buClrTx/>
                <a:buFontTx/>
                <a:buNone/>
              </a:pPr>
              <a:r>
                <a:rPr lang="pt-BR" altLang="pt-BR" sz="1400"/>
                <a:t>Para ver uma cópia desta licença, visite http://creativecommons.org/licenses/by-nc-sa/2.5/br/ ou mande uma carta para Creative Commons, 171 Second Street, Suite 300, San Francisco, California, 94105, USA.</a:t>
              </a:r>
            </a:p>
            <a:p>
              <a:pPr>
                <a:buClrTx/>
                <a:buFontTx/>
                <a:buNone/>
              </a:pPr>
              <a:endParaRPr lang="pt-BR" altLang="pt-BR" sz="1400"/>
            </a:p>
          </p:txBody>
        </p:sp>
        <p:pic>
          <p:nvPicPr>
            <p:cNvPr id="3174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4" y="724"/>
              <a:ext cx="1580" cy="4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3799817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pt-BR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pt-BR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1727</TotalTime>
  <Words>1824</Words>
  <Application>Microsoft Office PowerPoint</Application>
  <PresentationFormat>On-screen Show (4:3)</PresentationFormat>
  <Paragraphs>388</Paragraphs>
  <Slides>40</Slides>
  <Notes>38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5" baseType="lpstr">
      <vt:lpstr>Times New Roman</vt:lpstr>
      <vt:lpstr>Arial</vt:lpstr>
      <vt:lpstr>Courier New</vt:lpstr>
      <vt:lpstr>Tahoma</vt:lpstr>
      <vt:lpstr>Office Theme</vt:lpstr>
      <vt:lpstr>INE5408/5609 Estruturas de Dados</vt:lpstr>
      <vt:lpstr>Introdução</vt:lpstr>
      <vt:lpstr>Características: memória secundária x RAM</vt:lpstr>
      <vt:lpstr>Dispositivos de Acesso Seqüencial</vt:lpstr>
      <vt:lpstr>Dispositivos de Acesso Randômico / Aleatório</vt:lpstr>
      <vt:lpstr>Gerência de Dados: noção intuitiva</vt:lpstr>
      <vt:lpstr>Gerência de Arquivos</vt:lpstr>
      <vt:lpstr>Gerência de Arquivos: objetivo principal</vt:lpstr>
      <vt:lpstr>Gerência de Arquivos: princípio básico</vt:lpstr>
      <vt:lpstr>Disco</vt:lpstr>
      <vt:lpstr>Modelo simplificado</vt:lpstr>
      <vt:lpstr>Modelo simplificado</vt:lpstr>
      <vt:lpstr>Modelo mais realista</vt:lpstr>
      <vt:lpstr>Modelo mais realista</vt:lpstr>
      <vt:lpstr>Exemplo: disco real</vt:lpstr>
      <vt:lpstr>Disco: para trabalhar</vt:lpstr>
      <vt:lpstr>Tipos de arquivos</vt:lpstr>
      <vt:lpstr>Arquivos de Formato Variável</vt:lpstr>
      <vt:lpstr>Arquivos de Registros ou de Acesso Randômico</vt:lpstr>
      <vt:lpstr>Acesso a registros</vt:lpstr>
      <vt:lpstr>Definições</vt:lpstr>
      <vt:lpstr>Escolha da organização de arquivos</vt:lpstr>
      <vt:lpstr>Tipos de consulta</vt:lpstr>
      <vt:lpstr>Indexação</vt:lpstr>
      <vt:lpstr>Métodos de gerência/organização</vt:lpstr>
      <vt:lpstr>Arquivos seqüenciais</vt:lpstr>
      <vt:lpstr>Exemplo: inclusão em Arquivo Seqüencial com Chave</vt:lpstr>
      <vt:lpstr>Exemplo: inclusão em Arquivo Seqüencial com Chave</vt:lpstr>
      <vt:lpstr>Exemplo: inclusão em Arquivo Seqüencial com Chave</vt:lpstr>
      <vt:lpstr>Exemplo: inclusão em Arquivo Seqüencial com Chave</vt:lpstr>
      <vt:lpstr>Arquivos Indexados Seqüenciais</vt:lpstr>
      <vt:lpstr>Arquivos Indexados Seqüenciais: características</vt:lpstr>
      <vt:lpstr>Arquivos Indexados Seqüenciais Idéia geral</vt:lpstr>
      <vt:lpstr>Arquivos Indexados Seqüenciais Inserção do 15</vt:lpstr>
      <vt:lpstr>Arquivos Indexados Seqüenciais</vt:lpstr>
      <vt:lpstr>Museu revisitado: ISAM original</vt:lpstr>
      <vt:lpstr>Museu revisitado: ISAM original</vt:lpstr>
      <vt:lpstr>ISAM mais “moderno”: VSAM</vt:lpstr>
      <vt:lpstr>Curiosidades: Ger. Arq. X PostGreSQL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Alexandre Savaris</dc:creator>
  <cp:lastModifiedBy>awangenh</cp:lastModifiedBy>
  <cp:revision>695</cp:revision>
  <cp:lastPrinted>1601-01-01T00:00:00Z</cp:lastPrinted>
  <dcterms:created xsi:type="dcterms:W3CDTF">2008-07-22T01:53:50Z</dcterms:created>
  <dcterms:modified xsi:type="dcterms:W3CDTF">2016-06-14T09:26:00Z</dcterms:modified>
</cp:coreProperties>
</file>