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en-GB"/>
    </a:defPPr>
    <a:lvl1pPr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1pPr>
    <a:lvl2pPr marL="742950" indent="-28575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2pPr>
    <a:lvl3pPr marL="1143000" indent="-22860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3pPr>
    <a:lvl4pPr marL="1600200" indent="-22860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4pPr>
    <a:lvl5pPr marL="2057400" indent="-22860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170" y="-7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6195665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2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691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8279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1577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6013" y="1557338"/>
            <a:ext cx="3846512" cy="47069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4925" y="1557338"/>
            <a:ext cx="3848100" cy="47069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1381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8874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6401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6528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3478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95524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0968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2463" y="687388"/>
            <a:ext cx="1960562" cy="55768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6013" y="687388"/>
            <a:ext cx="5734050" cy="55768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92510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7012" cy="7953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2301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16013" y="687388"/>
            <a:ext cx="7847012" cy="79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BR" smtClean="0"/>
              <a:t>Click to edit the title text format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6013" y="1557338"/>
            <a:ext cx="7847012" cy="470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BR" smtClean="0"/>
              <a:t>Click to edit the outline text format</a:t>
            </a:r>
          </a:p>
          <a:p>
            <a:pPr lvl="1"/>
            <a:r>
              <a:rPr lang="en-GB" altLang="pt-BR" smtClean="0"/>
              <a:t>Second Outline Level</a:t>
            </a:r>
          </a:p>
          <a:p>
            <a:pPr lvl="2"/>
            <a:r>
              <a:rPr lang="en-GB" altLang="pt-BR" smtClean="0"/>
              <a:t>Third Outline Level</a:t>
            </a:r>
          </a:p>
          <a:p>
            <a:pPr lvl="3"/>
            <a:r>
              <a:rPr lang="en-GB" altLang="pt-BR" smtClean="0"/>
              <a:t>Fourth Outline Level</a:t>
            </a:r>
          </a:p>
          <a:p>
            <a:pPr lvl="4"/>
            <a:r>
              <a:rPr lang="en-GB" altLang="pt-BR" smtClean="0"/>
              <a:t>Fifth Outline Level</a:t>
            </a:r>
          </a:p>
          <a:p>
            <a:pPr lvl="4"/>
            <a:r>
              <a:rPr lang="en-GB" altLang="pt-BR" smtClean="0"/>
              <a:t>Sixth Outline Level</a:t>
            </a:r>
          </a:p>
          <a:p>
            <a:pPr lvl="4"/>
            <a:r>
              <a:rPr lang="en-GB" altLang="pt-BR" smtClean="0"/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marL="742950" indent="-28575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cs typeface="Arial" charset="0"/>
        </a:defRPr>
      </a:lvl2pPr>
      <a:lvl3pPr marL="11430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cs typeface="Arial" charset="0"/>
        </a:defRPr>
      </a:lvl3pPr>
      <a:lvl4pPr marL="16002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cs typeface="Arial" charset="0"/>
        </a:defRPr>
      </a:lvl4pPr>
      <a:lvl5pPr marL="20574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cs typeface="Arial" charset="0"/>
        </a:defRPr>
      </a:lvl5pPr>
      <a:lvl6pPr marL="25146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cs typeface="Arial" charset="0"/>
        </a:defRPr>
      </a:lvl6pPr>
      <a:lvl7pPr marL="29718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cs typeface="Arial" charset="0"/>
        </a:defRPr>
      </a:lvl7pPr>
      <a:lvl8pPr marL="34290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cs typeface="Arial" charset="0"/>
        </a:defRPr>
      </a:lvl8pPr>
      <a:lvl9pPr marL="38862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cs typeface="Arial" charset="0"/>
        </a:defRPr>
      </a:lvl9pPr>
    </p:titleStyle>
    <p:bodyStyle>
      <a:lvl1pPr marL="342900" indent="-342900" algn="l" defTabSz="457200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FFFFFF"/>
          </a:solidFill>
          <a:latin typeface="+mn-lt"/>
          <a:cs typeface="+mn-cs"/>
        </a:defRPr>
      </a:lvl2pPr>
      <a:lvl3pPr marL="1143000" indent="-228600" algn="l" defTabSz="457200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FFFFFF"/>
          </a:solidFill>
          <a:latin typeface="+mn-lt"/>
          <a:cs typeface="+mn-cs"/>
        </a:defRPr>
      </a:lvl3pPr>
      <a:lvl4pPr marL="16002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cs typeface="+mn-cs"/>
        </a:defRPr>
      </a:lvl4pPr>
      <a:lvl5pPr marL="20574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cs typeface="+mn-cs"/>
        </a:defRPr>
      </a:lvl5pPr>
      <a:lvl6pPr marL="25146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cs typeface="+mn-cs"/>
        </a:defRPr>
      </a:lvl6pPr>
      <a:lvl7pPr marL="29718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cs typeface="+mn-cs"/>
        </a:defRPr>
      </a:lvl7pPr>
      <a:lvl8pPr marL="34290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cs typeface="+mn-cs"/>
        </a:defRPr>
      </a:lvl8pPr>
      <a:lvl9pPr marL="38862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1187450" y="836613"/>
            <a:ext cx="7777163" cy="14700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3600" dirty="0" smtClean="0"/>
              <a:t>INE5408/5609</a:t>
            </a:r>
            <a:r>
              <a:rPr lang="pt-BR" altLang="pt-BR" sz="3600" dirty="0"/>
              <a:t/>
            </a:r>
            <a:br>
              <a:rPr lang="pt-BR" altLang="pt-BR" sz="3600" dirty="0"/>
            </a:br>
            <a:r>
              <a:rPr lang="pt-BR" altLang="pt-BR" sz="3600" dirty="0"/>
              <a:t>Estruturas de Dados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1371600" y="2781300"/>
            <a:ext cx="7521575" cy="29527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marL="0" indent="0"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6600" dirty="0"/>
              <a:t>Hashing</a:t>
            </a:r>
            <a:endParaRPr lang="pt-BR" altLang="pt-BR" dirty="0"/>
          </a:p>
          <a:p>
            <a:pPr marL="0" indent="0" algn="ctr">
              <a:spcBef>
                <a:spcPts val="6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2400" dirty="0"/>
              <a:t>(Tabelas de Comprovação Complementar)</a:t>
            </a:r>
          </a:p>
          <a:p>
            <a:pPr marL="0" indent="0" algn="ctr">
              <a:spcBef>
                <a:spcPts val="6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2400" dirty="0"/>
              <a:t>(Técnica de Transformação de Chaves)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/>
              <a:t>Recapitulação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341313" indent="-34131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/>
              <a:t>Até agora vimos basicamente dois tipos de estruturas de dados para o armazenamento flexível de dados: </a:t>
            </a:r>
            <a:r>
              <a:rPr lang="en-US" altLang="pt-BR" sz="2000" b="1">
                <a:solidFill>
                  <a:srgbClr val="FC0128"/>
                </a:solidFill>
              </a:rPr>
              <a:t>Listas e Árvores</a:t>
            </a:r>
            <a:r>
              <a:rPr lang="en-US" altLang="pt-BR" sz="2000"/>
              <a:t>.</a:t>
            </a:r>
          </a:p>
          <a:p>
            <a:pPr marL="741363" lvl="1" indent="-28416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/>
              <a:t>Cada um desses grupos possui muitas variantes.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/>
              <a:t>As </a:t>
            </a:r>
            <a:r>
              <a:rPr lang="en-US" altLang="pt-BR" sz="2000">
                <a:solidFill>
                  <a:srgbClr val="FC0128"/>
                </a:solidFill>
              </a:rPr>
              <a:t>Listas</a:t>
            </a:r>
            <a:r>
              <a:rPr lang="en-US" altLang="pt-BR" sz="2000"/>
              <a:t> são simples de se implementar. Mas, com um tempo médio de acesso T = n/2, são impraticáveis para grandes quantidades de dados.</a:t>
            </a:r>
          </a:p>
          <a:p>
            <a:pPr marL="741363" lvl="1" indent="-28416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/>
              <a:t>Em uma lista com 100.000 dados, para recuperar 3 elementos em seqüência, faremos um número esperado de 150.000 acessos a nodos;</a:t>
            </a:r>
          </a:p>
          <a:p>
            <a:pPr marL="741363" lvl="1" indent="-28416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/>
              <a:t>listas são ótimas para pequenas quantidades de dados.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/>
              <a:t>As </a:t>
            </a:r>
            <a:r>
              <a:rPr lang="en-US" altLang="pt-BR" sz="2000">
                <a:solidFill>
                  <a:srgbClr val="FC0128"/>
                </a:solidFill>
              </a:rPr>
              <a:t>Árvores</a:t>
            </a:r>
            <a:r>
              <a:rPr lang="en-US" altLang="pt-BR" sz="2000"/>
              <a:t> são estruturas mais complexas, mas que possuem um tempo médio de acesso T= log</a:t>
            </a:r>
            <a:r>
              <a:rPr lang="en-US" altLang="pt-BR" sz="2000" baseline="-25000"/>
              <a:t>G</a:t>
            </a:r>
            <a:r>
              <a:rPr lang="en-US" altLang="pt-BR" sz="2000"/>
              <a:t>n, onde G = grau da árvore.</a:t>
            </a:r>
          </a:p>
          <a:p>
            <a:pPr marL="741363" lvl="1" indent="-28416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/>
              <a:t>A organização de uma árvore depende da ordem de entrada dos dados;</a:t>
            </a:r>
          </a:p>
          <a:p>
            <a:pPr marL="741363" lvl="1" indent="-28416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/>
              <a:t>para evitar a deterioração, há modelos de árvores que se reorganizam sozinhas. As principais são </a:t>
            </a:r>
            <a:r>
              <a:rPr lang="en-US" altLang="pt-BR" sz="1800">
                <a:solidFill>
                  <a:srgbClr val="F57B49"/>
                </a:solidFill>
              </a:rPr>
              <a:t>AVL</a:t>
            </a:r>
            <a:r>
              <a:rPr lang="en-US" altLang="pt-BR" sz="1800"/>
              <a:t> e </a:t>
            </a:r>
            <a:r>
              <a:rPr lang="en-US" altLang="pt-BR" sz="1800">
                <a:solidFill>
                  <a:srgbClr val="F57B49"/>
                </a:solidFill>
              </a:rPr>
              <a:t>Árvore B</a:t>
            </a:r>
            <a:r>
              <a:rPr lang="en-US" altLang="pt-BR" sz="1800"/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/>
              <a:t>Hashing: visão geral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341313" indent="-34131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 dirty="0"/>
              <a:t>É </a:t>
            </a:r>
            <a:r>
              <a:rPr lang="en-US" altLang="pt-BR" sz="2000" dirty="0" err="1"/>
              <a:t>uma</a:t>
            </a:r>
            <a:r>
              <a:rPr lang="en-US" altLang="pt-BR" sz="2000" dirty="0"/>
              <a:t> forma </a:t>
            </a:r>
            <a:r>
              <a:rPr lang="en-US" altLang="pt-BR" sz="2000" dirty="0" err="1"/>
              <a:t>extremamente</a:t>
            </a:r>
            <a:r>
              <a:rPr lang="en-US" altLang="pt-BR" sz="2000" dirty="0"/>
              <a:t> simples, </a:t>
            </a:r>
            <a:r>
              <a:rPr lang="en-US" altLang="pt-BR" sz="2000" dirty="0" err="1"/>
              <a:t>fácil</a:t>
            </a:r>
            <a:r>
              <a:rPr lang="en-US" altLang="pt-BR" sz="2000" dirty="0"/>
              <a:t> de se </a:t>
            </a:r>
            <a:r>
              <a:rPr lang="en-US" altLang="pt-BR" sz="2000" dirty="0" err="1"/>
              <a:t>implementar</a:t>
            </a:r>
            <a:r>
              <a:rPr lang="en-US" altLang="pt-BR" sz="2000" dirty="0"/>
              <a:t> e </a:t>
            </a:r>
            <a:r>
              <a:rPr lang="en-US" altLang="pt-BR" sz="2000" dirty="0" err="1"/>
              <a:t>intuitiva</a:t>
            </a:r>
            <a:r>
              <a:rPr lang="en-US" altLang="pt-BR" sz="2000" dirty="0"/>
              <a:t> de se </a:t>
            </a:r>
            <a:r>
              <a:rPr lang="en-US" altLang="pt-BR" sz="2000" dirty="0" err="1"/>
              <a:t>organizar</a:t>
            </a:r>
            <a:r>
              <a:rPr lang="en-US" altLang="pt-BR" sz="2000" dirty="0"/>
              <a:t> </a:t>
            </a:r>
            <a:r>
              <a:rPr lang="en-US" altLang="pt-BR" sz="2000" dirty="0" err="1"/>
              <a:t>grandes</a:t>
            </a:r>
            <a:r>
              <a:rPr lang="en-US" altLang="pt-BR" sz="2000" dirty="0"/>
              <a:t> </a:t>
            </a:r>
            <a:r>
              <a:rPr lang="en-US" altLang="pt-BR" sz="2000" dirty="0" err="1"/>
              <a:t>quantidades</a:t>
            </a:r>
            <a:r>
              <a:rPr lang="en-US" altLang="pt-BR" sz="2000" dirty="0"/>
              <a:t> de dados.</a:t>
            </a:r>
          </a:p>
          <a:p>
            <a:pPr marL="741363" lvl="1" indent="-28416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 dirty="0" err="1"/>
              <a:t>Permite</a:t>
            </a:r>
            <a:r>
              <a:rPr lang="en-US" altLang="pt-BR" sz="1800" dirty="0"/>
              <a:t> </a:t>
            </a:r>
            <a:r>
              <a:rPr lang="en-US" altLang="pt-BR" sz="1800" dirty="0" err="1"/>
              <a:t>armazenar</a:t>
            </a:r>
            <a:r>
              <a:rPr lang="en-US" altLang="pt-BR" sz="1800" dirty="0"/>
              <a:t> e </a:t>
            </a:r>
            <a:r>
              <a:rPr lang="en-US" altLang="pt-BR" sz="1800" dirty="0" err="1"/>
              <a:t>encontrar</a:t>
            </a:r>
            <a:r>
              <a:rPr lang="en-US" altLang="pt-BR" sz="1800" dirty="0"/>
              <a:t> </a:t>
            </a:r>
            <a:r>
              <a:rPr lang="en-US" altLang="pt-BR" sz="1800" dirty="0" err="1"/>
              <a:t>rapidamente</a:t>
            </a:r>
            <a:r>
              <a:rPr lang="en-US" altLang="pt-BR" sz="1800" dirty="0"/>
              <a:t> dados </a:t>
            </a:r>
            <a:r>
              <a:rPr lang="en-US" altLang="pt-BR" sz="1800" dirty="0" err="1"/>
              <a:t>por</a:t>
            </a:r>
            <a:r>
              <a:rPr lang="en-US" altLang="pt-BR" sz="1800" dirty="0"/>
              <a:t> </a:t>
            </a:r>
            <a:r>
              <a:rPr lang="en-US" altLang="pt-BR" sz="1800" dirty="0" err="1"/>
              <a:t>chave</a:t>
            </a:r>
            <a:r>
              <a:rPr lang="en-US" altLang="pt-BR" sz="1800" dirty="0"/>
              <a:t>.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 dirty="0" err="1"/>
              <a:t>Possui</a:t>
            </a:r>
            <a:r>
              <a:rPr lang="en-US" altLang="pt-BR" sz="2000" dirty="0"/>
              <a:t> </a:t>
            </a:r>
            <a:r>
              <a:rPr lang="en-US" altLang="pt-BR" sz="2000" dirty="0" err="1"/>
              <a:t>como</a:t>
            </a:r>
            <a:r>
              <a:rPr lang="en-US" altLang="pt-BR" sz="2000" dirty="0"/>
              <a:t> </a:t>
            </a:r>
            <a:r>
              <a:rPr lang="en-US" altLang="pt-BR" sz="2000" dirty="0" err="1"/>
              <a:t>idéia</a:t>
            </a:r>
            <a:r>
              <a:rPr lang="en-US" altLang="pt-BR" sz="2000" dirty="0"/>
              <a:t> central a </a:t>
            </a:r>
            <a:r>
              <a:rPr lang="en-US" altLang="pt-BR" sz="2000" dirty="0" err="1"/>
              <a:t>divisão</a:t>
            </a:r>
            <a:r>
              <a:rPr lang="en-US" altLang="pt-BR" sz="2000" dirty="0"/>
              <a:t> de um </a:t>
            </a:r>
            <a:r>
              <a:rPr lang="en-US" altLang="pt-BR" sz="2000" dirty="0" err="1"/>
              <a:t>universo</a:t>
            </a:r>
            <a:r>
              <a:rPr lang="en-US" altLang="pt-BR" sz="2000" dirty="0"/>
              <a:t> de dados a </a:t>
            </a:r>
            <a:r>
              <a:rPr lang="en-US" altLang="pt-BR" sz="2000" dirty="0" err="1"/>
              <a:t>ser</a:t>
            </a:r>
            <a:r>
              <a:rPr lang="en-US" altLang="pt-BR" sz="2000" dirty="0"/>
              <a:t> </a:t>
            </a:r>
            <a:r>
              <a:rPr lang="en-US" altLang="pt-BR" sz="2000" dirty="0" err="1"/>
              <a:t>organizado</a:t>
            </a:r>
            <a:r>
              <a:rPr lang="en-US" altLang="pt-BR" sz="2000" dirty="0"/>
              <a:t> </a:t>
            </a:r>
            <a:r>
              <a:rPr lang="en-US" altLang="pt-BR" sz="2000" dirty="0" err="1"/>
              <a:t>em</a:t>
            </a:r>
            <a:r>
              <a:rPr lang="en-US" altLang="pt-BR" sz="2000" dirty="0"/>
              <a:t> </a:t>
            </a:r>
            <a:r>
              <a:rPr lang="en-US" altLang="pt-BR" sz="2000" dirty="0" err="1"/>
              <a:t>subconjuntos</a:t>
            </a:r>
            <a:r>
              <a:rPr lang="en-US" altLang="pt-BR" sz="2000" dirty="0"/>
              <a:t> </a:t>
            </a:r>
            <a:r>
              <a:rPr lang="en-US" altLang="pt-BR" sz="2000" dirty="0" err="1"/>
              <a:t>mais</a:t>
            </a:r>
            <a:r>
              <a:rPr lang="en-US" altLang="pt-BR" sz="2000" dirty="0"/>
              <a:t> </a:t>
            </a:r>
            <a:r>
              <a:rPr lang="en-US" altLang="pt-BR" sz="2000" dirty="0" err="1"/>
              <a:t>gerenciáveis</a:t>
            </a:r>
            <a:r>
              <a:rPr lang="en-US" altLang="pt-BR" sz="2000" dirty="0"/>
              <a:t>.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 dirty="0" err="1"/>
              <a:t>Possui</a:t>
            </a:r>
            <a:r>
              <a:rPr lang="en-US" altLang="pt-BR" sz="2000" dirty="0"/>
              <a:t> </a:t>
            </a:r>
            <a:r>
              <a:rPr lang="en-US" altLang="pt-BR" sz="2000" dirty="0" err="1"/>
              <a:t>dois</a:t>
            </a:r>
            <a:r>
              <a:rPr lang="en-US" altLang="pt-BR" sz="2000" dirty="0"/>
              <a:t> </a:t>
            </a:r>
            <a:r>
              <a:rPr lang="en-US" altLang="pt-BR" sz="2000" dirty="0" err="1"/>
              <a:t>conceitos</a:t>
            </a:r>
            <a:r>
              <a:rPr lang="en-US" altLang="pt-BR" sz="2000" dirty="0"/>
              <a:t> </a:t>
            </a:r>
            <a:r>
              <a:rPr lang="en-US" altLang="pt-BR" sz="2000" dirty="0" err="1"/>
              <a:t>centrais</a:t>
            </a:r>
            <a:r>
              <a:rPr lang="en-US" altLang="pt-BR" sz="2000" dirty="0"/>
              <a:t>:</a:t>
            </a:r>
          </a:p>
          <a:p>
            <a:pPr marL="741363" lvl="1" indent="-284163">
              <a:lnSpc>
                <a:spcPct val="80000"/>
              </a:lnSpc>
              <a:spcBef>
                <a:spcPts val="450"/>
              </a:spcBef>
              <a:buClr>
                <a:srgbClr val="FAFD00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 dirty="0" err="1">
                <a:solidFill>
                  <a:srgbClr val="FAFD00"/>
                </a:solidFill>
              </a:rPr>
              <a:t>Tabela</a:t>
            </a:r>
            <a:r>
              <a:rPr lang="en-US" altLang="pt-BR" sz="2000" dirty="0">
                <a:solidFill>
                  <a:srgbClr val="FAFD00"/>
                </a:solidFill>
              </a:rPr>
              <a:t> de Hashing</a:t>
            </a:r>
            <a:r>
              <a:rPr lang="en-US" altLang="pt-BR" sz="2000" dirty="0"/>
              <a:t>: </a:t>
            </a:r>
            <a:r>
              <a:rPr lang="en-US" altLang="pt-BR" sz="2000" dirty="0" err="1">
                <a:solidFill>
                  <a:srgbClr val="F57B49"/>
                </a:solidFill>
              </a:rPr>
              <a:t>estrutura</a:t>
            </a:r>
            <a:r>
              <a:rPr lang="en-US" altLang="pt-BR" sz="2000" dirty="0">
                <a:solidFill>
                  <a:srgbClr val="F57B49"/>
                </a:solidFill>
              </a:rPr>
              <a:t> que </a:t>
            </a:r>
            <a:r>
              <a:rPr lang="en-US" altLang="pt-BR" sz="2000" dirty="0" err="1">
                <a:solidFill>
                  <a:srgbClr val="F57B49"/>
                </a:solidFill>
              </a:rPr>
              <a:t>permite</a:t>
            </a:r>
            <a:r>
              <a:rPr lang="en-US" altLang="pt-BR" sz="2000" dirty="0">
                <a:solidFill>
                  <a:srgbClr val="F57B49"/>
                </a:solidFill>
              </a:rPr>
              <a:t> o </a:t>
            </a:r>
            <a:r>
              <a:rPr lang="en-US" altLang="pt-BR" sz="2000" dirty="0" err="1">
                <a:solidFill>
                  <a:srgbClr val="F57B49"/>
                </a:solidFill>
              </a:rPr>
              <a:t>acesso</a:t>
            </a:r>
            <a:r>
              <a:rPr lang="en-US" altLang="pt-BR" sz="2000" dirty="0">
                <a:solidFill>
                  <a:srgbClr val="F57B49"/>
                </a:solidFill>
              </a:rPr>
              <a:t> </a:t>
            </a:r>
            <a:r>
              <a:rPr lang="en-US" altLang="pt-BR" sz="2000" dirty="0" err="1">
                <a:solidFill>
                  <a:srgbClr val="F57B49"/>
                </a:solidFill>
              </a:rPr>
              <a:t>aos</a:t>
            </a:r>
            <a:r>
              <a:rPr lang="en-US" altLang="pt-BR" sz="2000" dirty="0">
                <a:solidFill>
                  <a:srgbClr val="F57B49"/>
                </a:solidFill>
              </a:rPr>
              <a:t> </a:t>
            </a:r>
            <a:r>
              <a:rPr lang="en-US" altLang="pt-BR" sz="2000" dirty="0" err="1">
                <a:solidFill>
                  <a:srgbClr val="F57B49"/>
                </a:solidFill>
              </a:rPr>
              <a:t>subconjuntos</a:t>
            </a:r>
            <a:r>
              <a:rPr lang="en-US" altLang="pt-BR" sz="2000" dirty="0">
                <a:solidFill>
                  <a:srgbClr val="F57B49"/>
                </a:solidFill>
              </a:rPr>
              <a:t>;</a:t>
            </a:r>
          </a:p>
          <a:p>
            <a:pPr marL="741363" lvl="1" indent="-284163">
              <a:lnSpc>
                <a:spcPct val="80000"/>
              </a:lnSpc>
              <a:spcBef>
                <a:spcPts val="450"/>
              </a:spcBef>
              <a:buClr>
                <a:srgbClr val="FAFD00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 dirty="0" err="1">
                <a:solidFill>
                  <a:srgbClr val="FAFD00"/>
                </a:solidFill>
              </a:rPr>
              <a:t>Função</a:t>
            </a:r>
            <a:r>
              <a:rPr lang="en-US" altLang="pt-BR" sz="2000" dirty="0">
                <a:solidFill>
                  <a:srgbClr val="FAFD00"/>
                </a:solidFill>
              </a:rPr>
              <a:t> de Hashing</a:t>
            </a:r>
            <a:r>
              <a:rPr lang="en-US" altLang="pt-BR" sz="2000" dirty="0"/>
              <a:t>: </a:t>
            </a:r>
            <a:r>
              <a:rPr lang="en-US" altLang="pt-BR" sz="2000" dirty="0" err="1">
                <a:solidFill>
                  <a:srgbClr val="F57B49"/>
                </a:solidFill>
              </a:rPr>
              <a:t>função</a:t>
            </a:r>
            <a:r>
              <a:rPr lang="en-US" altLang="pt-BR" sz="2000" dirty="0">
                <a:solidFill>
                  <a:srgbClr val="F57B49"/>
                </a:solidFill>
              </a:rPr>
              <a:t> que </a:t>
            </a:r>
            <a:r>
              <a:rPr lang="en-US" altLang="pt-BR" sz="2000" dirty="0" err="1">
                <a:solidFill>
                  <a:srgbClr val="F57B49"/>
                </a:solidFill>
              </a:rPr>
              <a:t>realiza</a:t>
            </a:r>
            <a:r>
              <a:rPr lang="en-US" altLang="pt-BR" sz="2000" dirty="0">
                <a:solidFill>
                  <a:srgbClr val="F57B49"/>
                </a:solidFill>
              </a:rPr>
              <a:t> um </a:t>
            </a:r>
            <a:r>
              <a:rPr lang="en-US" altLang="pt-BR" sz="2000" dirty="0" err="1">
                <a:solidFill>
                  <a:srgbClr val="F57B49"/>
                </a:solidFill>
              </a:rPr>
              <a:t>mapeamento</a:t>
            </a:r>
            <a:r>
              <a:rPr lang="en-US" altLang="pt-BR" sz="2000" dirty="0">
                <a:solidFill>
                  <a:srgbClr val="F57B49"/>
                </a:solidFill>
              </a:rPr>
              <a:t> entre </a:t>
            </a:r>
            <a:r>
              <a:rPr lang="en-US" altLang="pt-BR" sz="2000" dirty="0" err="1">
                <a:solidFill>
                  <a:srgbClr val="F57B49"/>
                </a:solidFill>
              </a:rPr>
              <a:t>valores</a:t>
            </a:r>
            <a:r>
              <a:rPr lang="en-US" altLang="pt-BR" sz="2000" dirty="0">
                <a:solidFill>
                  <a:srgbClr val="F57B49"/>
                </a:solidFill>
              </a:rPr>
              <a:t> de </a:t>
            </a:r>
            <a:r>
              <a:rPr lang="en-US" altLang="pt-BR" sz="2000" dirty="0" err="1">
                <a:solidFill>
                  <a:srgbClr val="F57B49"/>
                </a:solidFill>
              </a:rPr>
              <a:t>chaves</a:t>
            </a:r>
            <a:r>
              <a:rPr lang="en-US" altLang="pt-BR" sz="2000" dirty="0">
                <a:solidFill>
                  <a:srgbClr val="F57B49"/>
                </a:solidFill>
              </a:rPr>
              <a:t> e entradas </a:t>
            </a:r>
            <a:r>
              <a:rPr lang="en-US" altLang="pt-BR" sz="2000" dirty="0" err="1">
                <a:solidFill>
                  <a:srgbClr val="F57B49"/>
                </a:solidFill>
              </a:rPr>
              <a:t>na</a:t>
            </a:r>
            <a:r>
              <a:rPr lang="en-US" altLang="pt-BR" sz="2000" dirty="0">
                <a:solidFill>
                  <a:srgbClr val="F57B49"/>
                </a:solidFill>
              </a:rPr>
              <a:t> </a:t>
            </a:r>
            <a:r>
              <a:rPr lang="en-US" altLang="pt-BR" sz="2000" dirty="0" err="1">
                <a:solidFill>
                  <a:srgbClr val="F57B49"/>
                </a:solidFill>
              </a:rPr>
              <a:t>tabela</a:t>
            </a:r>
            <a:r>
              <a:rPr lang="en-US" altLang="pt-BR" sz="2000" dirty="0">
                <a:solidFill>
                  <a:srgbClr val="F57B49"/>
                </a:solidFill>
              </a:rPr>
              <a:t>.</a:t>
            </a:r>
          </a:p>
          <a:p>
            <a:pPr marL="341313" indent="-341313">
              <a:lnSpc>
                <a:spcPct val="80000"/>
              </a:lnSpc>
              <a:spcBef>
                <a:spcPts val="12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 dirty="0" err="1"/>
              <a:t>Possui</a:t>
            </a:r>
            <a:r>
              <a:rPr lang="en-US" altLang="pt-BR" sz="2000" dirty="0"/>
              <a:t> </a:t>
            </a:r>
            <a:r>
              <a:rPr lang="en-US" altLang="pt-BR" sz="2000" dirty="0" err="1"/>
              <a:t>uma</a:t>
            </a:r>
            <a:r>
              <a:rPr lang="en-US" altLang="pt-BR" sz="2000" dirty="0"/>
              <a:t> </a:t>
            </a:r>
            <a:r>
              <a:rPr lang="en-US" altLang="pt-BR" sz="2000" dirty="0" err="1"/>
              <a:t>série</a:t>
            </a:r>
            <a:r>
              <a:rPr lang="en-US" altLang="pt-BR" sz="2000" dirty="0"/>
              <a:t> de </a:t>
            </a:r>
            <a:r>
              <a:rPr lang="en-US" altLang="pt-BR" sz="2000" dirty="0" err="1"/>
              <a:t>limitações</a:t>
            </a:r>
            <a:r>
              <a:rPr lang="en-US" altLang="pt-BR" sz="2000" dirty="0"/>
              <a:t> </a:t>
            </a:r>
            <a:r>
              <a:rPr lang="en-US" altLang="pt-BR" sz="2000" dirty="0" err="1"/>
              <a:t>em</a:t>
            </a:r>
            <a:r>
              <a:rPr lang="en-US" altLang="pt-BR" sz="2000" dirty="0"/>
              <a:t> </a:t>
            </a:r>
            <a:r>
              <a:rPr lang="en-US" altLang="pt-BR" sz="2000" dirty="0" err="1"/>
              <a:t>relação</a:t>
            </a:r>
            <a:r>
              <a:rPr lang="en-US" altLang="pt-BR" sz="2000" dirty="0"/>
              <a:t> </a:t>
            </a:r>
            <a:r>
              <a:rPr lang="en-US" altLang="pt-BR" sz="2000" dirty="0" err="1"/>
              <a:t>às</a:t>
            </a:r>
            <a:r>
              <a:rPr lang="en-US" altLang="pt-BR" sz="2000" dirty="0"/>
              <a:t> </a:t>
            </a:r>
            <a:r>
              <a:rPr lang="en-US" altLang="pt-BR" sz="2000" dirty="0" err="1"/>
              <a:t>árvores</a:t>
            </a:r>
            <a:r>
              <a:rPr lang="en-US" altLang="pt-BR" sz="2000" dirty="0"/>
              <a:t>:</a:t>
            </a:r>
          </a:p>
          <a:p>
            <a:pPr marL="741363" lvl="1" indent="-28416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 dirty="0" err="1"/>
              <a:t>não</a:t>
            </a:r>
            <a:r>
              <a:rPr lang="en-US" altLang="pt-BR" sz="1800" dirty="0"/>
              <a:t> </a:t>
            </a:r>
            <a:r>
              <a:rPr lang="en-US" altLang="pt-BR" sz="1800" dirty="0" err="1"/>
              <a:t>permite</a:t>
            </a:r>
            <a:r>
              <a:rPr lang="en-US" altLang="pt-BR" sz="1800" dirty="0"/>
              <a:t> </a:t>
            </a:r>
            <a:r>
              <a:rPr lang="en-US" altLang="pt-BR" sz="1800" dirty="0" err="1"/>
              <a:t>recuperar</a:t>
            </a:r>
            <a:r>
              <a:rPr lang="en-US" altLang="pt-BR" sz="1800" dirty="0"/>
              <a:t>/</a:t>
            </a:r>
            <a:r>
              <a:rPr lang="en-US" altLang="pt-BR" sz="1800" dirty="0" err="1"/>
              <a:t>imprimir</a:t>
            </a:r>
            <a:r>
              <a:rPr lang="en-US" altLang="pt-BR" sz="1800" dirty="0"/>
              <a:t> </a:t>
            </a:r>
            <a:r>
              <a:rPr lang="en-US" altLang="pt-BR" sz="1800" dirty="0" err="1"/>
              <a:t>todos</a:t>
            </a:r>
            <a:r>
              <a:rPr lang="en-US" altLang="pt-BR" sz="1800" dirty="0"/>
              <a:t> </a:t>
            </a:r>
            <a:r>
              <a:rPr lang="en-US" altLang="pt-BR" sz="1800" dirty="0" err="1"/>
              <a:t>os</a:t>
            </a:r>
            <a:r>
              <a:rPr lang="en-US" altLang="pt-BR" sz="1800" dirty="0"/>
              <a:t> </a:t>
            </a:r>
            <a:r>
              <a:rPr lang="en-US" altLang="pt-BR" sz="1800" dirty="0" err="1"/>
              <a:t>elementos</a:t>
            </a:r>
            <a:r>
              <a:rPr lang="en-US" altLang="pt-BR" sz="1800" dirty="0"/>
              <a:t> </a:t>
            </a:r>
            <a:r>
              <a:rPr lang="en-US" altLang="pt-BR" sz="1800" dirty="0" err="1"/>
              <a:t>em</a:t>
            </a:r>
            <a:r>
              <a:rPr lang="en-US" altLang="pt-BR" sz="1800" dirty="0"/>
              <a:t> </a:t>
            </a:r>
            <a:r>
              <a:rPr lang="en-US" altLang="pt-BR" sz="1800" dirty="0" err="1"/>
              <a:t>ordem</a:t>
            </a:r>
            <a:r>
              <a:rPr lang="en-US" altLang="pt-BR" sz="1800" dirty="0"/>
              <a:t> de </a:t>
            </a:r>
            <a:r>
              <a:rPr lang="en-US" altLang="pt-BR" sz="1800" dirty="0" err="1"/>
              <a:t>chave</a:t>
            </a:r>
            <a:r>
              <a:rPr lang="en-US" altLang="pt-BR" sz="1800" dirty="0"/>
              <a:t> </a:t>
            </a:r>
            <a:r>
              <a:rPr lang="en-US" altLang="pt-BR" sz="1800" dirty="0" err="1"/>
              <a:t>nem</a:t>
            </a:r>
            <a:r>
              <a:rPr lang="en-US" altLang="pt-BR" sz="1800" dirty="0"/>
              <a:t> </a:t>
            </a:r>
            <a:r>
              <a:rPr lang="en-US" altLang="pt-BR" sz="1800" dirty="0" err="1"/>
              <a:t>tampouco</a:t>
            </a:r>
            <a:r>
              <a:rPr lang="en-US" altLang="pt-BR" sz="1800" dirty="0"/>
              <a:t> </a:t>
            </a:r>
            <a:r>
              <a:rPr lang="en-US" altLang="pt-BR" sz="1800" dirty="0" err="1"/>
              <a:t>outras</a:t>
            </a:r>
            <a:r>
              <a:rPr lang="en-US" altLang="pt-BR" sz="1800" dirty="0"/>
              <a:t> </a:t>
            </a:r>
            <a:r>
              <a:rPr lang="en-US" altLang="pt-BR" sz="1800" dirty="0" err="1"/>
              <a:t>operações</a:t>
            </a:r>
            <a:r>
              <a:rPr lang="en-US" altLang="pt-BR" sz="1800" dirty="0"/>
              <a:t> que </a:t>
            </a:r>
            <a:r>
              <a:rPr lang="en-US" altLang="pt-BR" sz="1800" dirty="0" err="1"/>
              <a:t>exijam</a:t>
            </a:r>
            <a:r>
              <a:rPr lang="en-US" altLang="pt-BR" sz="1800" dirty="0"/>
              <a:t> </a:t>
            </a:r>
            <a:r>
              <a:rPr lang="en-US" altLang="pt-BR" sz="1800" dirty="0" err="1"/>
              <a:t>seqüência</a:t>
            </a:r>
            <a:r>
              <a:rPr lang="en-US" altLang="pt-BR" sz="1800" dirty="0"/>
              <a:t> dos dados;</a:t>
            </a:r>
          </a:p>
          <a:p>
            <a:pPr marL="741363" lvl="1" indent="-28416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 dirty="0" err="1"/>
              <a:t>não</a:t>
            </a:r>
            <a:r>
              <a:rPr lang="en-US" altLang="pt-BR" sz="1800" dirty="0"/>
              <a:t> </a:t>
            </a:r>
            <a:r>
              <a:rPr lang="en-US" altLang="pt-BR" sz="1800" dirty="0" err="1"/>
              <a:t>permite</a:t>
            </a:r>
            <a:r>
              <a:rPr lang="en-US" altLang="pt-BR" sz="1800" dirty="0"/>
              <a:t> </a:t>
            </a:r>
            <a:r>
              <a:rPr lang="en-US" altLang="pt-BR" sz="1800" dirty="0" err="1"/>
              <a:t>operações</a:t>
            </a:r>
            <a:r>
              <a:rPr lang="en-US" altLang="pt-BR" sz="1800" dirty="0"/>
              <a:t> do </a:t>
            </a:r>
            <a:r>
              <a:rPr lang="en-US" altLang="pt-BR" sz="1800" dirty="0" err="1"/>
              <a:t>tipo</a:t>
            </a:r>
            <a:r>
              <a:rPr lang="en-US" altLang="pt-BR" sz="1800" dirty="0"/>
              <a:t> </a:t>
            </a:r>
            <a:r>
              <a:rPr lang="en-US" altLang="pt-BR" sz="1800" dirty="0" err="1"/>
              <a:t>recuperar</a:t>
            </a:r>
            <a:r>
              <a:rPr lang="en-US" altLang="pt-BR" sz="1800" dirty="0"/>
              <a:t> o </a:t>
            </a:r>
            <a:r>
              <a:rPr lang="en-US" altLang="pt-BR" sz="1800" dirty="0" err="1"/>
              <a:t>elemento</a:t>
            </a:r>
            <a:r>
              <a:rPr lang="en-US" altLang="pt-BR" sz="1800" dirty="0"/>
              <a:t> com a </a:t>
            </a:r>
            <a:r>
              <a:rPr lang="en-US" altLang="pt-BR" sz="1800" dirty="0" err="1"/>
              <a:t>maior</a:t>
            </a:r>
            <a:r>
              <a:rPr lang="en-US" altLang="pt-BR" sz="1800" dirty="0"/>
              <a:t> </a:t>
            </a:r>
            <a:r>
              <a:rPr lang="en-US" altLang="pt-BR" sz="1800" dirty="0" err="1"/>
              <a:t>ou</a:t>
            </a:r>
            <a:r>
              <a:rPr lang="en-US" altLang="pt-BR" sz="1800" dirty="0"/>
              <a:t> a </a:t>
            </a:r>
            <a:r>
              <a:rPr lang="en-US" altLang="pt-BR" sz="1800" dirty="0" err="1"/>
              <a:t>menor</a:t>
            </a:r>
            <a:r>
              <a:rPr lang="en-US" altLang="pt-BR" sz="1800" dirty="0"/>
              <a:t> </a:t>
            </a:r>
            <a:r>
              <a:rPr lang="en-US" altLang="pt-BR" sz="1800" dirty="0" err="1"/>
              <a:t>chave</a:t>
            </a:r>
            <a:r>
              <a:rPr lang="en-US" altLang="pt-BR" sz="1800" dirty="0"/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548680"/>
            <a:ext cx="7848600" cy="653380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 dirty="0"/>
              <a:t>Hashing: introdução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268760"/>
            <a:ext cx="7848600" cy="4968528"/>
          </a:xfrm>
          <a:ln/>
        </p:spPr>
        <p:txBody>
          <a:bodyPr/>
          <a:lstStyle/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 dirty="0" err="1"/>
              <a:t>Idéia</a:t>
            </a:r>
            <a:r>
              <a:rPr lang="en-US" altLang="pt-BR" sz="2000" dirty="0"/>
              <a:t> </a:t>
            </a:r>
            <a:r>
              <a:rPr lang="en-US" altLang="pt-BR" sz="2000" dirty="0" err="1"/>
              <a:t>geral</a:t>
            </a:r>
            <a:r>
              <a:rPr lang="en-US" altLang="pt-BR" sz="2000" dirty="0"/>
              <a:t>: se </a:t>
            </a:r>
            <a:r>
              <a:rPr lang="en-US" altLang="pt-BR" sz="2000" dirty="0" err="1"/>
              <a:t>eu</a:t>
            </a:r>
            <a:r>
              <a:rPr lang="en-US" altLang="pt-BR" sz="2000" dirty="0"/>
              <a:t> </a:t>
            </a:r>
            <a:r>
              <a:rPr lang="en-US" altLang="pt-BR" sz="2000" dirty="0" err="1"/>
              <a:t>possuo</a:t>
            </a:r>
            <a:r>
              <a:rPr lang="en-US" altLang="pt-BR" sz="2000" dirty="0"/>
              <a:t> um </a:t>
            </a:r>
            <a:r>
              <a:rPr lang="en-US" altLang="pt-BR" sz="2000" dirty="0" err="1"/>
              <a:t>universo</a:t>
            </a:r>
            <a:r>
              <a:rPr lang="en-US" altLang="pt-BR" sz="2000" dirty="0"/>
              <a:t> de dados </a:t>
            </a:r>
            <a:r>
              <a:rPr lang="en-US" altLang="pt-BR" sz="2000" dirty="0" err="1"/>
              <a:t>classificáveis</a:t>
            </a:r>
            <a:r>
              <a:rPr lang="en-US" altLang="pt-BR" sz="2000" dirty="0"/>
              <a:t> </a:t>
            </a:r>
            <a:r>
              <a:rPr lang="en-US" altLang="pt-BR" sz="2000" dirty="0" err="1"/>
              <a:t>por</a:t>
            </a:r>
            <a:r>
              <a:rPr lang="en-US" altLang="pt-BR" sz="2000" dirty="0"/>
              <a:t> </a:t>
            </a:r>
            <a:r>
              <a:rPr lang="en-US" altLang="pt-BR" sz="2000" dirty="0" err="1"/>
              <a:t>chave</a:t>
            </a:r>
            <a:r>
              <a:rPr lang="en-US" altLang="pt-BR" sz="2000" dirty="0"/>
              <a:t>, </a:t>
            </a:r>
            <a:r>
              <a:rPr lang="en-US" altLang="pt-BR" sz="2000" dirty="0" err="1"/>
              <a:t>posso</a:t>
            </a:r>
            <a:r>
              <a:rPr lang="en-US" altLang="pt-BR" sz="2000" dirty="0"/>
              <a:t>:</a:t>
            </a:r>
          </a:p>
          <a:p>
            <a:pPr marL="741363" lvl="1" indent="-284163">
              <a:lnSpc>
                <a:spcPct val="9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 dirty="0" err="1"/>
              <a:t>criar</a:t>
            </a:r>
            <a:r>
              <a:rPr lang="en-US" altLang="pt-BR" sz="1800" dirty="0"/>
              <a:t> um </a:t>
            </a:r>
            <a:r>
              <a:rPr lang="en-US" altLang="pt-BR" sz="1800" dirty="0" err="1"/>
              <a:t>critério</a:t>
            </a:r>
            <a:r>
              <a:rPr lang="en-US" altLang="pt-BR" sz="1800" dirty="0"/>
              <a:t> simples para </a:t>
            </a:r>
            <a:r>
              <a:rPr lang="en-US" altLang="pt-BR" sz="1800" dirty="0" err="1"/>
              <a:t>dividir</a:t>
            </a:r>
            <a:r>
              <a:rPr lang="en-US" altLang="pt-BR" sz="1800" dirty="0"/>
              <a:t> </a:t>
            </a:r>
            <a:r>
              <a:rPr lang="en-US" altLang="pt-BR" sz="1800" dirty="0" err="1"/>
              <a:t>esse</a:t>
            </a:r>
            <a:r>
              <a:rPr lang="en-US" altLang="pt-BR" sz="1800" dirty="0"/>
              <a:t> </a:t>
            </a:r>
            <a:r>
              <a:rPr lang="en-US" altLang="pt-BR" sz="1800" dirty="0" err="1"/>
              <a:t>universo</a:t>
            </a:r>
            <a:r>
              <a:rPr lang="en-US" altLang="pt-BR" sz="1800" dirty="0"/>
              <a:t> </a:t>
            </a:r>
            <a:r>
              <a:rPr lang="en-US" altLang="pt-BR" sz="1800" dirty="0" err="1"/>
              <a:t>em</a:t>
            </a:r>
            <a:r>
              <a:rPr lang="en-US" altLang="pt-BR" sz="1800" dirty="0"/>
              <a:t> </a:t>
            </a:r>
            <a:r>
              <a:rPr lang="en-US" altLang="pt-BR" sz="1800" dirty="0" err="1"/>
              <a:t>subconjuntos</a:t>
            </a:r>
            <a:r>
              <a:rPr lang="en-US" altLang="pt-BR" sz="1800" dirty="0"/>
              <a:t> com base </a:t>
            </a:r>
            <a:r>
              <a:rPr lang="en-US" altLang="pt-BR" sz="1800" dirty="0" err="1"/>
              <a:t>em</a:t>
            </a:r>
            <a:r>
              <a:rPr lang="en-US" altLang="pt-BR" sz="1800" dirty="0"/>
              <a:t> </a:t>
            </a:r>
            <a:r>
              <a:rPr lang="en-US" altLang="pt-BR" sz="1800" dirty="0" err="1"/>
              <a:t>alguma</a:t>
            </a:r>
            <a:r>
              <a:rPr lang="en-US" altLang="pt-BR" sz="1800" dirty="0"/>
              <a:t> </a:t>
            </a:r>
            <a:r>
              <a:rPr lang="en-US" altLang="pt-BR" sz="1800" i="1" dirty="0" err="1"/>
              <a:t>qualidade</a:t>
            </a:r>
            <a:r>
              <a:rPr lang="en-US" altLang="pt-BR" sz="1800" i="1" dirty="0"/>
              <a:t> do </a:t>
            </a:r>
            <a:r>
              <a:rPr lang="en-US" altLang="pt-BR" sz="1800" i="1" dirty="0" err="1"/>
              <a:t>domínio</a:t>
            </a:r>
            <a:r>
              <a:rPr lang="en-US" altLang="pt-BR" sz="1800" i="1" dirty="0"/>
              <a:t> das </a:t>
            </a:r>
            <a:r>
              <a:rPr lang="en-US" altLang="pt-BR" sz="1800" i="1" dirty="0" err="1"/>
              <a:t>chaves</a:t>
            </a:r>
            <a:r>
              <a:rPr lang="en-US" altLang="pt-BR" sz="1800" dirty="0"/>
              <a:t>;</a:t>
            </a:r>
          </a:p>
          <a:p>
            <a:pPr marL="741363" lvl="1" indent="-284163">
              <a:lnSpc>
                <a:spcPct val="9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 dirty="0"/>
              <a:t>saber </a:t>
            </a:r>
            <a:r>
              <a:rPr lang="en-US" altLang="pt-BR" sz="1800" dirty="0" err="1"/>
              <a:t>em</a:t>
            </a:r>
            <a:r>
              <a:rPr lang="en-US" altLang="pt-BR" sz="1800" dirty="0"/>
              <a:t> </a:t>
            </a:r>
            <a:r>
              <a:rPr lang="en-US" altLang="pt-BR" sz="1800" dirty="0" err="1"/>
              <a:t>qual</a:t>
            </a:r>
            <a:r>
              <a:rPr lang="en-US" altLang="pt-BR" sz="1800" dirty="0"/>
              <a:t> </a:t>
            </a:r>
            <a:r>
              <a:rPr lang="en-US" altLang="pt-BR" sz="1800" dirty="0" err="1"/>
              <a:t>subconjunto</a:t>
            </a:r>
            <a:r>
              <a:rPr lang="en-US" altLang="pt-BR" sz="1800" dirty="0"/>
              <a:t> </a:t>
            </a:r>
            <a:r>
              <a:rPr lang="en-US" altLang="pt-BR" sz="1800" dirty="0" err="1"/>
              <a:t>procurar</a:t>
            </a:r>
            <a:r>
              <a:rPr lang="en-US" altLang="pt-BR" sz="1800" dirty="0"/>
              <a:t> e </a:t>
            </a:r>
            <a:r>
              <a:rPr lang="en-US" altLang="pt-BR" sz="1800" dirty="0" err="1"/>
              <a:t>colocar</a:t>
            </a:r>
            <a:r>
              <a:rPr lang="en-US" altLang="pt-BR" sz="1800" dirty="0"/>
              <a:t> </a:t>
            </a:r>
            <a:r>
              <a:rPr lang="en-US" altLang="pt-BR" sz="1800" dirty="0" err="1"/>
              <a:t>uma</a:t>
            </a:r>
            <a:r>
              <a:rPr lang="en-US" altLang="pt-BR" sz="1800" dirty="0"/>
              <a:t> </a:t>
            </a:r>
            <a:r>
              <a:rPr lang="en-US" altLang="pt-BR" sz="1800" dirty="0" err="1"/>
              <a:t>chave</a:t>
            </a:r>
            <a:r>
              <a:rPr lang="en-US" altLang="pt-BR" sz="1800" dirty="0"/>
              <a:t>;</a:t>
            </a:r>
          </a:p>
          <a:p>
            <a:pPr marL="741363" lvl="1" indent="-284163">
              <a:lnSpc>
                <a:spcPct val="9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 dirty="0" err="1"/>
              <a:t>gerenciar</a:t>
            </a:r>
            <a:r>
              <a:rPr lang="en-US" altLang="pt-BR" sz="1800" dirty="0"/>
              <a:t> </a:t>
            </a:r>
            <a:r>
              <a:rPr lang="en-US" altLang="pt-BR" sz="1800" dirty="0" err="1"/>
              <a:t>esses</a:t>
            </a:r>
            <a:r>
              <a:rPr lang="en-US" altLang="pt-BR" sz="1800" dirty="0"/>
              <a:t> </a:t>
            </a:r>
            <a:r>
              <a:rPr lang="en-US" altLang="pt-BR" sz="1800" dirty="0" err="1"/>
              <a:t>subconjuntos</a:t>
            </a:r>
            <a:r>
              <a:rPr lang="en-US" altLang="pt-BR" sz="1800" dirty="0"/>
              <a:t> </a:t>
            </a:r>
            <a:r>
              <a:rPr lang="en-US" altLang="pt-BR" sz="1800" dirty="0" err="1" smtClean="0"/>
              <a:t>menores</a:t>
            </a:r>
            <a:r>
              <a:rPr lang="en-US" altLang="pt-BR" sz="1800" dirty="0" smtClean="0"/>
              <a:t> </a:t>
            </a:r>
            <a:r>
              <a:rPr lang="en-US" altLang="pt-BR" sz="1800" dirty="0" err="1"/>
              <a:t>por</a:t>
            </a:r>
            <a:r>
              <a:rPr lang="en-US" altLang="pt-BR" sz="1800" dirty="0"/>
              <a:t> </a:t>
            </a:r>
            <a:r>
              <a:rPr lang="en-US" altLang="pt-BR" sz="1800" dirty="0" err="1"/>
              <a:t>algum</a:t>
            </a:r>
            <a:r>
              <a:rPr lang="en-US" altLang="pt-BR" sz="1800" dirty="0"/>
              <a:t> </a:t>
            </a:r>
            <a:r>
              <a:rPr lang="en-US" altLang="pt-BR" sz="1800" dirty="0" err="1"/>
              <a:t>método</a:t>
            </a:r>
            <a:r>
              <a:rPr lang="en-US" altLang="pt-BR" sz="1800" dirty="0"/>
              <a:t> simples.</a:t>
            </a:r>
          </a:p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 dirty="0"/>
              <a:t>Para </a:t>
            </a:r>
            <a:r>
              <a:rPr lang="en-US" altLang="pt-BR" sz="2000" dirty="0" err="1"/>
              <a:t>isso</a:t>
            </a:r>
            <a:r>
              <a:rPr lang="en-US" altLang="pt-BR" sz="2000" dirty="0"/>
              <a:t> </a:t>
            </a:r>
            <a:r>
              <a:rPr lang="en-US" altLang="pt-BR" sz="2000" dirty="0" err="1"/>
              <a:t>eu</a:t>
            </a:r>
            <a:r>
              <a:rPr lang="en-US" altLang="pt-BR" sz="2000" dirty="0"/>
              <a:t> </a:t>
            </a:r>
            <a:r>
              <a:rPr lang="en-US" altLang="pt-BR" sz="2000" dirty="0" err="1"/>
              <a:t>preciso</a:t>
            </a:r>
            <a:r>
              <a:rPr lang="en-US" altLang="pt-BR" sz="2000" dirty="0"/>
              <a:t>:</a:t>
            </a:r>
          </a:p>
          <a:p>
            <a:pPr marL="741363" lvl="1" indent="-284163">
              <a:lnSpc>
                <a:spcPct val="9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 dirty="0"/>
              <a:t>saber </a:t>
            </a:r>
            <a:r>
              <a:rPr lang="en-US" altLang="pt-BR" sz="1800" dirty="0" err="1"/>
              <a:t>quantos</a:t>
            </a:r>
            <a:r>
              <a:rPr lang="en-US" altLang="pt-BR" sz="1800" dirty="0"/>
              <a:t> </a:t>
            </a:r>
            <a:r>
              <a:rPr lang="en-US" altLang="pt-BR" sz="1800" dirty="0" err="1"/>
              <a:t>subconjuntos</a:t>
            </a:r>
            <a:r>
              <a:rPr lang="en-US" altLang="pt-BR" sz="1800" dirty="0"/>
              <a:t> </a:t>
            </a:r>
            <a:r>
              <a:rPr lang="en-US" altLang="pt-BR" sz="1800" dirty="0" err="1"/>
              <a:t>eu</a:t>
            </a:r>
            <a:r>
              <a:rPr lang="en-US" altLang="pt-BR" sz="1800" dirty="0"/>
              <a:t> </a:t>
            </a:r>
            <a:r>
              <a:rPr lang="en-US" altLang="pt-BR" sz="1800" dirty="0" err="1" smtClean="0"/>
              <a:t>quero</a:t>
            </a:r>
            <a:r>
              <a:rPr lang="en-US" altLang="pt-BR" sz="1800" dirty="0" smtClean="0"/>
              <a:t>;</a:t>
            </a:r>
          </a:p>
          <a:p>
            <a:pPr marL="741363" lvl="1" indent="-284163">
              <a:lnSpc>
                <a:spcPct val="9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 dirty="0" err="1" smtClean="0"/>
              <a:t>criar</a:t>
            </a:r>
            <a:r>
              <a:rPr lang="en-US" altLang="pt-BR" sz="1800" dirty="0" smtClean="0"/>
              <a:t> </a:t>
            </a:r>
            <a:r>
              <a:rPr lang="en-US" altLang="pt-BR" sz="1800" dirty="0" err="1"/>
              <a:t>uma</a:t>
            </a:r>
            <a:r>
              <a:rPr lang="en-US" altLang="pt-BR" sz="1800" dirty="0"/>
              <a:t> </a:t>
            </a:r>
            <a:r>
              <a:rPr lang="en-US" altLang="pt-BR" sz="1800" dirty="0" err="1"/>
              <a:t>regra</a:t>
            </a:r>
            <a:r>
              <a:rPr lang="en-US" altLang="pt-BR" sz="1800" dirty="0"/>
              <a:t> de </a:t>
            </a:r>
            <a:r>
              <a:rPr lang="en-US" altLang="pt-BR" sz="1800" dirty="0" err="1"/>
              <a:t>cálculo</a:t>
            </a:r>
            <a:r>
              <a:rPr lang="en-US" altLang="pt-BR" sz="1800" dirty="0"/>
              <a:t> que me </a:t>
            </a:r>
            <a:r>
              <a:rPr lang="en-US" altLang="pt-BR" sz="1800" dirty="0" err="1"/>
              <a:t>diga</a:t>
            </a:r>
            <a:r>
              <a:rPr lang="en-US" altLang="pt-BR" sz="1800" dirty="0"/>
              <a:t>, dada </a:t>
            </a:r>
            <a:r>
              <a:rPr lang="en-US" altLang="pt-BR" sz="1800" dirty="0" err="1"/>
              <a:t>uma</a:t>
            </a:r>
            <a:r>
              <a:rPr lang="en-US" altLang="pt-BR" sz="1800" dirty="0"/>
              <a:t> </a:t>
            </a:r>
            <a:r>
              <a:rPr lang="en-US" altLang="pt-BR" sz="1800" dirty="0" err="1"/>
              <a:t>chave</a:t>
            </a:r>
            <a:r>
              <a:rPr lang="en-US" altLang="pt-BR" sz="1800" dirty="0"/>
              <a:t>, </a:t>
            </a:r>
            <a:r>
              <a:rPr lang="en-US" altLang="pt-BR" sz="1800" dirty="0" err="1"/>
              <a:t>em</a:t>
            </a:r>
            <a:r>
              <a:rPr lang="en-US" altLang="pt-BR" sz="1800" dirty="0"/>
              <a:t> </a:t>
            </a:r>
            <a:r>
              <a:rPr lang="en-US" altLang="pt-BR" sz="1800" dirty="0" err="1"/>
              <a:t>qual</a:t>
            </a:r>
            <a:r>
              <a:rPr lang="en-US" altLang="pt-BR" sz="1800" dirty="0"/>
              <a:t> </a:t>
            </a:r>
            <a:r>
              <a:rPr lang="en-US" altLang="pt-BR" sz="1800" dirty="0" err="1"/>
              <a:t>subconjunto</a:t>
            </a:r>
            <a:r>
              <a:rPr lang="en-US" altLang="pt-BR" sz="1800" dirty="0"/>
              <a:t> devo </a:t>
            </a:r>
            <a:r>
              <a:rPr lang="en-US" altLang="pt-BR" sz="1800" dirty="0" err="1"/>
              <a:t>procurar</a:t>
            </a:r>
            <a:r>
              <a:rPr lang="en-US" altLang="pt-BR" sz="1800" dirty="0"/>
              <a:t> </a:t>
            </a:r>
            <a:r>
              <a:rPr lang="en-US" altLang="pt-BR" sz="1800" dirty="0" err="1"/>
              <a:t>pelos</a:t>
            </a:r>
            <a:r>
              <a:rPr lang="en-US" altLang="pt-BR" sz="1800" dirty="0"/>
              <a:t> dados com </a:t>
            </a:r>
            <a:r>
              <a:rPr lang="en-US" altLang="pt-BR" sz="1800" dirty="0" err="1"/>
              <a:t>essa</a:t>
            </a:r>
            <a:r>
              <a:rPr lang="en-US" altLang="pt-BR" sz="1800" dirty="0"/>
              <a:t> </a:t>
            </a:r>
            <a:r>
              <a:rPr lang="en-US" altLang="pt-BR" sz="1800" dirty="0" err="1"/>
              <a:t>chave</a:t>
            </a:r>
            <a:r>
              <a:rPr lang="en-US" altLang="pt-BR" sz="1800" dirty="0"/>
              <a:t> </a:t>
            </a:r>
            <a:r>
              <a:rPr lang="en-US" altLang="pt-BR" sz="1800" dirty="0" err="1"/>
              <a:t>ou</a:t>
            </a:r>
            <a:r>
              <a:rPr lang="en-US" altLang="pt-BR" sz="1800" dirty="0"/>
              <a:t> </a:t>
            </a:r>
            <a:r>
              <a:rPr lang="en-US" altLang="pt-BR" sz="1800" dirty="0" err="1"/>
              <a:t>colocar</a:t>
            </a:r>
            <a:r>
              <a:rPr lang="en-US" altLang="pt-BR" sz="1800" dirty="0"/>
              <a:t> </a:t>
            </a:r>
            <a:r>
              <a:rPr lang="en-US" altLang="pt-BR" sz="1800" dirty="0" smtClean="0"/>
              <a:t>um novo dado: </a:t>
            </a:r>
            <a:r>
              <a:rPr lang="en-US" altLang="pt-BR" sz="1800" b="1" dirty="0" err="1" smtClean="0">
                <a:solidFill>
                  <a:srgbClr val="F57B49"/>
                </a:solidFill>
              </a:rPr>
              <a:t>função</a:t>
            </a:r>
            <a:r>
              <a:rPr lang="en-US" altLang="pt-BR" sz="1800" b="1" dirty="0" smtClean="0">
                <a:solidFill>
                  <a:srgbClr val="F57B49"/>
                </a:solidFill>
              </a:rPr>
              <a:t> </a:t>
            </a:r>
            <a:r>
              <a:rPr lang="en-US" altLang="pt-BR" sz="1800" b="1" dirty="0">
                <a:solidFill>
                  <a:srgbClr val="F57B49"/>
                </a:solidFill>
              </a:rPr>
              <a:t>de hashing;</a:t>
            </a:r>
          </a:p>
          <a:p>
            <a:pPr marL="741363" lvl="1" indent="-284163">
              <a:lnSpc>
                <a:spcPct val="9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 dirty="0" err="1"/>
              <a:t>possuir</a:t>
            </a:r>
            <a:r>
              <a:rPr lang="en-US" altLang="pt-BR" sz="1800" dirty="0"/>
              <a:t> um </a:t>
            </a:r>
            <a:r>
              <a:rPr lang="en-US" altLang="pt-BR" sz="1800" dirty="0" err="1"/>
              <a:t>índice</a:t>
            </a:r>
            <a:r>
              <a:rPr lang="en-US" altLang="pt-BR" sz="1800" dirty="0"/>
              <a:t> que me </a:t>
            </a:r>
            <a:r>
              <a:rPr lang="en-US" altLang="pt-BR" sz="1800" dirty="0" err="1"/>
              <a:t>permita</a:t>
            </a:r>
            <a:r>
              <a:rPr lang="en-US" altLang="pt-BR" sz="1800" dirty="0"/>
              <a:t> </a:t>
            </a:r>
            <a:r>
              <a:rPr lang="en-US" altLang="pt-BR" sz="1800" dirty="0" err="1"/>
              <a:t>encontrar</a:t>
            </a:r>
            <a:r>
              <a:rPr lang="en-US" altLang="pt-BR" sz="1800" dirty="0"/>
              <a:t> o </a:t>
            </a:r>
            <a:r>
              <a:rPr lang="en-US" altLang="pt-BR" sz="1800" dirty="0" err="1"/>
              <a:t>início</a:t>
            </a:r>
            <a:r>
              <a:rPr lang="en-US" altLang="pt-BR" sz="1800" dirty="0"/>
              <a:t> do </a:t>
            </a:r>
            <a:r>
              <a:rPr lang="en-US" altLang="pt-BR" sz="1800" dirty="0" err="1"/>
              <a:t>subconjunto</a:t>
            </a:r>
            <a:r>
              <a:rPr lang="en-US" altLang="pt-BR" sz="1800" dirty="0"/>
              <a:t> </a:t>
            </a:r>
            <a:r>
              <a:rPr lang="en-US" altLang="pt-BR" sz="1800" dirty="0" err="1"/>
              <a:t>certo</a:t>
            </a:r>
            <a:r>
              <a:rPr lang="en-US" altLang="pt-BR" sz="1800" dirty="0"/>
              <a:t>, </a:t>
            </a:r>
            <a:r>
              <a:rPr lang="en-US" altLang="pt-BR" sz="1800" dirty="0" err="1"/>
              <a:t>depois</a:t>
            </a:r>
            <a:r>
              <a:rPr lang="en-US" altLang="pt-BR" sz="1800" dirty="0"/>
              <a:t> de </a:t>
            </a:r>
            <a:r>
              <a:rPr lang="en-US" altLang="pt-BR" sz="1800" dirty="0" err="1"/>
              <a:t>calcular</a:t>
            </a:r>
            <a:r>
              <a:rPr lang="en-US" altLang="pt-BR" sz="1800" dirty="0"/>
              <a:t> o hashing. </a:t>
            </a:r>
            <a:r>
              <a:rPr lang="en-US" altLang="pt-BR" sz="1800" dirty="0" err="1"/>
              <a:t>Isto</a:t>
            </a:r>
            <a:r>
              <a:rPr lang="en-US" altLang="pt-BR" sz="1800" dirty="0"/>
              <a:t> é a </a:t>
            </a:r>
            <a:r>
              <a:rPr lang="en-US" altLang="pt-BR" sz="1800" b="1" dirty="0" err="1">
                <a:solidFill>
                  <a:srgbClr val="F57B49"/>
                </a:solidFill>
              </a:rPr>
              <a:t>tabela</a:t>
            </a:r>
            <a:r>
              <a:rPr lang="en-US" altLang="pt-BR" sz="1800" b="1" dirty="0">
                <a:solidFill>
                  <a:srgbClr val="F57B49"/>
                </a:solidFill>
              </a:rPr>
              <a:t> de hashing;</a:t>
            </a:r>
          </a:p>
          <a:p>
            <a:pPr marL="741363" lvl="1" indent="-284163">
              <a:lnSpc>
                <a:spcPct val="9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 dirty="0" err="1"/>
              <a:t>possuir</a:t>
            </a:r>
            <a:r>
              <a:rPr lang="en-US" altLang="pt-BR" sz="1800" dirty="0"/>
              <a:t> </a:t>
            </a:r>
            <a:r>
              <a:rPr lang="en-US" altLang="pt-BR" sz="1800" dirty="0" err="1"/>
              <a:t>uma</a:t>
            </a:r>
            <a:r>
              <a:rPr lang="en-US" altLang="pt-BR" sz="1800" dirty="0"/>
              <a:t> </a:t>
            </a:r>
            <a:r>
              <a:rPr lang="en-US" altLang="pt-BR" sz="1800" dirty="0" err="1"/>
              <a:t>ou</a:t>
            </a:r>
            <a:r>
              <a:rPr lang="en-US" altLang="pt-BR" sz="1800" dirty="0"/>
              <a:t> um </a:t>
            </a:r>
            <a:r>
              <a:rPr lang="en-US" altLang="pt-BR" sz="1800" dirty="0" err="1"/>
              <a:t>conjunto</a:t>
            </a:r>
            <a:r>
              <a:rPr lang="en-US" altLang="pt-BR" sz="1800" dirty="0"/>
              <a:t> de </a:t>
            </a:r>
            <a:r>
              <a:rPr lang="en-US" altLang="pt-BR" sz="1800" dirty="0" err="1"/>
              <a:t>estruturas</a:t>
            </a:r>
            <a:r>
              <a:rPr lang="en-US" altLang="pt-BR" sz="1800" dirty="0"/>
              <a:t> de dados para </a:t>
            </a:r>
            <a:r>
              <a:rPr lang="en-US" altLang="pt-BR" sz="1800" dirty="0" err="1"/>
              <a:t>os</a:t>
            </a:r>
            <a:r>
              <a:rPr lang="en-US" altLang="pt-BR" sz="1800" dirty="0"/>
              <a:t> </a:t>
            </a:r>
            <a:r>
              <a:rPr lang="en-US" altLang="pt-BR" sz="1800" dirty="0" err="1"/>
              <a:t>subconjuntos</a:t>
            </a:r>
            <a:r>
              <a:rPr lang="en-US" altLang="pt-BR" sz="1800" dirty="0"/>
              <a:t>. </a:t>
            </a:r>
            <a:r>
              <a:rPr lang="en-US" altLang="pt-BR" sz="1800" dirty="0" err="1" smtClean="0"/>
              <a:t>Duas</a:t>
            </a:r>
            <a:r>
              <a:rPr lang="en-US" altLang="pt-BR" sz="1800" dirty="0" smtClean="0"/>
              <a:t> </a:t>
            </a:r>
            <a:r>
              <a:rPr lang="en-US" altLang="pt-BR" sz="1800" dirty="0" err="1"/>
              <a:t>filosofias</a:t>
            </a:r>
            <a:r>
              <a:rPr lang="en-US" altLang="pt-BR" sz="1800" dirty="0"/>
              <a:t>: </a:t>
            </a:r>
            <a:endParaRPr lang="en-US" altLang="pt-BR" sz="1800" dirty="0" smtClean="0"/>
          </a:p>
          <a:p>
            <a:pPr marL="1141413" lvl="2" indent="-284163">
              <a:lnSpc>
                <a:spcPct val="9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 b="1" dirty="0" smtClean="0">
                <a:solidFill>
                  <a:srgbClr val="F57B49"/>
                </a:solidFill>
              </a:rPr>
              <a:t>hashing </a:t>
            </a:r>
            <a:r>
              <a:rPr lang="en-US" altLang="pt-BR" sz="1800" b="1" dirty="0" err="1">
                <a:solidFill>
                  <a:srgbClr val="F57B49"/>
                </a:solidFill>
              </a:rPr>
              <a:t>fechado</a:t>
            </a:r>
            <a:r>
              <a:rPr lang="en-US" altLang="pt-BR" sz="1800" b="1" dirty="0">
                <a:solidFill>
                  <a:srgbClr val="F57B49"/>
                </a:solidFill>
              </a:rPr>
              <a:t> </a:t>
            </a:r>
            <a:r>
              <a:rPr lang="en-US" altLang="pt-BR" sz="1800" dirty="0" err="1"/>
              <a:t>ou</a:t>
            </a:r>
            <a:r>
              <a:rPr lang="en-US" altLang="pt-BR" sz="1800" dirty="0"/>
              <a:t> de</a:t>
            </a:r>
            <a:r>
              <a:rPr lang="en-US" altLang="pt-BR" sz="1800" b="1" dirty="0">
                <a:solidFill>
                  <a:srgbClr val="F57B49"/>
                </a:solidFill>
              </a:rPr>
              <a:t> </a:t>
            </a:r>
            <a:r>
              <a:rPr lang="en-US" altLang="pt-BR" sz="1800" b="1" i="1" dirty="0" err="1">
                <a:solidFill>
                  <a:srgbClr val="F57B49"/>
                </a:solidFill>
              </a:rPr>
              <a:t>endereçamento</a:t>
            </a:r>
            <a:r>
              <a:rPr lang="en-US" altLang="pt-BR" sz="1800" b="1" i="1" dirty="0">
                <a:solidFill>
                  <a:srgbClr val="F57B49"/>
                </a:solidFill>
              </a:rPr>
              <a:t> </a:t>
            </a:r>
            <a:r>
              <a:rPr lang="en-US" altLang="pt-BR" sz="1800" b="1" i="1" dirty="0" err="1">
                <a:solidFill>
                  <a:srgbClr val="F57B49"/>
                </a:solidFill>
              </a:rPr>
              <a:t>aberto</a:t>
            </a:r>
            <a:r>
              <a:rPr lang="en-US" altLang="pt-BR" sz="1800" dirty="0"/>
              <a:t> </a:t>
            </a:r>
            <a:r>
              <a:rPr lang="en-US" altLang="pt-BR" sz="1800" dirty="0" err="1"/>
              <a:t>ou</a:t>
            </a:r>
            <a:r>
              <a:rPr lang="en-US" altLang="pt-BR" sz="1800" dirty="0"/>
              <a:t> </a:t>
            </a:r>
            <a:endParaRPr lang="en-US" altLang="pt-BR" sz="1800" dirty="0" smtClean="0"/>
          </a:p>
          <a:p>
            <a:pPr marL="1141413" lvl="2" indent="-284163">
              <a:lnSpc>
                <a:spcPct val="9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800" b="1" dirty="0" smtClean="0">
                <a:solidFill>
                  <a:srgbClr val="F57B49"/>
                </a:solidFill>
              </a:rPr>
              <a:t>hashing </a:t>
            </a:r>
            <a:r>
              <a:rPr lang="en-US" altLang="pt-BR" sz="1800" b="1" dirty="0" err="1">
                <a:solidFill>
                  <a:srgbClr val="F57B49"/>
                </a:solidFill>
              </a:rPr>
              <a:t>aberto</a:t>
            </a:r>
            <a:r>
              <a:rPr lang="en-US" altLang="pt-BR" sz="1800" b="1" dirty="0">
                <a:solidFill>
                  <a:srgbClr val="F57B49"/>
                </a:solidFill>
              </a:rPr>
              <a:t> </a:t>
            </a:r>
            <a:r>
              <a:rPr lang="en-US" altLang="pt-BR" sz="1800" dirty="0" err="1"/>
              <a:t>ou</a:t>
            </a:r>
            <a:r>
              <a:rPr lang="en-US" altLang="pt-BR" sz="1800" b="1" dirty="0">
                <a:solidFill>
                  <a:srgbClr val="F57B49"/>
                </a:solidFill>
              </a:rPr>
              <a:t> </a:t>
            </a:r>
            <a:r>
              <a:rPr lang="en-US" altLang="pt-BR" sz="1800" b="1" i="1" dirty="0" err="1">
                <a:solidFill>
                  <a:srgbClr val="F57B49"/>
                </a:solidFill>
              </a:rPr>
              <a:t>encadeado</a:t>
            </a:r>
            <a:r>
              <a:rPr lang="en-US" altLang="pt-BR" sz="1800" dirty="0"/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/>
              <a:t>Exemplo</a:t>
            </a: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187450" y="1512888"/>
            <a:ext cx="1295400" cy="4724400"/>
          </a:xfrm>
          <a:prstGeom prst="rect">
            <a:avLst/>
          </a:prstGeom>
          <a:solidFill>
            <a:srgbClr val="9CCDFC"/>
          </a:solidFill>
          <a:ln w="38160">
            <a:solidFill>
              <a:srgbClr val="FC0128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263650" y="1512888"/>
            <a:ext cx="1249363" cy="448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00279F"/>
                </a:solidFill>
                <a:latin typeface="Times New Roman" pitchFamily="16" charset="0"/>
              </a:rPr>
              <a:t>Antônia</a:t>
            </a:r>
          </a:p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00279F"/>
                </a:solidFill>
                <a:latin typeface="Times New Roman" pitchFamily="16" charset="0"/>
              </a:rPr>
              <a:t>José</a:t>
            </a:r>
          </a:p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00279F"/>
                </a:solidFill>
                <a:latin typeface="Times New Roman" pitchFamily="16" charset="0"/>
              </a:rPr>
              <a:t>Olegário</a:t>
            </a:r>
          </a:p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00279F"/>
                </a:solidFill>
                <a:latin typeface="Times New Roman" pitchFamily="16" charset="0"/>
              </a:rPr>
              <a:t>Maria</a:t>
            </a:r>
          </a:p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00279F"/>
                </a:solidFill>
                <a:latin typeface="Times New Roman" pitchFamily="16" charset="0"/>
              </a:rPr>
              <a:t>Álvaro</a:t>
            </a:r>
          </a:p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00279F"/>
                </a:solidFill>
                <a:latin typeface="Times New Roman" pitchFamily="16" charset="0"/>
              </a:rPr>
              <a:t>Magda</a:t>
            </a:r>
          </a:p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00279F"/>
                </a:solidFill>
                <a:latin typeface="Times New Roman" pitchFamily="16" charset="0"/>
              </a:rPr>
              <a:t>Murilo</a:t>
            </a:r>
          </a:p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00279F"/>
                </a:solidFill>
                <a:latin typeface="Times New Roman" pitchFamily="16" charset="0"/>
              </a:rPr>
              <a:t>Jonas</a:t>
            </a:r>
          </a:p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00279F"/>
                </a:solidFill>
                <a:latin typeface="Times New Roman" pitchFamily="16" charset="0"/>
              </a:rPr>
              <a:t>Othon</a:t>
            </a:r>
          </a:p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00279F"/>
                </a:solidFill>
                <a:latin typeface="Times New Roman" pitchFamily="16" charset="0"/>
              </a:rPr>
              <a:t>Ana</a:t>
            </a:r>
          </a:p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00279F"/>
                </a:solidFill>
                <a:latin typeface="Times New Roman" pitchFamily="16" charset="0"/>
              </a:rPr>
              <a:t>Olga</a:t>
            </a:r>
          </a:p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00279F"/>
                </a:solidFill>
                <a:latin typeface="Times New Roman" pitchFamily="16" charset="0"/>
              </a:rPr>
              <a:t>Judite</a:t>
            </a:r>
          </a:p>
        </p:txBody>
      </p:sp>
      <p:grpSp>
        <p:nvGrpSpPr>
          <p:cNvPr id="7172" name="Group 4"/>
          <p:cNvGrpSpPr>
            <a:grpSpLocks/>
          </p:cNvGrpSpPr>
          <p:nvPr/>
        </p:nvGrpSpPr>
        <p:grpSpPr bwMode="auto">
          <a:xfrm>
            <a:off x="7740650" y="1436688"/>
            <a:ext cx="1308100" cy="4570412"/>
            <a:chOff x="4876" y="905"/>
            <a:chExt cx="824" cy="2879"/>
          </a:xfrm>
        </p:grpSpPr>
        <p:sp>
          <p:nvSpPr>
            <p:cNvPr id="7173" name="Rectangle 5"/>
            <p:cNvSpPr>
              <a:spLocks noChangeArrowheads="1"/>
            </p:cNvSpPr>
            <p:nvPr/>
          </p:nvSpPr>
          <p:spPr bwMode="auto">
            <a:xfrm>
              <a:off x="4876" y="905"/>
              <a:ext cx="815" cy="767"/>
            </a:xfrm>
            <a:prstGeom prst="rect">
              <a:avLst/>
            </a:prstGeom>
            <a:solidFill>
              <a:srgbClr val="9CCDFC"/>
            </a:solidFill>
            <a:ln w="3816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7174" name="Rectangle 6"/>
            <p:cNvSpPr>
              <a:spLocks noChangeArrowheads="1"/>
            </p:cNvSpPr>
            <p:nvPr/>
          </p:nvSpPr>
          <p:spPr bwMode="auto">
            <a:xfrm>
              <a:off x="4876" y="1673"/>
              <a:ext cx="815" cy="671"/>
            </a:xfrm>
            <a:prstGeom prst="rect">
              <a:avLst/>
            </a:prstGeom>
            <a:solidFill>
              <a:srgbClr val="9CCDFC"/>
            </a:solidFill>
            <a:ln w="3816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7175" name="Rectangle 7"/>
            <p:cNvSpPr>
              <a:spLocks noChangeArrowheads="1"/>
            </p:cNvSpPr>
            <p:nvPr/>
          </p:nvSpPr>
          <p:spPr bwMode="auto">
            <a:xfrm>
              <a:off x="4876" y="2345"/>
              <a:ext cx="815" cy="671"/>
            </a:xfrm>
            <a:prstGeom prst="rect">
              <a:avLst/>
            </a:prstGeom>
            <a:solidFill>
              <a:srgbClr val="9CCDFC"/>
            </a:solidFill>
            <a:ln w="3816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7176" name="Rectangle 8"/>
            <p:cNvSpPr>
              <a:spLocks noChangeArrowheads="1"/>
            </p:cNvSpPr>
            <p:nvPr/>
          </p:nvSpPr>
          <p:spPr bwMode="auto">
            <a:xfrm>
              <a:off x="4876" y="3017"/>
              <a:ext cx="815" cy="767"/>
            </a:xfrm>
            <a:prstGeom prst="rect">
              <a:avLst/>
            </a:prstGeom>
            <a:solidFill>
              <a:srgbClr val="9CCDFC"/>
            </a:solidFill>
            <a:ln w="3816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7177" name="Text Box 9"/>
            <p:cNvSpPr txBox="1">
              <a:spLocks noChangeArrowheads="1"/>
            </p:cNvSpPr>
            <p:nvPr/>
          </p:nvSpPr>
          <p:spPr bwMode="auto">
            <a:xfrm>
              <a:off x="4914" y="931"/>
              <a:ext cx="786" cy="28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Antônia</a:t>
              </a:r>
            </a:p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Álvaro</a:t>
              </a:r>
            </a:p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Ana</a:t>
              </a:r>
            </a:p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José</a:t>
              </a:r>
            </a:p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Jonas</a:t>
              </a:r>
            </a:p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Judite</a:t>
              </a:r>
            </a:p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Maria</a:t>
              </a:r>
            </a:p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Magda</a:t>
              </a:r>
            </a:p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Murilo</a:t>
              </a:r>
            </a:p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Olegário</a:t>
              </a:r>
            </a:p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Othon</a:t>
              </a:r>
            </a:p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Olga</a:t>
              </a:r>
            </a:p>
          </p:txBody>
        </p:sp>
      </p:grpSp>
      <p:sp>
        <p:nvSpPr>
          <p:cNvPr id="7178" name="Line 10"/>
          <p:cNvSpPr>
            <a:spLocks noChangeShapeType="1"/>
          </p:cNvSpPr>
          <p:nvPr/>
        </p:nvSpPr>
        <p:spPr bwMode="auto">
          <a:xfrm>
            <a:off x="3092450" y="3646488"/>
            <a:ext cx="1066800" cy="1587"/>
          </a:xfrm>
          <a:prstGeom prst="line">
            <a:avLst/>
          </a:prstGeom>
          <a:noFill/>
          <a:ln w="7632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4540250" y="3036888"/>
            <a:ext cx="1905000" cy="1066800"/>
          </a:xfrm>
          <a:prstGeom prst="rect">
            <a:avLst/>
          </a:prstGeom>
          <a:solidFill>
            <a:srgbClr val="9CCDFC"/>
          </a:solidFill>
          <a:ln w="38160">
            <a:solidFill>
              <a:srgbClr val="FC0128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2400">
                <a:solidFill>
                  <a:srgbClr val="FC0128"/>
                </a:solidFill>
                <a:latin typeface="Times New Roman" pitchFamily="16" charset="0"/>
              </a:rPr>
              <a:t>Qual 1ª letra ?</a:t>
            </a:r>
          </a:p>
        </p:txBody>
      </p:sp>
      <p:grpSp>
        <p:nvGrpSpPr>
          <p:cNvPr id="7180" name="Group 12"/>
          <p:cNvGrpSpPr>
            <a:grpSpLocks/>
          </p:cNvGrpSpPr>
          <p:nvPr/>
        </p:nvGrpSpPr>
        <p:grpSpPr bwMode="auto">
          <a:xfrm>
            <a:off x="6902450" y="2732088"/>
            <a:ext cx="531813" cy="1598612"/>
            <a:chOff x="4348" y="1721"/>
            <a:chExt cx="335" cy="1007"/>
          </a:xfrm>
        </p:grpSpPr>
        <p:grpSp>
          <p:nvGrpSpPr>
            <p:cNvPr id="7181" name="Group 13"/>
            <p:cNvGrpSpPr>
              <a:grpSpLocks/>
            </p:cNvGrpSpPr>
            <p:nvPr/>
          </p:nvGrpSpPr>
          <p:grpSpPr bwMode="auto">
            <a:xfrm>
              <a:off x="4348" y="1721"/>
              <a:ext cx="335" cy="1007"/>
              <a:chOff x="4348" y="1721"/>
              <a:chExt cx="335" cy="1007"/>
            </a:xfrm>
          </p:grpSpPr>
          <p:sp>
            <p:nvSpPr>
              <p:cNvPr id="7182" name="Rectangle 14"/>
              <p:cNvSpPr>
                <a:spLocks noChangeArrowheads="1"/>
              </p:cNvSpPr>
              <p:nvPr/>
            </p:nvSpPr>
            <p:spPr bwMode="auto">
              <a:xfrm>
                <a:off x="4348" y="1721"/>
                <a:ext cx="335" cy="268"/>
              </a:xfrm>
              <a:prstGeom prst="rect">
                <a:avLst/>
              </a:prstGeom>
              <a:solidFill>
                <a:srgbClr val="9CCDFC"/>
              </a:solidFill>
              <a:ln w="38160">
                <a:solidFill>
                  <a:srgbClr val="FC0128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BR"/>
              </a:p>
            </p:txBody>
          </p:sp>
          <p:sp>
            <p:nvSpPr>
              <p:cNvPr id="7183" name="Rectangle 15"/>
              <p:cNvSpPr>
                <a:spLocks noChangeArrowheads="1"/>
              </p:cNvSpPr>
              <p:nvPr/>
            </p:nvSpPr>
            <p:spPr bwMode="auto">
              <a:xfrm>
                <a:off x="4348" y="1990"/>
                <a:ext cx="335" cy="234"/>
              </a:xfrm>
              <a:prstGeom prst="rect">
                <a:avLst/>
              </a:prstGeom>
              <a:solidFill>
                <a:srgbClr val="9CCDFC"/>
              </a:solidFill>
              <a:ln w="38160">
                <a:solidFill>
                  <a:srgbClr val="FC0128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BR"/>
              </a:p>
            </p:txBody>
          </p:sp>
          <p:sp>
            <p:nvSpPr>
              <p:cNvPr id="7184" name="Rectangle 16"/>
              <p:cNvSpPr>
                <a:spLocks noChangeArrowheads="1"/>
              </p:cNvSpPr>
              <p:nvPr/>
            </p:nvSpPr>
            <p:spPr bwMode="auto">
              <a:xfrm>
                <a:off x="4348" y="2225"/>
                <a:ext cx="335" cy="234"/>
              </a:xfrm>
              <a:prstGeom prst="rect">
                <a:avLst/>
              </a:prstGeom>
              <a:solidFill>
                <a:srgbClr val="9CCDFC"/>
              </a:solidFill>
              <a:ln w="38160">
                <a:solidFill>
                  <a:srgbClr val="FC0128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BR"/>
              </a:p>
            </p:txBody>
          </p:sp>
          <p:sp>
            <p:nvSpPr>
              <p:cNvPr id="7185" name="Rectangle 17"/>
              <p:cNvSpPr>
                <a:spLocks noChangeArrowheads="1"/>
              </p:cNvSpPr>
              <p:nvPr/>
            </p:nvSpPr>
            <p:spPr bwMode="auto">
              <a:xfrm>
                <a:off x="4348" y="2460"/>
                <a:ext cx="335" cy="268"/>
              </a:xfrm>
              <a:prstGeom prst="rect">
                <a:avLst/>
              </a:prstGeom>
              <a:solidFill>
                <a:srgbClr val="9CCDFC"/>
              </a:solidFill>
              <a:ln w="38160">
                <a:solidFill>
                  <a:srgbClr val="FC0128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BR"/>
              </a:p>
            </p:txBody>
          </p:sp>
        </p:grpSp>
        <p:sp>
          <p:nvSpPr>
            <p:cNvPr id="7186" name="Text Box 18"/>
            <p:cNvSpPr txBox="1">
              <a:spLocks noChangeArrowheads="1"/>
            </p:cNvSpPr>
            <p:nvPr/>
          </p:nvSpPr>
          <p:spPr bwMode="auto">
            <a:xfrm>
              <a:off x="4397" y="1721"/>
              <a:ext cx="284" cy="9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A</a:t>
              </a:r>
            </a:p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J</a:t>
              </a:r>
            </a:p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M</a:t>
              </a:r>
            </a:p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00279F"/>
                  </a:solidFill>
                  <a:latin typeface="Times New Roman" pitchFamily="16" charset="0"/>
                </a:rPr>
                <a:t>O</a:t>
              </a:r>
            </a:p>
          </p:txBody>
        </p:sp>
      </p:grpSp>
      <p:sp>
        <p:nvSpPr>
          <p:cNvPr id="7187" name="Line 19"/>
          <p:cNvSpPr>
            <a:spLocks noChangeShapeType="1"/>
          </p:cNvSpPr>
          <p:nvPr/>
        </p:nvSpPr>
        <p:spPr bwMode="auto">
          <a:xfrm>
            <a:off x="6445250" y="3570288"/>
            <a:ext cx="457200" cy="1587"/>
          </a:xfrm>
          <a:prstGeom prst="line">
            <a:avLst/>
          </a:prstGeom>
          <a:noFill/>
          <a:ln w="2844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188" name="Line 20"/>
          <p:cNvSpPr>
            <a:spLocks noChangeShapeType="1"/>
          </p:cNvSpPr>
          <p:nvPr/>
        </p:nvSpPr>
        <p:spPr bwMode="auto">
          <a:xfrm flipV="1">
            <a:off x="7435850" y="1587500"/>
            <a:ext cx="228600" cy="1374775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189" name="Line 21"/>
          <p:cNvSpPr>
            <a:spLocks noChangeShapeType="1"/>
          </p:cNvSpPr>
          <p:nvPr/>
        </p:nvSpPr>
        <p:spPr bwMode="auto">
          <a:xfrm flipV="1">
            <a:off x="7435850" y="2806700"/>
            <a:ext cx="304800" cy="536575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190" name="Line 22"/>
          <p:cNvSpPr>
            <a:spLocks noChangeShapeType="1"/>
          </p:cNvSpPr>
          <p:nvPr/>
        </p:nvSpPr>
        <p:spPr bwMode="auto">
          <a:xfrm>
            <a:off x="7435850" y="3722688"/>
            <a:ext cx="304800" cy="2286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191" name="Line 23"/>
          <p:cNvSpPr>
            <a:spLocks noChangeShapeType="1"/>
          </p:cNvSpPr>
          <p:nvPr/>
        </p:nvSpPr>
        <p:spPr bwMode="auto">
          <a:xfrm>
            <a:off x="7435850" y="4103688"/>
            <a:ext cx="304800" cy="9144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/>
              <a:t>Nomenclatura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341313" indent="-341313">
              <a:lnSpc>
                <a:spcPct val="80000"/>
              </a:lnSpc>
              <a:spcBef>
                <a:spcPts val="600"/>
              </a:spcBef>
              <a:buClr>
                <a:srgbClr val="FAFD00"/>
              </a:buClr>
              <a:buFont typeface="Wingdings" charset="2"/>
              <a:buChar char="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400" b="1" i="1">
                <a:solidFill>
                  <a:srgbClr val="FAFD00"/>
                </a:solidFill>
              </a:rPr>
              <a:t>n</a:t>
            </a:r>
            <a:r>
              <a:rPr lang="en-US" altLang="pt-BR" sz="2400"/>
              <a:t>: tamanho do universo de dados;</a:t>
            </a:r>
          </a:p>
          <a:p>
            <a:pPr marL="341313" indent="-341313">
              <a:lnSpc>
                <a:spcPct val="80000"/>
              </a:lnSpc>
              <a:spcBef>
                <a:spcPts val="600"/>
              </a:spcBef>
              <a:buClr>
                <a:srgbClr val="FAFD00"/>
              </a:buClr>
              <a:buFont typeface="Wingdings" charset="2"/>
              <a:buChar char="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400" b="1" i="1">
                <a:solidFill>
                  <a:srgbClr val="FAFD00"/>
                </a:solidFill>
              </a:rPr>
              <a:t>b</a:t>
            </a:r>
            <a:r>
              <a:rPr lang="en-US" altLang="pt-BR" sz="2400"/>
              <a:t>: número de subconjuntos em que dividimos os dados – </a:t>
            </a:r>
            <a:r>
              <a:rPr lang="en-US" altLang="pt-BR" sz="2400" b="1" i="1">
                <a:solidFill>
                  <a:srgbClr val="F57B49"/>
                </a:solidFill>
              </a:rPr>
              <a:t>depósitos</a:t>
            </a:r>
            <a:r>
              <a:rPr lang="en-US" altLang="pt-BR" sz="2400"/>
              <a:t>;</a:t>
            </a:r>
          </a:p>
          <a:p>
            <a:pPr marL="341313" indent="-341313">
              <a:lnSpc>
                <a:spcPct val="80000"/>
              </a:lnSpc>
              <a:spcBef>
                <a:spcPts val="600"/>
              </a:spcBef>
              <a:buClr>
                <a:srgbClr val="FAFD00"/>
              </a:buClr>
              <a:buFont typeface="Wingdings" charset="2"/>
              <a:buChar char="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400" b="1" i="1">
                <a:solidFill>
                  <a:srgbClr val="FAFD00"/>
                </a:solidFill>
              </a:rPr>
              <a:t>s</a:t>
            </a:r>
            <a:r>
              <a:rPr lang="en-US" altLang="pt-BR" sz="2400"/>
              <a:t>: </a:t>
            </a:r>
            <a:r>
              <a:rPr lang="en-US" altLang="pt-BR" sz="2400">
                <a:solidFill>
                  <a:srgbClr val="F57B49"/>
                </a:solidFill>
              </a:rPr>
              <a:t>capacidade de cada depósito</a:t>
            </a:r>
            <a:r>
              <a:rPr lang="en-US" altLang="pt-BR" sz="2400"/>
              <a:t> (quando for limitada. Aplica-se somente a hashing fechado ou endereçamento aberto);</a:t>
            </a:r>
          </a:p>
          <a:p>
            <a:pPr marL="341313" indent="-341313">
              <a:lnSpc>
                <a:spcPct val="80000"/>
              </a:lnSpc>
              <a:spcBef>
                <a:spcPts val="600"/>
              </a:spcBef>
              <a:buClr>
                <a:srgbClr val="FAFD00"/>
              </a:buClr>
              <a:buFont typeface="Wingdings" charset="2"/>
              <a:buChar char="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400" b="1" i="1">
                <a:solidFill>
                  <a:srgbClr val="FAFD00"/>
                </a:solidFill>
              </a:rPr>
              <a:t>T</a:t>
            </a:r>
            <a:r>
              <a:rPr lang="en-US" altLang="pt-BR" sz="2400"/>
              <a:t>: cardinalidade do domínio das chaves. Quantas chaves podem existir?</a:t>
            </a:r>
          </a:p>
          <a:p>
            <a:pPr marL="341313" indent="-341313">
              <a:lnSpc>
                <a:spcPct val="80000"/>
              </a:lnSpc>
              <a:spcBef>
                <a:spcPts val="600"/>
              </a:spcBef>
              <a:buClr>
                <a:srgbClr val="FAFD00"/>
              </a:buClr>
              <a:buFont typeface="Wingdings" charset="2"/>
              <a:buChar char="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400" b="1" i="1">
                <a:solidFill>
                  <a:srgbClr val="FAFD00"/>
                </a:solidFill>
              </a:rPr>
              <a:t>n</a:t>
            </a:r>
            <a:r>
              <a:rPr lang="en-US" altLang="pt-BR" sz="2400" b="1">
                <a:solidFill>
                  <a:srgbClr val="FAFD00"/>
                </a:solidFill>
              </a:rPr>
              <a:t>/</a:t>
            </a:r>
            <a:r>
              <a:rPr lang="en-US" altLang="pt-BR" sz="2400" b="1" i="1">
                <a:solidFill>
                  <a:srgbClr val="FAFD00"/>
                </a:solidFill>
              </a:rPr>
              <a:t>T</a:t>
            </a:r>
            <a:r>
              <a:rPr lang="en-US" altLang="pt-BR" sz="2400"/>
              <a:t>: </a:t>
            </a:r>
            <a:r>
              <a:rPr lang="en-US" altLang="pt-BR" sz="2400">
                <a:solidFill>
                  <a:srgbClr val="F57B49"/>
                </a:solidFill>
              </a:rPr>
              <a:t>densidade identificadora</a:t>
            </a:r>
            <a:r>
              <a:rPr lang="en-US" altLang="pt-BR" sz="2400"/>
              <a:t>;</a:t>
            </a:r>
          </a:p>
          <a:p>
            <a:pPr marL="341313" indent="-341313">
              <a:lnSpc>
                <a:spcPct val="80000"/>
              </a:lnSpc>
              <a:spcBef>
                <a:spcPts val="600"/>
              </a:spcBef>
              <a:buClr>
                <a:srgbClr val="FAFD00"/>
              </a:buClr>
              <a:buFont typeface="Wingdings" charset="2"/>
              <a:buChar char="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400" b="1" i="1">
                <a:solidFill>
                  <a:srgbClr val="FAFD00"/>
                </a:solidFill>
                <a:latin typeface="Symbol" pitchFamily="16" charset="2"/>
              </a:rPr>
              <a:t></a:t>
            </a:r>
            <a:r>
              <a:rPr lang="en-US" altLang="pt-BR" sz="2400" b="1" i="1">
                <a:solidFill>
                  <a:srgbClr val="FAFD00"/>
                </a:solidFill>
              </a:rPr>
              <a:t> = n</a:t>
            </a:r>
            <a:r>
              <a:rPr lang="en-US" altLang="pt-BR" sz="2400" b="1">
                <a:solidFill>
                  <a:srgbClr val="FAFD00"/>
                </a:solidFill>
              </a:rPr>
              <a:t>/(</a:t>
            </a:r>
            <a:r>
              <a:rPr lang="en-US" altLang="pt-BR" sz="2400" b="1" i="1">
                <a:solidFill>
                  <a:srgbClr val="FAFD00"/>
                </a:solidFill>
              </a:rPr>
              <a:t>b.s</a:t>
            </a:r>
            <a:r>
              <a:rPr lang="en-US" altLang="pt-BR" sz="2400" b="1">
                <a:solidFill>
                  <a:srgbClr val="FAFD00"/>
                </a:solidFill>
              </a:rPr>
              <a:t>)</a:t>
            </a:r>
            <a:r>
              <a:rPr lang="en-US" altLang="pt-BR" sz="2400"/>
              <a:t>: </a:t>
            </a:r>
            <a:r>
              <a:rPr lang="en-US" altLang="pt-BR" sz="2400">
                <a:solidFill>
                  <a:srgbClr val="F57B49"/>
                </a:solidFill>
              </a:rPr>
              <a:t>densidade de carga</a:t>
            </a:r>
            <a:r>
              <a:rPr lang="en-US" altLang="pt-BR" sz="2400"/>
              <a:t>. </a:t>
            </a:r>
            <a:r>
              <a:rPr lang="en-US" altLang="pt-BR" sz="2400" b="1" i="1">
                <a:solidFill>
                  <a:srgbClr val="FAFD00"/>
                </a:solidFill>
              </a:rPr>
              <a:t>b.s</a:t>
            </a:r>
            <a:r>
              <a:rPr lang="en-US" altLang="pt-BR" sz="2400"/>
              <a:t> fornece a capacidade máxima (quando existir explicitamente). </a:t>
            </a:r>
            <a:r>
              <a:rPr lang="en-US" altLang="pt-BR" sz="2400" b="1" i="1">
                <a:solidFill>
                  <a:srgbClr val="FAFD00"/>
                </a:solidFill>
              </a:rPr>
              <a:t>n</a:t>
            </a:r>
            <a:r>
              <a:rPr lang="en-US" altLang="pt-BR" sz="2400" b="1">
                <a:solidFill>
                  <a:srgbClr val="FAFD00"/>
                </a:solidFill>
              </a:rPr>
              <a:t>/(</a:t>
            </a:r>
            <a:r>
              <a:rPr lang="en-US" altLang="pt-BR" sz="2400" b="1" i="1">
                <a:solidFill>
                  <a:srgbClr val="FAFD00"/>
                </a:solidFill>
              </a:rPr>
              <a:t>b.s</a:t>
            </a:r>
            <a:r>
              <a:rPr lang="en-US" altLang="pt-BR" sz="2400" b="1">
                <a:solidFill>
                  <a:srgbClr val="FAFD00"/>
                </a:solidFill>
              </a:rPr>
              <a:t>) </a:t>
            </a:r>
            <a:r>
              <a:rPr lang="en-US" altLang="pt-BR" sz="2400"/>
              <a:t>indica o fator de preenchimento.</a:t>
            </a:r>
            <a:r>
              <a:rPr lang="en-US" altLang="pt-BR" sz="2400" b="1">
                <a:solidFill>
                  <a:srgbClr val="FAFD00"/>
                </a:solidFill>
              </a:rPr>
              <a:t> </a:t>
            </a:r>
            <a:r>
              <a:rPr lang="en-US" altLang="pt-BR" sz="2400"/>
              <a:t>Aplica-se somente a hashing fechado (endereçamento aberto).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73100"/>
            <a:ext cx="7848600" cy="825500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2400"/>
              <a:t>Hashing Aberto ou de Encadeamento Separado</a:t>
            </a:r>
            <a:br>
              <a:rPr lang="pt-BR" altLang="pt-BR" sz="2400"/>
            </a:br>
            <a:r>
              <a:rPr lang="pt-BR" altLang="pt-BR" sz="2400"/>
              <a:t>(</a:t>
            </a:r>
            <a:r>
              <a:rPr lang="pt-BR" altLang="pt-BR" sz="2400" i="1"/>
              <a:t>Separate Chaining Hashing</a:t>
            </a:r>
            <a:r>
              <a:rPr lang="pt-BR" altLang="pt-BR" sz="2400"/>
              <a:t>)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845050"/>
          </a:xfrm>
          <a:ln/>
        </p:spPr>
        <p:txBody>
          <a:bodyPr/>
          <a:lstStyle/>
          <a:p>
            <a:pPr marL="341313" indent="-341313">
              <a:lnSpc>
                <a:spcPct val="8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altLang="pt-BR" sz="2400"/>
          </a:p>
          <a:p>
            <a:pPr marL="341313" indent="-341313">
              <a:lnSpc>
                <a:spcPct val="8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400"/>
              <a:t>Forma mais intuitiva de se implementar o conceito de Hashing:</a:t>
            </a:r>
          </a:p>
          <a:p>
            <a:pPr marL="741363" lvl="1" indent="-28416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/>
              <a:t>intuitiva para nós, que usamos linguagens que lidam com ponteiros e estamos acostumados com a idéia. Na época do COBOL, era o modo menos comum.</a:t>
            </a:r>
          </a:p>
          <a:p>
            <a:pPr marL="341313" indent="-341313">
              <a:lnSpc>
                <a:spcPct val="8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400"/>
              <a:t>Utiliza a idéia de termos uma tabela com </a:t>
            </a:r>
            <a:r>
              <a:rPr lang="en-US" altLang="pt-BR" sz="2400" b="1" i="1">
                <a:solidFill>
                  <a:srgbClr val="FAFD00"/>
                </a:solidFill>
              </a:rPr>
              <a:t>b</a:t>
            </a:r>
            <a:r>
              <a:rPr lang="en-US" altLang="pt-BR" sz="2400"/>
              <a:t> entradas, cada uma como cabeça de lista para uma lista representando o conjunto </a:t>
            </a:r>
            <a:r>
              <a:rPr lang="en-US" altLang="pt-BR" sz="2400" b="1" i="1">
                <a:solidFill>
                  <a:srgbClr val="FAFD00"/>
                </a:solidFill>
              </a:rPr>
              <a:t>b</a:t>
            </a:r>
            <a:r>
              <a:rPr lang="en-US" altLang="pt-BR" sz="2400" b="1" i="1" baseline="-25000">
                <a:solidFill>
                  <a:srgbClr val="FAFD00"/>
                </a:solidFill>
              </a:rPr>
              <a:t>i</a:t>
            </a:r>
            <a:r>
              <a:rPr lang="en-US" altLang="pt-BR" sz="2400"/>
              <a:t>.</a:t>
            </a:r>
          </a:p>
          <a:p>
            <a:pPr marL="741363" lvl="1" indent="-28416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/>
              <a:t>Calculamos a partir da chave qual entrada da tabela é a cabeça da lista que queremos;</a:t>
            </a:r>
          </a:p>
          <a:p>
            <a:pPr marL="741363" lvl="1" indent="-28416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/>
              <a:t>utilizamos uma técnica qualquer para pesquisa dentro de </a:t>
            </a:r>
            <a:r>
              <a:rPr lang="en-US" altLang="pt-BR" sz="2000" b="1" i="1">
                <a:solidFill>
                  <a:srgbClr val="FAFD00"/>
                </a:solidFill>
              </a:rPr>
              <a:t>b</a:t>
            </a:r>
            <a:r>
              <a:rPr lang="en-US" altLang="pt-BR" sz="2000" b="1" i="1" baseline="-25000">
                <a:solidFill>
                  <a:srgbClr val="FAFD00"/>
                </a:solidFill>
              </a:rPr>
              <a:t>i</a:t>
            </a:r>
            <a:r>
              <a:rPr lang="en-US" altLang="pt-BR" sz="2000"/>
              <a:t>. Tipicamente será a técnica de pesquisa seqüencial em lista encadeada;</a:t>
            </a:r>
          </a:p>
          <a:p>
            <a:pPr marL="741363" lvl="1" indent="-28416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/>
              <a:t>podemos utilizar qualquer outra coisa para representar os </a:t>
            </a:r>
            <a:r>
              <a:rPr lang="en-US" altLang="pt-BR" sz="2000" b="1" i="1">
                <a:solidFill>
                  <a:srgbClr val="FAFD00"/>
                </a:solidFill>
              </a:rPr>
              <a:t>b</a:t>
            </a:r>
            <a:r>
              <a:rPr lang="en-US" altLang="pt-BR" sz="2000" b="1" i="1" baseline="-25000">
                <a:solidFill>
                  <a:srgbClr val="FAFD00"/>
                </a:solidFill>
              </a:rPr>
              <a:t>i</a:t>
            </a:r>
            <a:r>
              <a:rPr lang="en-US" altLang="pt-BR" sz="2000"/>
              <a:t>. Uma árvore poderia ser uma opção.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73100"/>
            <a:ext cx="7848600" cy="825500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2400"/>
              <a:t>Hashing Aberto ou de Encadeamento Separado</a:t>
            </a:r>
            <a:br>
              <a:rPr lang="pt-BR" altLang="pt-BR" sz="2400"/>
            </a:br>
            <a:r>
              <a:rPr lang="pt-BR" altLang="pt-BR" sz="2400"/>
              <a:t>(Implementação com a tabela como vetor)</a:t>
            </a: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2428875" y="2009775"/>
            <a:ext cx="8382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125663" y="198120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0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267075" y="200977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45" name="Oval 5"/>
          <p:cNvSpPr>
            <a:spLocks noChangeArrowheads="1"/>
          </p:cNvSpPr>
          <p:nvPr/>
        </p:nvSpPr>
        <p:spPr bwMode="auto">
          <a:xfrm>
            <a:off x="3343275" y="212407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2428875" y="2390775"/>
            <a:ext cx="8382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2125663" y="236220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1</a:t>
            </a:r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3267075" y="239077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49" name="Oval 9"/>
          <p:cNvSpPr>
            <a:spLocks noChangeArrowheads="1"/>
          </p:cNvSpPr>
          <p:nvPr/>
        </p:nvSpPr>
        <p:spPr bwMode="auto">
          <a:xfrm>
            <a:off x="3343275" y="250507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2428875" y="2771775"/>
            <a:ext cx="8382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2125663" y="274320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2</a:t>
            </a:r>
          </a:p>
        </p:txBody>
      </p:sp>
      <p:sp>
        <p:nvSpPr>
          <p:cNvPr id="10252" name="Rectangle 12"/>
          <p:cNvSpPr>
            <a:spLocks noChangeArrowheads="1"/>
          </p:cNvSpPr>
          <p:nvPr/>
        </p:nvSpPr>
        <p:spPr bwMode="auto">
          <a:xfrm>
            <a:off x="3267075" y="277177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53" name="Oval 13"/>
          <p:cNvSpPr>
            <a:spLocks noChangeArrowheads="1"/>
          </p:cNvSpPr>
          <p:nvPr/>
        </p:nvSpPr>
        <p:spPr bwMode="auto">
          <a:xfrm>
            <a:off x="3343275" y="288607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2428875" y="3152775"/>
            <a:ext cx="8382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2125663" y="312420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3</a:t>
            </a:r>
          </a:p>
        </p:txBody>
      </p:sp>
      <p:sp>
        <p:nvSpPr>
          <p:cNvPr id="10256" name="Rectangle 16"/>
          <p:cNvSpPr>
            <a:spLocks noChangeArrowheads="1"/>
          </p:cNvSpPr>
          <p:nvPr/>
        </p:nvSpPr>
        <p:spPr bwMode="auto">
          <a:xfrm>
            <a:off x="3267075" y="315277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57" name="Oval 17"/>
          <p:cNvSpPr>
            <a:spLocks noChangeArrowheads="1"/>
          </p:cNvSpPr>
          <p:nvPr/>
        </p:nvSpPr>
        <p:spPr bwMode="auto">
          <a:xfrm>
            <a:off x="3343275" y="326707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58" name="Rectangle 18"/>
          <p:cNvSpPr>
            <a:spLocks noChangeArrowheads="1"/>
          </p:cNvSpPr>
          <p:nvPr/>
        </p:nvSpPr>
        <p:spPr bwMode="auto">
          <a:xfrm>
            <a:off x="2428875" y="3533775"/>
            <a:ext cx="8382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2125663" y="350520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4</a:t>
            </a:r>
          </a:p>
        </p:txBody>
      </p:sp>
      <p:sp>
        <p:nvSpPr>
          <p:cNvPr id="10260" name="Rectangle 20"/>
          <p:cNvSpPr>
            <a:spLocks noChangeArrowheads="1"/>
          </p:cNvSpPr>
          <p:nvPr/>
        </p:nvSpPr>
        <p:spPr bwMode="auto">
          <a:xfrm>
            <a:off x="3267075" y="353377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61" name="Oval 21"/>
          <p:cNvSpPr>
            <a:spLocks noChangeArrowheads="1"/>
          </p:cNvSpPr>
          <p:nvPr/>
        </p:nvSpPr>
        <p:spPr bwMode="auto">
          <a:xfrm>
            <a:off x="3343275" y="364807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62" name="Rectangle 22"/>
          <p:cNvSpPr>
            <a:spLocks noChangeArrowheads="1"/>
          </p:cNvSpPr>
          <p:nvPr/>
        </p:nvSpPr>
        <p:spPr bwMode="auto">
          <a:xfrm>
            <a:off x="2428875" y="3914775"/>
            <a:ext cx="8382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63" name="Text Box 23"/>
          <p:cNvSpPr txBox="1">
            <a:spLocks noChangeArrowheads="1"/>
          </p:cNvSpPr>
          <p:nvPr/>
        </p:nvSpPr>
        <p:spPr bwMode="auto">
          <a:xfrm>
            <a:off x="2125663" y="388620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5</a:t>
            </a:r>
          </a:p>
        </p:txBody>
      </p:sp>
      <p:sp>
        <p:nvSpPr>
          <p:cNvPr id="10264" name="Rectangle 24"/>
          <p:cNvSpPr>
            <a:spLocks noChangeArrowheads="1"/>
          </p:cNvSpPr>
          <p:nvPr/>
        </p:nvSpPr>
        <p:spPr bwMode="auto">
          <a:xfrm>
            <a:off x="3267075" y="391477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65" name="Oval 25"/>
          <p:cNvSpPr>
            <a:spLocks noChangeArrowheads="1"/>
          </p:cNvSpPr>
          <p:nvPr/>
        </p:nvSpPr>
        <p:spPr bwMode="auto">
          <a:xfrm>
            <a:off x="3343275" y="402907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66" name="Rectangle 26"/>
          <p:cNvSpPr>
            <a:spLocks noChangeArrowheads="1"/>
          </p:cNvSpPr>
          <p:nvPr/>
        </p:nvSpPr>
        <p:spPr bwMode="auto">
          <a:xfrm>
            <a:off x="2428875" y="4295775"/>
            <a:ext cx="8382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67" name="Text Box 27"/>
          <p:cNvSpPr txBox="1">
            <a:spLocks noChangeArrowheads="1"/>
          </p:cNvSpPr>
          <p:nvPr/>
        </p:nvSpPr>
        <p:spPr bwMode="auto">
          <a:xfrm>
            <a:off x="2125663" y="426720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6</a:t>
            </a:r>
          </a:p>
        </p:txBody>
      </p:sp>
      <p:sp>
        <p:nvSpPr>
          <p:cNvPr id="10268" name="Rectangle 28"/>
          <p:cNvSpPr>
            <a:spLocks noChangeArrowheads="1"/>
          </p:cNvSpPr>
          <p:nvPr/>
        </p:nvSpPr>
        <p:spPr bwMode="auto">
          <a:xfrm>
            <a:off x="3267075" y="429577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69" name="Oval 29"/>
          <p:cNvSpPr>
            <a:spLocks noChangeArrowheads="1"/>
          </p:cNvSpPr>
          <p:nvPr/>
        </p:nvSpPr>
        <p:spPr bwMode="auto">
          <a:xfrm>
            <a:off x="3343275" y="441007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70" name="Rectangle 30"/>
          <p:cNvSpPr>
            <a:spLocks noChangeArrowheads="1"/>
          </p:cNvSpPr>
          <p:nvPr/>
        </p:nvSpPr>
        <p:spPr bwMode="auto">
          <a:xfrm>
            <a:off x="2428875" y="4676775"/>
            <a:ext cx="8382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2125663" y="464820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7</a:t>
            </a:r>
          </a:p>
        </p:txBody>
      </p:sp>
      <p:sp>
        <p:nvSpPr>
          <p:cNvPr id="10272" name="Rectangle 32"/>
          <p:cNvSpPr>
            <a:spLocks noChangeArrowheads="1"/>
          </p:cNvSpPr>
          <p:nvPr/>
        </p:nvSpPr>
        <p:spPr bwMode="auto">
          <a:xfrm>
            <a:off x="3267075" y="467677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73" name="Oval 33"/>
          <p:cNvSpPr>
            <a:spLocks noChangeArrowheads="1"/>
          </p:cNvSpPr>
          <p:nvPr/>
        </p:nvSpPr>
        <p:spPr bwMode="auto">
          <a:xfrm>
            <a:off x="3343275" y="479107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74" name="Rectangle 34"/>
          <p:cNvSpPr>
            <a:spLocks noChangeArrowheads="1"/>
          </p:cNvSpPr>
          <p:nvPr/>
        </p:nvSpPr>
        <p:spPr bwMode="auto">
          <a:xfrm>
            <a:off x="2428875" y="5057775"/>
            <a:ext cx="8382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75" name="Text Box 35"/>
          <p:cNvSpPr txBox="1">
            <a:spLocks noChangeArrowheads="1"/>
          </p:cNvSpPr>
          <p:nvPr/>
        </p:nvSpPr>
        <p:spPr bwMode="auto">
          <a:xfrm>
            <a:off x="2125663" y="502920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8</a:t>
            </a:r>
          </a:p>
        </p:txBody>
      </p:sp>
      <p:sp>
        <p:nvSpPr>
          <p:cNvPr id="10276" name="Rectangle 36"/>
          <p:cNvSpPr>
            <a:spLocks noChangeArrowheads="1"/>
          </p:cNvSpPr>
          <p:nvPr/>
        </p:nvSpPr>
        <p:spPr bwMode="auto">
          <a:xfrm>
            <a:off x="3267075" y="505777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77" name="Oval 37"/>
          <p:cNvSpPr>
            <a:spLocks noChangeArrowheads="1"/>
          </p:cNvSpPr>
          <p:nvPr/>
        </p:nvSpPr>
        <p:spPr bwMode="auto">
          <a:xfrm>
            <a:off x="3343275" y="517207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78" name="Rectangle 38"/>
          <p:cNvSpPr>
            <a:spLocks noChangeArrowheads="1"/>
          </p:cNvSpPr>
          <p:nvPr/>
        </p:nvSpPr>
        <p:spPr bwMode="auto">
          <a:xfrm>
            <a:off x="2428875" y="5438775"/>
            <a:ext cx="8382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79" name="Text Box 39"/>
          <p:cNvSpPr txBox="1">
            <a:spLocks noChangeArrowheads="1"/>
          </p:cNvSpPr>
          <p:nvPr/>
        </p:nvSpPr>
        <p:spPr bwMode="auto">
          <a:xfrm>
            <a:off x="2125663" y="541020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9</a:t>
            </a:r>
          </a:p>
        </p:txBody>
      </p:sp>
      <p:sp>
        <p:nvSpPr>
          <p:cNvPr id="10280" name="Rectangle 40"/>
          <p:cNvSpPr>
            <a:spLocks noChangeArrowheads="1"/>
          </p:cNvSpPr>
          <p:nvPr/>
        </p:nvSpPr>
        <p:spPr bwMode="auto">
          <a:xfrm>
            <a:off x="3267075" y="543877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81" name="Oval 41"/>
          <p:cNvSpPr>
            <a:spLocks noChangeArrowheads="1"/>
          </p:cNvSpPr>
          <p:nvPr/>
        </p:nvSpPr>
        <p:spPr bwMode="auto">
          <a:xfrm>
            <a:off x="3343275" y="555307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82" name="Rectangle 42"/>
          <p:cNvSpPr>
            <a:spLocks noChangeArrowheads="1"/>
          </p:cNvSpPr>
          <p:nvPr/>
        </p:nvSpPr>
        <p:spPr bwMode="auto">
          <a:xfrm>
            <a:off x="4029075" y="2033588"/>
            <a:ext cx="8382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83" name="Rectangle 43"/>
          <p:cNvSpPr>
            <a:spLocks noChangeArrowheads="1"/>
          </p:cNvSpPr>
          <p:nvPr/>
        </p:nvSpPr>
        <p:spPr bwMode="auto">
          <a:xfrm>
            <a:off x="4867275" y="2033588"/>
            <a:ext cx="3048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84" name="Oval 44"/>
          <p:cNvSpPr>
            <a:spLocks noChangeArrowheads="1"/>
          </p:cNvSpPr>
          <p:nvPr/>
        </p:nvSpPr>
        <p:spPr bwMode="auto">
          <a:xfrm>
            <a:off x="4943475" y="2128838"/>
            <a:ext cx="152400" cy="1571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85" name="Text Box 45"/>
          <p:cNvSpPr txBox="1">
            <a:spLocks noChangeArrowheads="1"/>
          </p:cNvSpPr>
          <p:nvPr/>
        </p:nvSpPr>
        <p:spPr bwMode="auto">
          <a:xfrm>
            <a:off x="4318000" y="1981200"/>
            <a:ext cx="311150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0</a:t>
            </a:r>
          </a:p>
        </p:txBody>
      </p:sp>
      <p:sp>
        <p:nvSpPr>
          <p:cNvPr id="10286" name="Rectangle 46"/>
          <p:cNvSpPr>
            <a:spLocks noChangeArrowheads="1"/>
          </p:cNvSpPr>
          <p:nvPr/>
        </p:nvSpPr>
        <p:spPr bwMode="auto">
          <a:xfrm>
            <a:off x="4029075" y="2414588"/>
            <a:ext cx="8382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87" name="Rectangle 47"/>
          <p:cNvSpPr>
            <a:spLocks noChangeArrowheads="1"/>
          </p:cNvSpPr>
          <p:nvPr/>
        </p:nvSpPr>
        <p:spPr bwMode="auto">
          <a:xfrm>
            <a:off x="4867275" y="2414588"/>
            <a:ext cx="3048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88" name="Oval 48"/>
          <p:cNvSpPr>
            <a:spLocks noChangeArrowheads="1"/>
          </p:cNvSpPr>
          <p:nvPr/>
        </p:nvSpPr>
        <p:spPr bwMode="auto">
          <a:xfrm>
            <a:off x="4943475" y="2509838"/>
            <a:ext cx="152400" cy="1571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89" name="Text Box 49"/>
          <p:cNvSpPr txBox="1">
            <a:spLocks noChangeArrowheads="1"/>
          </p:cNvSpPr>
          <p:nvPr/>
        </p:nvSpPr>
        <p:spPr bwMode="auto">
          <a:xfrm>
            <a:off x="4318000" y="2362200"/>
            <a:ext cx="311150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1</a:t>
            </a:r>
          </a:p>
        </p:txBody>
      </p:sp>
      <p:sp>
        <p:nvSpPr>
          <p:cNvPr id="10290" name="Rectangle 50"/>
          <p:cNvSpPr>
            <a:spLocks noChangeArrowheads="1"/>
          </p:cNvSpPr>
          <p:nvPr/>
        </p:nvSpPr>
        <p:spPr bwMode="auto">
          <a:xfrm>
            <a:off x="5476875" y="2414588"/>
            <a:ext cx="8382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91" name="Rectangle 51"/>
          <p:cNvSpPr>
            <a:spLocks noChangeArrowheads="1"/>
          </p:cNvSpPr>
          <p:nvPr/>
        </p:nvSpPr>
        <p:spPr bwMode="auto">
          <a:xfrm>
            <a:off x="6315075" y="2414588"/>
            <a:ext cx="3048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92" name="Oval 52"/>
          <p:cNvSpPr>
            <a:spLocks noChangeArrowheads="1"/>
          </p:cNvSpPr>
          <p:nvPr/>
        </p:nvSpPr>
        <p:spPr bwMode="auto">
          <a:xfrm>
            <a:off x="6391275" y="2509838"/>
            <a:ext cx="152400" cy="1571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93" name="Text Box 53"/>
          <p:cNvSpPr txBox="1">
            <a:spLocks noChangeArrowheads="1"/>
          </p:cNvSpPr>
          <p:nvPr/>
        </p:nvSpPr>
        <p:spPr bwMode="auto">
          <a:xfrm>
            <a:off x="5765800" y="2362200"/>
            <a:ext cx="473075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81</a:t>
            </a:r>
          </a:p>
        </p:txBody>
      </p:sp>
      <p:sp>
        <p:nvSpPr>
          <p:cNvPr id="10294" name="Rectangle 54"/>
          <p:cNvSpPr>
            <a:spLocks noChangeArrowheads="1"/>
          </p:cNvSpPr>
          <p:nvPr/>
        </p:nvSpPr>
        <p:spPr bwMode="auto">
          <a:xfrm>
            <a:off x="4029075" y="3176588"/>
            <a:ext cx="8382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95" name="Rectangle 55"/>
          <p:cNvSpPr>
            <a:spLocks noChangeArrowheads="1"/>
          </p:cNvSpPr>
          <p:nvPr/>
        </p:nvSpPr>
        <p:spPr bwMode="auto">
          <a:xfrm>
            <a:off x="4867275" y="3176588"/>
            <a:ext cx="3048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96" name="Oval 56"/>
          <p:cNvSpPr>
            <a:spLocks noChangeArrowheads="1"/>
          </p:cNvSpPr>
          <p:nvPr/>
        </p:nvSpPr>
        <p:spPr bwMode="auto">
          <a:xfrm>
            <a:off x="4943475" y="3271838"/>
            <a:ext cx="152400" cy="1571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97" name="Text Box 57"/>
          <p:cNvSpPr txBox="1">
            <a:spLocks noChangeArrowheads="1"/>
          </p:cNvSpPr>
          <p:nvPr/>
        </p:nvSpPr>
        <p:spPr bwMode="auto">
          <a:xfrm>
            <a:off x="4318000" y="3124200"/>
            <a:ext cx="311150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3</a:t>
            </a:r>
          </a:p>
        </p:txBody>
      </p:sp>
      <p:sp>
        <p:nvSpPr>
          <p:cNvPr id="10298" name="Rectangle 58"/>
          <p:cNvSpPr>
            <a:spLocks noChangeArrowheads="1"/>
          </p:cNvSpPr>
          <p:nvPr/>
        </p:nvSpPr>
        <p:spPr bwMode="auto">
          <a:xfrm>
            <a:off x="5476875" y="3176588"/>
            <a:ext cx="8382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99" name="Rectangle 59"/>
          <p:cNvSpPr>
            <a:spLocks noChangeArrowheads="1"/>
          </p:cNvSpPr>
          <p:nvPr/>
        </p:nvSpPr>
        <p:spPr bwMode="auto">
          <a:xfrm>
            <a:off x="6315075" y="3176588"/>
            <a:ext cx="3048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00" name="Oval 60"/>
          <p:cNvSpPr>
            <a:spLocks noChangeArrowheads="1"/>
          </p:cNvSpPr>
          <p:nvPr/>
        </p:nvSpPr>
        <p:spPr bwMode="auto">
          <a:xfrm>
            <a:off x="6391275" y="3271838"/>
            <a:ext cx="152400" cy="1571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01" name="Text Box 61"/>
          <p:cNvSpPr txBox="1">
            <a:spLocks noChangeArrowheads="1"/>
          </p:cNvSpPr>
          <p:nvPr/>
        </p:nvSpPr>
        <p:spPr bwMode="auto">
          <a:xfrm>
            <a:off x="5765800" y="3124200"/>
            <a:ext cx="473075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63</a:t>
            </a:r>
          </a:p>
        </p:txBody>
      </p:sp>
      <p:sp>
        <p:nvSpPr>
          <p:cNvPr id="10302" name="Rectangle 62"/>
          <p:cNvSpPr>
            <a:spLocks noChangeArrowheads="1"/>
          </p:cNvSpPr>
          <p:nvPr/>
        </p:nvSpPr>
        <p:spPr bwMode="auto">
          <a:xfrm>
            <a:off x="4029075" y="3557588"/>
            <a:ext cx="8382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03" name="Rectangle 63"/>
          <p:cNvSpPr>
            <a:spLocks noChangeArrowheads="1"/>
          </p:cNvSpPr>
          <p:nvPr/>
        </p:nvSpPr>
        <p:spPr bwMode="auto">
          <a:xfrm>
            <a:off x="4867275" y="3557588"/>
            <a:ext cx="3048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04" name="Oval 64"/>
          <p:cNvSpPr>
            <a:spLocks noChangeArrowheads="1"/>
          </p:cNvSpPr>
          <p:nvPr/>
        </p:nvSpPr>
        <p:spPr bwMode="auto">
          <a:xfrm>
            <a:off x="4943475" y="3652838"/>
            <a:ext cx="152400" cy="1571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05" name="Text Box 65"/>
          <p:cNvSpPr txBox="1">
            <a:spLocks noChangeArrowheads="1"/>
          </p:cNvSpPr>
          <p:nvPr/>
        </p:nvSpPr>
        <p:spPr bwMode="auto">
          <a:xfrm>
            <a:off x="4318000" y="3505200"/>
            <a:ext cx="311150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4</a:t>
            </a:r>
          </a:p>
        </p:txBody>
      </p:sp>
      <p:sp>
        <p:nvSpPr>
          <p:cNvPr id="10306" name="Rectangle 66"/>
          <p:cNvSpPr>
            <a:spLocks noChangeArrowheads="1"/>
          </p:cNvSpPr>
          <p:nvPr/>
        </p:nvSpPr>
        <p:spPr bwMode="auto">
          <a:xfrm>
            <a:off x="4029075" y="3938588"/>
            <a:ext cx="8382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07" name="Rectangle 67"/>
          <p:cNvSpPr>
            <a:spLocks noChangeArrowheads="1"/>
          </p:cNvSpPr>
          <p:nvPr/>
        </p:nvSpPr>
        <p:spPr bwMode="auto">
          <a:xfrm>
            <a:off x="4867275" y="3938588"/>
            <a:ext cx="3048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08" name="Oval 68"/>
          <p:cNvSpPr>
            <a:spLocks noChangeArrowheads="1"/>
          </p:cNvSpPr>
          <p:nvPr/>
        </p:nvSpPr>
        <p:spPr bwMode="auto">
          <a:xfrm>
            <a:off x="4943475" y="4033838"/>
            <a:ext cx="152400" cy="1571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09" name="Text Box 69"/>
          <p:cNvSpPr txBox="1">
            <a:spLocks noChangeArrowheads="1"/>
          </p:cNvSpPr>
          <p:nvPr/>
        </p:nvSpPr>
        <p:spPr bwMode="auto">
          <a:xfrm>
            <a:off x="4318000" y="3886200"/>
            <a:ext cx="473075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15</a:t>
            </a:r>
          </a:p>
        </p:txBody>
      </p:sp>
      <p:sp>
        <p:nvSpPr>
          <p:cNvPr id="10310" name="Rectangle 70"/>
          <p:cNvSpPr>
            <a:spLocks noChangeArrowheads="1"/>
          </p:cNvSpPr>
          <p:nvPr/>
        </p:nvSpPr>
        <p:spPr bwMode="auto">
          <a:xfrm>
            <a:off x="5476875" y="3938588"/>
            <a:ext cx="8382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11" name="Rectangle 71"/>
          <p:cNvSpPr>
            <a:spLocks noChangeArrowheads="1"/>
          </p:cNvSpPr>
          <p:nvPr/>
        </p:nvSpPr>
        <p:spPr bwMode="auto">
          <a:xfrm>
            <a:off x="6315075" y="3938588"/>
            <a:ext cx="3048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12" name="Oval 72"/>
          <p:cNvSpPr>
            <a:spLocks noChangeArrowheads="1"/>
          </p:cNvSpPr>
          <p:nvPr/>
        </p:nvSpPr>
        <p:spPr bwMode="auto">
          <a:xfrm>
            <a:off x="6391275" y="4033838"/>
            <a:ext cx="152400" cy="1571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13" name="Text Box 73"/>
          <p:cNvSpPr txBox="1">
            <a:spLocks noChangeArrowheads="1"/>
          </p:cNvSpPr>
          <p:nvPr/>
        </p:nvSpPr>
        <p:spPr bwMode="auto">
          <a:xfrm>
            <a:off x="5765800" y="3886200"/>
            <a:ext cx="473075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55</a:t>
            </a:r>
          </a:p>
        </p:txBody>
      </p:sp>
      <p:sp>
        <p:nvSpPr>
          <p:cNvPr id="10314" name="Rectangle 74"/>
          <p:cNvSpPr>
            <a:spLocks noChangeArrowheads="1"/>
          </p:cNvSpPr>
          <p:nvPr/>
        </p:nvSpPr>
        <p:spPr bwMode="auto">
          <a:xfrm>
            <a:off x="4029075" y="5462588"/>
            <a:ext cx="8382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15" name="Rectangle 75"/>
          <p:cNvSpPr>
            <a:spLocks noChangeArrowheads="1"/>
          </p:cNvSpPr>
          <p:nvPr/>
        </p:nvSpPr>
        <p:spPr bwMode="auto">
          <a:xfrm>
            <a:off x="4867275" y="5462588"/>
            <a:ext cx="3048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16" name="Oval 76"/>
          <p:cNvSpPr>
            <a:spLocks noChangeArrowheads="1"/>
          </p:cNvSpPr>
          <p:nvPr/>
        </p:nvSpPr>
        <p:spPr bwMode="auto">
          <a:xfrm>
            <a:off x="4943475" y="5557838"/>
            <a:ext cx="152400" cy="1571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17" name="Text Box 77"/>
          <p:cNvSpPr txBox="1">
            <a:spLocks noChangeArrowheads="1"/>
          </p:cNvSpPr>
          <p:nvPr/>
        </p:nvSpPr>
        <p:spPr bwMode="auto">
          <a:xfrm>
            <a:off x="4318000" y="5410200"/>
            <a:ext cx="473075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29</a:t>
            </a:r>
          </a:p>
        </p:txBody>
      </p:sp>
      <p:sp>
        <p:nvSpPr>
          <p:cNvPr id="10318" name="Rectangle 78"/>
          <p:cNvSpPr>
            <a:spLocks noChangeArrowheads="1"/>
          </p:cNvSpPr>
          <p:nvPr/>
        </p:nvSpPr>
        <p:spPr bwMode="auto">
          <a:xfrm>
            <a:off x="5476875" y="5462588"/>
            <a:ext cx="8382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19" name="Rectangle 79"/>
          <p:cNvSpPr>
            <a:spLocks noChangeArrowheads="1"/>
          </p:cNvSpPr>
          <p:nvPr/>
        </p:nvSpPr>
        <p:spPr bwMode="auto">
          <a:xfrm>
            <a:off x="6315075" y="5462588"/>
            <a:ext cx="3048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20" name="Oval 80"/>
          <p:cNvSpPr>
            <a:spLocks noChangeArrowheads="1"/>
          </p:cNvSpPr>
          <p:nvPr/>
        </p:nvSpPr>
        <p:spPr bwMode="auto">
          <a:xfrm>
            <a:off x="6391275" y="5557838"/>
            <a:ext cx="152400" cy="1571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21" name="Text Box 81"/>
          <p:cNvSpPr txBox="1">
            <a:spLocks noChangeArrowheads="1"/>
          </p:cNvSpPr>
          <p:nvPr/>
        </p:nvSpPr>
        <p:spPr bwMode="auto">
          <a:xfrm>
            <a:off x="5765800" y="5410200"/>
            <a:ext cx="473075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99</a:t>
            </a:r>
          </a:p>
        </p:txBody>
      </p:sp>
      <p:sp>
        <p:nvSpPr>
          <p:cNvPr id="10322" name="Rectangle 82"/>
          <p:cNvSpPr>
            <a:spLocks noChangeArrowheads="1"/>
          </p:cNvSpPr>
          <p:nvPr/>
        </p:nvSpPr>
        <p:spPr bwMode="auto">
          <a:xfrm>
            <a:off x="6924675" y="3938588"/>
            <a:ext cx="8382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23" name="Rectangle 83"/>
          <p:cNvSpPr>
            <a:spLocks noChangeArrowheads="1"/>
          </p:cNvSpPr>
          <p:nvPr/>
        </p:nvSpPr>
        <p:spPr bwMode="auto">
          <a:xfrm>
            <a:off x="7762875" y="3938588"/>
            <a:ext cx="304800" cy="3175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24" name="Oval 84"/>
          <p:cNvSpPr>
            <a:spLocks noChangeArrowheads="1"/>
          </p:cNvSpPr>
          <p:nvPr/>
        </p:nvSpPr>
        <p:spPr bwMode="auto">
          <a:xfrm>
            <a:off x="7839075" y="4033838"/>
            <a:ext cx="152400" cy="1571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25" name="Text Box 85"/>
          <p:cNvSpPr txBox="1">
            <a:spLocks noChangeArrowheads="1"/>
          </p:cNvSpPr>
          <p:nvPr/>
        </p:nvSpPr>
        <p:spPr bwMode="auto">
          <a:xfrm>
            <a:off x="7077075" y="3886200"/>
            <a:ext cx="609600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575</a:t>
            </a:r>
          </a:p>
        </p:txBody>
      </p:sp>
      <p:sp>
        <p:nvSpPr>
          <p:cNvPr id="10326" name="Line 86"/>
          <p:cNvSpPr>
            <a:spLocks noChangeShapeType="1"/>
          </p:cNvSpPr>
          <p:nvPr/>
        </p:nvSpPr>
        <p:spPr bwMode="auto">
          <a:xfrm>
            <a:off x="6543675" y="56388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27" name="Line 87"/>
          <p:cNvSpPr>
            <a:spLocks noChangeShapeType="1"/>
          </p:cNvSpPr>
          <p:nvPr/>
        </p:nvSpPr>
        <p:spPr bwMode="auto">
          <a:xfrm>
            <a:off x="6848475" y="5638800"/>
            <a:ext cx="1588" cy="2286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28" name="Line 88"/>
          <p:cNvSpPr>
            <a:spLocks noChangeShapeType="1"/>
          </p:cNvSpPr>
          <p:nvPr/>
        </p:nvSpPr>
        <p:spPr bwMode="auto">
          <a:xfrm>
            <a:off x="6696075" y="57150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29" name="Line 89"/>
          <p:cNvSpPr>
            <a:spLocks noChangeShapeType="1"/>
          </p:cNvSpPr>
          <p:nvPr/>
        </p:nvSpPr>
        <p:spPr bwMode="auto">
          <a:xfrm>
            <a:off x="6772275" y="579120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30" name="Line 90"/>
          <p:cNvSpPr>
            <a:spLocks noChangeShapeType="1"/>
          </p:cNvSpPr>
          <p:nvPr/>
        </p:nvSpPr>
        <p:spPr bwMode="auto">
          <a:xfrm>
            <a:off x="3495675" y="29718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31" name="Line 91"/>
          <p:cNvSpPr>
            <a:spLocks noChangeShapeType="1"/>
          </p:cNvSpPr>
          <p:nvPr/>
        </p:nvSpPr>
        <p:spPr bwMode="auto">
          <a:xfrm>
            <a:off x="3800475" y="2971800"/>
            <a:ext cx="1588" cy="2286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32" name="Line 92"/>
          <p:cNvSpPr>
            <a:spLocks noChangeShapeType="1"/>
          </p:cNvSpPr>
          <p:nvPr/>
        </p:nvSpPr>
        <p:spPr bwMode="auto">
          <a:xfrm>
            <a:off x="3648075" y="30480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33" name="Line 93"/>
          <p:cNvSpPr>
            <a:spLocks noChangeShapeType="1"/>
          </p:cNvSpPr>
          <p:nvPr/>
        </p:nvSpPr>
        <p:spPr bwMode="auto">
          <a:xfrm>
            <a:off x="3724275" y="312420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34" name="Line 94"/>
          <p:cNvSpPr>
            <a:spLocks noChangeShapeType="1"/>
          </p:cNvSpPr>
          <p:nvPr/>
        </p:nvSpPr>
        <p:spPr bwMode="auto">
          <a:xfrm>
            <a:off x="3495675" y="44958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35" name="Line 95"/>
          <p:cNvSpPr>
            <a:spLocks noChangeShapeType="1"/>
          </p:cNvSpPr>
          <p:nvPr/>
        </p:nvSpPr>
        <p:spPr bwMode="auto">
          <a:xfrm>
            <a:off x="3800475" y="4495800"/>
            <a:ext cx="1588" cy="2286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36" name="Line 96"/>
          <p:cNvSpPr>
            <a:spLocks noChangeShapeType="1"/>
          </p:cNvSpPr>
          <p:nvPr/>
        </p:nvSpPr>
        <p:spPr bwMode="auto">
          <a:xfrm>
            <a:off x="3648075" y="45720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37" name="Line 97"/>
          <p:cNvSpPr>
            <a:spLocks noChangeShapeType="1"/>
          </p:cNvSpPr>
          <p:nvPr/>
        </p:nvSpPr>
        <p:spPr bwMode="auto">
          <a:xfrm>
            <a:off x="3724275" y="464820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38" name="Line 98"/>
          <p:cNvSpPr>
            <a:spLocks noChangeShapeType="1"/>
          </p:cNvSpPr>
          <p:nvPr/>
        </p:nvSpPr>
        <p:spPr bwMode="auto">
          <a:xfrm>
            <a:off x="3495675" y="48768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39" name="Line 99"/>
          <p:cNvSpPr>
            <a:spLocks noChangeShapeType="1"/>
          </p:cNvSpPr>
          <p:nvPr/>
        </p:nvSpPr>
        <p:spPr bwMode="auto">
          <a:xfrm>
            <a:off x="3800475" y="4876800"/>
            <a:ext cx="1588" cy="2286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40" name="Line 100"/>
          <p:cNvSpPr>
            <a:spLocks noChangeShapeType="1"/>
          </p:cNvSpPr>
          <p:nvPr/>
        </p:nvSpPr>
        <p:spPr bwMode="auto">
          <a:xfrm>
            <a:off x="3648075" y="49530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41" name="Line 101"/>
          <p:cNvSpPr>
            <a:spLocks noChangeShapeType="1"/>
          </p:cNvSpPr>
          <p:nvPr/>
        </p:nvSpPr>
        <p:spPr bwMode="auto">
          <a:xfrm>
            <a:off x="3724275" y="502920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42" name="Line 102"/>
          <p:cNvSpPr>
            <a:spLocks noChangeShapeType="1"/>
          </p:cNvSpPr>
          <p:nvPr/>
        </p:nvSpPr>
        <p:spPr bwMode="auto">
          <a:xfrm>
            <a:off x="3495675" y="52578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43" name="Line 103"/>
          <p:cNvSpPr>
            <a:spLocks noChangeShapeType="1"/>
          </p:cNvSpPr>
          <p:nvPr/>
        </p:nvSpPr>
        <p:spPr bwMode="auto">
          <a:xfrm>
            <a:off x="3800475" y="5257800"/>
            <a:ext cx="1588" cy="2286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44" name="Line 104"/>
          <p:cNvSpPr>
            <a:spLocks noChangeShapeType="1"/>
          </p:cNvSpPr>
          <p:nvPr/>
        </p:nvSpPr>
        <p:spPr bwMode="auto">
          <a:xfrm>
            <a:off x="3648075" y="53340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45" name="Line 105"/>
          <p:cNvSpPr>
            <a:spLocks noChangeShapeType="1"/>
          </p:cNvSpPr>
          <p:nvPr/>
        </p:nvSpPr>
        <p:spPr bwMode="auto">
          <a:xfrm>
            <a:off x="3724275" y="541020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46" name="Line 106"/>
          <p:cNvSpPr>
            <a:spLocks noChangeShapeType="1"/>
          </p:cNvSpPr>
          <p:nvPr/>
        </p:nvSpPr>
        <p:spPr bwMode="auto">
          <a:xfrm>
            <a:off x="5095875" y="22098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47" name="Line 107"/>
          <p:cNvSpPr>
            <a:spLocks noChangeShapeType="1"/>
          </p:cNvSpPr>
          <p:nvPr/>
        </p:nvSpPr>
        <p:spPr bwMode="auto">
          <a:xfrm>
            <a:off x="5400675" y="2209800"/>
            <a:ext cx="1588" cy="2286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48" name="Line 108"/>
          <p:cNvSpPr>
            <a:spLocks noChangeShapeType="1"/>
          </p:cNvSpPr>
          <p:nvPr/>
        </p:nvSpPr>
        <p:spPr bwMode="auto">
          <a:xfrm>
            <a:off x="5248275" y="22860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49" name="Line 109"/>
          <p:cNvSpPr>
            <a:spLocks noChangeShapeType="1"/>
          </p:cNvSpPr>
          <p:nvPr/>
        </p:nvSpPr>
        <p:spPr bwMode="auto">
          <a:xfrm>
            <a:off x="5324475" y="236220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50" name="Line 110"/>
          <p:cNvSpPr>
            <a:spLocks noChangeShapeType="1"/>
          </p:cNvSpPr>
          <p:nvPr/>
        </p:nvSpPr>
        <p:spPr bwMode="auto">
          <a:xfrm>
            <a:off x="6543675" y="25908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51" name="Line 111"/>
          <p:cNvSpPr>
            <a:spLocks noChangeShapeType="1"/>
          </p:cNvSpPr>
          <p:nvPr/>
        </p:nvSpPr>
        <p:spPr bwMode="auto">
          <a:xfrm>
            <a:off x="6848475" y="2590800"/>
            <a:ext cx="1588" cy="2286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52" name="Line 112"/>
          <p:cNvSpPr>
            <a:spLocks noChangeShapeType="1"/>
          </p:cNvSpPr>
          <p:nvPr/>
        </p:nvSpPr>
        <p:spPr bwMode="auto">
          <a:xfrm>
            <a:off x="6696075" y="26670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53" name="Line 113"/>
          <p:cNvSpPr>
            <a:spLocks noChangeShapeType="1"/>
          </p:cNvSpPr>
          <p:nvPr/>
        </p:nvSpPr>
        <p:spPr bwMode="auto">
          <a:xfrm>
            <a:off x="6772275" y="274320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54" name="Line 114"/>
          <p:cNvSpPr>
            <a:spLocks noChangeShapeType="1"/>
          </p:cNvSpPr>
          <p:nvPr/>
        </p:nvSpPr>
        <p:spPr bwMode="auto">
          <a:xfrm>
            <a:off x="6543675" y="33528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55" name="Line 115"/>
          <p:cNvSpPr>
            <a:spLocks noChangeShapeType="1"/>
          </p:cNvSpPr>
          <p:nvPr/>
        </p:nvSpPr>
        <p:spPr bwMode="auto">
          <a:xfrm>
            <a:off x="6848475" y="3352800"/>
            <a:ext cx="1588" cy="2286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56" name="Line 116"/>
          <p:cNvSpPr>
            <a:spLocks noChangeShapeType="1"/>
          </p:cNvSpPr>
          <p:nvPr/>
        </p:nvSpPr>
        <p:spPr bwMode="auto">
          <a:xfrm>
            <a:off x="6696075" y="34290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57" name="Line 117"/>
          <p:cNvSpPr>
            <a:spLocks noChangeShapeType="1"/>
          </p:cNvSpPr>
          <p:nvPr/>
        </p:nvSpPr>
        <p:spPr bwMode="auto">
          <a:xfrm>
            <a:off x="6772275" y="350520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58" name="Line 118"/>
          <p:cNvSpPr>
            <a:spLocks noChangeShapeType="1"/>
          </p:cNvSpPr>
          <p:nvPr/>
        </p:nvSpPr>
        <p:spPr bwMode="auto">
          <a:xfrm>
            <a:off x="5095875" y="37338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59" name="Line 119"/>
          <p:cNvSpPr>
            <a:spLocks noChangeShapeType="1"/>
          </p:cNvSpPr>
          <p:nvPr/>
        </p:nvSpPr>
        <p:spPr bwMode="auto">
          <a:xfrm>
            <a:off x="5400675" y="3733800"/>
            <a:ext cx="1588" cy="2286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60" name="Line 120"/>
          <p:cNvSpPr>
            <a:spLocks noChangeShapeType="1"/>
          </p:cNvSpPr>
          <p:nvPr/>
        </p:nvSpPr>
        <p:spPr bwMode="auto">
          <a:xfrm>
            <a:off x="5248275" y="38100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61" name="Line 121"/>
          <p:cNvSpPr>
            <a:spLocks noChangeShapeType="1"/>
          </p:cNvSpPr>
          <p:nvPr/>
        </p:nvSpPr>
        <p:spPr bwMode="auto">
          <a:xfrm>
            <a:off x="5324475" y="388620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62" name="Line 122"/>
          <p:cNvSpPr>
            <a:spLocks noChangeShapeType="1"/>
          </p:cNvSpPr>
          <p:nvPr/>
        </p:nvSpPr>
        <p:spPr bwMode="auto">
          <a:xfrm>
            <a:off x="7991475" y="41148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63" name="Line 123"/>
          <p:cNvSpPr>
            <a:spLocks noChangeShapeType="1"/>
          </p:cNvSpPr>
          <p:nvPr/>
        </p:nvSpPr>
        <p:spPr bwMode="auto">
          <a:xfrm>
            <a:off x="8296275" y="4114800"/>
            <a:ext cx="1588" cy="2286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64" name="Line 124"/>
          <p:cNvSpPr>
            <a:spLocks noChangeShapeType="1"/>
          </p:cNvSpPr>
          <p:nvPr/>
        </p:nvSpPr>
        <p:spPr bwMode="auto">
          <a:xfrm>
            <a:off x="8143875" y="41910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65" name="Line 125"/>
          <p:cNvSpPr>
            <a:spLocks noChangeShapeType="1"/>
          </p:cNvSpPr>
          <p:nvPr/>
        </p:nvSpPr>
        <p:spPr bwMode="auto">
          <a:xfrm>
            <a:off x="8220075" y="426720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66" name="Line 126"/>
          <p:cNvSpPr>
            <a:spLocks noChangeShapeType="1"/>
          </p:cNvSpPr>
          <p:nvPr/>
        </p:nvSpPr>
        <p:spPr bwMode="auto">
          <a:xfrm>
            <a:off x="3495675" y="2209800"/>
            <a:ext cx="5334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67" name="Line 127"/>
          <p:cNvSpPr>
            <a:spLocks noChangeShapeType="1"/>
          </p:cNvSpPr>
          <p:nvPr/>
        </p:nvSpPr>
        <p:spPr bwMode="auto">
          <a:xfrm>
            <a:off x="3495675" y="2590800"/>
            <a:ext cx="5334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68" name="Line 128"/>
          <p:cNvSpPr>
            <a:spLocks noChangeShapeType="1"/>
          </p:cNvSpPr>
          <p:nvPr/>
        </p:nvSpPr>
        <p:spPr bwMode="auto">
          <a:xfrm>
            <a:off x="3495675" y="3352800"/>
            <a:ext cx="5334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69" name="Line 129"/>
          <p:cNvSpPr>
            <a:spLocks noChangeShapeType="1"/>
          </p:cNvSpPr>
          <p:nvPr/>
        </p:nvSpPr>
        <p:spPr bwMode="auto">
          <a:xfrm>
            <a:off x="3495675" y="3733800"/>
            <a:ext cx="5334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70" name="Line 130"/>
          <p:cNvSpPr>
            <a:spLocks noChangeShapeType="1"/>
          </p:cNvSpPr>
          <p:nvPr/>
        </p:nvSpPr>
        <p:spPr bwMode="auto">
          <a:xfrm>
            <a:off x="3495675" y="4114800"/>
            <a:ext cx="5334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71" name="Line 131"/>
          <p:cNvSpPr>
            <a:spLocks noChangeShapeType="1"/>
          </p:cNvSpPr>
          <p:nvPr/>
        </p:nvSpPr>
        <p:spPr bwMode="auto">
          <a:xfrm>
            <a:off x="3495675" y="5638800"/>
            <a:ext cx="5334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72" name="Line 132"/>
          <p:cNvSpPr>
            <a:spLocks noChangeShapeType="1"/>
          </p:cNvSpPr>
          <p:nvPr/>
        </p:nvSpPr>
        <p:spPr bwMode="auto">
          <a:xfrm>
            <a:off x="5095875" y="2590800"/>
            <a:ext cx="3810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73" name="Line 133"/>
          <p:cNvSpPr>
            <a:spLocks noChangeShapeType="1"/>
          </p:cNvSpPr>
          <p:nvPr/>
        </p:nvSpPr>
        <p:spPr bwMode="auto">
          <a:xfrm>
            <a:off x="5095875" y="3352800"/>
            <a:ext cx="3810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74" name="Line 134"/>
          <p:cNvSpPr>
            <a:spLocks noChangeShapeType="1"/>
          </p:cNvSpPr>
          <p:nvPr/>
        </p:nvSpPr>
        <p:spPr bwMode="auto">
          <a:xfrm>
            <a:off x="5095875" y="4114800"/>
            <a:ext cx="3810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75" name="Line 135"/>
          <p:cNvSpPr>
            <a:spLocks noChangeShapeType="1"/>
          </p:cNvSpPr>
          <p:nvPr/>
        </p:nvSpPr>
        <p:spPr bwMode="auto">
          <a:xfrm>
            <a:off x="5095875" y="5638800"/>
            <a:ext cx="3810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76" name="Line 136"/>
          <p:cNvSpPr>
            <a:spLocks noChangeShapeType="1"/>
          </p:cNvSpPr>
          <p:nvPr/>
        </p:nvSpPr>
        <p:spPr bwMode="auto">
          <a:xfrm>
            <a:off x="6543675" y="4114800"/>
            <a:ext cx="3810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73100"/>
            <a:ext cx="7848600" cy="825500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2400"/>
              <a:t>Hashing Aberto ou de Encadeamento Separado</a:t>
            </a:r>
            <a:br>
              <a:rPr lang="pt-BR" altLang="pt-BR" sz="2400"/>
            </a:br>
            <a:r>
              <a:rPr lang="pt-BR" altLang="pt-BR" sz="2400"/>
              <a:t>(Implementação como multilista)</a:t>
            </a: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2124075" y="1452563"/>
            <a:ext cx="8382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354263" y="1381125"/>
            <a:ext cx="3333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lnSpc>
                <a:spcPct val="110000"/>
              </a:lnSpc>
              <a:buClrTx/>
              <a:buFontTx/>
              <a:buNone/>
            </a:pPr>
            <a:r>
              <a:rPr lang="en-US" altLang="pt-BR" sz="2400">
                <a:latin typeface="Times New Roman" pitchFamily="16" charset="0"/>
              </a:rPr>
              <a:t>0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962275" y="1452563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69" name="Oval 5"/>
          <p:cNvSpPr>
            <a:spLocks noChangeArrowheads="1"/>
          </p:cNvSpPr>
          <p:nvPr/>
        </p:nvSpPr>
        <p:spPr bwMode="auto">
          <a:xfrm>
            <a:off x="3038475" y="1560513"/>
            <a:ext cx="152400" cy="1444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2124075" y="1955800"/>
            <a:ext cx="8382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2354263" y="1884363"/>
            <a:ext cx="3333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lnSpc>
                <a:spcPct val="110000"/>
              </a:lnSpc>
              <a:buClrTx/>
              <a:buFontTx/>
              <a:buNone/>
            </a:pPr>
            <a:r>
              <a:rPr lang="en-US" altLang="pt-BR" sz="2400">
                <a:latin typeface="Times New Roman" pitchFamily="16" charset="0"/>
              </a:rPr>
              <a:t>1</a:t>
            </a: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2962275" y="1955800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73" name="Oval 9"/>
          <p:cNvSpPr>
            <a:spLocks noChangeArrowheads="1"/>
          </p:cNvSpPr>
          <p:nvPr/>
        </p:nvSpPr>
        <p:spPr bwMode="auto">
          <a:xfrm>
            <a:off x="3038475" y="2063750"/>
            <a:ext cx="152400" cy="142875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2124075" y="2436813"/>
            <a:ext cx="8382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2354263" y="2363788"/>
            <a:ext cx="3333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lnSpc>
                <a:spcPct val="110000"/>
              </a:lnSpc>
              <a:buClrTx/>
              <a:buFontTx/>
              <a:buNone/>
            </a:pPr>
            <a:r>
              <a:rPr lang="en-US" altLang="pt-BR" sz="2400">
                <a:latin typeface="Times New Roman" pitchFamily="16" charset="0"/>
              </a:rPr>
              <a:t>2</a:t>
            </a:r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2962275" y="2436813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77" name="Oval 13"/>
          <p:cNvSpPr>
            <a:spLocks noChangeArrowheads="1"/>
          </p:cNvSpPr>
          <p:nvPr/>
        </p:nvSpPr>
        <p:spPr bwMode="auto">
          <a:xfrm>
            <a:off x="3038475" y="2543175"/>
            <a:ext cx="152400" cy="144463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2124075" y="2938463"/>
            <a:ext cx="8382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79" name="Text Box 15"/>
          <p:cNvSpPr txBox="1">
            <a:spLocks noChangeArrowheads="1"/>
          </p:cNvSpPr>
          <p:nvPr/>
        </p:nvSpPr>
        <p:spPr bwMode="auto">
          <a:xfrm>
            <a:off x="2354263" y="2867025"/>
            <a:ext cx="3333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lnSpc>
                <a:spcPct val="110000"/>
              </a:lnSpc>
              <a:buClrTx/>
              <a:buFontTx/>
              <a:buNone/>
            </a:pPr>
            <a:r>
              <a:rPr lang="en-US" altLang="pt-BR" sz="2400">
                <a:latin typeface="Times New Roman" pitchFamily="16" charset="0"/>
              </a:rPr>
              <a:t>3</a:t>
            </a:r>
          </a:p>
        </p:txBody>
      </p:sp>
      <p:sp>
        <p:nvSpPr>
          <p:cNvPr id="11280" name="Rectangle 16"/>
          <p:cNvSpPr>
            <a:spLocks noChangeArrowheads="1"/>
          </p:cNvSpPr>
          <p:nvPr/>
        </p:nvSpPr>
        <p:spPr bwMode="auto">
          <a:xfrm>
            <a:off x="2962275" y="2938463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81" name="Oval 17"/>
          <p:cNvSpPr>
            <a:spLocks noChangeArrowheads="1"/>
          </p:cNvSpPr>
          <p:nvPr/>
        </p:nvSpPr>
        <p:spPr bwMode="auto">
          <a:xfrm>
            <a:off x="3038475" y="3046413"/>
            <a:ext cx="152400" cy="1444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2124075" y="3441700"/>
            <a:ext cx="8382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83" name="Text Box 19"/>
          <p:cNvSpPr txBox="1">
            <a:spLocks noChangeArrowheads="1"/>
          </p:cNvSpPr>
          <p:nvPr/>
        </p:nvSpPr>
        <p:spPr bwMode="auto">
          <a:xfrm>
            <a:off x="2354263" y="3370263"/>
            <a:ext cx="3333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lnSpc>
                <a:spcPct val="110000"/>
              </a:lnSpc>
              <a:buClrTx/>
              <a:buFontTx/>
              <a:buNone/>
            </a:pPr>
            <a:r>
              <a:rPr lang="en-US" altLang="pt-BR" sz="2400">
                <a:latin typeface="Times New Roman" pitchFamily="16" charset="0"/>
              </a:rPr>
              <a:t>4</a:t>
            </a:r>
          </a:p>
        </p:txBody>
      </p:sp>
      <p:sp>
        <p:nvSpPr>
          <p:cNvPr id="11284" name="Rectangle 20"/>
          <p:cNvSpPr>
            <a:spLocks noChangeArrowheads="1"/>
          </p:cNvSpPr>
          <p:nvPr/>
        </p:nvSpPr>
        <p:spPr bwMode="auto">
          <a:xfrm>
            <a:off x="2962275" y="3441700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85" name="Oval 21"/>
          <p:cNvSpPr>
            <a:spLocks noChangeArrowheads="1"/>
          </p:cNvSpPr>
          <p:nvPr/>
        </p:nvSpPr>
        <p:spPr bwMode="auto">
          <a:xfrm>
            <a:off x="3038475" y="3549650"/>
            <a:ext cx="152400" cy="142875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86" name="Rectangle 22"/>
          <p:cNvSpPr>
            <a:spLocks noChangeArrowheads="1"/>
          </p:cNvSpPr>
          <p:nvPr/>
        </p:nvSpPr>
        <p:spPr bwMode="auto">
          <a:xfrm>
            <a:off x="2124075" y="3944938"/>
            <a:ext cx="8382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87" name="Text Box 23"/>
          <p:cNvSpPr txBox="1">
            <a:spLocks noChangeArrowheads="1"/>
          </p:cNvSpPr>
          <p:nvPr/>
        </p:nvSpPr>
        <p:spPr bwMode="auto">
          <a:xfrm>
            <a:off x="2354263" y="3871913"/>
            <a:ext cx="3333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lnSpc>
                <a:spcPct val="110000"/>
              </a:lnSpc>
              <a:buClrTx/>
              <a:buFontTx/>
              <a:buNone/>
            </a:pPr>
            <a:r>
              <a:rPr lang="en-US" altLang="pt-BR" sz="2400">
                <a:latin typeface="Times New Roman" pitchFamily="16" charset="0"/>
              </a:rPr>
              <a:t>5</a:t>
            </a:r>
          </a:p>
        </p:txBody>
      </p:sp>
      <p:sp>
        <p:nvSpPr>
          <p:cNvPr id="11288" name="Rectangle 24"/>
          <p:cNvSpPr>
            <a:spLocks noChangeArrowheads="1"/>
          </p:cNvSpPr>
          <p:nvPr/>
        </p:nvSpPr>
        <p:spPr bwMode="auto">
          <a:xfrm>
            <a:off x="2962275" y="3944938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89" name="Oval 25"/>
          <p:cNvSpPr>
            <a:spLocks noChangeArrowheads="1"/>
          </p:cNvSpPr>
          <p:nvPr/>
        </p:nvSpPr>
        <p:spPr bwMode="auto">
          <a:xfrm>
            <a:off x="3038475" y="4052888"/>
            <a:ext cx="152400" cy="142875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90" name="Rectangle 26"/>
          <p:cNvSpPr>
            <a:spLocks noChangeArrowheads="1"/>
          </p:cNvSpPr>
          <p:nvPr/>
        </p:nvSpPr>
        <p:spPr bwMode="auto">
          <a:xfrm>
            <a:off x="2124075" y="4446588"/>
            <a:ext cx="838200" cy="360362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91" name="Text Box 27"/>
          <p:cNvSpPr txBox="1">
            <a:spLocks noChangeArrowheads="1"/>
          </p:cNvSpPr>
          <p:nvPr/>
        </p:nvSpPr>
        <p:spPr bwMode="auto">
          <a:xfrm>
            <a:off x="2354263" y="4375150"/>
            <a:ext cx="3333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lnSpc>
                <a:spcPct val="110000"/>
              </a:lnSpc>
              <a:buClrTx/>
              <a:buFontTx/>
              <a:buNone/>
            </a:pPr>
            <a:r>
              <a:rPr lang="en-US" altLang="pt-BR" sz="2400">
                <a:latin typeface="Times New Roman" pitchFamily="16" charset="0"/>
              </a:rPr>
              <a:t>6</a:t>
            </a:r>
          </a:p>
        </p:txBody>
      </p:sp>
      <p:sp>
        <p:nvSpPr>
          <p:cNvPr id="11292" name="Rectangle 28"/>
          <p:cNvSpPr>
            <a:spLocks noChangeArrowheads="1"/>
          </p:cNvSpPr>
          <p:nvPr/>
        </p:nvSpPr>
        <p:spPr bwMode="auto">
          <a:xfrm>
            <a:off x="2962275" y="4446588"/>
            <a:ext cx="304800" cy="360362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93" name="Oval 29"/>
          <p:cNvSpPr>
            <a:spLocks noChangeArrowheads="1"/>
          </p:cNvSpPr>
          <p:nvPr/>
        </p:nvSpPr>
        <p:spPr bwMode="auto">
          <a:xfrm>
            <a:off x="3038475" y="4554538"/>
            <a:ext cx="152400" cy="1444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94" name="Rectangle 30"/>
          <p:cNvSpPr>
            <a:spLocks noChangeArrowheads="1"/>
          </p:cNvSpPr>
          <p:nvPr/>
        </p:nvSpPr>
        <p:spPr bwMode="auto">
          <a:xfrm>
            <a:off x="2124075" y="4949825"/>
            <a:ext cx="8382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95" name="Text Box 31"/>
          <p:cNvSpPr txBox="1">
            <a:spLocks noChangeArrowheads="1"/>
          </p:cNvSpPr>
          <p:nvPr/>
        </p:nvSpPr>
        <p:spPr bwMode="auto">
          <a:xfrm>
            <a:off x="2354263" y="4878388"/>
            <a:ext cx="3333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lnSpc>
                <a:spcPct val="110000"/>
              </a:lnSpc>
              <a:buClrTx/>
              <a:buFontTx/>
              <a:buNone/>
            </a:pPr>
            <a:r>
              <a:rPr lang="en-US" altLang="pt-BR" sz="2400">
                <a:latin typeface="Times New Roman" pitchFamily="16" charset="0"/>
              </a:rPr>
              <a:t>7</a:t>
            </a:r>
          </a:p>
        </p:txBody>
      </p:sp>
      <p:sp>
        <p:nvSpPr>
          <p:cNvPr id="11296" name="Rectangle 32"/>
          <p:cNvSpPr>
            <a:spLocks noChangeArrowheads="1"/>
          </p:cNvSpPr>
          <p:nvPr/>
        </p:nvSpPr>
        <p:spPr bwMode="auto">
          <a:xfrm>
            <a:off x="2962275" y="4949825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97" name="Oval 33"/>
          <p:cNvSpPr>
            <a:spLocks noChangeArrowheads="1"/>
          </p:cNvSpPr>
          <p:nvPr/>
        </p:nvSpPr>
        <p:spPr bwMode="auto">
          <a:xfrm>
            <a:off x="3038475" y="5057775"/>
            <a:ext cx="152400" cy="142875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98" name="Rectangle 34"/>
          <p:cNvSpPr>
            <a:spLocks noChangeArrowheads="1"/>
          </p:cNvSpPr>
          <p:nvPr/>
        </p:nvSpPr>
        <p:spPr bwMode="auto">
          <a:xfrm>
            <a:off x="2124075" y="5453063"/>
            <a:ext cx="8382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299" name="Text Box 35"/>
          <p:cNvSpPr txBox="1">
            <a:spLocks noChangeArrowheads="1"/>
          </p:cNvSpPr>
          <p:nvPr/>
        </p:nvSpPr>
        <p:spPr bwMode="auto">
          <a:xfrm>
            <a:off x="2354263" y="5381625"/>
            <a:ext cx="3333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lnSpc>
                <a:spcPct val="110000"/>
              </a:lnSpc>
              <a:buClrTx/>
              <a:buFontTx/>
              <a:buNone/>
            </a:pPr>
            <a:r>
              <a:rPr lang="en-US" altLang="pt-BR" sz="2400">
                <a:latin typeface="Times New Roman" pitchFamily="16" charset="0"/>
              </a:rPr>
              <a:t>8</a:t>
            </a:r>
          </a:p>
        </p:txBody>
      </p:sp>
      <p:sp>
        <p:nvSpPr>
          <p:cNvPr id="11300" name="Rectangle 36"/>
          <p:cNvSpPr>
            <a:spLocks noChangeArrowheads="1"/>
          </p:cNvSpPr>
          <p:nvPr/>
        </p:nvSpPr>
        <p:spPr bwMode="auto">
          <a:xfrm>
            <a:off x="2962275" y="5453063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01" name="Oval 37"/>
          <p:cNvSpPr>
            <a:spLocks noChangeArrowheads="1"/>
          </p:cNvSpPr>
          <p:nvPr/>
        </p:nvSpPr>
        <p:spPr bwMode="auto">
          <a:xfrm>
            <a:off x="3038475" y="5561013"/>
            <a:ext cx="152400" cy="142875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02" name="Rectangle 38"/>
          <p:cNvSpPr>
            <a:spLocks noChangeArrowheads="1"/>
          </p:cNvSpPr>
          <p:nvPr/>
        </p:nvSpPr>
        <p:spPr bwMode="auto">
          <a:xfrm>
            <a:off x="2124075" y="5956300"/>
            <a:ext cx="8382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03" name="Text Box 39"/>
          <p:cNvSpPr txBox="1">
            <a:spLocks noChangeArrowheads="1"/>
          </p:cNvSpPr>
          <p:nvPr/>
        </p:nvSpPr>
        <p:spPr bwMode="auto">
          <a:xfrm>
            <a:off x="2354263" y="5883275"/>
            <a:ext cx="3333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lnSpc>
                <a:spcPct val="110000"/>
              </a:lnSpc>
              <a:buClrTx/>
              <a:buFontTx/>
              <a:buNone/>
            </a:pPr>
            <a:r>
              <a:rPr lang="en-US" altLang="pt-BR" sz="2400">
                <a:latin typeface="Times New Roman" pitchFamily="16" charset="0"/>
              </a:rPr>
              <a:t>9</a:t>
            </a:r>
          </a:p>
        </p:txBody>
      </p:sp>
      <p:sp>
        <p:nvSpPr>
          <p:cNvPr id="11304" name="Rectangle 40"/>
          <p:cNvSpPr>
            <a:spLocks noChangeArrowheads="1"/>
          </p:cNvSpPr>
          <p:nvPr/>
        </p:nvSpPr>
        <p:spPr bwMode="auto">
          <a:xfrm>
            <a:off x="2962275" y="5956300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05" name="Oval 41"/>
          <p:cNvSpPr>
            <a:spLocks noChangeArrowheads="1"/>
          </p:cNvSpPr>
          <p:nvPr/>
        </p:nvSpPr>
        <p:spPr bwMode="auto">
          <a:xfrm>
            <a:off x="3038475" y="6062663"/>
            <a:ext cx="152400" cy="1444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06" name="Rectangle 42"/>
          <p:cNvSpPr>
            <a:spLocks noChangeArrowheads="1"/>
          </p:cNvSpPr>
          <p:nvPr/>
        </p:nvSpPr>
        <p:spPr bwMode="auto">
          <a:xfrm>
            <a:off x="3267075" y="1452563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07" name="Oval 43"/>
          <p:cNvSpPr>
            <a:spLocks noChangeArrowheads="1"/>
          </p:cNvSpPr>
          <p:nvPr/>
        </p:nvSpPr>
        <p:spPr bwMode="auto">
          <a:xfrm>
            <a:off x="3343275" y="1560513"/>
            <a:ext cx="152400" cy="1444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08" name="Rectangle 44"/>
          <p:cNvSpPr>
            <a:spLocks noChangeArrowheads="1"/>
          </p:cNvSpPr>
          <p:nvPr/>
        </p:nvSpPr>
        <p:spPr bwMode="auto">
          <a:xfrm>
            <a:off x="3267075" y="1955800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09" name="Oval 45"/>
          <p:cNvSpPr>
            <a:spLocks noChangeArrowheads="1"/>
          </p:cNvSpPr>
          <p:nvPr/>
        </p:nvSpPr>
        <p:spPr bwMode="auto">
          <a:xfrm>
            <a:off x="3343275" y="2063750"/>
            <a:ext cx="152400" cy="142875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10" name="Rectangle 46"/>
          <p:cNvSpPr>
            <a:spLocks noChangeArrowheads="1"/>
          </p:cNvSpPr>
          <p:nvPr/>
        </p:nvSpPr>
        <p:spPr bwMode="auto">
          <a:xfrm>
            <a:off x="3267075" y="2436813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11" name="Oval 47"/>
          <p:cNvSpPr>
            <a:spLocks noChangeArrowheads="1"/>
          </p:cNvSpPr>
          <p:nvPr/>
        </p:nvSpPr>
        <p:spPr bwMode="auto">
          <a:xfrm>
            <a:off x="3343275" y="2543175"/>
            <a:ext cx="152400" cy="144463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12" name="Rectangle 48"/>
          <p:cNvSpPr>
            <a:spLocks noChangeArrowheads="1"/>
          </p:cNvSpPr>
          <p:nvPr/>
        </p:nvSpPr>
        <p:spPr bwMode="auto">
          <a:xfrm>
            <a:off x="3267075" y="2938463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13" name="Oval 49"/>
          <p:cNvSpPr>
            <a:spLocks noChangeArrowheads="1"/>
          </p:cNvSpPr>
          <p:nvPr/>
        </p:nvSpPr>
        <p:spPr bwMode="auto">
          <a:xfrm>
            <a:off x="3343275" y="3046413"/>
            <a:ext cx="152400" cy="1444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14" name="Rectangle 50"/>
          <p:cNvSpPr>
            <a:spLocks noChangeArrowheads="1"/>
          </p:cNvSpPr>
          <p:nvPr/>
        </p:nvSpPr>
        <p:spPr bwMode="auto">
          <a:xfrm>
            <a:off x="3267075" y="3441700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15" name="Oval 51"/>
          <p:cNvSpPr>
            <a:spLocks noChangeArrowheads="1"/>
          </p:cNvSpPr>
          <p:nvPr/>
        </p:nvSpPr>
        <p:spPr bwMode="auto">
          <a:xfrm>
            <a:off x="3343275" y="3549650"/>
            <a:ext cx="152400" cy="142875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16" name="Rectangle 52"/>
          <p:cNvSpPr>
            <a:spLocks noChangeArrowheads="1"/>
          </p:cNvSpPr>
          <p:nvPr/>
        </p:nvSpPr>
        <p:spPr bwMode="auto">
          <a:xfrm>
            <a:off x="3267075" y="3944938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17" name="Oval 53"/>
          <p:cNvSpPr>
            <a:spLocks noChangeArrowheads="1"/>
          </p:cNvSpPr>
          <p:nvPr/>
        </p:nvSpPr>
        <p:spPr bwMode="auto">
          <a:xfrm>
            <a:off x="3343275" y="4052888"/>
            <a:ext cx="152400" cy="142875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18" name="Rectangle 54"/>
          <p:cNvSpPr>
            <a:spLocks noChangeArrowheads="1"/>
          </p:cNvSpPr>
          <p:nvPr/>
        </p:nvSpPr>
        <p:spPr bwMode="auto">
          <a:xfrm>
            <a:off x="3267075" y="4446588"/>
            <a:ext cx="304800" cy="360362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19" name="Oval 55"/>
          <p:cNvSpPr>
            <a:spLocks noChangeArrowheads="1"/>
          </p:cNvSpPr>
          <p:nvPr/>
        </p:nvSpPr>
        <p:spPr bwMode="auto">
          <a:xfrm>
            <a:off x="3343275" y="4554538"/>
            <a:ext cx="152400" cy="1444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20" name="Rectangle 56"/>
          <p:cNvSpPr>
            <a:spLocks noChangeArrowheads="1"/>
          </p:cNvSpPr>
          <p:nvPr/>
        </p:nvSpPr>
        <p:spPr bwMode="auto">
          <a:xfrm>
            <a:off x="3267075" y="4949825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21" name="Oval 57"/>
          <p:cNvSpPr>
            <a:spLocks noChangeArrowheads="1"/>
          </p:cNvSpPr>
          <p:nvPr/>
        </p:nvSpPr>
        <p:spPr bwMode="auto">
          <a:xfrm>
            <a:off x="3343275" y="5057775"/>
            <a:ext cx="152400" cy="142875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22" name="Rectangle 58"/>
          <p:cNvSpPr>
            <a:spLocks noChangeArrowheads="1"/>
          </p:cNvSpPr>
          <p:nvPr/>
        </p:nvSpPr>
        <p:spPr bwMode="auto">
          <a:xfrm>
            <a:off x="3267075" y="5453063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23" name="Oval 59"/>
          <p:cNvSpPr>
            <a:spLocks noChangeArrowheads="1"/>
          </p:cNvSpPr>
          <p:nvPr/>
        </p:nvSpPr>
        <p:spPr bwMode="auto">
          <a:xfrm>
            <a:off x="3343275" y="5561013"/>
            <a:ext cx="152400" cy="142875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24" name="Rectangle 60"/>
          <p:cNvSpPr>
            <a:spLocks noChangeArrowheads="1"/>
          </p:cNvSpPr>
          <p:nvPr/>
        </p:nvSpPr>
        <p:spPr bwMode="auto">
          <a:xfrm>
            <a:off x="3267075" y="5956300"/>
            <a:ext cx="304800" cy="35877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25" name="Oval 61"/>
          <p:cNvSpPr>
            <a:spLocks noChangeArrowheads="1"/>
          </p:cNvSpPr>
          <p:nvPr/>
        </p:nvSpPr>
        <p:spPr bwMode="auto">
          <a:xfrm>
            <a:off x="3343275" y="6062663"/>
            <a:ext cx="152400" cy="144462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26" name="Rectangle 62"/>
          <p:cNvSpPr>
            <a:spLocks noChangeArrowheads="1"/>
          </p:cNvSpPr>
          <p:nvPr/>
        </p:nvSpPr>
        <p:spPr bwMode="auto">
          <a:xfrm>
            <a:off x="4029075" y="1501775"/>
            <a:ext cx="838200" cy="300038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27" name="Rectangle 63"/>
          <p:cNvSpPr>
            <a:spLocks noChangeArrowheads="1"/>
          </p:cNvSpPr>
          <p:nvPr/>
        </p:nvSpPr>
        <p:spPr bwMode="auto">
          <a:xfrm>
            <a:off x="4867275" y="1501775"/>
            <a:ext cx="304800" cy="300038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28" name="Oval 64"/>
          <p:cNvSpPr>
            <a:spLocks noChangeArrowheads="1"/>
          </p:cNvSpPr>
          <p:nvPr/>
        </p:nvSpPr>
        <p:spPr bwMode="auto">
          <a:xfrm>
            <a:off x="4943475" y="1592263"/>
            <a:ext cx="152400" cy="147637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29" name="Text Box 65"/>
          <p:cNvSpPr txBox="1">
            <a:spLocks noChangeArrowheads="1"/>
          </p:cNvSpPr>
          <p:nvPr/>
        </p:nvSpPr>
        <p:spPr bwMode="auto">
          <a:xfrm>
            <a:off x="4318000" y="1452563"/>
            <a:ext cx="311150" cy="39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0</a:t>
            </a:r>
          </a:p>
        </p:txBody>
      </p:sp>
      <p:sp>
        <p:nvSpPr>
          <p:cNvPr id="11330" name="Rectangle 66"/>
          <p:cNvSpPr>
            <a:spLocks noChangeArrowheads="1"/>
          </p:cNvSpPr>
          <p:nvPr/>
        </p:nvSpPr>
        <p:spPr bwMode="auto">
          <a:xfrm>
            <a:off x="4029075" y="2005013"/>
            <a:ext cx="838200" cy="300037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31" name="Rectangle 67"/>
          <p:cNvSpPr>
            <a:spLocks noChangeArrowheads="1"/>
          </p:cNvSpPr>
          <p:nvPr/>
        </p:nvSpPr>
        <p:spPr bwMode="auto">
          <a:xfrm>
            <a:off x="4867275" y="2005013"/>
            <a:ext cx="304800" cy="300037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32" name="Oval 68"/>
          <p:cNvSpPr>
            <a:spLocks noChangeArrowheads="1"/>
          </p:cNvSpPr>
          <p:nvPr/>
        </p:nvSpPr>
        <p:spPr bwMode="auto">
          <a:xfrm>
            <a:off x="4943475" y="2095500"/>
            <a:ext cx="152400" cy="147638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33" name="Text Box 69"/>
          <p:cNvSpPr txBox="1">
            <a:spLocks noChangeArrowheads="1"/>
          </p:cNvSpPr>
          <p:nvPr/>
        </p:nvSpPr>
        <p:spPr bwMode="auto">
          <a:xfrm>
            <a:off x="4318000" y="1955800"/>
            <a:ext cx="311150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1</a:t>
            </a:r>
          </a:p>
        </p:txBody>
      </p:sp>
      <p:sp>
        <p:nvSpPr>
          <p:cNvPr id="11334" name="Rectangle 70"/>
          <p:cNvSpPr>
            <a:spLocks noChangeArrowheads="1"/>
          </p:cNvSpPr>
          <p:nvPr/>
        </p:nvSpPr>
        <p:spPr bwMode="auto">
          <a:xfrm>
            <a:off x="5476875" y="2005013"/>
            <a:ext cx="838200" cy="300037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35" name="Rectangle 71"/>
          <p:cNvSpPr>
            <a:spLocks noChangeArrowheads="1"/>
          </p:cNvSpPr>
          <p:nvPr/>
        </p:nvSpPr>
        <p:spPr bwMode="auto">
          <a:xfrm>
            <a:off x="6315075" y="2005013"/>
            <a:ext cx="304800" cy="300037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36" name="Oval 72"/>
          <p:cNvSpPr>
            <a:spLocks noChangeArrowheads="1"/>
          </p:cNvSpPr>
          <p:nvPr/>
        </p:nvSpPr>
        <p:spPr bwMode="auto">
          <a:xfrm>
            <a:off x="6391275" y="2095500"/>
            <a:ext cx="152400" cy="147638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37" name="Text Box 73"/>
          <p:cNvSpPr txBox="1">
            <a:spLocks noChangeArrowheads="1"/>
          </p:cNvSpPr>
          <p:nvPr/>
        </p:nvSpPr>
        <p:spPr bwMode="auto">
          <a:xfrm>
            <a:off x="5765800" y="1955800"/>
            <a:ext cx="473075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81</a:t>
            </a:r>
          </a:p>
        </p:txBody>
      </p:sp>
      <p:sp>
        <p:nvSpPr>
          <p:cNvPr id="11338" name="Rectangle 74"/>
          <p:cNvSpPr>
            <a:spLocks noChangeArrowheads="1"/>
          </p:cNvSpPr>
          <p:nvPr/>
        </p:nvSpPr>
        <p:spPr bwMode="auto">
          <a:xfrm>
            <a:off x="4029075" y="2987675"/>
            <a:ext cx="838200" cy="300038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39" name="Rectangle 75"/>
          <p:cNvSpPr>
            <a:spLocks noChangeArrowheads="1"/>
          </p:cNvSpPr>
          <p:nvPr/>
        </p:nvSpPr>
        <p:spPr bwMode="auto">
          <a:xfrm>
            <a:off x="4867275" y="2987675"/>
            <a:ext cx="304800" cy="300038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40" name="Oval 76"/>
          <p:cNvSpPr>
            <a:spLocks noChangeArrowheads="1"/>
          </p:cNvSpPr>
          <p:nvPr/>
        </p:nvSpPr>
        <p:spPr bwMode="auto">
          <a:xfrm>
            <a:off x="4943475" y="3078163"/>
            <a:ext cx="152400" cy="147637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41" name="Text Box 77"/>
          <p:cNvSpPr txBox="1">
            <a:spLocks noChangeArrowheads="1"/>
          </p:cNvSpPr>
          <p:nvPr/>
        </p:nvSpPr>
        <p:spPr bwMode="auto">
          <a:xfrm>
            <a:off x="4318000" y="2938463"/>
            <a:ext cx="311150" cy="39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3</a:t>
            </a:r>
          </a:p>
        </p:txBody>
      </p:sp>
      <p:sp>
        <p:nvSpPr>
          <p:cNvPr id="11342" name="Rectangle 78"/>
          <p:cNvSpPr>
            <a:spLocks noChangeArrowheads="1"/>
          </p:cNvSpPr>
          <p:nvPr/>
        </p:nvSpPr>
        <p:spPr bwMode="auto">
          <a:xfrm>
            <a:off x="5476875" y="2987675"/>
            <a:ext cx="838200" cy="300038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43" name="Rectangle 79"/>
          <p:cNvSpPr>
            <a:spLocks noChangeArrowheads="1"/>
          </p:cNvSpPr>
          <p:nvPr/>
        </p:nvSpPr>
        <p:spPr bwMode="auto">
          <a:xfrm>
            <a:off x="6315075" y="2987675"/>
            <a:ext cx="304800" cy="300038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44" name="Oval 80"/>
          <p:cNvSpPr>
            <a:spLocks noChangeArrowheads="1"/>
          </p:cNvSpPr>
          <p:nvPr/>
        </p:nvSpPr>
        <p:spPr bwMode="auto">
          <a:xfrm>
            <a:off x="6391275" y="3078163"/>
            <a:ext cx="152400" cy="147637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45" name="Text Box 81"/>
          <p:cNvSpPr txBox="1">
            <a:spLocks noChangeArrowheads="1"/>
          </p:cNvSpPr>
          <p:nvPr/>
        </p:nvSpPr>
        <p:spPr bwMode="auto">
          <a:xfrm>
            <a:off x="5765800" y="2938463"/>
            <a:ext cx="473075" cy="39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63</a:t>
            </a:r>
          </a:p>
        </p:txBody>
      </p:sp>
      <p:sp>
        <p:nvSpPr>
          <p:cNvPr id="11346" name="Rectangle 82"/>
          <p:cNvSpPr>
            <a:spLocks noChangeArrowheads="1"/>
          </p:cNvSpPr>
          <p:nvPr/>
        </p:nvSpPr>
        <p:spPr bwMode="auto">
          <a:xfrm>
            <a:off x="4029075" y="3490913"/>
            <a:ext cx="838200" cy="300037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47" name="Rectangle 83"/>
          <p:cNvSpPr>
            <a:spLocks noChangeArrowheads="1"/>
          </p:cNvSpPr>
          <p:nvPr/>
        </p:nvSpPr>
        <p:spPr bwMode="auto">
          <a:xfrm>
            <a:off x="4867275" y="3490913"/>
            <a:ext cx="304800" cy="300037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48" name="Oval 84"/>
          <p:cNvSpPr>
            <a:spLocks noChangeArrowheads="1"/>
          </p:cNvSpPr>
          <p:nvPr/>
        </p:nvSpPr>
        <p:spPr bwMode="auto">
          <a:xfrm>
            <a:off x="4943475" y="3581400"/>
            <a:ext cx="152400" cy="147638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49" name="Text Box 85"/>
          <p:cNvSpPr txBox="1">
            <a:spLocks noChangeArrowheads="1"/>
          </p:cNvSpPr>
          <p:nvPr/>
        </p:nvSpPr>
        <p:spPr bwMode="auto">
          <a:xfrm>
            <a:off x="4318000" y="3441700"/>
            <a:ext cx="311150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4</a:t>
            </a:r>
          </a:p>
        </p:txBody>
      </p:sp>
      <p:sp>
        <p:nvSpPr>
          <p:cNvPr id="11350" name="Rectangle 86"/>
          <p:cNvSpPr>
            <a:spLocks noChangeArrowheads="1"/>
          </p:cNvSpPr>
          <p:nvPr/>
        </p:nvSpPr>
        <p:spPr bwMode="auto">
          <a:xfrm>
            <a:off x="4029075" y="3994150"/>
            <a:ext cx="838200" cy="29845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51" name="Rectangle 87"/>
          <p:cNvSpPr>
            <a:spLocks noChangeArrowheads="1"/>
          </p:cNvSpPr>
          <p:nvPr/>
        </p:nvSpPr>
        <p:spPr bwMode="auto">
          <a:xfrm>
            <a:off x="4867275" y="3994150"/>
            <a:ext cx="304800" cy="29845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52" name="Oval 88"/>
          <p:cNvSpPr>
            <a:spLocks noChangeArrowheads="1"/>
          </p:cNvSpPr>
          <p:nvPr/>
        </p:nvSpPr>
        <p:spPr bwMode="auto">
          <a:xfrm>
            <a:off x="4943475" y="4083050"/>
            <a:ext cx="152400" cy="149225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53" name="Text Box 89"/>
          <p:cNvSpPr txBox="1">
            <a:spLocks noChangeArrowheads="1"/>
          </p:cNvSpPr>
          <p:nvPr/>
        </p:nvSpPr>
        <p:spPr bwMode="auto">
          <a:xfrm>
            <a:off x="4318000" y="3944938"/>
            <a:ext cx="473075" cy="39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15</a:t>
            </a:r>
          </a:p>
        </p:txBody>
      </p:sp>
      <p:sp>
        <p:nvSpPr>
          <p:cNvPr id="11354" name="Rectangle 90"/>
          <p:cNvSpPr>
            <a:spLocks noChangeArrowheads="1"/>
          </p:cNvSpPr>
          <p:nvPr/>
        </p:nvSpPr>
        <p:spPr bwMode="auto">
          <a:xfrm>
            <a:off x="5476875" y="3994150"/>
            <a:ext cx="838200" cy="29845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55" name="Rectangle 91"/>
          <p:cNvSpPr>
            <a:spLocks noChangeArrowheads="1"/>
          </p:cNvSpPr>
          <p:nvPr/>
        </p:nvSpPr>
        <p:spPr bwMode="auto">
          <a:xfrm>
            <a:off x="6315075" y="3994150"/>
            <a:ext cx="304800" cy="29845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56" name="Oval 92"/>
          <p:cNvSpPr>
            <a:spLocks noChangeArrowheads="1"/>
          </p:cNvSpPr>
          <p:nvPr/>
        </p:nvSpPr>
        <p:spPr bwMode="auto">
          <a:xfrm>
            <a:off x="6391275" y="4083050"/>
            <a:ext cx="152400" cy="149225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57" name="Text Box 93"/>
          <p:cNvSpPr txBox="1">
            <a:spLocks noChangeArrowheads="1"/>
          </p:cNvSpPr>
          <p:nvPr/>
        </p:nvSpPr>
        <p:spPr bwMode="auto">
          <a:xfrm>
            <a:off x="5765800" y="3944938"/>
            <a:ext cx="473075" cy="39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55</a:t>
            </a:r>
          </a:p>
        </p:txBody>
      </p:sp>
      <p:sp>
        <p:nvSpPr>
          <p:cNvPr id="11358" name="Rectangle 94"/>
          <p:cNvSpPr>
            <a:spLocks noChangeArrowheads="1"/>
          </p:cNvSpPr>
          <p:nvPr/>
        </p:nvSpPr>
        <p:spPr bwMode="auto">
          <a:xfrm>
            <a:off x="4029075" y="6005513"/>
            <a:ext cx="838200" cy="29845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59" name="Rectangle 95"/>
          <p:cNvSpPr>
            <a:spLocks noChangeArrowheads="1"/>
          </p:cNvSpPr>
          <p:nvPr/>
        </p:nvSpPr>
        <p:spPr bwMode="auto">
          <a:xfrm>
            <a:off x="4867275" y="6005513"/>
            <a:ext cx="304800" cy="29845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60" name="Oval 96"/>
          <p:cNvSpPr>
            <a:spLocks noChangeArrowheads="1"/>
          </p:cNvSpPr>
          <p:nvPr/>
        </p:nvSpPr>
        <p:spPr bwMode="auto">
          <a:xfrm>
            <a:off x="4943475" y="6094413"/>
            <a:ext cx="152400" cy="149225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61" name="Text Box 97"/>
          <p:cNvSpPr txBox="1">
            <a:spLocks noChangeArrowheads="1"/>
          </p:cNvSpPr>
          <p:nvPr/>
        </p:nvSpPr>
        <p:spPr bwMode="auto">
          <a:xfrm>
            <a:off x="4318000" y="5956300"/>
            <a:ext cx="473075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29</a:t>
            </a:r>
          </a:p>
        </p:txBody>
      </p:sp>
      <p:sp>
        <p:nvSpPr>
          <p:cNvPr id="11362" name="Rectangle 98"/>
          <p:cNvSpPr>
            <a:spLocks noChangeArrowheads="1"/>
          </p:cNvSpPr>
          <p:nvPr/>
        </p:nvSpPr>
        <p:spPr bwMode="auto">
          <a:xfrm>
            <a:off x="5476875" y="6005513"/>
            <a:ext cx="838200" cy="29845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63" name="Rectangle 99"/>
          <p:cNvSpPr>
            <a:spLocks noChangeArrowheads="1"/>
          </p:cNvSpPr>
          <p:nvPr/>
        </p:nvSpPr>
        <p:spPr bwMode="auto">
          <a:xfrm>
            <a:off x="6315075" y="6005513"/>
            <a:ext cx="304800" cy="29845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64" name="Oval 100"/>
          <p:cNvSpPr>
            <a:spLocks noChangeArrowheads="1"/>
          </p:cNvSpPr>
          <p:nvPr/>
        </p:nvSpPr>
        <p:spPr bwMode="auto">
          <a:xfrm>
            <a:off x="6391275" y="6094413"/>
            <a:ext cx="152400" cy="149225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65" name="Text Box 101"/>
          <p:cNvSpPr txBox="1">
            <a:spLocks noChangeArrowheads="1"/>
          </p:cNvSpPr>
          <p:nvPr/>
        </p:nvSpPr>
        <p:spPr bwMode="auto">
          <a:xfrm>
            <a:off x="5765800" y="5956300"/>
            <a:ext cx="473075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99</a:t>
            </a:r>
          </a:p>
        </p:txBody>
      </p:sp>
      <p:sp>
        <p:nvSpPr>
          <p:cNvPr id="11366" name="Rectangle 102"/>
          <p:cNvSpPr>
            <a:spLocks noChangeArrowheads="1"/>
          </p:cNvSpPr>
          <p:nvPr/>
        </p:nvSpPr>
        <p:spPr bwMode="auto">
          <a:xfrm>
            <a:off x="6924675" y="3994150"/>
            <a:ext cx="838200" cy="29845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67" name="Rectangle 103"/>
          <p:cNvSpPr>
            <a:spLocks noChangeArrowheads="1"/>
          </p:cNvSpPr>
          <p:nvPr/>
        </p:nvSpPr>
        <p:spPr bwMode="auto">
          <a:xfrm>
            <a:off x="7762875" y="3994150"/>
            <a:ext cx="304800" cy="29845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68" name="Oval 104"/>
          <p:cNvSpPr>
            <a:spLocks noChangeArrowheads="1"/>
          </p:cNvSpPr>
          <p:nvPr/>
        </p:nvSpPr>
        <p:spPr bwMode="auto">
          <a:xfrm>
            <a:off x="7839075" y="4083050"/>
            <a:ext cx="152400" cy="149225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369" name="Text Box 105"/>
          <p:cNvSpPr txBox="1">
            <a:spLocks noChangeArrowheads="1"/>
          </p:cNvSpPr>
          <p:nvPr/>
        </p:nvSpPr>
        <p:spPr bwMode="auto">
          <a:xfrm>
            <a:off x="7077075" y="3944938"/>
            <a:ext cx="609600" cy="39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575</a:t>
            </a:r>
          </a:p>
        </p:txBody>
      </p:sp>
      <p:sp>
        <p:nvSpPr>
          <p:cNvPr id="11370" name="Line 106"/>
          <p:cNvSpPr>
            <a:spLocks noChangeShapeType="1"/>
          </p:cNvSpPr>
          <p:nvPr/>
        </p:nvSpPr>
        <p:spPr bwMode="auto">
          <a:xfrm>
            <a:off x="6543675" y="6170613"/>
            <a:ext cx="3048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71" name="Line 107"/>
          <p:cNvSpPr>
            <a:spLocks noChangeShapeType="1"/>
          </p:cNvSpPr>
          <p:nvPr/>
        </p:nvSpPr>
        <p:spPr bwMode="auto">
          <a:xfrm>
            <a:off x="6848475" y="6170613"/>
            <a:ext cx="1588" cy="2159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72" name="Line 108"/>
          <p:cNvSpPr>
            <a:spLocks noChangeShapeType="1"/>
          </p:cNvSpPr>
          <p:nvPr/>
        </p:nvSpPr>
        <p:spPr bwMode="auto">
          <a:xfrm>
            <a:off x="6696075" y="6243638"/>
            <a:ext cx="3048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73" name="Line 109"/>
          <p:cNvSpPr>
            <a:spLocks noChangeShapeType="1"/>
          </p:cNvSpPr>
          <p:nvPr/>
        </p:nvSpPr>
        <p:spPr bwMode="auto">
          <a:xfrm>
            <a:off x="6772275" y="6315075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74" name="Line 110"/>
          <p:cNvSpPr>
            <a:spLocks noChangeShapeType="1"/>
          </p:cNvSpPr>
          <p:nvPr/>
        </p:nvSpPr>
        <p:spPr bwMode="auto">
          <a:xfrm>
            <a:off x="3495675" y="2651125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75" name="Line 111"/>
          <p:cNvSpPr>
            <a:spLocks noChangeShapeType="1"/>
          </p:cNvSpPr>
          <p:nvPr/>
        </p:nvSpPr>
        <p:spPr bwMode="auto">
          <a:xfrm>
            <a:off x="3800475" y="2651125"/>
            <a:ext cx="1588" cy="2159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76" name="Line 112"/>
          <p:cNvSpPr>
            <a:spLocks noChangeShapeType="1"/>
          </p:cNvSpPr>
          <p:nvPr/>
        </p:nvSpPr>
        <p:spPr bwMode="auto">
          <a:xfrm>
            <a:off x="3648075" y="272415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77" name="Line 113"/>
          <p:cNvSpPr>
            <a:spLocks noChangeShapeType="1"/>
          </p:cNvSpPr>
          <p:nvPr/>
        </p:nvSpPr>
        <p:spPr bwMode="auto">
          <a:xfrm>
            <a:off x="3724275" y="2795588"/>
            <a:ext cx="1524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78" name="Line 114"/>
          <p:cNvSpPr>
            <a:spLocks noChangeShapeType="1"/>
          </p:cNvSpPr>
          <p:nvPr/>
        </p:nvSpPr>
        <p:spPr bwMode="auto">
          <a:xfrm>
            <a:off x="3495675" y="4662488"/>
            <a:ext cx="3048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79" name="Line 115"/>
          <p:cNvSpPr>
            <a:spLocks noChangeShapeType="1"/>
          </p:cNvSpPr>
          <p:nvPr/>
        </p:nvSpPr>
        <p:spPr bwMode="auto">
          <a:xfrm>
            <a:off x="3800475" y="4662488"/>
            <a:ext cx="1588" cy="2159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80" name="Line 116"/>
          <p:cNvSpPr>
            <a:spLocks noChangeShapeType="1"/>
          </p:cNvSpPr>
          <p:nvPr/>
        </p:nvSpPr>
        <p:spPr bwMode="auto">
          <a:xfrm>
            <a:off x="3648075" y="4878388"/>
            <a:ext cx="3048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81" name="Line 117"/>
          <p:cNvSpPr>
            <a:spLocks noChangeShapeType="1"/>
          </p:cNvSpPr>
          <p:nvPr/>
        </p:nvSpPr>
        <p:spPr bwMode="auto">
          <a:xfrm>
            <a:off x="3724275" y="4949825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82" name="Line 118"/>
          <p:cNvSpPr>
            <a:spLocks noChangeShapeType="1"/>
          </p:cNvSpPr>
          <p:nvPr/>
        </p:nvSpPr>
        <p:spPr bwMode="auto">
          <a:xfrm>
            <a:off x="3495675" y="5165725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83" name="Line 119"/>
          <p:cNvSpPr>
            <a:spLocks noChangeShapeType="1"/>
          </p:cNvSpPr>
          <p:nvPr/>
        </p:nvSpPr>
        <p:spPr bwMode="auto">
          <a:xfrm>
            <a:off x="3800475" y="5165725"/>
            <a:ext cx="1588" cy="2159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84" name="Line 120"/>
          <p:cNvSpPr>
            <a:spLocks noChangeShapeType="1"/>
          </p:cNvSpPr>
          <p:nvPr/>
        </p:nvSpPr>
        <p:spPr bwMode="auto">
          <a:xfrm>
            <a:off x="3648075" y="5381625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85" name="Line 121"/>
          <p:cNvSpPr>
            <a:spLocks noChangeShapeType="1"/>
          </p:cNvSpPr>
          <p:nvPr/>
        </p:nvSpPr>
        <p:spPr bwMode="auto">
          <a:xfrm>
            <a:off x="3724275" y="5453063"/>
            <a:ext cx="1524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86" name="Line 122"/>
          <p:cNvSpPr>
            <a:spLocks noChangeShapeType="1"/>
          </p:cNvSpPr>
          <p:nvPr/>
        </p:nvSpPr>
        <p:spPr bwMode="auto">
          <a:xfrm>
            <a:off x="3495675" y="5668963"/>
            <a:ext cx="3048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87" name="Line 123"/>
          <p:cNvSpPr>
            <a:spLocks noChangeShapeType="1"/>
          </p:cNvSpPr>
          <p:nvPr/>
        </p:nvSpPr>
        <p:spPr bwMode="auto">
          <a:xfrm>
            <a:off x="3800475" y="5668963"/>
            <a:ext cx="1588" cy="214312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88" name="Line 124"/>
          <p:cNvSpPr>
            <a:spLocks noChangeShapeType="1"/>
          </p:cNvSpPr>
          <p:nvPr/>
        </p:nvSpPr>
        <p:spPr bwMode="auto">
          <a:xfrm>
            <a:off x="3648075" y="5883275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89" name="Line 125"/>
          <p:cNvSpPr>
            <a:spLocks noChangeShapeType="1"/>
          </p:cNvSpPr>
          <p:nvPr/>
        </p:nvSpPr>
        <p:spPr bwMode="auto">
          <a:xfrm>
            <a:off x="3724275" y="595630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90" name="Line 126"/>
          <p:cNvSpPr>
            <a:spLocks noChangeShapeType="1"/>
          </p:cNvSpPr>
          <p:nvPr/>
        </p:nvSpPr>
        <p:spPr bwMode="auto">
          <a:xfrm>
            <a:off x="5095875" y="1668463"/>
            <a:ext cx="3048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91" name="Line 127"/>
          <p:cNvSpPr>
            <a:spLocks noChangeShapeType="1"/>
          </p:cNvSpPr>
          <p:nvPr/>
        </p:nvSpPr>
        <p:spPr bwMode="auto">
          <a:xfrm>
            <a:off x="5400675" y="1668463"/>
            <a:ext cx="1588" cy="2159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92" name="Line 128"/>
          <p:cNvSpPr>
            <a:spLocks noChangeShapeType="1"/>
          </p:cNvSpPr>
          <p:nvPr/>
        </p:nvSpPr>
        <p:spPr bwMode="auto">
          <a:xfrm>
            <a:off x="5248275" y="17399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93" name="Line 129"/>
          <p:cNvSpPr>
            <a:spLocks noChangeShapeType="1"/>
          </p:cNvSpPr>
          <p:nvPr/>
        </p:nvSpPr>
        <p:spPr bwMode="auto">
          <a:xfrm>
            <a:off x="5324475" y="1811338"/>
            <a:ext cx="1524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94" name="Line 130"/>
          <p:cNvSpPr>
            <a:spLocks noChangeShapeType="1"/>
          </p:cNvSpPr>
          <p:nvPr/>
        </p:nvSpPr>
        <p:spPr bwMode="auto">
          <a:xfrm>
            <a:off x="6543675" y="21717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95" name="Line 131"/>
          <p:cNvSpPr>
            <a:spLocks noChangeShapeType="1"/>
          </p:cNvSpPr>
          <p:nvPr/>
        </p:nvSpPr>
        <p:spPr bwMode="auto">
          <a:xfrm>
            <a:off x="6848475" y="2171700"/>
            <a:ext cx="1588" cy="214313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96" name="Line 132"/>
          <p:cNvSpPr>
            <a:spLocks noChangeShapeType="1"/>
          </p:cNvSpPr>
          <p:nvPr/>
        </p:nvSpPr>
        <p:spPr bwMode="auto">
          <a:xfrm>
            <a:off x="6696075" y="2243138"/>
            <a:ext cx="3048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97" name="Line 133"/>
          <p:cNvSpPr>
            <a:spLocks noChangeShapeType="1"/>
          </p:cNvSpPr>
          <p:nvPr/>
        </p:nvSpPr>
        <p:spPr bwMode="auto">
          <a:xfrm>
            <a:off x="6772275" y="2314575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98" name="Line 134"/>
          <p:cNvSpPr>
            <a:spLocks noChangeShapeType="1"/>
          </p:cNvSpPr>
          <p:nvPr/>
        </p:nvSpPr>
        <p:spPr bwMode="auto">
          <a:xfrm>
            <a:off x="6543675" y="3154363"/>
            <a:ext cx="3048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399" name="Line 135"/>
          <p:cNvSpPr>
            <a:spLocks noChangeShapeType="1"/>
          </p:cNvSpPr>
          <p:nvPr/>
        </p:nvSpPr>
        <p:spPr bwMode="auto">
          <a:xfrm>
            <a:off x="6848475" y="3154363"/>
            <a:ext cx="1588" cy="2159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00" name="Line 136"/>
          <p:cNvSpPr>
            <a:spLocks noChangeShapeType="1"/>
          </p:cNvSpPr>
          <p:nvPr/>
        </p:nvSpPr>
        <p:spPr bwMode="auto">
          <a:xfrm>
            <a:off x="6696075" y="32258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01" name="Line 137"/>
          <p:cNvSpPr>
            <a:spLocks noChangeShapeType="1"/>
          </p:cNvSpPr>
          <p:nvPr/>
        </p:nvSpPr>
        <p:spPr bwMode="auto">
          <a:xfrm>
            <a:off x="6772275" y="344170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02" name="Line 138"/>
          <p:cNvSpPr>
            <a:spLocks noChangeShapeType="1"/>
          </p:cNvSpPr>
          <p:nvPr/>
        </p:nvSpPr>
        <p:spPr bwMode="auto">
          <a:xfrm>
            <a:off x="5095875" y="365760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03" name="Line 139"/>
          <p:cNvSpPr>
            <a:spLocks noChangeShapeType="1"/>
          </p:cNvSpPr>
          <p:nvPr/>
        </p:nvSpPr>
        <p:spPr bwMode="auto">
          <a:xfrm>
            <a:off x="5400675" y="3657600"/>
            <a:ext cx="1588" cy="214313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04" name="Line 140"/>
          <p:cNvSpPr>
            <a:spLocks noChangeShapeType="1"/>
          </p:cNvSpPr>
          <p:nvPr/>
        </p:nvSpPr>
        <p:spPr bwMode="auto">
          <a:xfrm>
            <a:off x="5248275" y="3871913"/>
            <a:ext cx="3048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05" name="Line 141"/>
          <p:cNvSpPr>
            <a:spLocks noChangeShapeType="1"/>
          </p:cNvSpPr>
          <p:nvPr/>
        </p:nvSpPr>
        <p:spPr bwMode="auto">
          <a:xfrm>
            <a:off x="5324475" y="3944938"/>
            <a:ext cx="1524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06" name="Line 142"/>
          <p:cNvSpPr>
            <a:spLocks noChangeShapeType="1"/>
          </p:cNvSpPr>
          <p:nvPr/>
        </p:nvSpPr>
        <p:spPr bwMode="auto">
          <a:xfrm>
            <a:off x="7991475" y="415925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07" name="Line 143"/>
          <p:cNvSpPr>
            <a:spLocks noChangeShapeType="1"/>
          </p:cNvSpPr>
          <p:nvPr/>
        </p:nvSpPr>
        <p:spPr bwMode="auto">
          <a:xfrm>
            <a:off x="8296275" y="4159250"/>
            <a:ext cx="1588" cy="2159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08" name="Line 144"/>
          <p:cNvSpPr>
            <a:spLocks noChangeShapeType="1"/>
          </p:cNvSpPr>
          <p:nvPr/>
        </p:nvSpPr>
        <p:spPr bwMode="auto">
          <a:xfrm>
            <a:off x="8143875" y="4232275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09" name="Line 145"/>
          <p:cNvSpPr>
            <a:spLocks noChangeShapeType="1"/>
          </p:cNvSpPr>
          <p:nvPr/>
        </p:nvSpPr>
        <p:spPr bwMode="auto">
          <a:xfrm>
            <a:off x="8220075" y="4303713"/>
            <a:ext cx="1524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10" name="Line 146"/>
          <p:cNvSpPr>
            <a:spLocks noChangeShapeType="1"/>
          </p:cNvSpPr>
          <p:nvPr/>
        </p:nvSpPr>
        <p:spPr bwMode="auto">
          <a:xfrm>
            <a:off x="3495675" y="1668463"/>
            <a:ext cx="533400" cy="1587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11" name="Line 147"/>
          <p:cNvSpPr>
            <a:spLocks noChangeShapeType="1"/>
          </p:cNvSpPr>
          <p:nvPr/>
        </p:nvSpPr>
        <p:spPr bwMode="auto">
          <a:xfrm>
            <a:off x="3495675" y="2171700"/>
            <a:ext cx="5334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12" name="Line 148"/>
          <p:cNvSpPr>
            <a:spLocks noChangeShapeType="1"/>
          </p:cNvSpPr>
          <p:nvPr/>
        </p:nvSpPr>
        <p:spPr bwMode="auto">
          <a:xfrm>
            <a:off x="3495675" y="3154363"/>
            <a:ext cx="533400" cy="1587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13" name="Line 149"/>
          <p:cNvSpPr>
            <a:spLocks noChangeShapeType="1"/>
          </p:cNvSpPr>
          <p:nvPr/>
        </p:nvSpPr>
        <p:spPr bwMode="auto">
          <a:xfrm>
            <a:off x="3495675" y="3657600"/>
            <a:ext cx="5334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14" name="Line 150"/>
          <p:cNvSpPr>
            <a:spLocks noChangeShapeType="1"/>
          </p:cNvSpPr>
          <p:nvPr/>
        </p:nvSpPr>
        <p:spPr bwMode="auto">
          <a:xfrm>
            <a:off x="3495675" y="4159250"/>
            <a:ext cx="5334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15" name="Line 151"/>
          <p:cNvSpPr>
            <a:spLocks noChangeShapeType="1"/>
          </p:cNvSpPr>
          <p:nvPr/>
        </p:nvSpPr>
        <p:spPr bwMode="auto">
          <a:xfrm>
            <a:off x="3495675" y="6170613"/>
            <a:ext cx="533400" cy="1587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16" name="Line 152"/>
          <p:cNvSpPr>
            <a:spLocks noChangeShapeType="1"/>
          </p:cNvSpPr>
          <p:nvPr/>
        </p:nvSpPr>
        <p:spPr bwMode="auto">
          <a:xfrm>
            <a:off x="5095875" y="2171700"/>
            <a:ext cx="3810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17" name="Line 153"/>
          <p:cNvSpPr>
            <a:spLocks noChangeShapeType="1"/>
          </p:cNvSpPr>
          <p:nvPr/>
        </p:nvSpPr>
        <p:spPr bwMode="auto">
          <a:xfrm>
            <a:off x="5095875" y="3154363"/>
            <a:ext cx="381000" cy="1587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18" name="Line 154"/>
          <p:cNvSpPr>
            <a:spLocks noChangeShapeType="1"/>
          </p:cNvSpPr>
          <p:nvPr/>
        </p:nvSpPr>
        <p:spPr bwMode="auto">
          <a:xfrm>
            <a:off x="5095875" y="4159250"/>
            <a:ext cx="3810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19" name="Line 155"/>
          <p:cNvSpPr>
            <a:spLocks noChangeShapeType="1"/>
          </p:cNvSpPr>
          <p:nvPr/>
        </p:nvSpPr>
        <p:spPr bwMode="auto">
          <a:xfrm>
            <a:off x="5095875" y="6170613"/>
            <a:ext cx="381000" cy="1587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20" name="Line 156"/>
          <p:cNvSpPr>
            <a:spLocks noChangeShapeType="1"/>
          </p:cNvSpPr>
          <p:nvPr/>
        </p:nvSpPr>
        <p:spPr bwMode="auto">
          <a:xfrm>
            <a:off x="6543675" y="4159250"/>
            <a:ext cx="3810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21" name="Freeform 157"/>
          <p:cNvSpPr>
            <a:spLocks/>
          </p:cNvSpPr>
          <p:nvPr/>
        </p:nvSpPr>
        <p:spPr bwMode="auto">
          <a:xfrm>
            <a:off x="2809875" y="1662113"/>
            <a:ext cx="266700" cy="457200"/>
          </a:xfrm>
          <a:custGeom>
            <a:avLst/>
            <a:gdLst>
              <a:gd name="T0" fmla="*/ 168 w 168"/>
              <a:gd name="T1" fmla="*/ 0 h 336"/>
              <a:gd name="T2" fmla="*/ 72 w 168"/>
              <a:gd name="T3" fmla="*/ 48 h 336"/>
              <a:gd name="T4" fmla="*/ 24 w 168"/>
              <a:gd name="T5" fmla="*/ 144 h 336"/>
              <a:gd name="T6" fmla="*/ 24 w 168"/>
              <a:gd name="T7" fmla="*/ 240 h 336"/>
              <a:gd name="T8" fmla="*/ 168 w 168"/>
              <a:gd name="T9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336">
                <a:moveTo>
                  <a:pt x="168" y="0"/>
                </a:moveTo>
                <a:cubicBezTo>
                  <a:pt x="132" y="12"/>
                  <a:pt x="96" y="24"/>
                  <a:pt x="72" y="48"/>
                </a:cubicBezTo>
                <a:cubicBezTo>
                  <a:pt x="48" y="72"/>
                  <a:pt x="32" y="112"/>
                  <a:pt x="24" y="144"/>
                </a:cubicBezTo>
                <a:cubicBezTo>
                  <a:pt x="16" y="176"/>
                  <a:pt x="0" y="208"/>
                  <a:pt x="24" y="240"/>
                </a:cubicBezTo>
                <a:cubicBezTo>
                  <a:pt x="48" y="272"/>
                  <a:pt x="108" y="304"/>
                  <a:pt x="168" y="336"/>
                </a:cubicBezTo>
              </a:path>
            </a:pathLst>
          </a:custGeom>
          <a:noFill/>
          <a:ln w="19080">
            <a:solidFill>
              <a:srgbClr val="FC0128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422" name="Freeform 158"/>
          <p:cNvSpPr>
            <a:spLocks/>
          </p:cNvSpPr>
          <p:nvPr/>
        </p:nvSpPr>
        <p:spPr bwMode="auto">
          <a:xfrm>
            <a:off x="2809875" y="2195513"/>
            <a:ext cx="266700" cy="457200"/>
          </a:xfrm>
          <a:custGeom>
            <a:avLst/>
            <a:gdLst>
              <a:gd name="T0" fmla="*/ 168 w 168"/>
              <a:gd name="T1" fmla="*/ 0 h 336"/>
              <a:gd name="T2" fmla="*/ 72 w 168"/>
              <a:gd name="T3" fmla="*/ 48 h 336"/>
              <a:gd name="T4" fmla="*/ 24 w 168"/>
              <a:gd name="T5" fmla="*/ 144 h 336"/>
              <a:gd name="T6" fmla="*/ 24 w 168"/>
              <a:gd name="T7" fmla="*/ 240 h 336"/>
              <a:gd name="T8" fmla="*/ 168 w 168"/>
              <a:gd name="T9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336">
                <a:moveTo>
                  <a:pt x="168" y="0"/>
                </a:moveTo>
                <a:cubicBezTo>
                  <a:pt x="132" y="12"/>
                  <a:pt x="96" y="24"/>
                  <a:pt x="72" y="48"/>
                </a:cubicBezTo>
                <a:cubicBezTo>
                  <a:pt x="48" y="72"/>
                  <a:pt x="32" y="112"/>
                  <a:pt x="24" y="144"/>
                </a:cubicBezTo>
                <a:cubicBezTo>
                  <a:pt x="16" y="176"/>
                  <a:pt x="0" y="208"/>
                  <a:pt x="24" y="240"/>
                </a:cubicBezTo>
                <a:cubicBezTo>
                  <a:pt x="48" y="272"/>
                  <a:pt x="108" y="304"/>
                  <a:pt x="168" y="336"/>
                </a:cubicBezTo>
              </a:path>
            </a:pathLst>
          </a:custGeom>
          <a:noFill/>
          <a:ln w="19080">
            <a:solidFill>
              <a:srgbClr val="FC0128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423" name="Freeform 159"/>
          <p:cNvSpPr>
            <a:spLocks/>
          </p:cNvSpPr>
          <p:nvPr/>
        </p:nvSpPr>
        <p:spPr bwMode="auto">
          <a:xfrm>
            <a:off x="2809875" y="2652713"/>
            <a:ext cx="266700" cy="457200"/>
          </a:xfrm>
          <a:custGeom>
            <a:avLst/>
            <a:gdLst>
              <a:gd name="T0" fmla="*/ 168 w 168"/>
              <a:gd name="T1" fmla="*/ 0 h 336"/>
              <a:gd name="T2" fmla="*/ 72 w 168"/>
              <a:gd name="T3" fmla="*/ 48 h 336"/>
              <a:gd name="T4" fmla="*/ 24 w 168"/>
              <a:gd name="T5" fmla="*/ 144 h 336"/>
              <a:gd name="T6" fmla="*/ 24 w 168"/>
              <a:gd name="T7" fmla="*/ 240 h 336"/>
              <a:gd name="T8" fmla="*/ 168 w 168"/>
              <a:gd name="T9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336">
                <a:moveTo>
                  <a:pt x="168" y="0"/>
                </a:moveTo>
                <a:cubicBezTo>
                  <a:pt x="132" y="12"/>
                  <a:pt x="96" y="24"/>
                  <a:pt x="72" y="48"/>
                </a:cubicBezTo>
                <a:cubicBezTo>
                  <a:pt x="48" y="72"/>
                  <a:pt x="32" y="112"/>
                  <a:pt x="24" y="144"/>
                </a:cubicBezTo>
                <a:cubicBezTo>
                  <a:pt x="16" y="176"/>
                  <a:pt x="0" y="208"/>
                  <a:pt x="24" y="240"/>
                </a:cubicBezTo>
                <a:cubicBezTo>
                  <a:pt x="48" y="272"/>
                  <a:pt x="108" y="304"/>
                  <a:pt x="168" y="336"/>
                </a:cubicBezTo>
              </a:path>
            </a:pathLst>
          </a:custGeom>
          <a:noFill/>
          <a:ln w="19080">
            <a:solidFill>
              <a:srgbClr val="FC0128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424" name="Freeform 160"/>
          <p:cNvSpPr>
            <a:spLocks/>
          </p:cNvSpPr>
          <p:nvPr/>
        </p:nvSpPr>
        <p:spPr bwMode="auto">
          <a:xfrm>
            <a:off x="2809875" y="3109913"/>
            <a:ext cx="266700" cy="533400"/>
          </a:xfrm>
          <a:custGeom>
            <a:avLst/>
            <a:gdLst>
              <a:gd name="T0" fmla="*/ 168 w 168"/>
              <a:gd name="T1" fmla="*/ 0 h 336"/>
              <a:gd name="T2" fmla="*/ 72 w 168"/>
              <a:gd name="T3" fmla="*/ 48 h 336"/>
              <a:gd name="T4" fmla="*/ 24 w 168"/>
              <a:gd name="T5" fmla="*/ 144 h 336"/>
              <a:gd name="T6" fmla="*/ 24 w 168"/>
              <a:gd name="T7" fmla="*/ 240 h 336"/>
              <a:gd name="T8" fmla="*/ 168 w 168"/>
              <a:gd name="T9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336">
                <a:moveTo>
                  <a:pt x="168" y="0"/>
                </a:moveTo>
                <a:cubicBezTo>
                  <a:pt x="132" y="12"/>
                  <a:pt x="96" y="24"/>
                  <a:pt x="72" y="48"/>
                </a:cubicBezTo>
                <a:cubicBezTo>
                  <a:pt x="48" y="72"/>
                  <a:pt x="32" y="112"/>
                  <a:pt x="24" y="144"/>
                </a:cubicBezTo>
                <a:cubicBezTo>
                  <a:pt x="16" y="176"/>
                  <a:pt x="0" y="208"/>
                  <a:pt x="24" y="240"/>
                </a:cubicBezTo>
                <a:cubicBezTo>
                  <a:pt x="48" y="272"/>
                  <a:pt x="108" y="304"/>
                  <a:pt x="168" y="336"/>
                </a:cubicBezTo>
              </a:path>
            </a:pathLst>
          </a:custGeom>
          <a:noFill/>
          <a:ln w="19080">
            <a:solidFill>
              <a:srgbClr val="FC0128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425" name="Freeform 161"/>
          <p:cNvSpPr>
            <a:spLocks/>
          </p:cNvSpPr>
          <p:nvPr/>
        </p:nvSpPr>
        <p:spPr bwMode="auto">
          <a:xfrm>
            <a:off x="2809875" y="3643313"/>
            <a:ext cx="266700" cy="457200"/>
          </a:xfrm>
          <a:custGeom>
            <a:avLst/>
            <a:gdLst>
              <a:gd name="T0" fmla="*/ 168 w 168"/>
              <a:gd name="T1" fmla="*/ 0 h 336"/>
              <a:gd name="T2" fmla="*/ 72 w 168"/>
              <a:gd name="T3" fmla="*/ 48 h 336"/>
              <a:gd name="T4" fmla="*/ 24 w 168"/>
              <a:gd name="T5" fmla="*/ 144 h 336"/>
              <a:gd name="T6" fmla="*/ 24 w 168"/>
              <a:gd name="T7" fmla="*/ 240 h 336"/>
              <a:gd name="T8" fmla="*/ 168 w 168"/>
              <a:gd name="T9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336">
                <a:moveTo>
                  <a:pt x="168" y="0"/>
                </a:moveTo>
                <a:cubicBezTo>
                  <a:pt x="132" y="12"/>
                  <a:pt x="96" y="24"/>
                  <a:pt x="72" y="48"/>
                </a:cubicBezTo>
                <a:cubicBezTo>
                  <a:pt x="48" y="72"/>
                  <a:pt x="32" y="112"/>
                  <a:pt x="24" y="144"/>
                </a:cubicBezTo>
                <a:cubicBezTo>
                  <a:pt x="16" y="176"/>
                  <a:pt x="0" y="208"/>
                  <a:pt x="24" y="240"/>
                </a:cubicBezTo>
                <a:cubicBezTo>
                  <a:pt x="48" y="272"/>
                  <a:pt x="108" y="304"/>
                  <a:pt x="168" y="336"/>
                </a:cubicBezTo>
              </a:path>
            </a:pathLst>
          </a:custGeom>
          <a:noFill/>
          <a:ln w="19080">
            <a:solidFill>
              <a:srgbClr val="FC0128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426" name="Freeform 162"/>
          <p:cNvSpPr>
            <a:spLocks/>
          </p:cNvSpPr>
          <p:nvPr/>
        </p:nvSpPr>
        <p:spPr bwMode="auto">
          <a:xfrm>
            <a:off x="2809875" y="4100513"/>
            <a:ext cx="266700" cy="533400"/>
          </a:xfrm>
          <a:custGeom>
            <a:avLst/>
            <a:gdLst>
              <a:gd name="T0" fmla="*/ 168 w 168"/>
              <a:gd name="T1" fmla="*/ 0 h 336"/>
              <a:gd name="T2" fmla="*/ 72 w 168"/>
              <a:gd name="T3" fmla="*/ 48 h 336"/>
              <a:gd name="T4" fmla="*/ 24 w 168"/>
              <a:gd name="T5" fmla="*/ 144 h 336"/>
              <a:gd name="T6" fmla="*/ 24 w 168"/>
              <a:gd name="T7" fmla="*/ 240 h 336"/>
              <a:gd name="T8" fmla="*/ 168 w 168"/>
              <a:gd name="T9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336">
                <a:moveTo>
                  <a:pt x="168" y="0"/>
                </a:moveTo>
                <a:cubicBezTo>
                  <a:pt x="132" y="12"/>
                  <a:pt x="96" y="24"/>
                  <a:pt x="72" y="48"/>
                </a:cubicBezTo>
                <a:cubicBezTo>
                  <a:pt x="48" y="72"/>
                  <a:pt x="32" y="112"/>
                  <a:pt x="24" y="144"/>
                </a:cubicBezTo>
                <a:cubicBezTo>
                  <a:pt x="16" y="176"/>
                  <a:pt x="0" y="208"/>
                  <a:pt x="24" y="240"/>
                </a:cubicBezTo>
                <a:cubicBezTo>
                  <a:pt x="48" y="272"/>
                  <a:pt x="108" y="304"/>
                  <a:pt x="168" y="336"/>
                </a:cubicBezTo>
              </a:path>
            </a:pathLst>
          </a:custGeom>
          <a:noFill/>
          <a:ln w="19080">
            <a:solidFill>
              <a:srgbClr val="FC0128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427" name="Freeform 163"/>
          <p:cNvSpPr>
            <a:spLocks/>
          </p:cNvSpPr>
          <p:nvPr/>
        </p:nvSpPr>
        <p:spPr bwMode="auto">
          <a:xfrm>
            <a:off x="2809875" y="4633913"/>
            <a:ext cx="266700" cy="457200"/>
          </a:xfrm>
          <a:custGeom>
            <a:avLst/>
            <a:gdLst>
              <a:gd name="T0" fmla="*/ 168 w 168"/>
              <a:gd name="T1" fmla="*/ 0 h 336"/>
              <a:gd name="T2" fmla="*/ 72 w 168"/>
              <a:gd name="T3" fmla="*/ 48 h 336"/>
              <a:gd name="T4" fmla="*/ 24 w 168"/>
              <a:gd name="T5" fmla="*/ 144 h 336"/>
              <a:gd name="T6" fmla="*/ 24 w 168"/>
              <a:gd name="T7" fmla="*/ 240 h 336"/>
              <a:gd name="T8" fmla="*/ 168 w 168"/>
              <a:gd name="T9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336">
                <a:moveTo>
                  <a:pt x="168" y="0"/>
                </a:moveTo>
                <a:cubicBezTo>
                  <a:pt x="132" y="12"/>
                  <a:pt x="96" y="24"/>
                  <a:pt x="72" y="48"/>
                </a:cubicBezTo>
                <a:cubicBezTo>
                  <a:pt x="48" y="72"/>
                  <a:pt x="32" y="112"/>
                  <a:pt x="24" y="144"/>
                </a:cubicBezTo>
                <a:cubicBezTo>
                  <a:pt x="16" y="176"/>
                  <a:pt x="0" y="208"/>
                  <a:pt x="24" y="240"/>
                </a:cubicBezTo>
                <a:cubicBezTo>
                  <a:pt x="48" y="272"/>
                  <a:pt x="108" y="304"/>
                  <a:pt x="168" y="336"/>
                </a:cubicBezTo>
              </a:path>
            </a:pathLst>
          </a:custGeom>
          <a:noFill/>
          <a:ln w="19080">
            <a:solidFill>
              <a:srgbClr val="FC0128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428" name="Freeform 164"/>
          <p:cNvSpPr>
            <a:spLocks/>
          </p:cNvSpPr>
          <p:nvPr/>
        </p:nvSpPr>
        <p:spPr bwMode="auto">
          <a:xfrm>
            <a:off x="2809875" y="5167313"/>
            <a:ext cx="266700" cy="457200"/>
          </a:xfrm>
          <a:custGeom>
            <a:avLst/>
            <a:gdLst>
              <a:gd name="T0" fmla="*/ 168 w 168"/>
              <a:gd name="T1" fmla="*/ 0 h 336"/>
              <a:gd name="T2" fmla="*/ 72 w 168"/>
              <a:gd name="T3" fmla="*/ 48 h 336"/>
              <a:gd name="T4" fmla="*/ 24 w 168"/>
              <a:gd name="T5" fmla="*/ 144 h 336"/>
              <a:gd name="T6" fmla="*/ 24 w 168"/>
              <a:gd name="T7" fmla="*/ 240 h 336"/>
              <a:gd name="T8" fmla="*/ 168 w 168"/>
              <a:gd name="T9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336">
                <a:moveTo>
                  <a:pt x="168" y="0"/>
                </a:moveTo>
                <a:cubicBezTo>
                  <a:pt x="132" y="12"/>
                  <a:pt x="96" y="24"/>
                  <a:pt x="72" y="48"/>
                </a:cubicBezTo>
                <a:cubicBezTo>
                  <a:pt x="48" y="72"/>
                  <a:pt x="32" y="112"/>
                  <a:pt x="24" y="144"/>
                </a:cubicBezTo>
                <a:cubicBezTo>
                  <a:pt x="16" y="176"/>
                  <a:pt x="0" y="208"/>
                  <a:pt x="24" y="240"/>
                </a:cubicBezTo>
                <a:cubicBezTo>
                  <a:pt x="48" y="272"/>
                  <a:pt x="108" y="304"/>
                  <a:pt x="168" y="336"/>
                </a:cubicBezTo>
              </a:path>
            </a:pathLst>
          </a:custGeom>
          <a:noFill/>
          <a:ln w="19080">
            <a:solidFill>
              <a:srgbClr val="FC0128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429" name="Freeform 165"/>
          <p:cNvSpPr>
            <a:spLocks/>
          </p:cNvSpPr>
          <p:nvPr/>
        </p:nvSpPr>
        <p:spPr bwMode="auto">
          <a:xfrm>
            <a:off x="2809875" y="5624513"/>
            <a:ext cx="266700" cy="457200"/>
          </a:xfrm>
          <a:custGeom>
            <a:avLst/>
            <a:gdLst>
              <a:gd name="T0" fmla="*/ 168 w 168"/>
              <a:gd name="T1" fmla="*/ 0 h 336"/>
              <a:gd name="T2" fmla="*/ 72 w 168"/>
              <a:gd name="T3" fmla="*/ 48 h 336"/>
              <a:gd name="T4" fmla="*/ 24 w 168"/>
              <a:gd name="T5" fmla="*/ 144 h 336"/>
              <a:gd name="T6" fmla="*/ 24 w 168"/>
              <a:gd name="T7" fmla="*/ 240 h 336"/>
              <a:gd name="T8" fmla="*/ 168 w 168"/>
              <a:gd name="T9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336">
                <a:moveTo>
                  <a:pt x="168" y="0"/>
                </a:moveTo>
                <a:cubicBezTo>
                  <a:pt x="132" y="12"/>
                  <a:pt x="96" y="24"/>
                  <a:pt x="72" y="48"/>
                </a:cubicBezTo>
                <a:cubicBezTo>
                  <a:pt x="48" y="72"/>
                  <a:pt x="32" y="112"/>
                  <a:pt x="24" y="144"/>
                </a:cubicBezTo>
                <a:cubicBezTo>
                  <a:pt x="16" y="176"/>
                  <a:pt x="0" y="208"/>
                  <a:pt x="24" y="240"/>
                </a:cubicBezTo>
                <a:cubicBezTo>
                  <a:pt x="48" y="272"/>
                  <a:pt x="108" y="304"/>
                  <a:pt x="168" y="336"/>
                </a:cubicBezTo>
              </a:path>
            </a:pathLst>
          </a:custGeom>
          <a:noFill/>
          <a:ln w="19080">
            <a:solidFill>
              <a:srgbClr val="FC0128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430" name="Line 166"/>
          <p:cNvSpPr>
            <a:spLocks noChangeShapeType="1"/>
          </p:cNvSpPr>
          <p:nvPr/>
        </p:nvSpPr>
        <p:spPr bwMode="auto">
          <a:xfrm>
            <a:off x="3114675" y="6237288"/>
            <a:ext cx="1588" cy="2159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31" name="Line 167"/>
          <p:cNvSpPr>
            <a:spLocks noChangeShapeType="1"/>
          </p:cNvSpPr>
          <p:nvPr/>
        </p:nvSpPr>
        <p:spPr bwMode="auto">
          <a:xfrm>
            <a:off x="2962275" y="6310313"/>
            <a:ext cx="3048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432" name="Line 168"/>
          <p:cNvSpPr>
            <a:spLocks noChangeShapeType="1"/>
          </p:cNvSpPr>
          <p:nvPr/>
        </p:nvSpPr>
        <p:spPr bwMode="auto">
          <a:xfrm>
            <a:off x="3038475" y="638175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73100"/>
            <a:ext cx="7848600" cy="825500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2400"/>
              <a:t>Hashing Fechado ou de Endereçamento Aberto</a:t>
            </a:r>
            <a:br>
              <a:rPr lang="pt-BR" altLang="pt-BR" sz="2400"/>
            </a:br>
            <a:r>
              <a:rPr lang="pt-BR" altLang="pt-BR" sz="2400"/>
              <a:t>(</a:t>
            </a:r>
            <a:r>
              <a:rPr lang="pt-BR" altLang="pt-BR" sz="2400" i="1"/>
              <a:t>Open Addressing Hashing</a:t>
            </a:r>
            <a:r>
              <a:rPr lang="pt-BR" altLang="pt-BR" sz="2400"/>
              <a:t>)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341313" indent="-341313">
              <a:lnSpc>
                <a:spcPct val="8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altLang="pt-BR" sz="2400"/>
          </a:p>
          <a:p>
            <a:pPr marL="341313" indent="-341313">
              <a:lnSpc>
                <a:spcPct val="8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400"/>
              <a:t>Utiliza somente uma estrutura de dados de tamanho fixo para implementar o hashing:</a:t>
            </a:r>
          </a:p>
          <a:p>
            <a:pPr marL="741363" lvl="1" indent="-28416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/>
              <a:t>não necessita de ponteiros para a sua implementação;</a:t>
            </a:r>
          </a:p>
          <a:p>
            <a:pPr marL="741363" lvl="1" indent="-28416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/>
              <a:t>forma muito utilizada “antigamente”;</a:t>
            </a:r>
          </a:p>
          <a:p>
            <a:pPr marL="741363" lvl="1" indent="-28416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/>
              <a:t>adequada para implementação em disco (</a:t>
            </a:r>
            <a:r>
              <a:rPr lang="en-US" altLang="pt-BR" sz="2000" i="1">
                <a:solidFill>
                  <a:srgbClr val="FAFD00"/>
                </a:solidFill>
              </a:rPr>
              <a:t>ISAM</a:t>
            </a:r>
            <a:r>
              <a:rPr lang="en-US" altLang="pt-BR" sz="2000"/>
              <a:t>).</a:t>
            </a:r>
          </a:p>
          <a:p>
            <a:pPr marL="341313" indent="-341313">
              <a:lnSpc>
                <a:spcPct val="8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400"/>
              <a:t>Somente uma tabela dividida em partes iguais:</a:t>
            </a:r>
          </a:p>
          <a:p>
            <a:pPr marL="741363" lvl="1" indent="-28416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/>
              <a:t>áreas de tamanho fixo para cada </a:t>
            </a:r>
            <a:r>
              <a:rPr lang="en-US" altLang="pt-BR" sz="2000" b="1" i="1">
                <a:solidFill>
                  <a:srgbClr val="FAFD00"/>
                </a:solidFill>
              </a:rPr>
              <a:t>b</a:t>
            </a:r>
            <a:r>
              <a:rPr lang="en-US" altLang="pt-BR" sz="2000" b="1" i="1" baseline="-25000">
                <a:solidFill>
                  <a:srgbClr val="FAFD00"/>
                </a:solidFill>
              </a:rPr>
              <a:t>i</a:t>
            </a:r>
            <a:r>
              <a:rPr lang="en-US" altLang="pt-BR" sz="2000"/>
              <a:t> : </a:t>
            </a:r>
            <a:r>
              <a:rPr lang="en-US" altLang="pt-BR" sz="2000" b="1" i="1">
                <a:solidFill>
                  <a:srgbClr val="FC0128"/>
                </a:solidFill>
              </a:rPr>
              <a:t>repositórios</a:t>
            </a:r>
            <a:r>
              <a:rPr lang="en-US" altLang="pt-BR" sz="2000"/>
              <a:t>;</a:t>
            </a:r>
          </a:p>
          <a:p>
            <a:pPr marL="741363" lvl="1" indent="-28416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/>
              <a:t>cada repositório é examinado seqüencialmente na busca por uma chave;</a:t>
            </a:r>
          </a:p>
          <a:p>
            <a:pPr marL="741363" lvl="1" indent="-28416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/>
              <a:t>quando um repositório está cheio, há </a:t>
            </a:r>
            <a:r>
              <a:rPr lang="en-US" altLang="pt-BR" sz="2000" b="1" i="1">
                <a:solidFill>
                  <a:srgbClr val="FC0128"/>
                </a:solidFill>
              </a:rPr>
              <a:t>estouro</a:t>
            </a:r>
            <a:r>
              <a:rPr lang="en-US" altLang="pt-BR" sz="2000"/>
              <a:t>.</a:t>
            </a:r>
          </a:p>
          <a:p>
            <a:pPr marL="341313" indent="-341313">
              <a:lnSpc>
                <a:spcPct val="8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400"/>
              <a:t>Filosofias para tratamento de estouros:</a:t>
            </a:r>
          </a:p>
          <a:p>
            <a:pPr marL="741363" lvl="1" indent="-28416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/>
              <a:t>utilização do primeiro espaço vazio;</a:t>
            </a:r>
          </a:p>
          <a:p>
            <a:pPr marL="741363" lvl="1" indent="-28416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2000"/>
              <a:t>busca quadrática.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558800"/>
            <a:ext cx="7848600" cy="1557338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2400"/>
              <a:t>Hashing Fechado ou de Endereçamento</a:t>
            </a:r>
            <a:br>
              <a:rPr lang="pt-BR" altLang="pt-BR" sz="2400"/>
            </a:br>
            <a:r>
              <a:rPr lang="pt-BR" altLang="pt-BR" sz="2400"/>
              <a:t>Aberto - Implementação com busca </a:t>
            </a:r>
            <a:br>
              <a:rPr lang="pt-BR" altLang="pt-BR" sz="2400"/>
            </a:br>
            <a:r>
              <a:rPr lang="pt-BR" altLang="pt-BR" sz="2400"/>
              <a:t>seqüencial após estouro (Suponha </a:t>
            </a:r>
            <a:r>
              <a:rPr lang="pt-BR" altLang="pt-BR" sz="2400" i="1"/>
              <a:t>h(k)</a:t>
            </a:r>
            <a:r>
              <a:rPr lang="pt-BR" altLang="pt-BR" sz="2400"/>
              <a:t> </a:t>
            </a:r>
            <a:br>
              <a:rPr lang="pt-BR" altLang="pt-BR" sz="2400"/>
            </a:br>
            <a:r>
              <a:rPr lang="pt-BR" altLang="pt-BR" sz="2400"/>
              <a:t>	como </a:t>
            </a:r>
            <a:r>
              <a:rPr lang="pt-BR" altLang="pt-BR" sz="2400" i="1"/>
              <a:t>mod(k,10))</a:t>
            </a: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87450" y="2133600"/>
            <a:ext cx="4897438" cy="4103688"/>
          </a:xfrm>
          <a:ln/>
        </p:spPr>
        <p:txBody>
          <a:bodyPr lIns="92160" tIns="46080" rIns="92160" bIns="46080"/>
          <a:lstStyle/>
          <a:p>
            <a:pPr marL="341313" indent="-341313">
              <a:spcBef>
                <a:spcPts val="400"/>
              </a:spcBef>
              <a:buClr>
                <a:srgbClr val="FFFFFF"/>
              </a:buClr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altLang="pt-BR" sz="1600"/>
          </a:p>
          <a:p>
            <a:pPr marL="341313" indent="-341313">
              <a:spcBef>
                <a:spcPts val="4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600"/>
              <a:t>Manipulação de estouro:</a:t>
            </a:r>
          </a:p>
          <a:p>
            <a:pPr marL="741363" lvl="1" indent="-284163">
              <a:spcBef>
                <a:spcPts val="4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600"/>
              <a:t>usamos o primeiro espaço livre;</a:t>
            </a:r>
          </a:p>
          <a:p>
            <a:pPr marL="741363" lvl="1" indent="-284163">
              <a:spcBef>
                <a:spcPts val="4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600"/>
              <a:t>no caso do 60, isto foi logo após duas entradas em “1”;</a:t>
            </a:r>
          </a:p>
          <a:p>
            <a:pPr marL="741363" lvl="1" indent="-284163">
              <a:spcBef>
                <a:spcPts val="4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600"/>
              <a:t>no caso dos valores com chave apontando</a:t>
            </a:r>
            <a:br>
              <a:rPr lang="en-US" altLang="pt-BR" sz="1600"/>
            </a:br>
            <a:r>
              <a:rPr lang="en-US" altLang="pt-BR" sz="1600"/>
              <a:t>para ”3”, foram incluídos dois valores antes mesmo de ser incluído algo com chave “hasheada” para “4”.</a:t>
            </a:r>
          </a:p>
          <a:p>
            <a:pPr marL="341313" indent="-341313">
              <a:spcBef>
                <a:spcPts val="4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600"/>
              <a:t>Critério de parada de busca:</a:t>
            </a:r>
          </a:p>
          <a:p>
            <a:pPr marL="741363" lvl="1" indent="-284163">
              <a:spcBef>
                <a:spcPts val="4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600"/>
              <a:t>consideramos o arquivo inteiro como uma lista circular e paramos ao chegar de novo ao ponto de partida;</a:t>
            </a:r>
          </a:p>
          <a:p>
            <a:pPr marL="741363" lvl="1" indent="-284163">
              <a:spcBef>
                <a:spcPts val="400"/>
              </a:spcBef>
              <a:buClr>
                <a:srgbClr val="FFFFFF"/>
              </a:buClr>
              <a:buFont typeface="Arial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pt-BR" sz="1600"/>
              <a:t>somente aí consideramos uma chave como não existente.</a:t>
            </a:r>
          </a:p>
        </p:txBody>
      </p:sp>
      <p:grpSp>
        <p:nvGrpSpPr>
          <p:cNvPr id="13315" name="Group 3"/>
          <p:cNvGrpSpPr>
            <a:grpSpLocks/>
          </p:cNvGrpSpPr>
          <p:nvPr/>
        </p:nvGrpSpPr>
        <p:grpSpPr bwMode="auto">
          <a:xfrm>
            <a:off x="6950075" y="585788"/>
            <a:ext cx="331788" cy="4484687"/>
            <a:chOff x="4378" y="369"/>
            <a:chExt cx="209" cy="2825"/>
          </a:xfrm>
        </p:grpSpPr>
        <p:sp>
          <p:nvSpPr>
            <p:cNvPr id="13316" name="Text Box 4"/>
            <p:cNvSpPr txBox="1">
              <a:spLocks noChangeArrowheads="1"/>
            </p:cNvSpPr>
            <p:nvPr/>
          </p:nvSpPr>
          <p:spPr bwMode="auto">
            <a:xfrm>
              <a:off x="4378" y="369"/>
              <a:ext cx="209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FFFFFF"/>
                  </a:solidFill>
                  <a:latin typeface="Times New Roman" pitchFamily="16" charset="0"/>
                </a:rPr>
                <a:t>0</a:t>
              </a:r>
            </a:p>
          </p:txBody>
        </p:sp>
        <p:sp>
          <p:nvSpPr>
            <p:cNvPr id="13317" name="Text Box 5"/>
            <p:cNvSpPr txBox="1">
              <a:spLocks noChangeArrowheads="1"/>
            </p:cNvSpPr>
            <p:nvPr/>
          </p:nvSpPr>
          <p:spPr bwMode="auto">
            <a:xfrm>
              <a:off x="4378" y="1003"/>
              <a:ext cx="209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FFFFFF"/>
                  </a:solidFill>
                  <a:latin typeface="Times New Roman" pitchFamily="16" charset="0"/>
                </a:rPr>
                <a:t>1</a:t>
              </a:r>
            </a:p>
          </p:txBody>
        </p:sp>
        <p:sp>
          <p:nvSpPr>
            <p:cNvPr id="13318" name="Text Box 6"/>
            <p:cNvSpPr txBox="1">
              <a:spLocks noChangeArrowheads="1"/>
            </p:cNvSpPr>
            <p:nvPr/>
          </p:nvSpPr>
          <p:spPr bwMode="auto">
            <a:xfrm>
              <a:off x="4378" y="1637"/>
              <a:ext cx="209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FFFFFF"/>
                  </a:solidFill>
                  <a:latin typeface="Times New Roman" pitchFamily="16" charset="0"/>
                </a:rPr>
                <a:t>2</a:t>
              </a:r>
            </a:p>
          </p:txBody>
        </p:sp>
        <p:sp>
          <p:nvSpPr>
            <p:cNvPr id="13319" name="Text Box 7"/>
            <p:cNvSpPr txBox="1">
              <a:spLocks noChangeArrowheads="1"/>
            </p:cNvSpPr>
            <p:nvPr/>
          </p:nvSpPr>
          <p:spPr bwMode="auto">
            <a:xfrm>
              <a:off x="4378" y="2271"/>
              <a:ext cx="209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FFFFFF"/>
                  </a:solidFill>
                  <a:latin typeface="Times New Roman" pitchFamily="16" charset="0"/>
                </a:rPr>
                <a:t>3</a:t>
              </a:r>
            </a:p>
          </p:txBody>
        </p:sp>
        <p:sp>
          <p:nvSpPr>
            <p:cNvPr id="13320" name="Text Box 8"/>
            <p:cNvSpPr txBox="1">
              <a:spLocks noChangeArrowheads="1"/>
            </p:cNvSpPr>
            <p:nvPr/>
          </p:nvSpPr>
          <p:spPr bwMode="auto">
            <a:xfrm>
              <a:off x="4378" y="2905"/>
              <a:ext cx="209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eaLnBrk="0" hangingPunct="0">
                <a:buClrTx/>
                <a:buFontTx/>
                <a:buNone/>
              </a:pPr>
              <a:r>
                <a:rPr lang="en-US" altLang="pt-BR" sz="2400">
                  <a:solidFill>
                    <a:srgbClr val="FFFFFF"/>
                  </a:solidFill>
                  <a:latin typeface="Times New Roman" pitchFamily="16" charset="0"/>
                </a:rPr>
                <a:t>4</a:t>
              </a:r>
            </a:p>
          </p:txBody>
        </p:sp>
      </p:grp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7285038" y="681038"/>
            <a:ext cx="838200" cy="250825"/>
          </a:xfrm>
          <a:prstGeom prst="rect">
            <a:avLst/>
          </a:prstGeom>
          <a:solidFill>
            <a:srgbClr val="01998B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7361238" y="661988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0</a:t>
            </a:r>
          </a:p>
        </p:txBody>
      </p:sp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7285038" y="931863"/>
            <a:ext cx="838200" cy="252412"/>
          </a:xfrm>
          <a:prstGeom prst="rect">
            <a:avLst/>
          </a:prstGeom>
          <a:solidFill>
            <a:srgbClr val="01998B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7361238" y="91440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10</a:t>
            </a:r>
          </a:p>
        </p:txBody>
      </p:sp>
      <p:sp>
        <p:nvSpPr>
          <p:cNvPr id="13325" name="Rectangle 13"/>
          <p:cNvSpPr>
            <a:spLocks noChangeArrowheads="1"/>
          </p:cNvSpPr>
          <p:nvPr/>
        </p:nvSpPr>
        <p:spPr bwMode="auto">
          <a:xfrm>
            <a:off x="7285038" y="1184275"/>
            <a:ext cx="838200" cy="250825"/>
          </a:xfrm>
          <a:prstGeom prst="rect">
            <a:avLst/>
          </a:prstGeom>
          <a:solidFill>
            <a:srgbClr val="01998B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7361238" y="116522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20</a:t>
            </a:r>
          </a:p>
        </p:txBody>
      </p:sp>
      <p:sp>
        <p:nvSpPr>
          <p:cNvPr id="13327" name="Rectangle 15"/>
          <p:cNvSpPr>
            <a:spLocks noChangeArrowheads="1"/>
          </p:cNvSpPr>
          <p:nvPr/>
        </p:nvSpPr>
        <p:spPr bwMode="auto">
          <a:xfrm>
            <a:off x="7285038" y="1435100"/>
            <a:ext cx="838200" cy="250825"/>
          </a:xfrm>
          <a:prstGeom prst="rect">
            <a:avLst/>
          </a:prstGeom>
          <a:solidFill>
            <a:srgbClr val="01998B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7361238" y="1417638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30</a:t>
            </a:r>
          </a:p>
        </p:txBody>
      </p:sp>
      <p:sp>
        <p:nvSpPr>
          <p:cNvPr id="13329" name="Rectangle 17"/>
          <p:cNvSpPr>
            <a:spLocks noChangeArrowheads="1"/>
          </p:cNvSpPr>
          <p:nvPr/>
        </p:nvSpPr>
        <p:spPr bwMode="auto">
          <a:xfrm>
            <a:off x="7285038" y="1685925"/>
            <a:ext cx="838200" cy="252413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7361238" y="1668463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11</a:t>
            </a:r>
          </a:p>
        </p:txBody>
      </p:sp>
      <p:sp>
        <p:nvSpPr>
          <p:cNvPr id="13331" name="Rectangle 19"/>
          <p:cNvSpPr>
            <a:spLocks noChangeArrowheads="1"/>
          </p:cNvSpPr>
          <p:nvPr/>
        </p:nvSpPr>
        <p:spPr bwMode="auto">
          <a:xfrm>
            <a:off x="7285038" y="1938338"/>
            <a:ext cx="838200" cy="25082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32" name="Text Box 20"/>
          <p:cNvSpPr txBox="1">
            <a:spLocks noChangeArrowheads="1"/>
          </p:cNvSpPr>
          <p:nvPr/>
        </p:nvSpPr>
        <p:spPr bwMode="auto">
          <a:xfrm>
            <a:off x="7361238" y="1919288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51</a:t>
            </a:r>
          </a:p>
        </p:txBody>
      </p:sp>
      <p:sp>
        <p:nvSpPr>
          <p:cNvPr id="13333" name="Rectangle 21"/>
          <p:cNvSpPr>
            <a:spLocks noChangeArrowheads="1"/>
          </p:cNvSpPr>
          <p:nvPr/>
        </p:nvSpPr>
        <p:spPr bwMode="auto">
          <a:xfrm>
            <a:off x="7285038" y="2189163"/>
            <a:ext cx="838200" cy="252412"/>
          </a:xfrm>
          <a:prstGeom prst="rect">
            <a:avLst/>
          </a:prstGeom>
          <a:solidFill>
            <a:srgbClr val="01998B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7361238" y="2170113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60</a:t>
            </a:r>
          </a:p>
        </p:txBody>
      </p:sp>
      <p:sp>
        <p:nvSpPr>
          <p:cNvPr id="13335" name="Rectangle 23"/>
          <p:cNvSpPr>
            <a:spLocks noChangeArrowheads="1"/>
          </p:cNvSpPr>
          <p:nvPr/>
        </p:nvSpPr>
        <p:spPr bwMode="auto">
          <a:xfrm>
            <a:off x="7285038" y="2441575"/>
            <a:ext cx="838200" cy="25082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36" name="Rectangle 24"/>
          <p:cNvSpPr>
            <a:spLocks noChangeArrowheads="1"/>
          </p:cNvSpPr>
          <p:nvPr/>
        </p:nvSpPr>
        <p:spPr bwMode="auto">
          <a:xfrm>
            <a:off x="7285038" y="2692400"/>
            <a:ext cx="838200" cy="25082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37" name="Text Box 25"/>
          <p:cNvSpPr txBox="1">
            <a:spLocks noChangeArrowheads="1"/>
          </p:cNvSpPr>
          <p:nvPr/>
        </p:nvSpPr>
        <p:spPr bwMode="auto">
          <a:xfrm>
            <a:off x="7361238" y="267335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72</a:t>
            </a:r>
          </a:p>
        </p:txBody>
      </p:sp>
      <p:sp>
        <p:nvSpPr>
          <p:cNvPr id="13338" name="Rectangle 26"/>
          <p:cNvSpPr>
            <a:spLocks noChangeArrowheads="1"/>
          </p:cNvSpPr>
          <p:nvPr/>
        </p:nvSpPr>
        <p:spPr bwMode="auto">
          <a:xfrm>
            <a:off x="7285038" y="2943225"/>
            <a:ext cx="838200" cy="252413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39" name="Text Box 27"/>
          <p:cNvSpPr txBox="1">
            <a:spLocks noChangeArrowheads="1"/>
          </p:cNvSpPr>
          <p:nvPr/>
        </p:nvSpPr>
        <p:spPr bwMode="auto">
          <a:xfrm>
            <a:off x="7361238" y="2925763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102</a:t>
            </a:r>
          </a:p>
        </p:txBody>
      </p:sp>
      <p:sp>
        <p:nvSpPr>
          <p:cNvPr id="13340" name="Rectangle 28"/>
          <p:cNvSpPr>
            <a:spLocks noChangeArrowheads="1"/>
          </p:cNvSpPr>
          <p:nvPr/>
        </p:nvSpPr>
        <p:spPr bwMode="auto">
          <a:xfrm>
            <a:off x="7285038" y="3194050"/>
            <a:ext cx="838200" cy="25082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41" name="Rectangle 29"/>
          <p:cNvSpPr>
            <a:spLocks noChangeArrowheads="1"/>
          </p:cNvSpPr>
          <p:nvPr/>
        </p:nvSpPr>
        <p:spPr bwMode="auto">
          <a:xfrm>
            <a:off x="7285038" y="3444875"/>
            <a:ext cx="838200" cy="252413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42" name="Rectangle 30"/>
          <p:cNvSpPr>
            <a:spLocks noChangeArrowheads="1"/>
          </p:cNvSpPr>
          <p:nvPr/>
        </p:nvSpPr>
        <p:spPr bwMode="auto">
          <a:xfrm>
            <a:off x="7285038" y="3697288"/>
            <a:ext cx="838200" cy="250825"/>
          </a:xfrm>
          <a:prstGeom prst="rect">
            <a:avLst/>
          </a:prstGeom>
          <a:solidFill>
            <a:srgbClr val="01998B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43" name="Text Box 31"/>
          <p:cNvSpPr txBox="1">
            <a:spLocks noChangeArrowheads="1"/>
          </p:cNvSpPr>
          <p:nvPr/>
        </p:nvSpPr>
        <p:spPr bwMode="auto">
          <a:xfrm>
            <a:off x="7361238" y="3678238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3</a:t>
            </a:r>
          </a:p>
        </p:txBody>
      </p:sp>
      <p:sp>
        <p:nvSpPr>
          <p:cNvPr id="13344" name="Rectangle 32"/>
          <p:cNvSpPr>
            <a:spLocks noChangeArrowheads="1"/>
          </p:cNvSpPr>
          <p:nvPr/>
        </p:nvSpPr>
        <p:spPr bwMode="auto">
          <a:xfrm>
            <a:off x="7285038" y="3948113"/>
            <a:ext cx="838200" cy="250825"/>
          </a:xfrm>
          <a:prstGeom prst="rect">
            <a:avLst/>
          </a:prstGeom>
          <a:solidFill>
            <a:srgbClr val="01998B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45" name="Text Box 33"/>
          <p:cNvSpPr txBox="1">
            <a:spLocks noChangeArrowheads="1"/>
          </p:cNvSpPr>
          <p:nvPr/>
        </p:nvSpPr>
        <p:spPr bwMode="auto">
          <a:xfrm>
            <a:off x="7361238" y="393065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13</a:t>
            </a:r>
          </a:p>
        </p:txBody>
      </p:sp>
      <p:sp>
        <p:nvSpPr>
          <p:cNvPr id="13346" name="Rectangle 34"/>
          <p:cNvSpPr>
            <a:spLocks noChangeArrowheads="1"/>
          </p:cNvSpPr>
          <p:nvPr/>
        </p:nvSpPr>
        <p:spPr bwMode="auto">
          <a:xfrm>
            <a:off x="7285038" y="4198938"/>
            <a:ext cx="838200" cy="252412"/>
          </a:xfrm>
          <a:prstGeom prst="rect">
            <a:avLst/>
          </a:prstGeom>
          <a:solidFill>
            <a:srgbClr val="01998B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47" name="Text Box 35"/>
          <p:cNvSpPr txBox="1">
            <a:spLocks noChangeArrowheads="1"/>
          </p:cNvSpPr>
          <p:nvPr/>
        </p:nvSpPr>
        <p:spPr bwMode="auto">
          <a:xfrm>
            <a:off x="7361238" y="418147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43</a:t>
            </a:r>
          </a:p>
        </p:txBody>
      </p:sp>
      <p:sp>
        <p:nvSpPr>
          <p:cNvPr id="13348" name="Rectangle 36"/>
          <p:cNvSpPr>
            <a:spLocks noChangeArrowheads="1"/>
          </p:cNvSpPr>
          <p:nvPr/>
        </p:nvSpPr>
        <p:spPr bwMode="auto">
          <a:xfrm>
            <a:off x="7285038" y="4451350"/>
            <a:ext cx="838200" cy="250825"/>
          </a:xfrm>
          <a:prstGeom prst="rect">
            <a:avLst/>
          </a:prstGeom>
          <a:solidFill>
            <a:srgbClr val="01998B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49" name="Text Box 37"/>
          <p:cNvSpPr txBox="1">
            <a:spLocks noChangeArrowheads="1"/>
          </p:cNvSpPr>
          <p:nvPr/>
        </p:nvSpPr>
        <p:spPr bwMode="auto">
          <a:xfrm>
            <a:off x="7361238" y="443230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103</a:t>
            </a:r>
          </a:p>
        </p:txBody>
      </p:sp>
      <p:sp>
        <p:nvSpPr>
          <p:cNvPr id="13350" name="Rectangle 38"/>
          <p:cNvSpPr>
            <a:spLocks noChangeArrowheads="1"/>
          </p:cNvSpPr>
          <p:nvPr/>
        </p:nvSpPr>
        <p:spPr bwMode="auto">
          <a:xfrm>
            <a:off x="7285038" y="4702175"/>
            <a:ext cx="838200" cy="252413"/>
          </a:xfrm>
          <a:prstGeom prst="rect">
            <a:avLst/>
          </a:prstGeom>
          <a:solidFill>
            <a:srgbClr val="01998B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51" name="Text Box 39"/>
          <p:cNvSpPr txBox="1">
            <a:spLocks noChangeArrowheads="1"/>
          </p:cNvSpPr>
          <p:nvPr/>
        </p:nvSpPr>
        <p:spPr bwMode="auto">
          <a:xfrm>
            <a:off x="7361238" y="468312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233</a:t>
            </a:r>
          </a:p>
        </p:txBody>
      </p:sp>
      <p:sp>
        <p:nvSpPr>
          <p:cNvPr id="13352" name="Rectangle 40"/>
          <p:cNvSpPr>
            <a:spLocks noChangeArrowheads="1"/>
          </p:cNvSpPr>
          <p:nvPr/>
        </p:nvSpPr>
        <p:spPr bwMode="auto">
          <a:xfrm>
            <a:off x="7285038" y="4954588"/>
            <a:ext cx="838200" cy="250825"/>
          </a:xfrm>
          <a:prstGeom prst="rect">
            <a:avLst/>
          </a:prstGeom>
          <a:solidFill>
            <a:srgbClr val="01998B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53" name="Text Box 41"/>
          <p:cNvSpPr txBox="1">
            <a:spLocks noChangeArrowheads="1"/>
          </p:cNvSpPr>
          <p:nvPr/>
        </p:nvSpPr>
        <p:spPr bwMode="auto">
          <a:xfrm>
            <a:off x="7361238" y="4938713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333</a:t>
            </a:r>
          </a:p>
        </p:txBody>
      </p:sp>
      <p:sp>
        <p:nvSpPr>
          <p:cNvPr id="13354" name="Rectangle 42"/>
          <p:cNvSpPr>
            <a:spLocks noChangeArrowheads="1"/>
          </p:cNvSpPr>
          <p:nvPr/>
        </p:nvSpPr>
        <p:spPr bwMode="auto">
          <a:xfrm>
            <a:off x="7285038" y="5205413"/>
            <a:ext cx="838200" cy="250825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55" name="Text Box 43"/>
          <p:cNvSpPr txBox="1">
            <a:spLocks noChangeArrowheads="1"/>
          </p:cNvSpPr>
          <p:nvPr/>
        </p:nvSpPr>
        <p:spPr bwMode="auto">
          <a:xfrm>
            <a:off x="7361238" y="5186363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4</a:t>
            </a:r>
          </a:p>
        </p:txBody>
      </p:sp>
      <p:sp>
        <p:nvSpPr>
          <p:cNvPr id="13356" name="Rectangle 44"/>
          <p:cNvSpPr>
            <a:spLocks noChangeArrowheads="1"/>
          </p:cNvSpPr>
          <p:nvPr/>
        </p:nvSpPr>
        <p:spPr bwMode="auto">
          <a:xfrm>
            <a:off x="7285038" y="5456238"/>
            <a:ext cx="838200" cy="252412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57" name="Text Box 45"/>
          <p:cNvSpPr txBox="1">
            <a:spLocks noChangeArrowheads="1"/>
          </p:cNvSpPr>
          <p:nvPr/>
        </p:nvSpPr>
        <p:spPr bwMode="auto">
          <a:xfrm>
            <a:off x="7361238" y="543877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buClrTx/>
              <a:buFontTx/>
              <a:buNone/>
            </a:pPr>
            <a:r>
              <a:rPr lang="en-US" altLang="pt-BR" sz="1600" b="1">
                <a:latin typeface="Times New Roman" pitchFamily="16" charset="0"/>
              </a:rPr>
              <a:t>14</a:t>
            </a:r>
          </a:p>
        </p:txBody>
      </p:sp>
      <p:sp>
        <p:nvSpPr>
          <p:cNvPr id="13358" name="Rectangle 46"/>
          <p:cNvSpPr>
            <a:spLocks noChangeArrowheads="1"/>
          </p:cNvSpPr>
          <p:nvPr/>
        </p:nvSpPr>
        <p:spPr bwMode="auto">
          <a:xfrm>
            <a:off x="7272338" y="5710238"/>
            <a:ext cx="841375" cy="52705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BE0E3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/>
              <a:t>Complexidade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7200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A ordem de complexidade de tempo de uma implementação de hashing é linear </a:t>
            </a:r>
            <a:r>
              <a:rPr lang="en-US" altLang="pt-BR" sz="2400" b="1" i="1">
                <a:solidFill>
                  <a:srgbClr val="FAFD00"/>
                </a:solidFill>
              </a:rPr>
              <a:t>O(n)</a:t>
            </a:r>
            <a:r>
              <a:rPr lang="en-US" altLang="pt-BR" sz="2400"/>
              <a:t> e </a:t>
            </a:r>
            <a:r>
              <a:rPr lang="en-US" altLang="pt-BR" sz="2400" b="1" i="1">
                <a:solidFill>
                  <a:srgbClr val="FAFD00"/>
                </a:solidFill>
              </a:rPr>
              <a:t>T(n)</a:t>
            </a:r>
            <a:r>
              <a:rPr lang="en-US" altLang="pt-BR" sz="2400"/>
              <a:t> compõe-se de três termos:</a:t>
            </a:r>
          </a:p>
          <a:p>
            <a:pPr marL="836613" lvl="1" indent="-3794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AutoNum type="arabicPeriod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o tempo para calcular a função de hashing;</a:t>
            </a:r>
          </a:p>
          <a:p>
            <a:pPr marL="836613" lvl="1" indent="-3794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AutoNum type="arabicPeriod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o tempo para  encontrar o início do depósito indicado pela função de hashing através da tabela de hashing;</a:t>
            </a:r>
          </a:p>
          <a:p>
            <a:pPr marL="836613" lvl="1" indent="-3794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AutoNum type="arabicPeriod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o tempo para encontrar a chave procurada dentro do seu depósito.</a:t>
            </a:r>
          </a:p>
          <a:p>
            <a:pPr marL="457200" indent="-457200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Essas complexidades são diferentes para as duas filosofias de implementação de hashing: aberto ou fechado.</a:t>
            </a:r>
          </a:p>
          <a:p>
            <a:pPr marL="836613" lvl="1" indent="-3794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 b="1" i="1">
                <a:solidFill>
                  <a:srgbClr val="FAFD00"/>
                </a:solidFill>
              </a:rPr>
              <a:t>T(n)</a:t>
            </a:r>
            <a:r>
              <a:rPr lang="en-US" altLang="pt-BR" sz="2000"/>
              <a:t> vai tender a ser algo em torno de </a:t>
            </a:r>
            <a:r>
              <a:rPr lang="en-US" altLang="pt-BR" sz="2000" b="1" i="1">
                <a:solidFill>
                  <a:srgbClr val="FAFD00"/>
                </a:solidFill>
              </a:rPr>
              <a:t>n</a:t>
            </a:r>
            <a:r>
              <a:rPr lang="en-US" altLang="pt-BR" sz="2000" b="1">
                <a:solidFill>
                  <a:srgbClr val="FAFD00"/>
                </a:solidFill>
              </a:rPr>
              <a:t>/</a:t>
            </a:r>
            <a:r>
              <a:rPr lang="en-US" altLang="pt-BR" sz="2000" b="1" i="1">
                <a:solidFill>
                  <a:srgbClr val="FAFD00"/>
                </a:solidFill>
              </a:rPr>
              <a:t>b</a:t>
            </a:r>
            <a:r>
              <a:rPr lang="en-US" altLang="pt-BR" sz="2000"/>
              <a:t> no caso ideal;</a:t>
            </a:r>
          </a:p>
          <a:p>
            <a:pPr marL="836613" lvl="1" indent="-3794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variam muito nos casos menos ideais.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/>
              <a:t>Vantagens</a:t>
            </a: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7200">
              <a:lnSpc>
                <a:spcPct val="8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Simplicidade</a:t>
            </a:r>
          </a:p>
          <a:p>
            <a:pPr marL="836613" lvl="1" indent="-37941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É muito fácil de imaginar um algoritmo para implementar hashing.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Escalabilidade</a:t>
            </a:r>
          </a:p>
          <a:p>
            <a:pPr marL="836613" lvl="1" indent="-37941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Podemos adequar o tamanho da tabela de hashing ao </a:t>
            </a:r>
            <a:r>
              <a:rPr lang="en-US" altLang="pt-BR" sz="2000" b="1" i="1">
                <a:solidFill>
                  <a:srgbClr val="FAFD00"/>
                </a:solidFill>
              </a:rPr>
              <a:t>n</a:t>
            </a:r>
            <a:r>
              <a:rPr lang="en-US" altLang="pt-BR" sz="2000"/>
              <a:t> esperado em nossa aplicação.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Eficiência para </a:t>
            </a:r>
            <a:r>
              <a:rPr lang="en-US" altLang="pt-BR" sz="2400" b="1" i="1">
                <a:solidFill>
                  <a:srgbClr val="FAFD00"/>
                </a:solidFill>
              </a:rPr>
              <a:t>n</a:t>
            </a:r>
            <a:r>
              <a:rPr lang="en-US" altLang="pt-BR" sz="2400"/>
              <a:t> grandes</a:t>
            </a:r>
          </a:p>
          <a:p>
            <a:pPr marL="836613" lvl="1" indent="-37941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Para trabalharmos com problemas envolvendo </a:t>
            </a:r>
            <a:r>
              <a:rPr lang="en-US" altLang="pt-BR" sz="2000" b="1" i="1">
                <a:solidFill>
                  <a:srgbClr val="FAFD00"/>
                </a:solidFill>
              </a:rPr>
              <a:t>n</a:t>
            </a:r>
            <a:r>
              <a:rPr lang="en-US" altLang="pt-BR" sz="2000"/>
              <a:t> = 1.000.000 de dados, podemos imaginar uma tabela de hashing com 2.000 entradas, onde temos uma divisão do espaço de busca da ordem de </a:t>
            </a:r>
            <a:r>
              <a:rPr lang="en-US" altLang="pt-BR" sz="2000" b="1" i="1">
                <a:solidFill>
                  <a:srgbClr val="FAFD00"/>
                </a:solidFill>
              </a:rPr>
              <a:t>n</a:t>
            </a:r>
            <a:r>
              <a:rPr lang="en-US" altLang="pt-BR" sz="2000"/>
              <a:t>/2.000 de imediato.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Aplicação imediata a arquivos</a:t>
            </a:r>
          </a:p>
          <a:p>
            <a:pPr marL="836613" lvl="1" indent="-379413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Os métodos de hashing, tanto de endereçamento aberto quanto fechado, podem ser utilizados praticamente sem nenhuma alteração em um ambiente de dados persistentes utilizando arquivos em disco.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/>
              <a:t>Desvantagens</a:t>
            </a: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7200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Dependência da escolha de função de hashing</a:t>
            </a:r>
          </a:p>
          <a:p>
            <a:pPr marL="836613" lvl="1" indent="-3794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Para que o tempo de acesso médio ideal </a:t>
            </a:r>
            <a:r>
              <a:rPr lang="en-US" altLang="pt-BR" sz="2000" b="1" i="1">
                <a:solidFill>
                  <a:srgbClr val="FAFD00"/>
                </a:solidFill>
              </a:rPr>
              <a:t>T(n)</a:t>
            </a:r>
            <a:r>
              <a:rPr lang="en-US" altLang="pt-BR" sz="2000"/>
              <a:t> = </a:t>
            </a:r>
            <a:r>
              <a:rPr lang="en-US" altLang="pt-BR" sz="2000" b="1" i="1">
                <a:solidFill>
                  <a:srgbClr val="FAFD00"/>
                </a:solidFill>
              </a:rPr>
              <a:t>c1 . (1/b).n + c2</a:t>
            </a:r>
            <a:r>
              <a:rPr lang="en-US" altLang="pt-BR" sz="2000"/>
              <a:t> seja mantido, é necessário que a função de hashing divida o universo dos dados de entrada em </a:t>
            </a:r>
            <a:r>
              <a:rPr lang="en-US" altLang="pt-BR" sz="2000" b="1" i="1">
                <a:solidFill>
                  <a:srgbClr val="FAFD00"/>
                </a:solidFill>
              </a:rPr>
              <a:t>b</a:t>
            </a:r>
            <a:r>
              <a:rPr lang="en-US" altLang="pt-BR" sz="2000"/>
              <a:t> conjuntos de tamanho aproximadamente igual.</a:t>
            </a:r>
          </a:p>
          <a:p>
            <a:pPr marL="457200" indent="-457200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Tempo médio de acesso é ótimo somente em uma faixa</a:t>
            </a:r>
          </a:p>
          <a:p>
            <a:pPr marL="836613" lvl="1" indent="-3794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A complexidade linear implica em um crescimento mais rápido em relação a </a:t>
            </a:r>
            <a:r>
              <a:rPr lang="en-US" altLang="pt-BR" sz="2000" b="1" i="1">
                <a:solidFill>
                  <a:srgbClr val="FAFD00"/>
                </a:solidFill>
              </a:rPr>
              <a:t>n</a:t>
            </a:r>
            <a:r>
              <a:rPr lang="en-US" altLang="pt-BR" sz="2000"/>
              <a:t> do que as árvores, por exemplo.</a:t>
            </a:r>
          </a:p>
          <a:p>
            <a:pPr marL="836613" lvl="1" indent="-3794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Existe uma faixa de valores de </a:t>
            </a:r>
            <a:r>
              <a:rPr lang="en-US" altLang="pt-BR" sz="2000" b="1" i="1">
                <a:solidFill>
                  <a:srgbClr val="FAFD00"/>
                </a:solidFill>
              </a:rPr>
              <a:t>n</a:t>
            </a:r>
            <a:r>
              <a:rPr lang="en-US" altLang="pt-BR" sz="2000"/>
              <a:t>, determinada por </a:t>
            </a:r>
            <a:r>
              <a:rPr lang="en-US" altLang="pt-BR" sz="2000" b="1" i="1">
                <a:solidFill>
                  <a:srgbClr val="FAFD00"/>
                </a:solidFill>
              </a:rPr>
              <a:t>b</a:t>
            </a:r>
            <a:r>
              <a:rPr lang="en-US" altLang="pt-BR" sz="2000"/>
              <a:t>, onde o hashing será muito melhor do que uma árvore.</a:t>
            </a:r>
          </a:p>
          <a:p>
            <a:pPr marL="836613" lvl="1" indent="-3794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Fora dessa faixa é pior.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/>
              <a:t>Função de Hashing</a:t>
            </a: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7200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Possui o objetivo de transformar o valor de chave de um elemento de dados em uma posição para esse elemento em um dos </a:t>
            </a:r>
            <a:r>
              <a:rPr lang="en-US" altLang="pt-BR" sz="2000" b="1" i="1">
                <a:solidFill>
                  <a:srgbClr val="FAFD00"/>
                </a:solidFill>
              </a:rPr>
              <a:t>b</a:t>
            </a:r>
            <a:r>
              <a:rPr lang="en-US" altLang="pt-BR" sz="2000"/>
              <a:t> subconjuntos definidos.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É um </a:t>
            </a:r>
            <a:r>
              <a:rPr lang="en-US" altLang="pt-BR" sz="1800" b="1" i="1">
                <a:solidFill>
                  <a:srgbClr val="FAFD00"/>
                </a:solidFill>
              </a:rPr>
              <a:t>mapeamento</a:t>
            </a:r>
            <a:r>
              <a:rPr lang="en-US" altLang="pt-BR" sz="1800"/>
              <a:t> de </a:t>
            </a:r>
            <a:r>
              <a:rPr lang="en-US" altLang="pt-BR" sz="1800" b="1" i="1">
                <a:solidFill>
                  <a:srgbClr val="FAFD00"/>
                </a:solidFill>
              </a:rPr>
              <a:t>K</a:t>
            </a:r>
            <a:r>
              <a:rPr lang="en-US" altLang="pt-BR" sz="1800" b="1">
                <a:solidFill>
                  <a:srgbClr val="FAFD00"/>
                </a:solidFill>
              </a:rPr>
              <a:t> -&gt; {1,..,</a:t>
            </a:r>
            <a:r>
              <a:rPr lang="en-US" altLang="pt-BR" sz="1800" b="1" i="1">
                <a:solidFill>
                  <a:srgbClr val="FAFD00"/>
                </a:solidFill>
              </a:rPr>
              <a:t>b</a:t>
            </a:r>
            <a:r>
              <a:rPr lang="en-US" altLang="pt-BR" sz="1800" b="1">
                <a:solidFill>
                  <a:srgbClr val="FAFD00"/>
                </a:solidFill>
              </a:rPr>
              <a:t>}</a:t>
            </a:r>
            <a:r>
              <a:rPr lang="en-US" altLang="pt-BR" sz="1800"/>
              <a:t>, onde </a:t>
            </a:r>
            <a:r>
              <a:rPr lang="en-US" altLang="pt-BR" sz="1800" b="1" i="1">
                <a:solidFill>
                  <a:srgbClr val="FAFD00"/>
                </a:solidFill>
              </a:rPr>
              <a:t>K = </a:t>
            </a:r>
            <a:r>
              <a:rPr lang="en-US" altLang="pt-BR" sz="1800" b="1">
                <a:solidFill>
                  <a:srgbClr val="FAFD00"/>
                </a:solidFill>
              </a:rPr>
              <a:t>{</a:t>
            </a:r>
            <a:r>
              <a:rPr lang="en-US" altLang="pt-BR" sz="1800" b="1" i="1">
                <a:solidFill>
                  <a:srgbClr val="FAFD00"/>
                </a:solidFill>
              </a:rPr>
              <a:t>k</a:t>
            </a:r>
            <a:r>
              <a:rPr lang="en-US" altLang="pt-BR" sz="1800" b="1" i="1" baseline="-25000">
                <a:solidFill>
                  <a:srgbClr val="FAFD00"/>
                </a:solidFill>
              </a:rPr>
              <a:t>0</a:t>
            </a:r>
            <a:r>
              <a:rPr lang="en-US" altLang="pt-BR" sz="1800" b="1" i="1">
                <a:solidFill>
                  <a:srgbClr val="FAFD00"/>
                </a:solidFill>
              </a:rPr>
              <a:t>,...,k</a:t>
            </a:r>
            <a:r>
              <a:rPr lang="en-US" altLang="pt-BR" sz="1800" b="1" i="1" baseline="-25000">
                <a:solidFill>
                  <a:srgbClr val="FAFD00"/>
                </a:solidFill>
              </a:rPr>
              <a:t>m</a:t>
            </a:r>
            <a:r>
              <a:rPr lang="en-US" altLang="pt-BR" sz="1800" b="1">
                <a:solidFill>
                  <a:srgbClr val="FAFD00"/>
                </a:solidFill>
              </a:rPr>
              <a:t>}</a:t>
            </a:r>
            <a:r>
              <a:rPr lang="en-US" altLang="pt-BR" sz="1800"/>
              <a:t> é o conjunto de todos os valores de chave possíveis no universo de dados em questão.</a:t>
            </a:r>
          </a:p>
          <a:p>
            <a:pPr marL="457200" indent="-457200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Deve dividir o universo de chaves </a:t>
            </a:r>
            <a:r>
              <a:rPr lang="en-US" altLang="pt-BR" sz="2000" b="1" i="1">
                <a:solidFill>
                  <a:srgbClr val="FAFD00"/>
                </a:solidFill>
              </a:rPr>
              <a:t>K = </a:t>
            </a:r>
            <a:r>
              <a:rPr lang="en-US" altLang="pt-BR" sz="2000" b="1">
                <a:solidFill>
                  <a:srgbClr val="FAFD00"/>
                </a:solidFill>
              </a:rPr>
              <a:t>{</a:t>
            </a:r>
            <a:r>
              <a:rPr lang="en-US" altLang="pt-BR" sz="2000" b="1" i="1">
                <a:solidFill>
                  <a:srgbClr val="FAFD00"/>
                </a:solidFill>
              </a:rPr>
              <a:t>k</a:t>
            </a:r>
            <a:r>
              <a:rPr lang="en-US" altLang="pt-BR" sz="2000" b="1" i="1" baseline="-25000">
                <a:solidFill>
                  <a:srgbClr val="FAFD00"/>
                </a:solidFill>
              </a:rPr>
              <a:t>0</a:t>
            </a:r>
            <a:r>
              <a:rPr lang="en-US" altLang="pt-BR" sz="2000" b="1" i="1">
                <a:solidFill>
                  <a:srgbClr val="FAFD00"/>
                </a:solidFill>
              </a:rPr>
              <a:t>,...,k</a:t>
            </a:r>
            <a:r>
              <a:rPr lang="en-US" altLang="pt-BR" sz="2000" b="1" i="1" baseline="-25000">
                <a:solidFill>
                  <a:srgbClr val="FAFD00"/>
                </a:solidFill>
              </a:rPr>
              <a:t>m</a:t>
            </a:r>
            <a:r>
              <a:rPr lang="en-US" altLang="pt-BR" sz="2000" b="1">
                <a:solidFill>
                  <a:srgbClr val="FAFD00"/>
                </a:solidFill>
              </a:rPr>
              <a:t>}</a:t>
            </a:r>
            <a:r>
              <a:rPr lang="en-US" altLang="pt-BR" sz="2000"/>
              <a:t> em </a:t>
            </a:r>
            <a:r>
              <a:rPr lang="en-US" altLang="pt-BR" sz="2000" b="1" i="1">
                <a:solidFill>
                  <a:srgbClr val="FAFD00"/>
                </a:solidFill>
              </a:rPr>
              <a:t>b</a:t>
            </a:r>
            <a:r>
              <a:rPr lang="en-US" altLang="pt-BR" sz="2000"/>
              <a:t> subconjuntos de mesmo tamanho.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A probabilidade de uma chave </a:t>
            </a:r>
            <a:r>
              <a:rPr lang="en-US" altLang="pt-BR" sz="1800" b="1" i="1">
                <a:solidFill>
                  <a:srgbClr val="FAFD00"/>
                </a:solidFill>
              </a:rPr>
              <a:t>k</a:t>
            </a:r>
            <a:r>
              <a:rPr lang="en-US" altLang="pt-BR" sz="1800" b="1" i="1" baseline="-25000">
                <a:solidFill>
                  <a:srgbClr val="FAFD00"/>
                </a:solidFill>
              </a:rPr>
              <a:t>j</a:t>
            </a:r>
            <a:r>
              <a:rPr lang="en-US" altLang="pt-BR" sz="1800" b="1">
                <a:solidFill>
                  <a:srgbClr val="FAFD00"/>
                </a:solidFill>
              </a:rPr>
              <a:t> </a:t>
            </a:r>
            <a:r>
              <a:rPr lang="en-US" altLang="pt-BR" sz="1800" b="1">
                <a:solidFill>
                  <a:srgbClr val="FAFD00"/>
                </a:solidFill>
                <a:latin typeface="Symbol" pitchFamily="16" charset="2"/>
              </a:rPr>
              <a:t></a:t>
            </a:r>
            <a:r>
              <a:rPr lang="en-US" altLang="pt-BR" sz="1800" b="1">
                <a:solidFill>
                  <a:srgbClr val="FAFD00"/>
                </a:solidFill>
              </a:rPr>
              <a:t> </a:t>
            </a:r>
            <a:r>
              <a:rPr lang="en-US" altLang="pt-BR" sz="1800" b="1" i="1">
                <a:solidFill>
                  <a:srgbClr val="FAFD00"/>
                </a:solidFill>
              </a:rPr>
              <a:t>K </a:t>
            </a:r>
            <a:r>
              <a:rPr lang="en-US" altLang="pt-BR" sz="1800"/>
              <a:t>aleatória qualquer cair em um dos subconjuntos </a:t>
            </a:r>
            <a:r>
              <a:rPr lang="en-US" altLang="pt-BR" sz="1800" b="1" i="1">
                <a:solidFill>
                  <a:srgbClr val="FAFD00"/>
                </a:solidFill>
              </a:rPr>
              <a:t>b</a:t>
            </a:r>
            <a:r>
              <a:rPr lang="en-US" altLang="pt-BR" sz="1800" b="1" i="1" baseline="-25000">
                <a:solidFill>
                  <a:srgbClr val="FAFD00"/>
                </a:solidFill>
              </a:rPr>
              <a:t>i</a:t>
            </a:r>
            <a:r>
              <a:rPr lang="en-US" altLang="pt-BR" sz="1800" b="1" i="1">
                <a:solidFill>
                  <a:srgbClr val="FAFD00"/>
                </a:solidFill>
              </a:rPr>
              <a:t> </a:t>
            </a:r>
            <a:r>
              <a:rPr lang="en-US" altLang="pt-BR" sz="1800" b="1">
                <a:solidFill>
                  <a:srgbClr val="FAFD00"/>
                </a:solidFill>
              </a:rPr>
              <a:t>:</a:t>
            </a:r>
            <a:r>
              <a:rPr lang="en-US" altLang="pt-BR" sz="1800" b="1" i="1">
                <a:solidFill>
                  <a:srgbClr val="FAFD00"/>
                </a:solidFill>
              </a:rPr>
              <a:t> i </a:t>
            </a:r>
            <a:r>
              <a:rPr lang="en-US" altLang="pt-BR" sz="1800" b="1">
                <a:solidFill>
                  <a:srgbClr val="FAFD00"/>
                </a:solidFill>
                <a:latin typeface="Symbol" pitchFamily="16" charset="2"/>
              </a:rPr>
              <a:t></a:t>
            </a:r>
            <a:r>
              <a:rPr lang="en-US" altLang="pt-BR" sz="1800" b="1" i="1">
                <a:solidFill>
                  <a:srgbClr val="FAFD00"/>
                </a:solidFill>
              </a:rPr>
              <a:t> </a:t>
            </a:r>
            <a:r>
              <a:rPr lang="en-US" altLang="pt-BR" sz="1800" b="1">
                <a:solidFill>
                  <a:srgbClr val="FAFD00"/>
                </a:solidFill>
              </a:rPr>
              <a:t>[1</a:t>
            </a:r>
            <a:r>
              <a:rPr lang="en-US" altLang="pt-BR" sz="1800" b="1" i="1">
                <a:solidFill>
                  <a:srgbClr val="FAFD00"/>
                </a:solidFill>
              </a:rPr>
              <a:t>,b</a:t>
            </a:r>
            <a:r>
              <a:rPr lang="en-US" altLang="pt-BR" sz="1800" b="1">
                <a:solidFill>
                  <a:srgbClr val="FAFD00"/>
                </a:solidFill>
              </a:rPr>
              <a:t>]</a:t>
            </a:r>
            <a:r>
              <a:rPr lang="en-US" altLang="pt-BR" sz="1800"/>
              <a:t> deve ser </a:t>
            </a:r>
            <a:r>
              <a:rPr lang="en-US" altLang="pt-BR" sz="1800" b="1" u="sng">
                <a:solidFill>
                  <a:srgbClr val="FC0128"/>
                </a:solidFill>
              </a:rPr>
              <a:t>uniforme</a:t>
            </a:r>
            <a:r>
              <a:rPr lang="en-US" altLang="pt-BR" sz="1800"/>
              <a:t>;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se a função de Hashing não dividir </a:t>
            </a:r>
            <a:r>
              <a:rPr lang="en-US" altLang="pt-BR" sz="1800" b="1" i="1">
                <a:solidFill>
                  <a:srgbClr val="FAFD00"/>
                </a:solidFill>
              </a:rPr>
              <a:t>K </a:t>
            </a:r>
            <a:r>
              <a:rPr lang="en-US" altLang="pt-BR" sz="1800"/>
              <a:t>uniformemente entre os </a:t>
            </a:r>
            <a:r>
              <a:rPr lang="en-US" altLang="pt-BR" sz="1800" b="1" i="1">
                <a:solidFill>
                  <a:srgbClr val="FAFD00"/>
                </a:solidFill>
              </a:rPr>
              <a:t>b</a:t>
            </a:r>
            <a:r>
              <a:rPr lang="en-US" altLang="pt-BR" sz="1800" b="1" i="1" baseline="-25000">
                <a:solidFill>
                  <a:srgbClr val="FAFD00"/>
                </a:solidFill>
              </a:rPr>
              <a:t>i</a:t>
            </a:r>
            <a:r>
              <a:rPr lang="en-US" altLang="pt-BR" sz="1800"/>
              <a:t>, a tabela de hashing pode degenerar:</a:t>
            </a:r>
          </a:p>
          <a:p>
            <a:pPr marL="1255713" lvl="2" indent="-341313">
              <a:lnSpc>
                <a:spcPct val="80000"/>
              </a:lnSpc>
              <a:spcBef>
                <a:spcPts val="4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600"/>
              <a:t>o pior caso de degeneração é aquele onde todas as chaves caem em um único conjunto </a:t>
            </a:r>
            <a:r>
              <a:rPr lang="en-US" altLang="pt-BR" sz="1600" b="1" i="1">
                <a:solidFill>
                  <a:srgbClr val="FAFD00"/>
                </a:solidFill>
              </a:rPr>
              <a:t>b</a:t>
            </a:r>
            <a:r>
              <a:rPr lang="en-US" altLang="pt-BR" sz="1600" b="1" i="1" baseline="-25000">
                <a:solidFill>
                  <a:srgbClr val="FAFD00"/>
                </a:solidFill>
              </a:rPr>
              <a:t>i</a:t>
            </a:r>
            <a:r>
              <a:rPr lang="en-US" altLang="pt-BR" sz="1600"/>
              <a:t>.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A função “primeira letra” do exemplo anterior é um exemplo de uma função ruim:</a:t>
            </a:r>
          </a:p>
          <a:p>
            <a:pPr marL="1255713" lvl="2" indent="-341313">
              <a:lnSpc>
                <a:spcPct val="80000"/>
              </a:lnSpc>
              <a:spcBef>
                <a:spcPts val="4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600"/>
              <a:t>a letra do alfabeto com a qual um nome inicia não é distribuída uniformememente. Quantos nomes começam com “X”?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/>
              <a:t>Funções de Hashing</a:t>
            </a: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7200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Para garantir a distribuição uniforme de um universo de chaves entre </a:t>
            </a:r>
            <a:r>
              <a:rPr lang="en-US" altLang="pt-BR" sz="2000" b="1" i="1">
                <a:solidFill>
                  <a:srgbClr val="FAFD00"/>
                </a:solidFill>
              </a:rPr>
              <a:t>b</a:t>
            </a:r>
            <a:r>
              <a:rPr lang="en-US" altLang="pt-BR" sz="2000"/>
              <a:t> conjuntos, foram desenvolvidas 4 técnicas principais.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Lembre-se: a função de hashing </a:t>
            </a:r>
            <a:r>
              <a:rPr lang="en-US" altLang="pt-BR" sz="1800" b="1" i="1">
                <a:solidFill>
                  <a:srgbClr val="FAFD00"/>
                </a:solidFill>
              </a:rPr>
              <a:t>h(k</a:t>
            </a:r>
            <a:r>
              <a:rPr lang="en-US" altLang="pt-BR" sz="1800" b="1" i="1" baseline="-25000">
                <a:solidFill>
                  <a:srgbClr val="FAFD00"/>
                </a:solidFill>
              </a:rPr>
              <a:t>j</a:t>
            </a:r>
            <a:r>
              <a:rPr lang="en-US" altLang="pt-BR" sz="1800" b="1" i="1">
                <a:solidFill>
                  <a:srgbClr val="FAFD00"/>
                </a:solidFill>
              </a:rPr>
              <a:t>) -&gt; </a:t>
            </a:r>
            <a:r>
              <a:rPr lang="en-US" altLang="pt-BR" sz="1800" b="1">
                <a:solidFill>
                  <a:srgbClr val="FAFD00"/>
                </a:solidFill>
              </a:rPr>
              <a:t>[1</a:t>
            </a:r>
            <a:r>
              <a:rPr lang="en-US" altLang="pt-BR" sz="1800" b="1" i="1">
                <a:solidFill>
                  <a:srgbClr val="FAFD00"/>
                </a:solidFill>
              </a:rPr>
              <a:t>,b</a:t>
            </a:r>
            <a:r>
              <a:rPr lang="en-US" altLang="pt-BR" sz="1800" b="1">
                <a:solidFill>
                  <a:srgbClr val="FAFD00"/>
                </a:solidFill>
              </a:rPr>
              <a:t>]</a:t>
            </a:r>
            <a:r>
              <a:rPr lang="en-US" altLang="pt-BR" sz="1800"/>
              <a:t> toma uma chave </a:t>
            </a:r>
            <a:br>
              <a:rPr lang="en-US" altLang="pt-BR" sz="1800"/>
            </a:br>
            <a:r>
              <a:rPr lang="en-US" altLang="pt-BR" sz="1800" b="1" i="1">
                <a:solidFill>
                  <a:srgbClr val="FAFD00"/>
                </a:solidFill>
              </a:rPr>
              <a:t>k</a:t>
            </a:r>
            <a:r>
              <a:rPr lang="en-US" altLang="pt-BR" sz="1800" b="1" i="1" baseline="-25000">
                <a:solidFill>
                  <a:srgbClr val="FAFD00"/>
                </a:solidFill>
              </a:rPr>
              <a:t>j</a:t>
            </a:r>
            <a:r>
              <a:rPr lang="en-US" altLang="pt-BR" sz="1800" b="1" i="1">
                <a:solidFill>
                  <a:srgbClr val="FAFD00"/>
                </a:solidFill>
              </a:rPr>
              <a:t> </a:t>
            </a:r>
            <a:r>
              <a:rPr lang="en-US" altLang="pt-BR" sz="1800" b="1">
                <a:solidFill>
                  <a:srgbClr val="FAFD00"/>
                </a:solidFill>
                <a:latin typeface="Symbol" pitchFamily="16" charset="2"/>
              </a:rPr>
              <a:t></a:t>
            </a:r>
            <a:r>
              <a:rPr lang="en-US" altLang="pt-BR" sz="1800" b="1">
                <a:solidFill>
                  <a:srgbClr val="FAFD00"/>
                </a:solidFill>
              </a:rPr>
              <a:t>{</a:t>
            </a:r>
            <a:r>
              <a:rPr lang="en-US" altLang="pt-BR" sz="1800" b="1" i="1">
                <a:solidFill>
                  <a:srgbClr val="FAFD00"/>
                </a:solidFill>
              </a:rPr>
              <a:t>k</a:t>
            </a:r>
            <a:r>
              <a:rPr lang="en-US" altLang="pt-BR" sz="1800" b="1" i="1" baseline="-25000">
                <a:solidFill>
                  <a:srgbClr val="FAFD00"/>
                </a:solidFill>
              </a:rPr>
              <a:t>0</a:t>
            </a:r>
            <a:r>
              <a:rPr lang="en-US" altLang="pt-BR" sz="1800" b="1" i="1">
                <a:solidFill>
                  <a:srgbClr val="FAFD00"/>
                </a:solidFill>
              </a:rPr>
              <a:t>,…,k</a:t>
            </a:r>
            <a:r>
              <a:rPr lang="en-US" altLang="pt-BR" sz="1800" b="1" i="1" baseline="-25000">
                <a:solidFill>
                  <a:srgbClr val="FAFD00"/>
                </a:solidFill>
              </a:rPr>
              <a:t>m</a:t>
            </a:r>
            <a:r>
              <a:rPr lang="en-US" altLang="pt-BR" sz="1800" b="1">
                <a:solidFill>
                  <a:srgbClr val="FAFD00"/>
                </a:solidFill>
              </a:rPr>
              <a:t>}</a:t>
            </a:r>
            <a:r>
              <a:rPr lang="en-US" altLang="pt-BR" sz="1800"/>
              <a:t> e devolve um número </a:t>
            </a:r>
            <a:r>
              <a:rPr lang="en-US" altLang="pt-BR" sz="1800" b="1" i="1">
                <a:solidFill>
                  <a:srgbClr val="FAFD00"/>
                </a:solidFill>
              </a:rPr>
              <a:t>i</a:t>
            </a:r>
            <a:r>
              <a:rPr lang="en-US" altLang="pt-BR" sz="1800"/>
              <a:t>, que é o índice do subconjunto </a:t>
            </a:r>
            <a:r>
              <a:rPr lang="en-US" altLang="pt-BR" sz="1800" b="1" i="1">
                <a:solidFill>
                  <a:srgbClr val="FAFD00"/>
                </a:solidFill>
              </a:rPr>
              <a:t>b</a:t>
            </a:r>
            <a:r>
              <a:rPr lang="en-US" altLang="pt-BR" sz="1800" b="1" i="1" baseline="-25000">
                <a:solidFill>
                  <a:srgbClr val="FAFD00"/>
                </a:solidFill>
              </a:rPr>
              <a:t>i</a:t>
            </a:r>
            <a:r>
              <a:rPr lang="en-US" altLang="pt-BR" sz="1800" b="1" i="1">
                <a:solidFill>
                  <a:srgbClr val="FAFD00"/>
                </a:solidFill>
              </a:rPr>
              <a:t> </a:t>
            </a:r>
            <a:r>
              <a:rPr lang="en-US" altLang="pt-BR" sz="1800" b="1">
                <a:solidFill>
                  <a:srgbClr val="FAFD00"/>
                </a:solidFill>
              </a:rPr>
              <a:t>:</a:t>
            </a:r>
            <a:r>
              <a:rPr lang="en-US" altLang="pt-BR" sz="1800" b="1" i="1">
                <a:solidFill>
                  <a:srgbClr val="FAFD00"/>
                </a:solidFill>
              </a:rPr>
              <a:t> i </a:t>
            </a:r>
            <a:r>
              <a:rPr lang="en-US" altLang="pt-BR" sz="1800" b="1">
                <a:solidFill>
                  <a:srgbClr val="FAFD00"/>
                </a:solidFill>
                <a:latin typeface="Symbol" pitchFamily="16" charset="2"/>
              </a:rPr>
              <a:t></a:t>
            </a:r>
            <a:r>
              <a:rPr lang="en-US" altLang="pt-BR" sz="1800" b="1" i="1">
                <a:solidFill>
                  <a:srgbClr val="FAFD00"/>
                </a:solidFill>
              </a:rPr>
              <a:t> </a:t>
            </a:r>
            <a:r>
              <a:rPr lang="en-US" altLang="pt-BR" sz="1800" b="1">
                <a:solidFill>
                  <a:srgbClr val="FAFD00"/>
                </a:solidFill>
              </a:rPr>
              <a:t>[1</a:t>
            </a:r>
            <a:r>
              <a:rPr lang="en-US" altLang="pt-BR" sz="1800" b="1" i="1">
                <a:solidFill>
                  <a:srgbClr val="FAFD00"/>
                </a:solidFill>
              </a:rPr>
              <a:t>,b</a:t>
            </a:r>
            <a:r>
              <a:rPr lang="en-US" altLang="pt-BR" sz="1800" b="1">
                <a:solidFill>
                  <a:srgbClr val="FAFD00"/>
                </a:solidFill>
              </a:rPr>
              <a:t>]</a:t>
            </a:r>
            <a:r>
              <a:rPr lang="en-US" altLang="pt-BR" sz="1800"/>
              <a:t> onde o elemento possuidor dessa chave vai ser colocado;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as funções de hashing abordadas adiante supõem sempre uma chave simples, um único dado, seja string ou número, sobre o qual será efetuado o cálculo.</a:t>
            </a:r>
          </a:p>
          <a:p>
            <a:pPr marL="1255713" lvl="2" indent="-341313">
              <a:lnSpc>
                <a:spcPct val="80000"/>
              </a:lnSpc>
              <a:spcBef>
                <a:spcPts val="4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600"/>
              <a:t>Hashing sobre mais de uma chave, por exemplo “Nome” E “CPF” também é possível, mas implica em funções mais complexas.</a:t>
            </a:r>
          </a:p>
          <a:p>
            <a:pPr marL="457200" indent="-457200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Principais Funções de Hashing: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Divisão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Meio do Quadrado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Folding ou Desdobramento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Análise de Dígitos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/>
              <a:t>Divisão</a:t>
            </a:r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7200">
              <a:spcBef>
                <a:spcPts val="4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600"/>
              <a:t>Forma mais simples e mais utilizada para função de hashing;</a:t>
            </a:r>
          </a:p>
          <a:p>
            <a:pPr marL="457200" indent="-457200">
              <a:spcBef>
                <a:spcPts val="4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600"/>
              <a:t>o endereço de um elemento na tabela de hashing é dado simplesmente pelo resto da divisão da sua chave por </a:t>
            </a:r>
            <a:r>
              <a:rPr lang="en-US" altLang="pt-BR" sz="1600" b="1" i="1">
                <a:solidFill>
                  <a:srgbClr val="FAFD00"/>
                </a:solidFill>
              </a:rPr>
              <a:t>b</a:t>
            </a:r>
            <a:r>
              <a:rPr lang="en-US" altLang="pt-BR" sz="1600"/>
              <a:t>: </a:t>
            </a:r>
            <a:r>
              <a:rPr lang="en-US" altLang="pt-BR" sz="1600" b="1" i="1">
                <a:solidFill>
                  <a:srgbClr val="FAFD00"/>
                </a:solidFill>
              </a:rPr>
              <a:t>h</a:t>
            </a:r>
            <a:r>
              <a:rPr lang="en-US" altLang="pt-BR" sz="1600" b="1">
                <a:solidFill>
                  <a:srgbClr val="FAFD00"/>
                </a:solidFill>
              </a:rPr>
              <a:t>(</a:t>
            </a:r>
            <a:r>
              <a:rPr lang="en-US" altLang="pt-BR" sz="1600" b="1" i="1">
                <a:solidFill>
                  <a:srgbClr val="FAFD00"/>
                </a:solidFill>
              </a:rPr>
              <a:t>k</a:t>
            </a:r>
            <a:r>
              <a:rPr lang="en-US" altLang="pt-BR" sz="1600" b="1" i="1" baseline="-25000">
                <a:solidFill>
                  <a:srgbClr val="FAFD00"/>
                </a:solidFill>
              </a:rPr>
              <a:t>j</a:t>
            </a:r>
            <a:r>
              <a:rPr lang="en-US" altLang="pt-BR" sz="1600" b="1">
                <a:solidFill>
                  <a:srgbClr val="FAFD00"/>
                </a:solidFill>
              </a:rPr>
              <a:t>)</a:t>
            </a:r>
            <a:r>
              <a:rPr lang="en-US" altLang="pt-BR" sz="1600" b="1" i="1">
                <a:solidFill>
                  <a:srgbClr val="FAFD00"/>
                </a:solidFill>
              </a:rPr>
              <a:t> = mod(k</a:t>
            </a:r>
            <a:r>
              <a:rPr lang="en-US" altLang="pt-BR" sz="1600" b="1" i="1" baseline="-25000">
                <a:solidFill>
                  <a:srgbClr val="FAFD00"/>
                </a:solidFill>
              </a:rPr>
              <a:t>j</a:t>
            </a:r>
            <a:r>
              <a:rPr lang="en-US" altLang="pt-BR" sz="1600" b="1" i="1">
                <a:solidFill>
                  <a:srgbClr val="FAFD00"/>
                </a:solidFill>
              </a:rPr>
              <a:t>,b) + </a:t>
            </a:r>
            <a:r>
              <a:rPr lang="en-US" altLang="pt-BR" sz="1600" b="1">
                <a:solidFill>
                  <a:srgbClr val="FAFD00"/>
                </a:solidFill>
              </a:rPr>
              <a:t>1</a:t>
            </a:r>
            <a:r>
              <a:rPr lang="en-US" altLang="pt-BR" sz="1600"/>
              <a:t>.</a:t>
            </a:r>
          </a:p>
          <a:p>
            <a:pPr marL="836613" lvl="1" indent="-379413">
              <a:spcBef>
                <a:spcPts val="3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400"/>
              <a:t>O termo “+ 1” é para numeração de </a:t>
            </a:r>
            <a:r>
              <a:rPr lang="en-US" altLang="pt-BR" sz="1400" b="1" i="1">
                <a:solidFill>
                  <a:srgbClr val="FAFD00"/>
                </a:solidFill>
              </a:rPr>
              <a:t>b</a:t>
            </a:r>
            <a:r>
              <a:rPr lang="en-US" altLang="pt-BR" sz="1400" b="1" i="1" baseline="-25000">
                <a:solidFill>
                  <a:srgbClr val="FAFD00"/>
                </a:solidFill>
              </a:rPr>
              <a:t>i</a:t>
            </a:r>
            <a:r>
              <a:rPr lang="en-US" altLang="pt-BR" sz="1400" b="1" i="1">
                <a:solidFill>
                  <a:srgbClr val="FAFD00"/>
                </a:solidFill>
              </a:rPr>
              <a:t> </a:t>
            </a:r>
            <a:r>
              <a:rPr lang="en-US" altLang="pt-BR" sz="1400" b="1">
                <a:solidFill>
                  <a:srgbClr val="FAFD00"/>
                </a:solidFill>
              </a:rPr>
              <a:t>:</a:t>
            </a:r>
            <a:r>
              <a:rPr lang="en-US" altLang="pt-BR" sz="1400" b="1" i="1">
                <a:solidFill>
                  <a:srgbClr val="FAFD00"/>
                </a:solidFill>
              </a:rPr>
              <a:t> i </a:t>
            </a:r>
            <a:r>
              <a:rPr lang="en-US" altLang="pt-BR" sz="1400" b="1">
                <a:solidFill>
                  <a:srgbClr val="FAFD00"/>
                </a:solidFill>
                <a:latin typeface="Symbol" pitchFamily="16" charset="2"/>
              </a:rPr>
              <a:t></a:t>
            </a:r>
            <a:r>
              <a:rPr lang="en-US" altLang="pt-BR" sz="1400" b="1" i="1">
                <a:solidFill>
                  <a:srgbClr val="FAFD00"/>
                </a:solidFill>
              </a:rPr>
              <a:t> </a:t>
            </a:r>
            <a:r>
              <a:rPr lang="en-US" altLang="pt-BR" sz="1400" b="1">
                <a:solidFill>
                  <a:srgbClr val="FAFD00"/>
                </a:solidFill>
              </a:rPr>
              <a:t>[1</a:t>
            </a:r>
            <a:r>
              <a:rPr lang="en-US" altLang="pt-BR" sz="1400" b="1" i="1">
                <a:solidFill>
                  <a:srgbClr val="FAFD00"/>
                </a:solidFill>
              </a:rPr>
              <a:t>,b</a:t>
            </a:r>
            <a:r>
              <a:rPr lang="en-US" altLang="pt-BR" sz="1400" b="1">
                <a:solidFill>
                  <a:srgbClr val="FAFD00"/>
                </a:solidFill>
              </a:rPr>
              <a:t>]</a:t>
            </a:r>
            <a:r>
              <a:rPr lang="en-US" altLang="pt-BR" sz="1400"/>
              <a:t> a partir de 1.</a:t>
            </a:r>
          </a:p>
          <a:p>
            <a:pPr marL="457200" indent="-457200">
              <a:spcBef>
                <a:spcPts val="4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600"/>
              <a:t>Funciona se a distribuição de valores de chave </a:t>
            </a:r>
            <a:r>
              <a:rPr lang="en-US" altLang="pt-BR" sz="1600" b="1" i="1">
                <a:solidFill>
                  <a:srgbClr val="FAFD00"/>
                </a:solidFill>
              </a:rPr>
              <a:t>k</a:t>
            </a:r>
            <a:r>
              <a:rPr lang="en-US" altLang="pt-BR" sz="1600" b="1" i="1" baseline="-25000">
                <a:solidFill>
                  <a:srgbClr val="FAFD00"/>
                </a:solidFill>
              </a:rPr>
              <a:t>j</a:t>
            </a:r>
            <a:r>
              <a:rPr lang="en-US" altLang="pt-BR" sz="1600"/>
              <a:t>  for uniforme em seu domínio </a:t>
            </a:r>
            <a:r>
              <a:rPr lang="en-US" altLang="pt-BR" sz="1600" b="1" i="1">
                <a:solidFill>
                  <a:srgbClr val="FAFD00"/>
                </a:solidFill>
              </a:rPr>
              <a:t>K</a:t>
            </a:r>
            <a:r>
              <a:rPr lang="en-US" altLang="pt-BR" sz="1600"/>
              <a:t>:</a:t>
            </a:r>
          </a:p>
          <a:p>
            <a:pPr marL="836613" lvl="1" indent="-379413">
              <a:spcBef>
                <a:spcPts val="3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400"/>
              <a:t>se as chaves, mesmo sendo numéricas, possuem uma </a:t>
            </a:r>
            <a:r>
              <a:rPr lang="en-US" altLang="pt-BR" sz="1400">
                <a:solidFill>
                  <a:srgbClr val="F57B49"/>
                </a:solidFill>
              </a:rPr>
              <a:t>regra de formação</a:t>
            </a:r>
            <a:r>
              <a:rPr lang="en-US" altLang="pt-BR" sz="1400"/>
              <a:t> que faz com que estejam irregularmente distribuídas em seu domínio, o resto da divisão também não gera distribuição uniforme. Ex.: </a:t>
            </a:r>
            <a:r>
              <a:rPr lang="en-US" altLang="pt-BR" sz="1400">
                <a:solidFill>
                  <a:srgbClr val="F57B49"/>
                </a:solidFill>
              </a:rPr>
              <a:t>CPF</a:t>
            </a:r>
            <a:r>
              <a:rPr lang="en-US" altLang="pt-BR" sz="1400"/>
              <a:t>;</a:t>
            </a:r>
          </a:p>
          <a:p>
            <a:pPr marL="836613" lvl="1" indent="-379413">
              <a:spcBef>
                <a:spcPts val="3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400"/>
              <a:t>uma ajuda sugerida é a utilização somente de números primos de valores altos (acima de 20) como valores para </a:t>
            </a:r>
            <a:r>
              <a:rPr lang="en-US" altLang="pt-BR" sz="1400" b="1" i="1">
                <a:solidFill>
                  <a:srgbClr val="FAFD00"/>
                </a:solidFill>
              </a:rPr>
              <a:t>b</a:t>
            </a:r>
            <a:r>
              <a:rPr lang="en-US" altLang="pt-BR" sz="1400"/>
              <a:t>.</a:t>
            </a:r>
          </a:p>
          <a:p>
            <a:pPr marL="457200" indent="-457200">
              <a:spcBef>
                <a:spcPts val="4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600"/>
              <a:t>Para chaves alfanuméricas pode-se utilizar a soma de todos os valores numéricos dos caracteres da chave como base:</a:t>
            </a:r>
          </a:p>
          <a:p>
            <a:pPr marL="836613" lvl="1" indent="-379413">
              <a:spcBef>
                <a:spcPts val="3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400"/>
              <a:t>antigamente utilizava-se simplesmente a representação binária do string como “numero”. É ruim porque para valores de </a:t>
            </a:r>
            <a:r>
              <a:rPr lang="en-US" altLang="pt-BR" sz="1400" b="1" i="1">
                <a:solidFill>
                  <a:srgbClr val="FAFD00"/>
                </a:solidFill>
              </a:rPr>
              <a:t>b</a:t>
            </a:r>
            <a:r>
              <a:rPr lang="en-US" altLang="pt-BR" sz="1400"/>
              <a:t> pequenos, toda a parte “mais alta” do string é ignorada.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/>
              <a:t>Divisão</a:t>
            </a:r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7200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Exemplo:</a:t>
            </a:r>
          </a:p>
          <a:p>
            <a:pPr marL="457200" indent="-457200">
              <a:lnSpc>
                <a:spcPct val="80000"/>
              </a:lnSpc>
              <a:spcBef>
                <a:spcPts val="50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	</a:t>
            </a:r>
          </a:p>
          <a:p>
            <a:pPr marL="457200" indent="-457200">
              <a:lnSpc>
                <a:spcPct val="80000"/>
              </a:lnSpc>
              <a:spcBef>
                <a:spcPts val="50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Suponha b=1.000 e a sequinte seqüência de chaves [</a:t>
            </a:r>
            <a:r>
              <a:rPr lang="en-US" altLang="pt-BR" sz="2000" i="1"/>
              <a:t>Villas et.al</a:t>
            </a:r>
            <a:r>
              <a:rPr lang="en-US" altLang="pt-BR" sz="2000"/>
              <a:t>.]: </a:t>
            </a:r>
            <a:br>
              <a:rPr lang="en-US" altLang="pt-BR" sz="2000"/>
            </a:br>
            <a:endParaRPr lang="en-US" altLang="pt-BR" sz="2000"/>
          </a:p>
          <a:p>
            <a:pPr marL="457200" indent="-457200">
              <a:lnSpc>
                <a:spcPct val="80000"/>
              </a:lnSpc>
              <a:spcBef>
                <a:spcPts val="50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>
                <a:solidFill>
                  <a:srgbClr val="F57B49"/>
                </a:solidFill>
              </a:rPr>
              <a:t>	1.030, 839, 10.054 e 2030</a:t>
            </a:r>
            <a:r>
              <a:rPr lang="en-US" altLang="pt-BR" sz="2000"/>
              <a:t>.</a:t>
            </a:r>
          </a:p>
          <a:p>
            <a:pPr marL="457200" indent="-457200">
              <a:lnSpc>
                <a:spcPct val="80000"/>
              </a:lnSpc>
              <a:spcBef>
                <a:spcPts val="50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endParaRPr lang="en-US" altLang="pt-BR" sz="2000"/>
          </a:p>
          <a:p>
            <a:pPr marL="457200" indent="-457200">
              <a:lnSpc>
                <a:spcPct val="80000"/>
              </a:lnSpc>
              <a:spcBef>
                <a:spcPts val="50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Teremos a seguinte distribuição:</a:t>
            </a:r>
          </a:p>
          <a:p>
            <a:pPr marL="838200" lvl="1" indent="-379413">
              <a:lnSpc>
                <a:spcPct val="80000"/>
              </a:lnSpc>
              <a:spcBef>
                <a:spcPts val="45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 b="1" u="sng">
                <a:solidFill>
                  <a:srgbClr val="F57B49"/>
                </a:solidFill>
                <a:latin typeface="Courier New" pitchFamily="49" charset="0"/>
              </a:rPr>
              <a:t>Chave			   Endereço</a:t>
            </a:r>
          </a:p>
          <a:p>
            <a:pPr marL="838200" lvl="1" indent="-379413">
              <a:lnSpc>
                <a:spcPct val="80000"/>
              </a:lnSpc>
              <a:spcBef>
                <a:spcPts val="45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 b="1">
                <a:solidFill>
                  <a:srgbClr val="F57B49"/>
                </a:solidFill>
                <a:latin typeface="Courier New" pitchFamily="49" charset="0"/>
              </a:rPr>
              <a:t> 1.030				  30</a:t>
            </a:r>
          </a:p>
          <a:p>
            <a:pPr marL="838200" lvl="1" indent="-379413">
              <a:lnSpc>
                <a:spcPct val="80000"/>
              </a:lnSpc>
              <a:spcBef>
                <a:spcPts val="45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 b="1">
                <a:solidFill>
                  <a:srgbClr val="F57B49"/>
                </a:solidFill>
                <a:latin typeface="Courier New" pitchFamily="49" charset="0"/>
              </a:rPr>
              <a:t>10.054				  54</a:t>
            </a:r>
          </a:p>
          <a:p>
            <a:pPr marL="838200" lvl="1" indent="-379413">
              <a:lnSpc>
                <a:spcPct val="80000"/>
              </a:lnSpc>
              <a:spcBef>
                <a:spcPts val="45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 b="1">
                <a:solidFill>
                  <a:srgbClr val="F57B49"/>
                </a:solidFill>
                <a:latin typeface="Courier New" pitchFamily="49" charset="0"/>
              </a:rPr>
              <a:t>   839				 839</a:t>
            </a:r>
          </a:p>
          <a:p>
            <a:pPr marL="838200" lvl="1" indent="-379413">
              <a:lnSpc>
                <a:spcPct val="80000"/>
              </a:lnSpc>
              <a:spcBef>
                <a:spcPts val="45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 b="1">
                <a:solidFill>
                  <a:srgbClr val="F57B49"/>
                </a:solidFill>
                <a:latin typeface="Courier New" pitchFamily="49" charset="0"/>
              </a:rPr>
              <a:t> 2.030				  30</a:t>
            </a:r>
          </a:p>
          <a:p>
            <a:pPr marL="838200" lvl="1" indent="-379413">
              <a:lnSpc>
                <a:spcPct val="80000"/>
              </a:lnSpc>
              <a:spcBef>
                <a:spcPts val="45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endParaRPr lang="en-US" altLang="pt-BR" sz="1800" b="1">
              <a:solidFill>
                <a:srgbClr val="F57B49"/>
              </a:solidFill>
              <a:latin typeface="Courier New" pitchFamily="49" charset="0"/>
            </a:endParaRPr>
          </a:p>
          <a:p>
            <a:pPr marL="457200" indent="-457200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Observe que 1.030 e 2.030 geram o mesmo endereço.</a:t>
            </a:r>
          </a:p>
          <a:p>
            <a:pPr marL="838200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A isto chama-se </a:t>
            </a:r>
            <a:r>
              <a:rPr lang="en-US" altLang="pt-BR" sz="1800">
                <a:solidFill>
                  <a:srgbClr val="FC0128"/>
                </a:solidFill>
              </a:rPr>
              <a:t>colisão</a:t>
            </a:r>
            <a:r>
              <a:rPr lang="en-US" altLang="pt-BR" sz="1800"/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/>
              <a:t>Meio do quadrado</a:t>
            </a:r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7200">
              <a:lnSpc>
                <a:spcPct val="90000"/>
              </a:lnSpc>
              <a:spcBef>
                <a:spcPts val="7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800"/>
              <a:t>Calculada em dois passos:</a:t>
            </a:r>
          </a:p>
          <a:p>
            <a:pPr marL="836613" lvl="1" indent="-379413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eleva-se a chave ao quadrado;</a:t>
            </a:r>
          </a:p>
          <a:p>
            <a:pPr marL="836613" lvl="1" indent="-379413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utiliza-se um determinado número de dígitos ou bits do meio do resultado.</a:t>
            </a:r>
          </a:p>
          <a:p>
            <a:pPr marL="457200" indent="-457200">
              <a:lnSpc>
                <a:spcPct val="90000"/>
              </a:lnSpc>
              <a:spcBef>
                <a:spcPts val="7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800"/>
              <a:t>Idéia geral:</a:t>
            </a:r>
          </a:p>
          <a:p>
            <a:pPr marL="836613" lvl="1" indent="-379413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A parte central de um número elevado ao quadrado depende dele como um todo.</a:t>
            </a:r>
          </a:p>
          <a:p>
            <a:pPr marL="457200" indent="-457200">
              <a:lnSpc>
                <a:spcPct val="90000"/>
              </a:lnSpc>
              <a:spcBef>
                <a:spcPts val="7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800"/>
              <a:t>Quando utilizamos diretamente bits:</a:t>
            </a:r>
          </a:p>
          <a:p>
            <a:pPr marL="836613" lvl="1" indent="-379413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se utilizarmos </a:t>
            </a:r>
            <a:r>
              <a:rPr lang="en-US" altLang="pt-BR" sz="2400" b="1" i="1">
                <a:solidFill>
                  <a:srgbClr val="F57B49"/>
                </a:solidFill>
              </a:rPr>
              <a:t>r</a:t>
            </a:r>
            <a:r>
              <a:rPr lang="en-US" altLang="pt-BR" sz="2400"/>
              <a:t> bits do meio do quadrado, podemos utilizar o seu valor para acessar diretamente uma tabela de </a:t>
            </a:r>
            <a:r>
              <a:rPr lang="en-US" altLang="pt-BR" b="1" i="1">
                <a:solidFill>
                  <a:srgbClr val="F57B49"/>
                </a:solidFill>
              </a:rPr>
              <a:t>2</a:t>
            </a:r>
            <a:r>
              <a:rPr lang="en-US" altLang="pt-BR" b="1" i="1" baseline="30000">
                <a:solidFill>
                  <a:srgbClr val="F57B49"/>
                </a:solidFill>
              </a:rPr>
              <a:t>r</a:t>
            </a:r>
            <a:r>
              <a:rPr lang="en-US" altLang="pt-BR"/>
              <a:t> </a:t>
            </a:r>
            <a:r>
              <a:rPr lang="en-US" altLang="pt-BR" sz="2400"/>
              <a:t>entradas.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 i="1"/>
              <a:t>Folding</a:t>
            </a:r>
            <a:r>
              <a:rPr lang="pt-BR" altLang="pt-BR" sz="4000"/>
              <a:t> ou desdobramento</a:t>
            </a:r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7200">
              <a:lnSpc>
                <a:spcPct val="12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Método para cadeias de caracteres:</a:t>
            </a:r>
          </a:p>
          <a:p>
            <a:pPr marL="836613" lvl="1" indent="-379413">
              <a:lnSpc>
                <a:spcPct val="12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inspirado na idéia de se ter uma tira de papel e de se dobrar essa tira formando um “bolinho” ou “sanfona”;</a:t>
            </a:r>
          </a:p>
          <a:p>
            <a:pPr marL="836613" lvl="1" indent="-379413">
              <a:lnSpc>
                <a:spcPct val="12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baseia-se em uma representação numérica de uma cadeia de caracteres.</a:t>
            </a:r>
          </a:p>
          <a:p>
            <a:pPr marL="1255713" lvl="2" indent="-341313">
              <a:lnSpc>
                <a:spcPct val="12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Pode ser binária ou ASCII.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Dois tipos:</a:t>
            </a:r>
          </a:p>
          <a:p>
            <a:pPr marL="836613" lvl="1" indent="-379413">
              <a:lnSpc>
                <a:spcPct val="120000"/>
              </a:lnSpc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i="1"/>
              <a:t>Shift Folding;</a:t>
            </a:r>
            <a:r>
              <a:rPr lang="en-US" altLang="pt-BR"/>
              <a:t> </a:t>
            </a:r>
          </a:p>
          <a:p>
            <a:pPr marL="836613" lvl="1" indent="-379413">
              <a:lnSpc>
                <a:spcPct val="120000"/>
              </a:lnSpc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i="1"/>
              <a:t>Limit Folding</a:t>
            </a:r>
            <a:r>
              <a:rPr lang="en-US" altLang="pt-BR"/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 i="1"/>
              <a:t>Shif Folding</a:t>
            </a:r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7200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Divido um string em pedaços, onde cada pedaço é representado numericamente e somo as partes.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Exemplo mais simples: somar o valor ASCII de todos os caracteres;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o resultado uso diretamente ou como chave para uma </a:t>
            </a:r>
            <a:r>
              <a:rPr lang="en-US" altLang="pt-BR" sz="1800" b="1" i="1">
                <a:solidFill>
                  <a:srgbClr val="FAFD00"/>
                </a:solidFill>
              </a:rPr>
              <a:t>h</a:t>
            </a:r>
            <a:r>
              <a:rPr lang="en-US" altLang="pt-BR" sz="1800" b="1">
                <a:solidFill>
                  <a:srgbClr val="FAFD00"/>
                </a:solidFill>
              </a:rPr>
              <a:t>´(</a:t>
            </a:r>
            <a:r>
              <a:rPr lang="en-US" altLang="pt-BR" sz="1800" b="1" i="1">
                <a:solidFill>
                  <a:srgbClr val="FAFD00"/>
                </a:solidFill>
              </a:rPr>
              <a:t>k</a:t>
            </a:r>
            <a:r>
              <a:rPr lang="en-US" altLang="pt-BR" sz="1800" b="1">
                <a:solidFill>
                  <a:srgbClr val="FAFD00"/>
                </a:solidFill>
              </a:rPr>
              <a:t>).</a:t>
            </a:r>
          </a:p>
          <a:p>
            <a:pPr marL="457200" indent="-457200">
              <a:lnSpc>
                <a:spcPct val="80000"/>
              </a:lnSpc>
              <a:spcBef>
                <a:spcPts val="500"/>
              </a:spcBef>
              <a:buClr>
                <a:srgbClr val="FAFD00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 b="1">
                <a:solidFill>
                  <a:srgbClr val="FAFD00"/>
                </a:solidFill>
              </a:rPr>
              <a:t>Exemplo: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Suponha que os valores ASCII de um string sejam os seguintes: </a:t>
            </a:r>
            <a:br>
              <a:rPr lang="en-US" altLang="pt-BR" sz="1800"/>
            </a:br>
            <a:r>
              <a:rPr lang="en-US" altLang="pt-BR" sz="1800">
                <a:solidFill>
                  <a:srgbClr val="FAFD00"/>
                </a:solidFill>
              </a:rPr>
              <a:t>123, 203, 241, 112 e 20.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O </a:t>
            </a:r>
            <a:r>
              <a:rPr lang="en-US" altLang="pt-BR" sz="1800" i="1"/>
              <a:t>folding</a:t>
            </a:r>
            <a:r>
              <a:rPr lang="en-US" altLang="pt-BR" sz="1800"/>
              <a:t> será:</a:t>
            </a:r>
          </a:p>
          <a:p>
            <a:pPr marL="2133600" lvl="4" indent="-303213">
              <a:lnSpc>
                <a:spcPct val="80000"/>
              </a:lnSpc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b="1">
                <a:solidFill>
                  <a:srgbClr val="FAFD00"/>
                </a:solidFill>
                <a:latin typeface="Courier New" pitchFamily="49" charset="0"/>
              </a:rPr>
              <a:t>123</a:t>
            </a:r>
          </a:p>
          <a:p>
            <a:pPr marL="2133600" lvl="4" indent="-303213">
              <a:lnSpc>
                <a:spcPct val="80000"/>
              </a:lnSpc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b="1">
                <a:solidFill>
                  <a:srgbClr val="FAFD00"/>
                </a:solidFill>
                <a:latin typeface="Courier New" pitchFamily="49" charset="0"/>
              </a:rPr>
              <a:t>203</a:t>
            </a:r>
          </a:p>
          <a:p>
            <a:pPr marL="2133600" lvl="4" indent="-303213">
              <a:lnSpc>
                <a:spcPct val="80000"/>
              </a:lnSpc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b="1">
                <a:solidFill>
                  <a:srgbClr val="FAFD00"/>
                </a:solidFill>
                <a:latin typeface="Courier New" pitchFamily="49" charset="0"/>
              </a:rPr>
              <a:t>241</a:t>
            </a:r>
          </a:p>
          <a:p>
            <a:pPr marL="2133600" lvl="4" indent="-303213">
              <a:lnSpc>
                <a:spcPct val="80000"/>
              </a:lnSpc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b="1">
                <a:solidFill>
                  <a:srgbClr val="FAFD00"/>
                </a:solidFill>
                <a:latin typeface="Courier New" pitchFamily="49" charset="0"/>
              </a:rPr>
              <a:t>112</a:t>
            </a:r>
          </a:p>
          <a:p>
            <a:pPr marL="2133600" lvl="4" indent="-303213">
              <a:lnSpc>
                <a:spcPct val="80000"/>
              </a:lnSpc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b="1" u="sng">
                <a:solidFill>
                  <a:srgbClr val="FAFD00"/>
                </a:solidFill>
                <a:latin typeface="Courier New" pitchFamily="49" charset="0"/>
              </a:rPr>
              <a:t> 20</a:t>
            </a:r>
          </a:p>
          <a:p>
            <a:pPr marL="2133600" lvl="4" indent="-303213">
              <a:lnSpc>
                <a:spcPct val="80000"/>
              </a:lnSpc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b="1">
                <a:solidFill>
                  <a:srgbClr val="FAFD00"/>
                </a:solidFill>
                <a:latin typeface="Courier New" pitchFamily="49" charset="0"/>
              </a:rPr>
              <a:t>699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 i="1"/>
              <a:t>Limit Folding</a:t>
            </a:r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7200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Uso a idéia da tira de papel como sanfona: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exemplo mais simples: somar o valor ASCII de todos os caracteres, invertendo os dígitos a cada segundo caracter.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endParaRPr lang="en-US" altLang="pt-BR" sz="1800"/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 b="1">
                <a:solidFill>
                  <a:srgbClr val="FAFD00"/>
                </a:solidFill>
              </a:rPr>
              <a:t>Exemplo: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Suponha que os valores ASCII de um string sejam os seguintes: </a:t>
            </a:r>
            <a:br>
              <a:rPr lang="en-US" altLang="pt-BR" sz="1800"/>
            </a:br>
            <a:r>
              <a:rPr lang="en-US" altLang="pt-BR" sz="1800">
                <a:solidFill>
                  <a:srgbClr val="FAFD00"/>
                </a:solidFill>
              </a:rPr>
              <a:t>123, 203, 241, 112 e 20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O </a:t>
            </a:r>
            <a:r>
              <a:rPr lang="en-US" altLang="pt-BR" sz="1800" i="1"/>
              <a:t>folding</a:t>
            </a:r>
            <a:r>
              <a:rPr lang="en-US" altLang="pt-BR" sz="1800"/>
              <a:t> será:</a:t>
            </a:r>
          </a:p>
          <a:p>
            <a:pPr marL="2133600" lvl="4" indent="-303213">
              <a:lnSpc>
                <a:spcPct val="90000"/>
              </a:lnSpc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b="1">
                <a:solidFill>
                  <a:srgbClr val="FAFD00"/>
                </a:solidFill>
                <a:latin typeface="Courier New" pitchFamily="49" charset="0"/>
              </a:rPr>
              <a:t>123</a:t>
            </a:r>
          </a:p>
          <a:p>
            <a:pPr marL="2133600" lvl="4" indent="-303213">
              <a:lnSpc>
                <a:spcPct val="90000"/>
              </a:lnSpc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b="1">
                <a:solidFill>
                  <a:srgbClr val="FAFD00"/>
                </a:solidFill>
                <a:latin typeface="Courier New" pitchFamily="49" charset="0"/>
              </a:rPr>
              <a:t>302</a:t>
            </a:r>
          </a:p>
          <a:p>
            <a:pPr marL="2133600" lvl="4" indent="-303213">
              <a:lnSpc>
                <a:spcPct val="90000"/>
              </a:lnSpc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b="1">
                <a:solidFill>
                  <a:srgbClr val="FAFD00"/>
                </a:solidFill>
                <a:latin typeface="Courier New" pitchFamily="49" charset="0"/>
              </a:rPr>
              <a:t>241</a:t>
            </a:r>
          </a:p>
          <a:p>
            <a:pPr marL="2133600" lvl="4" indent="-303213">
              <a:lnSpc>
                <a:spcPct val="90000"/>
              </a:lnSpc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b="1">
                <a:solidFill>
                  <a:srgbClr val="FAFD00"/>
                </a:solidFill>
                <a:latin typeface="Courier New" pitchFamily="49" charset="0"/>
              </a:rPr>
              <a:t>211</a:t>
            </a:r>
          </a:p>
          <a:p>
            <a:pPr marL="2133600" lvl="4" indent="-303213">
              <a:lnSpc>
                <a:spcPct val="90000"/>
              </a:lnSpc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b="1" u="sng">
                <a:solidFill>
                  <a:srgbClr val="FAFD00"/>
                </a:solidFill>
                <a:latin typeface="Courier New" pitchFamily="49" charset="0"/>
              </a:rPr>
              <a:t> 20</a:t>
            </a:r>
          </a:p>
          <a:p>
            <a:pPr marL="2133600" lvl="4" indent="-303213">
              <a:lnSpc>
                <a:spcPct val="90000"/>
              </a:lnSpc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b="1">
                <a:solidFill>
                  <a:srgbClr val="FAFD00"/>
                </a:solidFill>
                <a:latin typeface="Courier New" pitchFamily="49" charset="0"/>
              </a:rPr>
              <a:t>897</a:t>
            </a:r>
          </a:p>
        </p:txBody>
      </p:sp>
      <p:grpSp>
        <p:nvGrpSpPr>
          <p:cNvPr id="24579" name="Group 3"/>
          <p:cNvGrpSpPr>
            <a:grpSpLocks/>
          </p:cNvGrpSpPr>
          <p:nvPr/>
        </p:nvGrpSpPr>
        <p:grpSpPr bwMode="auto">
          <a:xfrm>
            <a:off x="4725988" y="4017963"/>
            <a:ext cx="3094037" cy="922337"/>
            <a:chOff x="2977" y="2531"/>
            <a:chExt cx="1949" cy="581"/>
          </a:xfrm>
        </p:grpSpPr>
        <p:sp>
          <p:nvSpPr>
            <p:cNvPr id="24580" name="AutoShape 4"/>
            <p:cNvSpPr>
              <a:spLocks noChangeArrowheads="1"/>
            </p:cNvSpPr>
            <p:nvPr/>
          </p:nvSpPr>
          <p:spPr bwMode="auto">
            <a:xfrm rot="16200000" flipH="1" flipV="1">
              <a:off x="3301" y="2628"/>
              <a:ext cx="575" cy="382"/>
            </a:xfrm>
            <a:prstGeom prst="parallelogram">
              <a:avLst>
                <a:gd name="adj" fmla="val 76656"/>
              </a:avLst>
            </a:prstGeom>
            <a:solidFill>
              <a:srgbClr val="009999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4581" name="AutoShape 5"/>
            <p:cNvSpPr>
              <a:spLocks noChangeArrowheads="1"/>
            </p:cNvSpPr>
            <p:nvPr/>
          </p:nvSpPr>
          <p:spPr bwMode="auto">
            <a:xfrm rot="5400000" flipV="1">
              <a:off x="2919" y="2628"/>
              <a:ext cx="575" cy="381"/>
            </a:xfrm>
            <a:prstGeom prst="parallelogram">
              <a:avLst>
                <a:gd name="adj" fmla="val 76857"/>
              </a:avLst>
            </a:prstGeom>
            <a:solidFill>
              <a:srgbClr val="C783FF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4582" name="AutoShape 6"/>
            <p:cNvSpPr>
              <a:spLocks noChangeArrowheads="1"/>
            </p:cNvSpPr>
            <p:nvPr/>
          </p:nvSpPr>
          <p:spPr bwMode="auto">
            <a:xfrm rot="16200000" flipH="1" flipV="1">
              <a:off x="4066" y="2634"/>
              <a:ext cx="575" cy="381"/>
            </a:xfrm>
            <a:prstGeom prst="parallelogram">
              <a:avLst>
                <a:gd name="adj" fmla="val 76857"/>
              </a:avLst>
            </a:prstGeom>
            <a:solidFill>
              <a:srgbClr val="009999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4583" name="AutoShape 7"/>
            <p:cNvSpPr>
              <a:spLocks noChangeArrowheads="1"/>
            </p:cNvSpPr>
            <p:nvPr/>
          </p:nvSpPr>
          <p:spPr bwMode="auto">
            <a:xfrm rot="5400000" flipV="1">
              <a:off x="3684" y="2628"/>
              <a:ext cx="575" cy="382"/>
            </a:xfrm>
            <a:prstGeom prst="parallelogram">
              <a:avLst>
                <a:gd name="adj" fmla="val 76656"/>
              </a:avLst>
            </a:prstGeom>
            <a:solidFill>
              <a:srgbClr val="C783FF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4584" name="AutoShape 8"/>
            <p:cNvSpPr>
              <a:spLocks noChangeArrowheads="1"/>
            </p:cNvSpPr>
            <p:nvPr/>
          </p:nvSpPr>
          <p:spPr bwMode="auto">
            <a:xfrm rot="5400000" flipV="1">
              <a:off x="4448" y="2628"/>
              <a:ext cx="575" cy="382"/>
            </a:xfrm>
            <a:prstGeom prst="parallelogram">
              <a:avLst>
                <a:gd name="adj" fmla="val 76656"/>
              </a:avLst>
            </a:prstGeom>
            <a:solidFill>
              <a:srgbClr val="C783FF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4585" name="Text Box 9"/>
            <p:cNvSpPr txBox="1">
              <a:spLocks noChangeArrowheads="1"/>
            </p:cNvSpPr>
            <p:nvPr/>
          </p:nvSpPr>
          <p:spPr bwMode="auto">
            <a:xfrm rot="19440000">
              <a:off x="3016" y="2698"/>
              <a:ext cx="35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eaLnBrk="0" hangingPunct="0">
                <a:buClrTx/>
                <a:buFontTx/>
                <a:buNone/>
              </a:pPr>
              <a:r>
                <a:rPr lang="en-US" altLang="pt-BR" sz="2000">
                  <a:latin typeface="Times New Roman" pitchFamily="16" charset="0"/>
                </a:rPr>
                <a:t>123</a:t>
              </a:r>
            </a:p>
          </p:txBody>
        </p:sp>
        <p:sp>
          <p:nvSpPr>
            <p:cNvPr id="24586" name="Text Box 10"/>
            <p:cNvSpPr txBox="1">
              <a:spLocks noChangeArrowheads="1"/>
            </p:cNvSpPr>
            <p:nvPr/>
          </p:nvSpPr>
          <p:spPr bwMode="auto">
            <a:xfrm rot="19440000">
              <a:off x="3796" y="2698"/>
              <a:ext cx="35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eaLnBrk="0" hangingPunct="0">
                <a:buClrTx/>
                <a:buFontTx/>
                <a:buNone/>
              </a:pPr>
              <a:r>
                <a:rPr lang="en-US" altLang="pt-BR" sz="2000">
                  <a:latin typeface="Times New Roman" pitchFamily="16" charset="0"/>
                </a:rPr>
                <a:t>241</a:t>
              </a:r>
            </a:p>
          </p:txBody>
        </p:sp>
        <p:sp>
          <p:nvSpPr>
            <p:cNvPr id="24587" name="Text Box 11"/>
            <p:cNvSpPr txBox="1">
              <a:spLocks noChangeArrowheads="1"/>
            </p:cNvSpPr>
            <p:nvPr/>
          </p:nvSpPr>
          <p:spPr bwMode="auto">
            <a:xfrm rot="19440000">
              <a:off x="4579" y="2699"/>
              <a:ext cx="27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eaLnBrk="0" hangingPunct="0">
                <a:buClrTx/>
                <a:buFontTx/>
                <a:buNone/>
              </a:pPr>
              <a:r>
                <a:rPr lang="en-US" altLang="pt-BR" sz="2000">
                  <a:latin typeface="Times New Roman" pitchFamily="16" charset="0"/>
                </a:rPr>
                <a:t>20</a:t>
              </a:r>
            </a:p>
          </p:txBody>
        </p:sp>
        <p:sp>
          <p:nvSpPr>
            <p:cNvPr id="24588" name="Text Box 12"/>
            <p:cNvSpPr txBox="1">
              <a:spLocks noChangeArrowheads="1"/>
            </p:cNvSpPr>
            <p:nvPr/>
          </p:nvSpPr>
          <p:spPr bwMode="auto">
            <a:xfrm rot="2340000">
              <a:off x="3426" y="2700"/>
              <a:ext cx="35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eaLnBrk="0" hangingPunct="0">
                <a:buClrTx/>
                <a:buFontTx/>
                <a:buNone/>
              </a:pPr>
              <a:r>
                <a:rPr lang="en-US" altLang="pt-BR" sz="2000">
                  <a:latin typeface="Times New Roman" pitchFamily="16" charset="0"/>
                </a:rPr>
                <a:t>203</a:t>
              </a:r>
            </a:p>
          </p:txBody>
        </p:sp>
        <p:sp>
          <p:nvSpPr>
            <p:cNvPr id="24589" name="Text Box 13"/>
            <p:cNvSpPr txBox="1">
              <a:spLocks noChangeArrowheads="1"/>
            </p:cNvSpPr>
            <p:nvPr/>
          </p:nvSpPr>
          <p:spPr bwMode="auto">
            <a:xfrm rot="2340000">
              <a:off x="4188" y="2694"/>
              <a:ext cx="35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eaLnBrk="0" hangingPunct="0">
                <a:buClrTx/>
                <a:buFontTx/>
                <a:buNone/>
              </a:pPr>
              <a:r>
                <a:rPr lang="en-US" altLang="pt-BR" sz="2000">
                  <a:latin typeface="Times New Roman" pitchFamily="16" charset="0"/>
                </a:rPr>
                <a:t>112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/>
              <a:t>Análise de dígitos</a:t>
            </a:r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7200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Pode ser utilizada quando eu conheço as distribuições dos dígitos ou caracteres das chaves: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é útil quando temos um domínio com poucas chaves ou com chaves com regra de formação bem conhecida.</a:t>
            </a:r>
          </a:p>
          <a:p>
            <a:pPr marL="457200" indent="-457200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Escolhemos uma parte da chave para cálculo do Hashing: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essa parte deverá ter uma distribuição conhecida;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essa distribuição deverá ser a mais uniforme possível.</a:t>
            </a:r>
          </a:p>
          <a:p>
            <a:pPr marL="457200" indent="-457200">
              <a:lnSpc>
                <a:spcPct val="8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Exemplo: 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sabemos que o DDD e os 4 primeiros dígitos de um número telefônico não são distribuídos de forma uniforme: </a:t>
            </a:r>
            <a:r>
              <a:rPr lang="en-US" altLang="pt-BR" sz="1800" i="1">
                <a:solidFill>
                  <a:srgbClr val="FC0128"/>
                </a:solidFill>
              </a:rPr>
              <a:t>não servem.</a:t>
            </a:r>
          </a:p>
          <a:p>
            <a:pPr marL="1255713" lvl="2" indent="-341313">
              <a:lnSpc>
                <a:spcPct val="80000"/>
              </a:lnSpc>
              <a:spcBef>
                <a:spcPts val="4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600"/>
              <a:t>Diferentes estados possuem número diferente de telefones e a maioria das cidades começa seus números com X222.</a:t>
            </a:r>
          </a:p>
          <a:p>
            <a:pPr marL="836613" lvl="1" indent="-379413">
              <a:lnSpc>
                <a:spcPct val="80000"/>
              </a:lnSpc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/>
              <a:t>Podemos supor que os 4 últimos dígitos de um número telefônico são distribuídos mais ou menos uniformemente: </a:t>
            </a:r>
            <a:r>
              <a:rPr lang="en-US" altLang="pt-BR" sz="1800" i="1">
                <a:solidFill>
                  <a:srgbClr val="FC0128"/>
                </a:solidFill>
              </a:rPr>
              <a:t>boa opção</a:t>
            </a:r>
            <a:r>
              <a:rPr lang="en-US" altLang="pt-BR" sz="1800"/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2900" dirty="0"/>
              <a:t>Exercício: implementação da classe </a:t>
            </a:r>
            <a:r>
              <a:rPr lang="pt-BR" altLang="pt-BR" sz="2900" i="1" dirty="0"/>
              <a:t>Dictionary</a:t>
            </a: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7200"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 dirty="0"/>
              <a:t>A </a:t>
            </a:r>
            <a:r>
              <a:rPr lang="en-US" altLang="pt-BR" sz="2000" dirty="0" err="1"/>
              <a:t>classe</a:t>
            </a:r>
            <a:r>
              <a:rPr lang="en-US" altLang="pt-BR" sz="2000" dirty="0"/>
              <a:t> </a:t>
            </a:r>
            <a:r>
              <a:rPr lang="pt-BR" altLang="pt-BR" sz="2000" i="1" dirty="0" smtClean="0"/>
              <a:t>Dictionary </a:t>
            </a:r>
            <a:r>
              <a:rPr lang="en-US" altLang="pt-BR" sz="2000" dirty="0" err="1" smtClean="0"/>
              <a:t>em</a:t>
            </a:r>
            <a:r>
              <a:rPr lang="en-US" altLang="pt-BR" sz="2000" dirty="0" smtClean="0"/>
              <a:t> Smalltalk (</a:t>
            </a:r>
            <a:r>
              <a:rPr lang="en-US" altLang="pt-BR" sz="2000" dirty="0" err="1" smtClean="0"/>
              <a:t>ou</a:t>
            </a:r>
            <a:r>
              <a:rPr lang="en-US" altLang="pt-BR" sz="2000" dirty="0" smtClean="0"/>
              <a:t> um </a:t>
            </a:r>
            <a:r>
              <a:rPr lang="en-US" altLang="pt-BR" sz="2000" i="1" dirty="0" smtClean="0"/>
              <a:t>Array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em</a:t>
            </a:r>
            <a:r>
              <a:rPr lang="en-US" altLang="pt-BR" sz="2000" dirty="0" smtClean="0"/>
              <a:t> PHP)  </a:t>
            </a:r>
            <a:r>
              <a:rPr lang="en-US" altLang="pt-BR" sz="2000" dirty="0" err="1"/>
              <a:t>comporta</a:t>
            </a:r>
            <a:r>
              <a:rPr lang="en-US" altLang="pt-BR" sz="2000" dirty="0"/>
              <a:t>-se </a:t>
            </a:r>
            <a:r>
              <a:rPr lang="en-US" altLang="pt-BR" sz="2000" dirty="0" err="1"/>
              <a:t>como</a:t>
            </a:r>
            <a:r>
              <a:rPr lang="en-US" altLang="pt-BR" sz="2000" dirty="0"/>
              <a:t> </a:t>
            </a:r>
            <a:r>
              <a:rPr lang="en-US" altLang="pt-BR" sz="2000" dirty="0" err="1"/>
              <a:t>uma</a:t>
            </a:r>
            <a:r>
              <a:rPr lang="en-US" altLang="pt-BR" sz="2000" dirty="0"/>
              <a:t> </a:t>
            </a:r>
            <a:r>
              <a:rPr lang="en-US" altLang="pt-BR" sz="2000" dirty="0" err="1"/>
              <a:t>lista</a:t>
            </a:r>
            <a:r>
              <a:rPr lang="en-US" altLang="pt-BR" sz="2000" dirty="0"/>
              <a:t> </a:t>
            </a:r>
            <a:r>
              <a:rPr lang="en-US" altLang="pt-BR" sz="2000" dirty="0" err="1"/>
              <a:t>indexada</a:t>
            </a:r>
            <a:r>
              <a:rPr lang="en-US" altLang="pt-BR" sz="2000" dirty="0"/>
              <a:t>:</a:t>
            </a:r>
          </a:p>
          <a:p>
            <a:pPr marL="836613" lvl="1" indent="-379413"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 dirty="0" err="1"/>
              <a:t>na</a:t>
            </a:r>
            <a:r>
              <a:rPr lang="en-US" altLang="pt-BR" sz="1800" dirty="0"/>
              <a:t> </a:t>
            </a:r>
            <a:r>
              <a:rPr lang="en-US" altLang="pt-BR" sz="1800" dirty="0" err="1"/>
              <a:t>realidade</a:t>
            </a:r>
            <a:r>
              <a:rPr lang="en-US" altLang="pt-BR" sz="1800" dirty="0"/>
              <a:t> </a:t>
            </a:r>
            <a:r>
              <a:rPr lang="en-US" altLang="pt-BR" sz="1800" dirty="0" err="1"/>
              <a:t>esta</a:t>
            </a:r>
            <a:r>
              <a:rPr lang="en-US" altLang="pt-BR" sz="1800" dirty="0"/>
              <a:t> é a forma </a:t>
            </a:r>
            <a:r>
              <a:rPr lang="en-US" altLang="pt-BR" sz="1800" dirty="0" err="1"/>
              <a:t>como</a:t>
            </a:r>
            <a:r>
              <a:rPr lang="en-US" altLang="pt-BR" sz="1800" dirty="0"/>
              <a:t> </a:t>
            </a:r>
            <a:r>
              <a:rPr lang="en-US" altLang="pt-BR" sz="1800" dirty="0" err="1"/>
              <a:t>uma</a:t>
            </a:r>
            <a:r>
              <a:rPr lang="en-US" altLang="pt-BR" sz="1800" dirty="0"/>
              <a:t> </a:t>
            </a:r>
            <a:r>
              <a:rPr lang="en-US" altLang="pt-BR" sz="1800" dirty="0" err="1"/>
              <a:t>instância</a:t>
            </a:r>
            <a:r>
              <a:rPr lang="en-US" altLang="pt-BR" sz="1800" dirty="0"/>
              <a:t> de </a:t>
            </a:r>
            <a:r>
              <a:rPr lang="en-US" altLang="pt-BR" sz="1800" i="1" dirty="0"/>
              <a:t>Dictionary</a:t>
            </a:r>
            <a:r>
              <a:rPr lang="en-US" altLang="pt-BR" sz="1800" dirty="0"/>
              <a:t> se </a:t>
            </a:r>
            <a:r>
              <a:rPr lang="en-US" altLang="pt-BR" sz="1800" dirty="0" err="1"/>
              <a:t>mostra</a:t>
            </a:r>
            <a:r>
              <a:rPr lang="en-US" altLang="pt-BR" sz="1800" dirty="0"/>
              <a:t> para o </a:t>
            </a:r>
            <a:r>
              <a:rPr lang="en-US" altLang="pt-BR" sz="1800" dirty="0" err="1"/>
              <a:t>usuário</a:t>
            </a:r>
            <a:r>
              <a:rPr lang="en-US" altLang="pt-BR" sz="1800" dirty="0"/>
              <a:t>;</a:t>
            </a:r>
          </a:p>
          <a:p>
            <a:pPr marL="836613" lvl="1" indent="-379413"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 dirty="0"/>
              <a:t>um </a:t>
            </a:r>
            <a:r>
              <a:rPr lang="en-US" altLang="pt-BR" sz="1800" i="1" dirty="0"/>
              <a:t>Dictionary</a:t>
            </a:r>
            <a:r>
              <a:rPr lang="en-US" altLang="pt-BR" sz="1800" dirty="0"/>
              <a:t> é </a:t>
            </a:r>
            <a:r>
              <a:rPr lang="en-US" altLang="pt-BR" sz="1800" dirty="0" err="1"/>
              <a:t>implementado</a:t>
            </a:r>
            <a:r>
              <a:rPr lang="en-US" altLang="pt-BR" sz="1800" dirty="0"/>
              <a:t> </a:t>
            </a:r>
            <a:r>
              <a:rPr lang="en-US" altLang="pt-BR" sz="1800" dirty="0" err="1"/>
              <a:t>internamente</a:t>
            </a:r>
            <a:r>
              <a:rPr lang="en-US" altLang="pt-BR" sz="1800" dirty="0"/>
              <a:t> </a:t>
            </a:r>
            <a:r>
              <a:rPr lang="en-US" altLang="pt-BR" sz="1800" dirty="0" err="1"/>
              <a:t>como</a:t>
            </a:r>
            <a:r>
              <a:rPr lang="en-US" altLang="pt-BR" sz="1800" dirty="0"/>
              <a:t> </a:t>
            </a:r>
            <a:r>
              <a:rPr lang="en-US" altLang="pt-BR" sz="1800" dirty="0" err="1"/>
              <a:t>uma</a:t>
            </a:r>
            <a:r>
              <a:rPr lang="en-US" altLang="pt-BR" sz="1800" dirty="0"/>
              <a:t> </a:t>
            </a:r>
            <a:r>
              <a:rPr lang="en-US" altLang="pt-BR" sz="1800" dirty="0" err="1"/>
              <a:t>tabela</a:t>
            </a:r>
            <a:r>
              <a:rPr lang="en-US" altLang="pt-BR" sz="1800" dirty="0"/>
              <a:t> de Hashing, para </a:t>
            </a:r>
            <a:r>
              <a:rPr lang="en-US" altLang="pt-BR" sz="1800" dirty="0" err="1"/>
              <a:t>melhor</a:t>
            </a:r>
            <a:r>
              <a:rPr lang="en-US" altLang="pt-BR" sz="1800" dirty="0"/>
              <a:t> tempo de </a:t>
            </a:r>
            <a:r>
              <a:rPr lang="en-US" altLang="pt-BR" sz="1800" dirty="0" err="1"/>
              <a:t>acesso</a:t>
            </a:r>
            <a:r>
              <a:rPr lang="en-US" altLang="pt-BR" sz="1800" dirty="0"/>
              <a:t>.</a:t>
            </a:r>
          </a:p>
          <a:p>
            <a:pPr marL="457200" indent="-457200"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 dirty="0" err="1"/>
              <a:t>Você</a:t>
            </a:r>
            <a:r>
              <a:rPr lang="en-US" altLang="pt-BR" sz="2000" dirty="0"/>
              <a:t> </a:t>
            </a:r>
            <a:r>
              <a:rPr lang="en-US" altLang="pt-BR" sz="2000" dirty="0" err="1"/>
              <a:t>vai</a:t>
            </a:r>
            <a:r>
              <a:rPr lang="en-US" altLang="pt-BR" sz="2000" dirty="0"/>
              <a:t> </a:t>
            </a:r>
            <a:r>
              <a:rPr lang="en-US" altLang="pt-BR" sz="2000" dirty="0" err="1"/>
              <a:t>implementar</a:t>
            </a:r>
            <a:r>
              <a:rPr lang="en-US" altLang="pt-BR" sz="2000" dirty="0"/>
              <a:t> </a:t>
            </a:r>
            <a:r>
              <a:rPr lang="en-US" altLang="pt-BR" sz="2000" dirty="0" err="1"/>
              <a:t>uma</a:t>
            </a:r>
            <a:r>
              <a:rPr lang="en-US" altLang="pt-BR" sz="2000" dirty="0"/>
              <a:t> </a:t>
            </a:r>
            <a:r>
              <a:rPr lang="en-US" altLang="pt-BR" sz="2000" b="1" i="1" dirty="0" err="1">
                <a:solidFill>
                  <a:srgbClr val="F57B49"/>
                </a:solidFill>
              </a:rPr>
              <a:t>Classe</a:t>
            </a:r>
            <a:r>
              <a:rPr lang="en-US" altLang="pt-BR" sz="2000" b="1" i="1" dirty="0">
                <a:solidFill>
                  <a:srgbClr val="F57B49"/>
                </a:solidFill>
              </a:rPr>
              <a:t> </a:t>
            </a:r>
            <a:r>
              <a:rPr lang="en-US" altLang="pt-BR" sz="2000" b="1" i="1" dirty="0" err="1">
                <a:solidFill>
                  <a:srgbClr val="F57B49"/>
                </a:solidFill>
              </a:rPr>
              <a:t>Dicionário</a:t>
            </a:r>
            <a:r>
              <a:rPr lang="en-US" altLang="pt-BR" sz="2000" dirty="0"/>
              <a:t> </a:t>
            </a:r>
            <a:r>
              <a:rPr lang="en-US" altLang="pt-BR" sz="2000" dirty="0" err="1"/>
              <a:t>em</a:t>
            </a:r>
            <a:r>
              <a:rPr lang="en-US" altLang="pt-BR" sz="2000" dirty="0"/>
              <a:t> C++ que:</a:t>
            </a:r>
          </a:p>
          <a:p>
            <a:pPr marL="836613" lvl="1" indent="-379413"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 dirty="0"/>
              <a:t>utilize hashing </a:t>
            </a:r>
            <a:r>
              <a:rPr lang="en-US" altLang="pt-BR" sz="1800" dirty="0" err="1"/>
              <a:t>encadeado</a:t>
            </a:r>
            <a:r>
              <a:rPr lang="en-US" altLang="pt-BR" sz="1800" dirty="0"/>
              <a:t> e um </a:t>
            </a:r>
            <a:r>
              <a:rPr lang="en-US" altLang="pt-BR" sz="1800" dirty="0" err="1"/>
              <a:t>vetor</a:t>
            </a:r>
            <a:r>
              <a:rPr lang="en-US" altLang="pt-BR" sz="1800" dirty="0"/>
              <a:t> </a:t>
            </a:r>
            <a:r>
              <a:rPr lang="en-US" altLang="pt-BR" sz="1800" dirty="0" err="1"/>
              <a:t>como</a:t>
            </a:r>
            <a:r>
              <a:rPr lang="en-US" altLang="pt-BR" sz="1800" dirty="0"/>
              <a:t> </a:t>
            </a:r>
            <a:r>
              <a:rPr lang="en-US" altLang="pt-BR" sz="1800" dirty="0" err="1"/>
              <a:t>tabela</a:t>
            </a:r>
            <a:r>
              <a:rPr lang="en-US" altLang="pt-BR" sz="1800" dirty="0"/>
              <a:t> de hashing;</a:t>
            </a:r>
          </a:p>
          <a:p>
            <a:pPr marL="836613" lvl="1" indent="-379413"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 dirty="0"/>
              <a:t>utilize Strings </a:t>
            </a:r>
            <a:r>
              <a:rPr lang="en-US" altLang="pt-BR" sz="1800" dirty="0" err="1"/>
              <a:t>como</a:t>
            </a:r>
            <a:r>
              <a:rPr lang="en-US" altLang="pt-BR" sz="1800" dirty="0"/>
              <a:t> </a:t>
            </a:r>
            <a:r>
              <a:rPr lang="en-US" altLang="pt-BR" sz="1800" dirty="0" err="1"/>
              <a:t>chaves</a:t>
            </a:r>
            <a:r>
              <a:rPr lang="en-US" altLang="pt-BR" sz="1800" dirty="0"/>
              <a:t>;</a:t>
            </a:r>
          </a:p>
          <a:p>
            <a:pPr marL="836613" lvl="1" indent="-379413"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 dirty="0" err="1"/>
              <a:t>possua</a:t>
            </a:r>
            <a:r>
              <a:rPr lang="en-US" altLang="pt-BR" sz="1800" dirty="0"/>
              <a:t> </a:t>
            </a:r>
            <a:r>
              <a:rPr lang="en-US" altLang="pt-BR" sz="1800" dirty="0" err="1"/>
              <a:t>uma</a:t>
            </a:r>
            <a:r>
              <a:rPr lang="en-US" altLang="pt-BR" sz="1800" dirty="0"/>
              <a:t> </a:t>
            </a:r>
            <a:r>
              <a:rPr lang="en-US" altLang="pt-BR" sz="1800" dirty="0" err="1"/>
              <a:t>função</a:t>
            </a:r>
            <a:r>
              <a:rPr lang="en-US" altLang="pt-BR" sz="1800" dirty="0"/>
              <a:t> de hashing que utilize </a:t>
            </a:r>
            <a:r>
              <a:rPr lang="en-US" altLang="pt-BR" sz="1800" i="1" dirty="0">
                <a:solidFill>
                  <a:srgbClr val="F57B49"/>
                </a:solidFill>
              </a:rPr>
              <a:t>shift folding</a:t>
            </a:r>
            <a:r>
              <a:rPr lang="en-US" altLang="pt-BR" sz="1800" dirty="0"/>
              <a:t> </a:t>
            </a:r>
            <a:r>
              <a:rPr lang="en-US" altLang="pt-BR" sz="1800" dirty="0" err="1"/>
              <a:t>sobre</a:t>
            </a:r>
            <a:r>
              <a:rPr lang="en-US" altLang="pt-BR" sz="1800" dirty="0"/>
              <a:t> o string-</a:t>
            </a:r>
            <a:r>
              <a:rPr lang="en-US" altLang="pt-BR" sz="1800" dirty="0" err="1"/>
              <a:t>chave</a:t>
            </a:r>
            <a:r>
              <a:rPr lang="en-US" altLang="pt-BR" sz="1800" dirty="0"/>
              <a:t> e </a:t>
            </a:r>
            <a:r>
              <a:rPr lang="en-US" altLang="pt-BR" sz="1800" i="1" dirty="0">
                <a:solidFill>
                  <a:srgbClr val="F57B49"/>
                </a:solidFill>
              </a:rPr>
              <a:t>mod(k,17)</a:t>
            </a:r>
            <a:r>
              <a:rPr lang="en-US" altLang="pt-BR" sz="1800" dirty="0"/>
              <a:t> </a:t>
            </a:r>
            <a:r>
              <a:rPr lang="en-US" altLang="pt-BR" sz="1800" dirty="0" err="1"/>
              <a:t>sobre</a:t>
            </a:r>
            <a:r>
              <a:rPr lang="en-US" altLang="pt-BR" sz="1800" dirty="0"/>
              <a:t> o </a:t>
            </a:r>
            <a:r>
              <a:rPr lang="en-US" altLang="pt-BR" sz="1800" dirty="0" err="1"/>
              <a:t>resultado</a:t>
            </a:r>
            <a:r>
              <a:rPr lang="en-US" altLang="pt-BR" sz="1800" dirty="0"/>
              <a:t> do folding;</a:t>
            </a:r>
          </a:p>
          <a:p>
            <a:pPr marL="836613" lvl="1" indent="-379413">
              <a:spcBef>
                <a:spcPts val="45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1800" dirty="0" err="1"/>
              <a:t>seja</a:t>
            </a:r>
            <a:r>
              <a:rPr lang="en-US" altLang="pt-BR" sz="1800" dirty="0"/>
              <a:t> um </a:t>
            </a:r>
            <a:r>
              <a:rPr lang="en-US" altLang="pt-BR" sz="1800" dirty="0" err="1"/>
              <a:t>dicionário</a:t>
            </a:r>
            <a:r>
              <a:rPr lang="en-US" altLang="pt-BR" sz="1800" dirty="0"/>
              <a:t> </a:t>
            </a:r>
            <a:r>
              <a:rPr lang="en-US" altLang="pt-BR" sz="1800" dirty="0" err="1"/>
              <a:t>genérico</a:t>
            </a:r>
            <a:r>
              <a:rPr lang="en-US" altLang="pt-BR" sz="1800" dirty="0"/>
              <a:t>, </a:t>
            </a:r>
            <a:r>
              <a:rPr lang="en-US" altLang="pt-BR" sz="1800" dirty="0" err="1"/>
              <a:t>sendo</a:t>
            </a:r>
            <a:r>
              <a:rPr lang="en-US" altLang="pt-BR" sz="1800" dirty="0"/>
              <a:t> </a:t>
            </a:r>
            <a:r>
              <a:rPr lang="en-US" altLang="pt-BR" sz="1800" dirty="0" err="1"/>
              <a:t>capaz</a:t>
            </a:r>
            <a:r>
              <a:rPr lang="en-US" altLang="pt-BR" sz="1800" dirty="0"/>
              <a:t>, </a:t>
            </a:r>
            <a:r>
              <a:rPr lang="en-US" altLang="pt-BR" sz="1800" dirty="0" err="1"/>
              <a:t>em</a:t>
            </a:r>
            <a:r>
              <a:rPr lang="en-US" altLang="pt-BR" sz="1800" dirty="0"/>
              <a:t> </a:t>
            </a:r>
            <a:r>
              <a:rPr lang="en-US" altLang="pt-BR" sz="1800" dirty="0" err="1"/>
              <a:t>teoria</a:t>
            </a:r>
            <a:r>
              <a:rPr lang="en-US" altLang="pt-BR" sz="1800" dirty="0"/>
              <a:t>, de </a:t>
            </a:r>
            <a:r>
              <a:rPr lang="en-US" altLang="pt-BR" sz="1800" dirty="0" err="1"/>
              <a:t>armazenar</a:t>
            </a:r>
            <a:r>
              <a:rPr lang="en-US" altLang="pt-BR" sz="1800" dirty="0"/>
              <a:t> </a:t>
            </a:r>
            <a:r>
              <a:rPr lang="en-US" altLang="pt-BR" sz="1800" dirty="0" err="1"/>
              <a:t>objetos</a:t>
            </a:r>
            <a:r>
              <a:rPr lang="en-US" altLang="pt-BR" sz="1800" dirty="0"/>
              <a:t> de </a:t>
            </a:r>
            <a:r>
              <a:rPr lang="en-US" altLang="pt-BR" sz="1800" dirty="0" err="1"/>
              <a:t>qualquer</a:t>
            </a:r>
            <a:r>
              <a:rPr lang="en-US" altLang="pt-BR" sz="1800" dirty="0"/>
              <a:t> </a:t>
            </a:r>
            <a:r>
              <a:rPr lang="en-US" altLang="pt-BR" sz="1800" dirty="0" err="1"/>
              <a:t>tipo</a:t>
            </a:r>
            <a:r>
              <a:rPr lang="en-US" altLang="pt-BR" sz="1800" dirty="0"/>
              <a:t>, </a:t>
            </a:r>
            <a:r>
              <a:rPr lang="en-US" altLang="pt-BR" sz="1800" dirty="0" err="1"/>
              <a:t>através</a:t>
            </a:r>
            <a:r>
              <a:rPr lang="en-US" altLang="pt-BR" sz="1800" dirty="0"/>
              <a:t> de </a:t>
            </a:r>
            <a:r>
              <a:rPr lang="en-US" altLang="pt-BR" sz="1800" dirty="0" err="1"/>
              <a:t>ponteiros</a:t>
            </a:r>
            <a:r>
              <a:rPr lang="en-US" altLang="pt-BR" sz="1800" dirty="0"/>
              <a:t> </a:t>
            </a:r>
            <a:r>
              <a:rPr lang="en-US" altLang="pt-BR" sz="1800" b="1" dirty="0">
                <a:latin typeface="Courier New" pitchFamily="49" charset="0"/>
              </a:rPr>
              <a:t>void</a:t>
            </a:r>
            <a:r>
              <a:rPr lang="en-US" altLang="pt-BR" sz="1800" dirty="0"/>
              <a:t>.</a:t>
            </a:r>
            <a:br>
              <a:rPr lang="en-US" altLang="pt-BR" sz="1800" dirty="0"/>
            </a:br>
            <a:r>
              <a:rPr lang="en-US" altLang="pt-BR" sz="1800" dirty="0"/>
              <a:t>Na </a:t>
            </a:r>
            <a:r>
              <a:rPr lang="en-US" altLang="pt-BR" sz="1800" dirty="0" err="1"/>
              <a:t>prática</a:t>
            </a:r>
            <a:r>
              <a:rPr lang="en-US" altLang="pt-BR" sz="1800" dirty="0"/>
              <a:t> </a:t>
            </a:r>
            <a:r>
              <a:rPr lang="en-US" altLang="pt-BR" sz="1800" dirty="0" err="1"/>
              <a:t>você</a:t>
            </a:r>
            <a:r>
              <a:rPr lang="en-US" altLang="pt-BR" sz="1800" dirty="0"/>
              <a:t> </a:t>
            </a:r>
            <a:r>
              <a:rPr lang="en-US" altLang="pt-BR" sz="1800" dirty="0" err="1"/>
              <a:t>vai</a:t>
            </a:r>
            <a:r>
              <a:rPr lang="en-US" altLang="pt-BR" sz="1800" dirty="0"/>
              <a:t> </a:t>
            </a:r>
            <a:r>
              <a:rPr lang="en-US" altLang="pt-BR" sz="1800" dirty="0" err="1"/>
              <a:t>implementá</a:t>
            </a:r>
            <a:r>
              <a:rPr lang="en-US" altLang="pt-BR" sz="1800" dirty="0"/>
              <a:t>-lo para </a:t>
            </a:r>
            <a:r>
              <a:rPr lang="en-US" altLang="pt-BR" sz="1800" dirty="0" err="1"/>
              <a:t>inteiros</a:t>
            </a:r>
            <a:r>
              <a:rPr lang="en-US" altLang="pt-BR" sz="1800" dirty="0"/>
              <a:t>, floats e strings.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/>
              <a:t>Modelagem do </a:t>
            </a:r>
            <a:r>
              <a:rPr lang="pt-BR" altLang="pt-BR" sz="4000" i="1"/>
              <a:t>Dictionary</a:t>
            </a:r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7200">
              <a:lnSpc>
                <a:spcPct val="90000"/>
              </a:lnSpc>
              <a:spcBef>
                <a:spcPts val="7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800"/>
              <a:t>Você vai precisar de 2 classes:</a:t>
            </a:r>
          </a:p>
          <a:p>
            <a:pPr marL="836613" lvl="1" indent="-379413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o Dicionário em si, implementado como um vetor de ponteiros para Associações;</a:t>
            </a:r>
          </a:p>
          <a:p>
            <a:pPr marL="836613" lvl="1" indent="-379413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a Associação, que associa uma chave a um objeto.</a:t>
            </a:r>
          </a:p>
          <a:p>
            <a:pPr marL="1255713" lvl="2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A Associação conterá um campo para a chave (ponteiro para char), um campo para o objeto associado (ponteiro void, para objetos genéricos), um campo tipo (definido por nós como inteiro) e um ponteiro para a próxima associação;</a:t>
            </a:r>
          </a:p>
          <a:p>
            <a:pPr marL="1255713" lvl="2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000"/>
              <a:t>o campo tipo é necessário para que saibamos qual é o tipo de objeto que é apontado pela associação, já que C++ não associa informações sobre pertinência de classe a objetos.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2700"/>
              <a:t>Modelagem das classes Dicionário e Associação</a:t>
            </a:r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5613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800" b="1">
                <a:solidFill>
                  <a:srgbClr val="FFFF00"/>
                </a:solidFill>
                <a:latin typeface="Courier New" pitchFamily="49" charset="0"/>
              </a:rPr>
              <a:t>Classe Dicionário {</a:t>
            </a:r>
          </a:p>
          <a:p>
            <a:pPr marL="457200" indent="-455613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800" b="1">
                <a:solidFill>
                  <a:srgbClr val="FFFF00"/>
                </a:solidFill>
                <a:latin typeface="Courier New" pitchFamily="49" charset="0"/>
              </a:rPr>
              <a:t>    	Associação dados[17];</a:t>
            </a:r>
          </a:p>
          <a:p>
            <a:pPr marL="457200" indent="-455613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800" b="1">
                <a:solidFill>
                  <a:srgbClr val="FFFF00"/>
                </a:solidFill>
                <a:latin typeface="Courier New" pitchFamily="49" charset="0"/>
              </a:rPr>
              <a:t>}</a:t>
            </a:r>
          </a:p>
          <a:p>
            <a:pPr marL="457200" indent="-455613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endParaRPr lang="en-US" altLang="pt-BR" sz="2800" b="1">
              <a:solidFill>
                <a:srgbClr val="FFFF00"/>
              </a:solidFill>
              <a:latin typeface="Courier New" pitchFamily="49" charset="0"/>
            </a:endParaRPr>
          </a:p>
          <a:p>
            <a:pPr marL="457200" indent="-455613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800" b="1">
                <a:solidFill>
                  <a:srgbClr val="FFFF00"/>
                </a:solidFill>
                <a:latin typeface="Courier New" pitchFamily="49" charset="0"/>
              </a:rPr>
              <a:t>Classe Associação {</a:t>
            </a:r>
          </a:p>
          <a:p>
            <a:pPr marL="457200" indent="-455613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800" b="1">
                <a:solidFill>
                  <a:srgbClr val="FFFF00"/>
                </a:solidFill>
                <a:latin typeface="Courier New" pitchFamily="49" charset="0"/>
              </a:rPr>
              <a:t>		caracter	*chave;</a:t>
            </a:r>
          </a:p>
          <a:p>
            <a:pPr marL="457200" indent="-455613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800" b="1">
                <a:solidFill>
                  <a:srgbClr val="FFFF00"/>
                </a:solidFill>
                <a:latin typeface="Courier New" pitchFamily="49" charset="0"/>
              </a:rPr>
              <a:t>		inteiro tipo;</a:t>
            </a:r>
          </a:p>
          <a:p>
            <a:pPr marL="457200" indent="-455613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800" b="1">
                <a:solidFill>
                  <a:srgbClr val="FFFF00"/>
                </a:solidFill>
                <a:latin typeface="Courier New" pitchFamily="49" charset="0"/>
              </a:rPr>
              <a:t>		void *valor;</a:t>
            </a:r>
          </a:p>
          <a:p>
            <a:pPr marL="457200" indent="-455613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800" b="1">
                <a:solidFill>
                  <a:srgbClr val="FFFF00"/>
                </a:solidFill>
                <a:latin typeface="Courier New" pitchFamily="49" charset="0"/>
              </a:rPr>
              <a:t>		Associação *prox;</a:t>
            </a:r>
          </a:p>
          <a:p>
            <a:pPr marL="457200" indent="-455613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800" b="1">
                <a:solidFill>
                  <a:srgbClr val="FFFF00"/>
                </a:solidFill>
                <a:latin typeface="Courier New" pitchFamily="49" charset="0"/>
              </a:rPr>
              <a:t>}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4000"/>
              <a:t>Modelagem da classe </a:t>
            </a:r>
            <a:r>
              <a:rPr lang="pt-BR" altLang="pt-BR" sz="4000" i="1"/>
              <a:t>Dictionary</a:t>
            </a:r>
          </a:p>
        </p:txBody>
      </p:sp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2060575" y="172085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0</a:t>
            </a: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2439988" y="174942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00" name="Oval 4"/>
          <p:cNvSpPr>
            <a:spLocks noChangeArrowheads="1"/>
          </p:cNvSpPr>
          <p:nvPr/>
        </p:nvSpPr>
        <p:spPr bwMode="auto">
          <a:xfrm>
            <a:off x="2516188" y="186372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2060575" y="210185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1</a:t>
            </a:r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2439988" y="213042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03" name="Oval 7"/>
          <p:cNvSpPr>
            <a:spLocks noChangeArrowheads="1"/>
          </p:cNvSpPr>
          <p:nvPr/>
        </p:nvSpPr>
        <p:spPr bwMode="auto">
          <a:xfrm>
            <a:off x="2516188" y="224472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2060575" y="248285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2</a:t>
            </a:r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2439988" y="251142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06" name="Oval 10"/>
          <p:cNvSpPr>
            <a:spLocks noChangeArrowheads="1"/>
          </p:cNvSpPr>
          <p:nvPr/>
        </p:nvSpPr>
        <p:spPr bwMode="auto">
          <a:xfrm>
            <a:off x="2516188" y="262572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2060575" y="286385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3</a:t>
            </a:r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2439988" y="289242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09" name="Oval 13"/>
          <p:cNvSpPr>
            <a:spLocks noChangeArrowheads="1"/>
          </p:cNvSpPr>
          <p:nvPr/>
        </p:nvSpPr>
        <p:spPr bwMode="auto">
          <a:xfrm>
            <a:off x="2516188" y="300672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10" name="Text Box 14"/>
          <p:cNvSpPr txBox="1">
            <a:spLocks noChangeArrowheads="1"/>
          </p:cNvSpPr>
          <p:nvPr/>
        </p:nvSpPr>
        <p:spPr bwMode="auto">
          <a:xfrm>
            <a:off x="2060575" y="324485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4</a:t>
            </a:r>
          </a:p>
        </p:txBody>
      </p: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2439988" y="327342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12" name="Oval 16"/>
          <p:cNvSpPr>
            <a:spLocks noChangeArrowheads="1"/>
          </p:cNvSpPr>
          <p:nvPr/>
        </p:nvSpPr>
        <p:spPr bwMode="auto">
          <a:xfrm>
            <a:off x="2516188" y="338772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13" name="Text Box 17"/>
          <p:cNvSpPr txBox="1">
            <a:spLocks noChangeArrowheads="1"/>
          </p:cNvSpPr>
          <p:nvPr/>
        </p:nvSpPr>
        <p:spPr bwMode="auto">
          <a:xfrm>
            <a:off x="2060575" y="362585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5</a:t>
            </a:r>
          </a:p>
        </p:txBody>
      </p:sp>
      <p:sp>
        <p:nvSpPr>
          <p:cNvPr id="29714" name="Rectangle 18"/>
          <p:cNvSpPr>
            <a:spLocks noChangeArrowheads="1"/>
          </p:cNvSpPr>
          <p:nvPr/>
        </p:nvSpPr>
        <p:spPr bwMode="auto">
          <a:xfrm>
            <a:off x="2439988" y="365442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15" name="Oval 19"/>
          <p:cNvSpPr>
            <a:spLocks noChangeArrowheads="1"/>
          </p:cNvSpPr>
          <p:nvPr/>
        </p:nvSpPr>
        <p:spPr bwMode="auto">
          <a:xfrm>
            <a:off x="2516188" y="376872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16" name="Text Box 20"/>
          <p:cNvSpPr txBox="1">
            <a:spLocks noChangeArrowheads="1"/>
          </p:cNvSpPr>
          <p:nvPr/>
        </p:nvSpPr>
        <p:spPr bwMode="auto">
          <a:xfrm>
            <a:off x="2060575" y="400685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6</a:t>
            </a:r>
          </a:p>
        </p:txBody>
      </p:sp>
      <p:sp>
        <p:nvSpPr>
          <p:cNvPr id="29717" name="Rectangle 21"/>
          <p:cNvSpPr>
            <a:spLocks noChangeArrowheads="1"/>
          </p:cNvSpPr>
          <p:nvPr/>
        </p:nvSpPr>
        <p:spPr bwMode="auto">
          <a:xfrm>
            <a:off x="2439988" y="403542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18" name="Oval 22"/>
          <p:cNvSpPr>
            <a:spLocks noChangeArrowheads="1"/>
          </p:cNvSpPr>
          <p:nvPr/>
        </p:nvSpPr>
        <p:spPr bwMode="auto">
          <a:xfrm>
            <a:off x="2516188" y="414972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19" name="Text Box 23"/>
          <p:cNvSpPr txBox="1">
            <a:spLocks noChangeArrowheads="1"/>
          </p:cNvSpPr>
          <p:nvPr/>
        </p:nvSpPr>
        <p:spPr bwMode="auto">
          <a:xfrm>
            <a:off x="2060575" y="438785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7</a:t>
            </a:r>
          </a:p>
        </p:txBody>
      </p:sp>
      <p:sp>
        <p:nvSpPr>
          <p:cNvPr id="29720" name="Rectangle 24"/>
          <p:cNvSpPr>
            <a:spLocks noChangeArrowheads="1"/>
          </p:cNvSpPr>
          <p:nvPr/>
        </p:nvSpPr>
        <p:spPr bwMode="auto">
          <a:xfrm>
            <a:off x="2439988" y="441642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21" name="Oval 25"/>
          <p:cNvSpPr>
            <a:spLocks noChangeArrowheads="1"/>
          </p:cNvSpPr>
          <p:nvPr/>
        </p:nvSpPr>
        <p:spPr bwMode="auto">
          <a:xfrm>
            <a:off x="2516188" y="453072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22" name="Text Box 26"/>
          <p:cNvSpPr txBox="1">
            <a:spLocks noChangeArrowheads="1"/>
          </p:cNvSpPr>
          <p:nvPr/>
        </p:nvSpPr>
        <p:spPr bwMode="auto">
          <a:xfrm>
            <a:off x="2060575" y="476885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8</a:t>
            </a:r>
          </a:p>
        </p:txBody>
      </p:sp>
      <p:sp>
        <p:nvSpPr>
          <p:cNvPr id="29723" name="Rectangle 27"/>
          <p:cNvSpPr>
            <a:spLocks noChangeArrowheads="1"/>
          </p:cNvSpPr>
          <p:nvPr/>
        </p:nvSpPr>
        <p:spPr bwMode="auto">
          <a:xfrm>
            <a:off x="2439988" y="479742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24" name="Oval 28"/>
          <p:cNvSpPr>
            <a:spLocks noChangeArrowheads="1"/>
          </p:cNvSpPr>
          <p:nvPr/>
        </p:nvSpPr>
        <p:spPr bwMode="auto">
          <a:xfrm>
            <a:off x="2516188" y="491172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25" name="Text Box 29"/>
          <p:cNvSpPr txBox="1">
            <a:spLocks noChangeArrowheads="1"/>
          </p:cNvSpPr>
          <p:nvPr/>
        </p:nvSpPr>
        <p:spPr bwMode="auto">
          <a:xfrm>
            <a:off x="2060575" y="5149850"/>
            <a:ext cx="333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400">
                <a:solidFill>
                  <a:srgbClr val="FFFFFF"/>
                </a:solidFill>
                <a:latin typeface="Times New Roman" pitchFamily="16" charset="0"/>
              </a:rPr>
              <a:t>9</a:t>
            </a:r>
          </a:p>
        </p:txBody>
      </p:sp>
      <p:sp>
        <p:nvSpPr>
          <p:cNvPr id="29726" name="Rectangle 30"/>
          <p:cNvSpPr>
            <a:spLocks noChangeArrowheads="1"/>
          </p:cNvSpPr>
          <p:nvPr/>
        </p:nvSpPr>
        <p:spPr bwMode="auto">
          <a:xfrm>
            <a:off x="2439988" y="5178425"/>
            <a:ext cx="304800" cy="381000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27" name="Oval 31"/>
          <p:cNvSpPr>
            <a:spLocks noChangeArrowheads="1"/>
          </p:cNvSpPr>
          <p:nvPr/>
        </p:nvSpPr>
        <p:spPr bwMode="auto">
          <a:xfrm>
            <a:off x="2516188" y="5292725"/>
            <a:ext cx="152400" cy="152400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grpSp>
        <p:nvGrpSpPr>
          <p:cNvPr id="29728" name="Group 32"/>
          <p:cNvGrpSpPr>
            <a:grpSpLocks/>
          </p:cNvGrpSpPr>
          <p:nvPr/>
        </p:nvGrpSpPr>
        <p:grpSpPr bwMode="auto">
          <a:xfrm>
            <a:off x="2668588" y="2711450"/>
            <a:ext cx="455612" cy="227013"/>
            <a:chOff x="1681" y="1708"/>
            <a:chExt cx="287" cy="143"/>
          </a:xfrm>
        </p:grpSpPr>
        <p:sp>
          <p:nvSpPr>
            <p:cNvPr id="29729" name="Line 33"/>
            <p:cNvSpPr>
              <a:spLocks noChangeShapeType="1"/>
            </p:cNvSpPr>
            <p:nvPr/>
          </p:nvSpPr>
          <p:spPr bwMode="auto">
            <a:xfrm>
              <a:off x="1681" y="1708"/>
              <a:ext cx="191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30" name="Line 34"/>
            <p:cNvSpPr>
              <a:spLocks noChangeShapeType="1"/>
            </p:cNvSpPr>
            <p:nvPr/>
          </p:nvSpPr>
          <p:spPr bwMode="auto">
            <a:xfrm>
              <a:off x="1873" y="1708"/>
              <a:ext cx="0" cy="143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31" name="Line 35"/>
            <p:cNvSpPr>
              <a:spLocks noChangeShapeType="1"/>
            </p:cNvSpPr>
            <p:nvPr/>
          </p:nvSpPr>
          <p:spPr bwMode="auto">
            <a:xfrm>
              <a:off x="1777" y="1756"/>
              <a:ext cx="191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32" name="Line 36"/>
            <p:cNvSpPr>
              <a:spLocks noChangeShapeType="1"/>
            </p:cNvSpPr>
            <p:nvPr/>
          </p:nvSpPr>
          <p:spPr bwMode="auto">
            <a:xfrm>
              <a:off x="1825" y="1804"/>
              <a:ext cx="95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9733" name="Line 37"/>
          <p:cNvSpPr>
            <a:spLocks noChangeShapeType="1"/>
          </p:cNvSpPr>
          <p:nvPr/>
        </p:nvSpPr>
        <p:spPr bwMode="auto">
          <a:xfrm>
            <a:off x="2668588" y="423545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34" name="Line 38"/>
          <p:cNvSpPr>
            <a:spLocks noChangeShapeType="1"/>
          </p:cNvSpPr>
          <p:nvPr/>
        </p:nvSpPr>
        <p:spPr bwMode="auto">
          <a:xfrm>
            <a:off x="2973388" y="4235450"/>
            <a:ext cx="1587" cy="2286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35" name="Line 39"/>
          <p:cNvSpPr>
            <a:spLocks noChangeShapeType="1"/>
          </p:cNvSpPr>
          <p:nvPr/>
        </p:nvSpPr>
        <p:spPr bwMode="auto">
          <a:xfrm>
            <a:off x="2820988" y="431165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36" name="Line 40"/>
          <p:cNvSpPr>
            <a:spLocks noChangeShapeType="1"/>
          </p:cNvSpPr>
          <p:nvPr/>
        </p:nvSpPr>
        <p:spPr bwMode="auto">
          <a:xfrm>
            <a:off x="2897188" y="438785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37" name="Line 41"/>
          <p:cNvSpPr>
            <a:spLocks noChangeShapeType="1"/>
          </p:cNvSpPr>
          <p:nvPr/>
        </p:nvSpPr>
        <p:spPr bwMode="auto">
          <a:xfrm>
            <a:off x="2668588" y="461645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38" name="Line 42"/>
          <p:cNvSpPr>
            <a:spLocks noChangeShapeType="1"/>
          </p:cNvSpPr>
          <p:nvPr/>
        </p:nvSpPr>
        <p:spPr bwMode="auto">
          <a:xfrm>
            <a:off x="2973388" y="4616450"/>
            <a:ext cx="1587" cy="2286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39" name="Line 43"/>
          <p:cNvSpPr>
            <a:spLocks noChangeShapeType="1"/>
          </p:cNvSpPr>
          <p:nvPr/>
        </p:nvSpPr>
        <p:spPr bwMode="auto">
          <a:xfrm>
            <a:off x="2820988" y="469265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40" name="Line 44"/>
          <p:cNvSpPr>
            <a:spLocks noChangeShapeType="1"/>
          </p:cNvSpPr>
          <p:nvPr/>
        </p:nvSpPr>
        <p:spPr bwMode="auto">
          <a:xfrm>
            <a:off x="2897188" y="476885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41" name="Line 45"/>
          <p:cNvSpPr>
            <a:spLocks noChangeShapeType="1"/>
          </p:cNvSpPr>
          <p:nvPr/>
        </p:nvSpPr>
        <p:spPr bwMode="auto">
          <a:xfrm>
            <a:off x="2668588" y="499745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42" name="Line 46"/>
          <p:cNvSpPr>
            <a:spLocks noChangeShapeType="1"/>
          </p:cNvSpPr>
          <p:nvPr/>
        </p:nvSpPr>
        <p:spPr bwMode="auto">
          <a:xfrm>
            <a:off x="2973388" y="4997450"/>
            <a:ext cx="1587" cy="228600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43" name="Line 47"/>
          <p:cNvSpPr>
            <a:spLocks noChangeShapeType="1"/>
          </p:cNvSpPr>
          <p:nvPr/>
        </p:nvSpPr>
        <p:spPr bwMode="auto">
          <a:xfrm>
            <a:off x="2820988" y="5073650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44" name="Line 48"/>
          <p:cNvSpPr>
            <a:spLocks noChangeShapeType="1"/>
          </p:cNvSpPr>
          <p:nvPr/>
        </p:nvSpPr>
        <p:spPr bwMode="auto">
          <a:xfrm>
            <a:off x="2897188" y="514985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45" name="Line 49"/>
          <p:cNvSpPr>
            <a:spLocks noChangeShapeType="1"/>
          </p:cNvSpPr>
          <p:nvPr/>
        </p:nvSpPr>
        <p:spPr bwMode="auto">
          <a:xfrm>
            <a:off x="2668588" y="1949450"/>
            <a:ext cx="533400" cy="1588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46" name="Rectangle 50"/>
          <p:cNvSpPr>
            <a:spLocks noChangeArrowheads="1"/>
          </p:cNvSpPr>
          <p:nvPr/>
        </p:nvSpPr>
        <p:spPr bwMode="auto">
          <a:xfrm>
            <a:off x="2439988" y="5568950"/>
            <a:ext cx="304800" cy="381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BE0E3"/>
              </a:gs>
            </a:gsLst>
            <a:lin ang="5400000" scaled="1"/>
          </a:gra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grpSp>
        <p:nvGrpSpPr>
          <p:cNvPr id="29747" name="Group 51"/>
          <p:cNvGrpSpPr>
            <a:grpSpLocks/>
          </p:cNvGrpSpPr>
          <p:nvPr/>
        </p:nvGrpSpPr>
        <p:grpSpPr bwMode="auto">
          <a:xfrm>
            <a:off x="2668588" y="2330450"/>
            <a:ext cx="455612" cy="227013"/>
            <a:chOff x="1681" y="1468"/>
            <a:chExt cx="287" cy="143"/>
          </a:xfrm>
        </p:grpSpPr>
        <p:sp>
          <p:nvSpPr>
            <p:cNvPr id="29748" name="Line 52"/>
            <p:cNvSpPr>
              <a:spLocks noChangeShapeType="1"/>
            </p:cNvSpPr>
            <p:nvPr/>
          </p:nvSpPr>
          <p:spPr bwMode="auto">
            <a:xfrm>
              <a:off x="1681" y="1468"/>
              <a:ext cx="191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49" name="Line 53"/>
            <p:cNvSpPr>
              <a:spLocks noChangeShapeType="1"/>
            </p:cNvSpPr>
            <p:nvPr/>
          </p:nvSpPr>
          <p:spPr bwMode="auto">
            <a:xfrm>
              <a:off x="1873" y="1468"/>
              <a:ext cx="0" cy="143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50" name="Line 54"/>
            <p:cNvSpPr>
              <a:spLocks noChangeShapeType="1"/>
            </p:cNvSpPr>
            <p:nvPr/>
          </p:nvSpPr>
          <p:spPr bwMode="auto">
            <a:xfrm>
              <a:off x="1777" y="1516"/>
              <a:ext cx="191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51" name="Line 55"/>
            <p:cNvSpPr>
              <a:spLocks noChangeShapeType="1"/>
            </p:cNvSpPr>
            <p:nvPr/>
          </p:nvSpPr>
          <p:spPr bwMode="auto">
            <a:xfrm>
              <a:off x="1825" y="1564"/>
              <a:ext cx="95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29752" name="Group 56"/>
          <p:cNvGrpSpPr>
            <a:grpSpLocks/>
          </p:cNvGrpSpPr>
          <p:nvPr/>
        </p:nvGrpSpPr>
        <p:grpSpPr bwMode="auto">
          <a:xfrm>
            <a:off x="2668588" y="3092450"/>
            <a:ext cx="455612" cy="227013"/>
            <a:chOff x="1681" y="1948"/>
            <a:chExt cx="287" cy="143"/>
          </a:xfrm>
        </p:grpSpPr>
        <p:sp>
          <p:nvSpPr>
            <p:cNvPr id="29753" name="Line 57"/>
            <p:cNvSpPr>
              <a:spLocks noChangeShapeType="1"/>
            </p:cNvSpPr>
            <p:nvPr/>
          </p:nvSpPr>
          <p:spPr bwMode="auto">
            <a:xfrm>
              <a:off x="1681" y="1948"/>
              <a:ext cx="191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54" name="Line 58"/>
            <p:cNvSpPr>
              <a:spLocks noChangeShapeType="1"/>
            </p:cNvSpPr>
            <p:nvPr/>
          </p:nvSpPr>
          <p:spPr bwMode="auto">
            <a:xfrm>
              <a:off x="1873" y="1948"/>
              <a:ext cx="0" cy="143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55" name="Line 59"/>
            <p:cNvSpPr>
              <a:spLocks noChangeShapeType="1"/>
            </p:cNvSpPr>
            <p:nvPr/>
          </p:nvSpPr>
          <p:spPr bwMode="auto">
            <a:xfrm>
              <a:off x="1777" y="1996"/>
              <a:ext cx="191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56" name="Line 60"/>
            <p:cNvSpPr>
              <a:spLocks noChangeShapeType="1"/>
            </p:cNvSpPr>
            <p:nvPr/>
          </p:nvSpPr>
          <p:spPr bwMode="auto">
            <a:xfrm>
              <a:off x="1825" y="2044"/>
              <a:ext cx="95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29757" name="Group 61"/>
          <p:cNvGrpSpPr>
            <a:grpSpLocks/>
          </p:cNvGrpSpPr>
          <p:nvPr/>
        </p:nvGrpSpPr>
        <p:grpSpPr bwMode="auto">
          <a:xfrm>
            <a:off x="2668588" y="3473450"/>
            <a:ext cx="455612" cy="227013"/>
            <a:chOff x="1681" y="2188"/>
            <a:chExt cx="287" cy="143"/>
          </a:xfrm>
        </p:grpSpPr>
        <p:sp>
          <p:nvSpPr>
            <p:cNvPr id="29758" name="Line 62"/>
            <p:cNvSpPr>
              <a:spLocks noChangeShapeType="1"/>
            </p:cNvSpPr>
            <p:nvPr/>
          </p:nvSpPr>
          <p:spPr bwMode="auto">
            <a:xfrm>
              <a:off x="1681" y="2188"/>
              <a:ext cx="191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59" name="Line 63"/>
            <p:cNvSpPr>
              <a:spLocks noChangeShapeType="1"/>
            </p:cNvSpPr>
            <p:nvPr/>
          </p:nvSpPr>
          <p:spPr bwMode="auto">
            <a:xfrm>
              <a:off x="1873" y="2188"/>
              <a:ext cx="0" cy="143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60" name="Line 64"/>
            <p:cNvSpPr>
              <a:spLocks noChangeShapeType="1"/>
            </p:cNvSpPr>
            <p:nvPr/>
          </p:nvSpPr>
          <p:spPr bwMode="auto">
            <a:xfrm>
              <a:off x="1777" y="2236"/>
              <a:ext cx="191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61" name="Line 65"/>
            <p:cNvSpPr>
              <a:spLocks noChangeShapeType="1"/>
            </p:cNvSpPr>
            <p:nvPr/>
          </p:nvSpPr>
          <p:spPr bwMode="auto">
            <a:xfrm>
              <a:off x="1825" y="2284"/>
              <a:ext cx="95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29762" name="Group 66"/>
          <p:cNvGrpSpPr>
            <a:grpSpLocks/>
          </p:cNvGrpSpPr>
          <p:nvPr/>
        </p:nvGrpSpPr>
        <p:grpSpPr bwMode="auto">
          <a:xfrm>
            <a:off x="2668588" y="3854450"/>
            <a:ext cx="455612" cy="227013"/>
            <a:chOff x="1681" y="2428"/>
            <a:chExt cx="287" cy="143"/>
          </a:xfrm>
        </p:grpSpPr>
        <p:sp>
          <p:nvSpPr>
            <p:cNvPr id="29763" name="Line 67"/>
            <p:cNvSpPr>
              <a:spLocks noChangeShapeType="1"/>
            </p:cNvSpPr>
            <p:nvPr/>
          </p:nvSpPr>
          <p:spPr bwMode="auto">
            <a:xfrm>
              <a:off x="1681" y="2428"/>
              <a:ext cx="191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64" name="Line 68"/>
            <p:cNvSpPr>
              <a:spLocks noChangeShapeType="1"/>
            </p:cNvSpPr>
            <p:nvPr/>
          </p:nvSpPr>
          <p:spPr bwMode="auto">
            <a:xfrm>
              <a:off x="1873" y="2428"/>
              <a:ext cx="0" cy="143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65" name="Line 69"/>
            <p:cNvSpPr>
              <a:spLocks noChangeShapeType="1"/>
            </p:cNvSpPr>
            <p:nvPr/>
          </p:nvSpPr>
          <p:spPr bwMode="auto">
            <a:xfrm>
              <a:off x="1777" y="2476"/>
              <a:ext cx="191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66" name="Line 70"/>
            <p:cNvSpPr>
              <a:spLocks noChangeShapeType="1"/>
            </p:cNvSpPr>
            <p:nvPr/>
          </p:nvSpPr>
          <p:spPr bwMode="auto">
            <a:xfrm>
              <a:off x="1825" y="2524"/>
              <a:ext cx="95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29767" name="Group 71"/>
          <p:cNvGrpSpPr>
            <a:grpSpLocks/>
          </p:cNvGrpSpPr>
          <p:nvPr/>
        </p:nvGrpSpPr>
        <p:grpSpPr bwMode="auto">
          <a:xfrm>
            <a:off x="2668588" y="5378450"/>
            <a:ext cx="455612" cy="227013"/>
            <a:chOff x="1681" y="3388"/>
            <a:chExt cx="287" cy="143"/>
          </a:xfrm>
        </p:grpSpPr>
        <p:sp>
          <p:nvSpPr>
            <p:cNvPr id="29768" name="Line 72"/>
            <p:cNvSpPr>
              <a:spLocks noChangeShapeType="1"/>
            </p:cNvSpPr>
            <p:nvPr/>
          </p:nvSpPr>
          <p:spPr bwMode="auto">
            <a:xfrm>
              <a:off x="1681" y="3388"/>
              <a:ext cx="191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69" name="Line 73"/>
            <p:cNvSpPr>
              <a:spLocks noChangeShapeType="1"/>
            </p:cNvSpPr>
            <p:nvPr/>
          </p:nvSpPr>
          <p:spPr bwMode="auto">
            <a:xfrm>
              <a:off x="1873" y="3388"/>
              <a:ext cx="0" cy="143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70" name="Line 74"/>
            <p:cNvSpPr>
              <a:spLocks noChangeShapeType="1"/>
            </p:cNvSpPr>
            <p:nvPr/>
          </p:nvSpPr>
          <p:spPr bwMode="auto">
            <a:xfrm>
              <a:off x="1777" y="3436"/>
              <a:ext cx="191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71" name="Line 75"/>
            <p:cNvSpPr>
              <a:spLocks noChangeShapeType="1"/>
            </p:cNvSpPr>
            <p:nvPr/>
          </p:nvSpPr>
          <p:spPr bwMode="auto">
            <a:xfrm>
              <a:off x="1825" y="3484"/>
              <a:ext cx="95" cy="0"/>
            </a:xfrm>
            <a:prstGeom prst="line">
              <a:avLst/>
            </a:prstGeom>
            <a:noFill/>
            <a:ln w="19080">
              <a:solidFill>
                <a:srgbClr val="FC012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29772" name="Group 76"/>
          <p:cNvGrpSpPr>
            <a:grpSpLocks/>
          </p:cNvGrpSpPr>
          <p:nvPr/>
        </p:nvGrpSpPr>
        <p:grpSpPr bwMode="auto">
          <a:xfrm>
            <a:off x="3201988" y="1749425"/>
            <a:ext cx="2589212" cy="1033463"/>
            <a:chOff x="2017" y="1102"/>
            <a:chExt cx="1631" cy="651"/>
          </a:xfrm>
        </p:grpSpPr>
        <p:sp>
          <p:nvSpPr>
            <p:cNvPr id="29773" name="Rectangle 77"/>
            <p:cNvSpPr>
              <a:spLocks noChangeArrowheads="1"/>
            </p:cNvSpPr>
            <p:nvPr/>
          </p:nvSpPr>
          <p:spPr bwMode="auto">
            <a:xfrm>
              <a:off x="2017" y="1150"/>
              <a:ext cx="527" cy="188"/>
            </a:xfrm>
            <a:prstGeom prst="rect">
              <a:avLst/>
            </a:prstGeom>
            <a:solidFill>
              <a:srgbClr val="BBE0E3"/>
            </a:solidFill>
            <a:ln w="12600">
              <a:solidFill>
                <a:srgbClr val="FAFD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9774" name="Rectangle 78"/>
            <p:cNvSpPr>
              <a:spLocks noChangeArrowheads="1"/>
            </p:cNvSpPr>
            <p:nvPr/>
          </p:nvSpPr>
          <p:spPr bwMode="auto">
            <a:xfrm>
              <a:off x="3073" y="1150"/>
              <a:ext cx="191" cy="188"/>
            </a:xfrm>
            <a:prstGeom prst="rect">
              <a:avLst/>
            </a:prstGeom>
            <a:solidFill>
              <a:srgbClr val="BBE0E3"/>
            </a:solidFill>
            <a:ln w="12600">
              <a:solidFill>
                <a:srgbClr val="FAFD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9775" name="Oval 79"/>
            <p:cNvSpPr>
              <a:spLocks noChangeArrowheads="1"/>
            </p:cNvSpPr>
            <p:nvPr/>
          </p:nvSpPr>
          <p:spPr bwMode="auto">
            <a:xfrm>
              <a:off x="3121" y="1207"/>
              <a:ext cx="95" cy="92"/>
            </a:xfrm>
            <a:prstGeom prst="ellipse">
              <a:avLst/>
            </a:prstGeom>
            <a:solidFill>
              <a:srgbClr val="808080"/>
            </a:solidFill>
            <a:ln w="12600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9776" name="Text Box 80"/>
            <p:cNvSpPr txBox="1">
              <a:spLocks noChangeArrowheads="1"/>
            </p:cNvSpPr>
            <p:nvPr/>
          </p:nvSpPr>
          <p:spPr bwMode="auto">
            <a:xfrm>
              <a:off x="2113" y="1119"/>
              <a:ext cx="38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eaLnBrk="0" hangingPunct="0">
                <a:buClrTx/>
                <a:buFontTx/>
                <a:buNone/>
              </a:pPr>
              <a:r>
                <a:rPr lang="en-US" altLang="pt-BR" sz="2000" b="1">
                  <a:latin typeface="Times New Roman" pitchFamily="16" charset="0"/>
                </a:rPr>
                <a:t>“1”</a:t>
              </a:r>
            </a:p>
          </p:txBody>
        </p:sp>
        <p:sp>
          <p:nvSpPr>
            <p:cNvPr id="29777" name="Rectangle 81"/>
            <p:cNvSpPr>
              <a:spLocks noChangeArrowheads="1"/>
            </p:cNvSpPr>
            <p:nvPr/>
          </p:nvSpPr>
          <p:spPr bwMode="auto">
            <a:xfrm>
              <a:off x="2929" y="1534"/>
              <a:ext cx="527" cy="188"/>
            </a:xfrm>
            <a:prstGeom prst="rect">
              <a:avLst/>
            </a:prstGeom>
            <a:solidFill>
              <a:srgbClr val="BBE0E3"/>
            </a:solidFill>
            <a:ln w="12600">
              <a:solidFill>
                <a:srgbClr val="FAFD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9778" name="Text Box 82"/>
            <p:cNvSpPr txBox="1">
              <a:spLocks noChangeArrowheads="1"/>
            </p:cNvSpPr>
            <p:nvPr/>
          </p:nvSpPr>
          <p:spPr bwMode="auto">
            <a:xfrm>
              <a:off x="2977" y="1503"/>
              <a:ext cx="43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eaLnBrk="0" hangingPunct="0">
                <a:buClrTx/>
                <a:buFontTx/>
                <a:buNone/>
              </a:pPr>
              <a:r>
                <a:rPr lang="en-US" altLang="pt-BR" sz="2000" b="1">
                  <a:latin typeface="Times New Roman" pitchFamily="16" charset="0"/>
                </a:rPr>
                <a:t>881</a:t>
              </a:r>
            </a:p>
          </p:txBody>
        </p:sp>
        <p:sp>
          <p:nvSpPr>
            <p:cNvPr id="29779" name="Line 83"/>
            <p:cNvSpPr>
              <a:spLocks noChangeShapeType="1"/>
            </p:cNvSpPr>
            <p:nvPr/>
          </p:nvSpPr>
          <p:spPr bwMode="auto">
            <a:xfrm>
              <a:off x="3409" y="1246"/>
              <a:ext cx="239" cy="0"/>
            </a:xfrm>
            <a:prstGeom prst="line">
              <a:avLst/>
            </a:prstGeom>
            <a:noFill/>
            <a:ln w="12600">
              <a:solidFill>
                <a:srgbClr val="FC0128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29780" name="Rectangle 84"/>
            <p:cNvSpPr>
              <a:spLocks noChangeArrowheads="1"/>
            </p:cNvSpPr>
            <p:nvPr/>
          </p:nvSpPr>
          <p:spPr bwMode="auto">
            <a:xfrm>
              <a:off x="3265" y="1150"/>
              <a:ext cx="191" cy="188"/>
            </a:xfrm>
            <a:prstGeom prst="rect">
              <a:avLst/>
            </a:prstGeom>
            <a:solidFill>
              <a:srgbClr val="BBE0E3"/>
            </a:solidFill>
            <a:ln w="12600">
              <a:solidFill>
                <a:srgbClr val="FAFD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9781" name="Oval 85"/>
            <p:cNvSpPr>
              <a:spLocks noChangeArrowheads="1"/>
            </p:cNvSpPr>
            <p:nvPr/>
          </p:nvSpPr>
          <p:spPr bwMode="auto">
            <a:xfrm>
              <a:off x="3313" y="1198"/>
              <a:ext cx="95" cy="92"/>
            </a:xfrm>
            <a:prstGeom prst="ellipse">
              <a:avLst/>
            </a:prstGeom>
            <a:solidFill>
              <a:srgbClr val="808080"/>
            </a:solidFill>
            <a:ln w="12600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9782" name="Rectangle 86"/>
            <p:cNvSpPr>
              <a:spLocks noChangeArrowheads="1"/>
            </p:cNvSpPr>
            <p:nvPr/>
          </p:nvSpPr>
          <p:spPr bwMode="auto">
            <a:xfrm>
              <a:off x="2545" y="1150"/>
              <a:ext cx="527" cy="188"/>
            </a:xfrm>
            <a:prstGeom prst="rect">
              <a:avLst/>
            </a:prstGeom>
            <a:solidFill>
              <a:srgbClr val="BBE0E3"/>
            </a:solidFill>
            <a:ln w="12600">
              <a:solidFill>
                <a:srgbClr val="FAFD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9783" name="Text Box 87"/>
            <p:cNvSpPr txBox="1">
              <a:spLocks noChangeArrowheads="1"/>
            </p:cNvSpPr>
            <p:nvPr/>
          </p:nvSpPr>
          <p:spPr bwMode="auto">
            <a:xfrm>
              <a:off x="2593" y="1102"/>
              <a:ext cx="52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eaLnBrk="0" hangingPunct="0">
                <a:buClrTx/>
                <a:buFontTx/>
                <a:buNone/>
              </a:pPr>
              <a:r>
                <a:rPr lang="en-US" altLang="pt-BR" sz="2000" b="1">
                  <a:latin typeface="Times New Roman" pitchFamily="16" charset="0"/>
                </a:rPr>
                <a:t>“int”</a:t>
              </a:r>
            </a:p>
          </p:txBody>
        </p:sp>
        <p:sp>
          <p:nvSpPr>
            <p:cNvPr id="29784" name="Line 88"/>
            <p:cNvSpPr>
              <a:spLocks noChangeShapeType="1"/>
            </p:cNvSpPr>
            <p:nvPr/>
          </p:nvSpPr>
          <p:spPr bwMode="auto">
            <a:xfrm>
              <a:off x="3169" y="1246"/>
              <a:ext cx="0" cy="287"/>
            </a:xfrm>
            <a:prstGeom prst="line">
              <a:avLst/>
            </a:prstGeom>
            <a:noFill/>
            <a:ln w="12600">
              <a:solidFill>
                <a:srgbClr val="FC0128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9785" name="Rectangle 89"/>
          <p:cNvSpPr>
            <a:spLocks noChangeArrowheads="1"/>
          </p:cNvSpPr>
          <p:nvPr/>
        </p:nvSpPr>
        <p:spPr bwMode="auto">
          <a:xfrm>
            <a:off x="5792788" y="1825625"/>
            <a:ext cx="838200" cy="300038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86" name="Rectangle 90"/>
          <p:cNvSpPr>
            <a:spLocks noChangeArrowheads="1"/>
          </p:cNvSpPr>
          <p:nvPr/>
        </p:nvSpPr>
        <p:spPr bwMode="auto">
          <a:xfrm>
            <a:off x="7469188" y="1825625"/>
            <a:ext cx="304800" cy="300038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87" name="Oval 91"/>
          <p:cNvSpPr>
            <a:spLocks noChangeArrowheads="1"/>
          </p:cNvSpPr>
          <p:nvPr/>
        </p:nvSpPr>
        <p:spPr bwMode="auto">
          <a:xfrm>
            <a:off x="7545388" y="1916113"/>
            <a:ext cx="152400" cy="147637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88" name="Text Box 92"/>
          <p:cNvSpPr txBox="1">
            <a:spLocks noChangeArrowheads="1"/>
          </p:cNvSpPr>
          <p:nvPr/>
        </p:nvSpPr>
        <p:spPr bwMode="auto">
          <a:xfrm>
            <a:off x="5792788" y="1776413"/>
            <a:ext cx="838200" cy="39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“101”</a:t>
            </a:r>
          </a:p>
        </p:txBody>
      </p:sp>
      <p:sp>
        <p:nvSpPr>
          <p:cNvPr id="29789" name="Rectangle 93"/>
          <p:cNvSpPr>
            <a:spLocks noChangeArrowheads="1"/>
          </p:cNvSpPr>
          <p:nvPr/>
        </p:nvSpPr>
        <p:spPr bwMode="auto">
          <a:xfrm>
            <a:off x="6554788" y="2435225"/>
            <a:ext cx="1524000" cy="300038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90" name="Text Box 94"/>
          <p:cNvSpPr txBox="1">
            <a:spLocks noChangeArrowheads="1"/>
          </p:cNvSpPr>
          <p:nvPr/>
        </p:nvSpPr>
        <p:spPr bwMode="auto">
          <a:xfrm>
            <a:off x="6554788" y="2386013"/>
            <a:ext cx="1524000" cy="39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“bananada”</a:t>
            </a:r>
          </a:p>
        </p:txBody>
      </p:sp>
      <p:sp>
        <p:nvSpPr>
          <p:cNvPr id="29791" name="Rectangle 95"/>
          <p:cNvSpPr>
            <a:spLocks noChangeArrowheads="1"/>
          </p:cNvSpPr>
          <p:nvPr/>
        </p:nvSpPr>
        <p:spPr bwMode="auto">
          <a:xfrm>
            <a:off x="7773988" y="1825625"/>
            <a:ext cx="304800" cy="300038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92" name="Oval 96"/>
          <p:cNvSpPr>
            <a:spLocks noChangeArrowheads="1"/>
          </p:cNvSpPr>
          <p:nvPr/>
        </p:nvSpPr>
        <p:spPr bwMode="auto">
          <a:xfrm>
            <a:off x="7850188" y="1901825"/>
            <a:ext cx="152400" cy="147638"/>
          </a:xfrm>
          <a:prstGeom prst="ellipse">
            <a:avLst/>
          </a:prstGeom>
          <a:solidFill>
            <a:srgbClr val="808080"/>
          </a:solidFill>
          <a:ln w="126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93" name="Rectangle 97"/>
          <p:cNvSpPr>
            <a:spLocks noChangeArrowheads="1"/>
          </p:cNvSpPr>
          <p:nvPr/>
        </p:nvSpPr>
        <p:spPr bwMode="auto">
          <a:xfrm>
            <a:off x="6630988" y="1825625"/>
            <a:ext cx="838200" cy="300038"/>
          </a:xfrm>
          <a:prstGeom prst="rect">
            <a:avLst/>
          </a:prstGeom>
          <a:solidFill>
            <a:srgbClr val="BBE0E3"/>
          </a:solidFill>
          <a:ln w="12600">
            <a:solidFill>
              <a:srgbClr val="FAFD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9794" name="Text Box 98"/>
          <p:cNvSpPr txBox="1">
            <a:spLocks noChangeArrowheads="1"/>
          </p:cNvSpPr>
          <p:nvPr/>
        </p:nvSpPr>
        <p:spPr bwMode="auto">
          <a:xfrm>
            <a:off x="6630988" y="1749425"/>
            <a:ext cx="990600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en-US" altLang="pt-BR" sz="2000" b="1">
                <a:latin typeface="Times New Roman" pitchFamily="16" charset="0"/>
              </a:rPr>
              <a:t>“char”</a:t>
            </a:r>
          </a:p>
        </p:txBody>
      </p:sp>
      <p:sp>
        <p:nvSpPr>
          <p:cNvPr id="29795" name="Line 99"/>
          <p:cNvSpPr>
            <a:spLocks noChangeShapeType="1"/>
          </p:cNvSpPr>
          <p:nvPr/>
        </p:nvSpPr>
        <p:spPr bwMode="auto">
          <a:xfrm>
            <a:off x="7621588" y="1978025"/>
            <a:ext cx="1587" cy="457200"/>
          </a:xfrm>
          <a:prstGeom prst="line">
            <a:avLst/>
          </a:prstGeom>
          <a:noFill/>
          <a:ln w="12600">
            <a:solidFill>
              <a:srgbClr val="FC0128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96" name="Line 100"/>
          <p:cNvSpPr>
            <a:spLocks noChangeShapeType="1"/>
          </p:cNvSpPr>
          <p:nvPr/>
        </p:nvSpPr>
        <p:spPr bwMode="auto">
          <a:xfrm>
            <a:off x="8002588" y="1978025"/>
            <a:ext cx="3048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97" name="Line 101"/>
          <p:cNvSpPr>
            <a:spLocks noChangeShapeType="1"/>
          </p:cNvSpPr>
          <p:nvPr/>
        </p:nvSpPr>
        <p:spPr bwMode="auto">
          <a:xfrm>
            <a:off x="8307388" y="1978025"/>
            <a:ext cx="1587" cy="214313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98" name="Line 102"/>
          <p:cNvSpPr>
            <a:spLocks noChangeShapeType="1"/>
          </p:cNvSpPr>
          <p:nvPr/>
        </p:nvSpPr>
        <p:spPr bwMode="auto">
          <a:xfrm>
            <a:off x="8154988" y="2049463"/>
            <a:ext cx="304800" cy="1587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9799" name="Line 103"/>
          <p:cNvSpPr>
            <a:spLocks noChangeShapeType="1"/>
          </p:cNvSpPr>
          <p:nvPr/>
        </p:nvSpPr>
        <p:spPr bwMode="auto">
          <a:xfrm>
            <a:off x="8231188" y="2120900"/>
            <a:ext cx="152400" cy="1588"/>
          </a:xfrm>
          <a:prstGeom prst="line">
            <a:avLst/>
          </a:prstGeom>
          <a:noFill/>
          <a:ln w="19080">
            <a:solidFill>
              <a:srgbClr val="FC012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796925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BR" altLang="pt-BR" sz="3600"/>
              <a:t>Implementação da Classe </a:t>
            </a:r>
            <a:r>
              <a:rPr lang="pt-BR" altLang="pt-BR" sz="3600" i="1"/>
              <a:t>Dictionary</a:t>
            </a:r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  <a:ln/>
        </p:spPr>
        <p:txBody>
          <a:bodyPr/>
          <a:lstStyle/>
          <a:p>
            <a:pPr marL="457200" indent="-457200">
              <a:lnSpc>
                <a:spcPct val="80000"/>
              </a:lnSpc>
              <a:spcBef>
                <a:spcPts val="700"/>
              </a:spcBef>
              <a:buClr>
                <a:srgbClr val="FFFFFF"/>
              </a:buClr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800"/>
              <a:t>O Dicionário deverá ser capaz de:</a:t>
            </a:r>
          </a:p>
          <a:p>
            <a:pPr marL="836613" lvl="1" indent="-379413">
              <a:lnSpc>
                <a:spcPct val="8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adicionar um novo objeto, lendo a chave, o tipo e o objeto e adicionando-o;</a:t>
            </a:r>
          </a:p>
          <a:p>
            <a:pPr marL="836613" lvl="1" indent="-379413">
              <a:lnSpc>
                <a:spcPct val="8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recuperar e imprimir um objeto a partir da chave. Lembre-se que em C++ para isto é necessário que, ao imprimir, primeiro seja verificado qual o tipo para que seja chamada a impressão correta;</a:t>
            </a:r>
          </a:p>
          <a:p>
            <a:pPr marL="836613" lvl="1" indent="-379413">
              <a:lnSpc>
                <a:spcPct val="8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imprimir todas as chaves. Essa impressão deverá ser da forma mais simples possível, sem se preocupar com a ordem;</a:t>
            </a:r>
          </a:p>
          <a:p>
            <a:pPr marL="836613" lvl="1" indent="-379413">
              <a:lnSpc>
                <a:spcPct val="8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–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en-US" altLang="pt-BR" sz="2400"/>
              <a:t>lembre-se de fazer um </a:t>
            </a:r>
            <a:r>
              <a:rPr lang="en-US" altLang="pt-BR" sz="2400" b="1" i="1">
                <a:solidFill>
                  <a:srgbClr val="F57B49"/>
                </a:solidFill>
              </a:rPr>
              <a:t>typecasting</a:t>
            </a:r>
            <a:r>
              <a:rPr lang="en-US" altLang="pt-BR" sz="2400"/>
              <a:t> ao imprimir, depois que descobrir qual é o tipo do objeto apontado pelo ponteiro </a:t>
            </a:r>
            <a:r>
              <a:rPr lang="en-US" altLang="pt-BR" sz="2400" b="1" i="1"/>
              <a:t>valor</a:t>
            </a:r>
            <a:r>
              <a:rPr lang="en-US" altLang="pt-BR" sz="2400"/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5" name="Group 1"/>
          <p:cNvGrpSpPr>
            <a:grpSpLocks/>
          </p:cNvGrpSpPr>
          <p:nvPr/>
        </p:nvGrpSpPr>
        <p:grpSpPr bwMode="auto">
          <a:xfrm>
            <a:off x="1357313" y="928688"/>
            <a:ext cx="7499350" cy="5024437"/>
            <a:chOff x="855" y="585"/>
            <a:chExt cx="4724" cy="3165"/>
          </a:xfrm>
        </p:grpSpPr>
        <p:sp>
          <p:nvSpPr>
            <p:cNvPr id="31746" name="Rectangle 2"/>
            <p:cNvSpPr>
              <a:spLocks noChangeArrowheads="1"/>
            </p:cNvSpPr>
            <p:nvPr/>
          </p:nvSpPr>
          <p:spPr bwMode="auto">
            <a:xfrm>
              <a:off x="855" y="585"/>
              <a:ext cx="4724" cy="3165"/>
            </a:xfrm>
            <a:prstGeom prst="rect">
              <a:avLst/>
            </a:prstGeom>
            <a:solidFill>
              <a:srgbClr val="FFFFCC"/>
            </a:solidFill>
            <a:ln w="38160">
              <a:solidFill>
                <a:srgbClr val="16164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 marL="192088" indent="-190500">
                <a:tabLst>
                  <a:tab pos="192088" algn="l"/>
                  <a:tab pos="1106488" algn="l"/>
                  <a:tab pos="2020888" algn="l"/>
                  <a:tab pos="2935288" algn="l"/>
                  <a:tab pos="3849688" algn="l"/>
                  <a:tab pos="4764088" algn="l"/>
                  <a:tab pos="5678488" algn="l"/>
                  <a:tab pos="6592888" algn="l"/>
                  <a:tab pos="7507288" algn="l"/>
                  <a:tab pos="8421688" algn="l"/>
                  <a:tab pos="9336088" algn="l"/>
                  <a:tab pos="10250488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 marL="457200">
                <a:tabLst>
                  <a:tab pos="192088" algn="l"/>
                  <a:tab pos="1106488" algn="l"/>
                  <a:tab pos="2020888" algn="l"/>
                  <a:tab pos="2935288" algn="l"/>
                  <a:tab pos="3849688" algn="l"/>
                  <a:tab pos="4764088" algn="l"/>
                  <a:tab pos="5678488" algn="l"/>
                  <a:tab pos="6592888" algn="l"/>
                  <a:tab pos="7507288" algn="l"/>
                  <a:tab pos="8421688" algn="l"/>
                  <a:tab pos="9336088" algn="l"/>
                  <a:tab pos="10250488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>
                <a:tabLst>
                  <a:tab pos="192088" algn="l"/>
                  <a:tab pos="1106488" algn="l"/>
                  <a:tab pos="2020888" algn="l"/>
                  <a:tab pos="2935288" algn="l"/>
                  <a:tab pos="3849688" algn="l"/>
                  <a:tab pos="4764088" algn="l"/>
                  <a:tab pos="5678488" algn="l"/>
                  <a:tab pos="6592888" algn="l"/>
                  <a:tab pos="7507288" algn="l"/>
                  <a:tab pos="8421688" algn="l"/>
                  <a:tab pos="9336088" algn="l"/>
                  <a:tab pos="10250488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>
                <a:tabLst>
                  <a:tab pos="192088" algn="l"/>
                  <a:tab pos="1106488" algn="l"/>
                  <a:tab pos="2020888" algn="l"/>
                  <a:tab pos="2935288" algn="l"/>
                  <a:tab pos="3849688" algn="l"/>
                  <a:tab pos="4764088" algn="l"/>
                  <a:tab pos="5678488" algn="l"/>
                  <a:tab pos="6592888" algn="l"/>
                  <a:tab pos="7507288" algn="l"/>
                  <a:tab pos="8421688" algn="l"/>
                  <a:tab pos="9336088" algn="l"/>
                  <a:tab pos="10250488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>
                <a:tabLst>
                  <a:tab pos="192088" algn="l"/>
                  <a:tab pos="1106488" algn="l"/>
                  <a:tab pos="2020888" algn="l"/>
                  <a:tab pos="2935288" algn="l"/>
                  <a:tab pos="3849688" algn="l"/>
                  <a:tab pos="4764088" algn="l"/>
                  <a:tab pos="5678488" algn="l"/>
                  <a:tab pos="6592888" algn="l"/>
                  <a:tab pos="7507288" algn="l"/>
                  <a:tab pos="8421688" algn="l"/>
                  <a:tab pos="9336088" algn="l"/>
                  <a:tab pos="10250488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192088" algn="l"/>
                  <a:tab pos="1106488" algn="l"/>
                  <a:tab pos="2020888" algn="l"/>
                  <a:tab pos="2935288" algn="l"/>
                  <a:tab pos="3849688" algn="l"/>
                  <a:tab pos="4764088" algn="l"/>
                  <a:tab pos="5678488" algn="l"/>
                  <a:tab pos="6592888" algn="l"/>
                  <a:tab pos="7507288" algn="l"/>
                  <a:tab pos="8421688" algn="l"/>
                  <a:tab pos="9336088" algn="l"/>
                  <a:tab pos="10250488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192088" algn="l"/>
                  <a:tab pos="1106488" algn="l"/>
                  <a:tab pos="2020888" algn="l"/>
                  <a:tab pos="2935288" algn="l"/>
                  <a:tab pos="3849688" algn="l"/>
                  <a:tab pos="4764088" algn="l"/>
                  <a:tab pos="5678488" algn="l"/>
                  <a:tab pos="6592888" algn="l"/>
                  <a:tab pos="7507288" algn="l"/>
                  <a:tab pos="8421688" algn="l"/>
                  <a:tab pos="9336088" algn="l"/>
                  <a:tab pos="10250488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192088" algn="l"/>
                  <a:tab pos="1106488" algn="l"/>
                  <a:tab pos="2020888" algn="l"/>
                  <a:tab pos="2935288" algn="l"/>
                  <a:tab pos="3849688" algn="l"/>
                  <a:tab pos="4764088" algn="l"/>
                  <a:tab pos="5678488" algn="l"/>
                  <a:tab pos="6592888" algn="l"/>
                  <a:tab pos="7507288" algn="l"/>
                  <a:tab pos="8421688" algn="l"/>
                  <a:tab pos="9336088" algn="l"/>
                  <a:tab pos="10250488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192088" algn="l"/>
                  <a:tab pos="1106488" algn="l"/>
                  <a:tab pos="2020888" algn="l"/>
                  <a:tab pos="2935288" algn="l"/>
                  <a:tab pos="3849688" algn="l"/>
                  <a:tab pos="4764088" algn="l"/>
                  <a:tab pos="5678488" algn="l"/>
                  <a:tab pos="6592888" algn="l"/>
                  <a:tab pos="7507288" algn="l"/>
                  <a:tab pos="8421688" algn="l"/>
                  <a:tab pos="9336088" algn="l"/>
                  <a:tab pos="10250488" algn="l"/>
                </a:tabLst>
                <a:defRPr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buClrTx/>
                <a:buFontTx/>
                <a:buNone/>
              </a:pPr>
              <a:endParaRPr lang="en-US" altLang="pt-BR" sz="1400"/>
            </a:p>
            <a:p>
              <a:pPr>
                <a:buClrTx/>
                <a:buFontTx/>
                <a:buNone/>
              </a:pPr>
              <a:endParaRPr lang="en-US" altLang="pt-BR" sz="1400"/>
            </a:p>
            <a:p>
              <a:pPr>
                <a:buClrTx/>
                <a:buFontTx/>
                <a:buNone/>
              </a:pPr>
              <a:endParaRPr lang="en-US" altLang="pt-BR" sz="1400"/>
            </a:p>
            <a:p>
              <a:pPr>
                <a:buClrTx/>
                <a:buFontTx/>
                <a:buNone/>
              </a:pPr>
              <a:endParaRPr lang="pt-BR" altLang="pt-BR" sz="1400"/>
            </a:p>
            <a:p>
              <a:pPr>
                <a:buClrTx/>
                <a:buFontTx/>
                <a:buNone/>
              </a:pPr>
              <a:endParaRPr lang="pt-BR" altLang="pt-BR" sz="1400"/>
            </a:p>
            <a:p>
              <a:pPr algn="ctr">
                <a:buClrTx/>
                <a:buFontTx/>
                <a:buNone/>
              </a:pPr>
              <a:r>
                <a:rPr lang="pt-BR" altLang="pt-BR" sz="1600"/>
                <a:t>Atribuição-Uso Não-Comercial-Compartilhamento pela Licença 2.5 Brasil</a:t>
              </a:r>
            </a:p>
            <a:p>
              <a:pPr algn="ctr">
                <a:buClrTx/>
                <a:buFontTx/>
                <a:buNone/>
              </a:pPr>
              <a:endParaRPr lang="pt-BR" altLang="pt-BR" sz="1400" i="1"/>
            </a:p>
            <a:p>
              <a:pPr>
                <a:buClrTx/>
                <a:buFontTx/>
                <a:buNone/>
              </a:pPr>
              <a:r>
                <a:rPr lang="pt-BR" altLang="pt-BR" sz="1400" i="1"/>
                <a:t>Você pode:</a:t>
              </a:r>
            </a:p>
            <a:p>
              <a:pPr>
                <a:buClrTx/>
                <a:buFontTx/>
                <a:buNone/>
              </a:pPr>
              <a:r>
                <a:rPr lang="pt-BR" altLang="pt-BR" sz="1400"/>
                <a:t> - copiar, distribuir, exibir e executar a obra</a:t>
              </a:r>
            </a:p>
            <a:p>
              <a:pPr>
                <a:buClrTx/>
                <a:buFontTx/>
                <a:buNone/>
              </a:pPr>
              <a:r>
                <a:rPr lang="pt-BR" altLang="pt-BR" sz="1400"/>
                <a:t> - criar obras derivadas</a:t>
              </a:r>
            </a:p>
            <a:p>
              <a:pPr lvl="1" indent="0">
                <a:buClrTx/>
                <a:buFontTx/>
                <a:buNone/>
              </a:pPr>
              <a:endParaRPr lang="pt-BR" altLang="pt-BR" sz="1400" i="1"/>
            </a:p>
            <a:p>
              <a:pPr algn="just">
                <a:buClrTx/>
                <a:buFontTx/>
                <a:buNone/>
              </a:pPr>
              <a:r>
                <a:rPr lang="pt-BR" altLang="pt-BR" sz="1400" i="1"/>
                <a:t>Sob as seguintes condições:</a:t>
              </a:r>
            </a:p>
            <a:p>
              <a:pPr algn="just">
                <a:buClrTx/>
                <a:buFontTx/>
                <a:buNone/>
              </a:pPr>
              <a:r>
                <a:rPr lang="pt-BR" altLang="pt-BR" sz="1400"/>
                <a:t>Atribuição — Você deve dar crédito ao autor original, da forma especificada pelo autor ou licenciante. </a:t>
              </a:r>
            </a:p>
            <a:p>
              <a:pPr algn="just">
                <a:buClrTx/>
                <a:buFontTx/>
                <a:buNone/>
              </a:pPr>
              <a:r>
                <a:rPr lang="pt-BR" altLang="pt-BR" sz="1400"/>
                <a:t>Uso Não-Comercial — Você não pode utilizar esta obra com finalidades comerciais. </a:t>
              </a:r>
            </a:p>
            <a:p>
              <a:pPr algn="just">
                <a:buClrTx/>
                <a:buFontTx/>
                <a:buNone/>
              </a:pPr>
              <a:r>
                <a:rPr lang="pt-BR" altLang="pt-BR" sz="1400"/>
                <a:t>Compartilhamento pela mesma Licença — Se você alterar, transformar, ou criar outra obra com base nesta, você somente poderá distribuir a obra resultante sob uma licença idêntica a esta.</a:t>
              </a:r>
            </a:p>
            <a:p>
              <a:pPr algn="just">
                <a:buClrTx/>
                <a:buFontTx/>
                <a:buNone/>
              </a:pPr>
              <a:endParaRPr lang="pt-BR" altLang="pt-BR" sz="1400"/>
            </a:p>
            <a:p>
              <a:pPr algn="just">
                <a:buClrTx/>
                <a:buFontTx/>
                <a:buNone/>
              </a:pPr>
              <a:r>
                <a:rPr lang="pt-BR" altLang="pt-BR" sz="1400"/>
                <a:t>Para ver uma cópia desta licença, visite http://creativecommons.org/licenses/by-nc-sa/2.5/br/ ou mande uma carta para Creative Commons, 171 Second Street, Suite 300, San Francisco, California, 94105, USA.</a:t>
              </a:r>
            </a:p>
            <a:p>
              <a:pPr>
                <a:buClrTx/>
                <a:buFontTx/>
                <a:buNone/>
              </a:pPr>
              <a:endParaRPr lang="pt-BR" altLang="pt-BR" sz="1400"/>
            </a:p>
          </p:txBody>
        </p:sp>
        <p:pic>
          <p:nvPicPr>
            <p:cNvPr id="3174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4" y="724"/>
              <a:ext cx="1580" cy="4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pt-BR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pt-BR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1642</TotalTime>
  <Words>2558</Words>
  <Application>Microsoft Office PowerPoint</Application>
  <PresentationFormat>On-screen Show (4:3)</PresentationFormat>
  <Paragraphs>358</Paragraphs>
  <Slides>29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Times New Roman</vt:lpstr>
      <vt:lpstr>Arial</vt:lpstr>
      <vt:lpstr>Symbol</vt:lpstr>
      <vt:lpstr>Wingdings</vt:lpstr>
      <vt:lpstr>Courier New</vt:lpstr>
      <vt:lpstr>Office Theme</vt:lpstr>
      <vt:lpstr>INE5408/5609 Estruturas de Dados</vt:lpstr>
      <vt:lpstr>Recapitulação</vt:lpstr>
      <vt:lpstr>Hashing: visão geral</vt:lpstr>
      <vt:lpstr>Hashing: introdução</vt:lpstr>
      <vt:lpstr>Exemplo</vt:lpstr>
      <vt:lpstr>Nomenclatura</vt:lpstr>
      <vt:lpstr>Hashing Aberto ou de Encadeamento Separado (Separate Chaining Hashing)</vt:lpstr>
      <vt:lpstr>Hashing Aberto ou de Encadeamento Separado (Implementação com a tabela como vetor)</vt:lpstr>
      <vt:lpstr>Hashing Aberto ou de Encadeamento Separado (Implementação como multilista)</vt:lpstr>
      <vt:lpstr>Hashing Fechado ou de Endereçamento Aberto (Open Addressing Hashing)</vt:lpstr>
      <vt:lpstr>Hashing Fechado ou de Endereçamento Aberto - Implementação com busca  seqüencial após estouro (Suponha h(k)   como mod(k,10))</vt:lpstr>
      <vt:lpstr>Complexidade</vt:lpstr>
      <vt:lpstr>Vantagens</vt:lpstr>
      <vt:lpstr>Desvantagens</vt:lpstr>
      <vt:lpstr>Função de Hashing</vt:lpstr>
      <vt:lpstr>Funções de Hashing</vt:lpstr>
      <vt:lpstr>Divisão</vt:lpstr>
      <vt:lpstr>Divisão</vt:lpstr>
      <vt:lpstr>Meio do quadrado</vt:lpstr>
      <vt:lpstr>Folding ou desdobramento</vt:lpstr>
      <vt:lpstr>Shif Folding</vt:lpstr>
      <vt:lpstr>Limit Folding</vt:lpstr>
      <vt:lpstr>Análise de dígitos</vt:lpstr>
      <vt:lpstr>Exercício: implementação da classe Dictionary</vt:lpstr>
      <vt:lpstr>Modelagem do Dictionary</vt:lpstr>
      <vt:lpstr>Modelagem das classes Dicionário e Associação</vt:lpstr>
      <vt:lpstr>Modelagem da classe Dictionary</vt:lpstr>
      <vt:lpstr>Implementação da Classe Dictionary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Alexandre Savaris</dc:creator>
  <cp:lastModifiedBy>awangenh</cp:lastModifiedBy>
  <cp:revision>641</cp:revision>
  <cp:lastPrinted>1601-01-01T00:00:00Z</cp:lastPrinted>
  <dcterms:created xsi:type="dcterms:W3CDTF">2008-07-22T01:53:50Z</dcterms:created>
  <dcterms:modified xsi:type="dcterms:W3CDTF">2016-06-14T08:33:30Z</dcterms:modified>
</cp:coreProperties>
</file>