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79" r:id="rId2"/>
    <p:sldMasterId id="2147483681" r:id="rId3"/>
  </p:sldMasterIdLst>
  <p:notesMasterIdLst>
    <p:notesMasterId r:id="rId35"/>
  </p:notesMasterIdLst>
  <p:handoutMasterIdLst>
    <p:handoutMasterId r:id="rId36"/>
  </p:handoutMasterIdLst>
  <p:sldIdLst>
    <p:sldId id="357" r:id="rId4"/>
    <p:sldId id="301" r:id="rId5"/>
    <p:sldId id="362" r:id="rId6"/>
    <p:sldId id="363" r:id="rId7"/>
    <p:sldId id="364" r:id="rId8"/>
    <p:sldId id="365" r:id="rId9"/>
    <p:sldId id="316" r:id="rId10"/>
    <p:sldId id="353" r:id="rId11"/>
    <p:sldId id="354" r:id="rId12"/>
    <p:sldId id="352" r:id="rId13"/>
    <p:sldId id="317" r:id="rId14"/>
    <p:sldId id="349" r:id="rId15"/>
    <p:sldId id="319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51" r:id="rId24"/>
    <p:sldId id="358" r:id="rId25"/>
    <p:sldId id="359" r:id="rId26"/>
    <p:sldId id="331" r:id="rId27"/>
    <p:sldId id="355" r:id="rId28"/>
    <p:sldId id="356" r:id="rId29"/>
    <p:sldId id="344" r:id="rId30"/>
    <p:sldId id="345" r:id="rId31"/>
    <p:sldId id="315" r:id="rId32"/>
    <p:sldId id="366" r:id="rId33"/>
    <p:sldId id="350" r:id="rId34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803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1962" y="-11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0FBD7-6C94-44BC-BA6C-211AFC9584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A805CFA-08E9-4DAD-ADA0-766D5D217779}">
      <dgm:prSet/>
      <dgm:spPr/>
      <dgm:t>
        <a:bodyPr/>
        <a:lstStyle/>
        <a:p>
          <a:pPr rtl="0"/>
          <a:r>
            <a:rPr lang="pt-BR" dirty="0" smtClean="0"/>
            <a:t>Algumas possibilidades de uso de</a:t>
          </a:r>
          <a:endParaRPr lang="pt-BR" dirty="0"/>
        </a:p>
      </dgm:t>
    </dgm:pt>
    <dgm:pt modelId="{98850CFA-14FF-4586-B244-0C37E977A0DE}" type="parTrans" cxnId="{ADDC7A20-65E3-4048-8E0B-9C0C31554A0C}">
      <dgm:prSet/>
      <dgm:spPr/>
      <dgm:t>
        <a:bodyPr/>
        <a:lstStyle/>
        <a:p>
          <a:endParaRPr lang="pt-BR"/>
        </a:p>
      </dgm:t>
    </dgm:pt>
    <dgm:pt modelId="{CF321CB5-559D-420F-8FB6-411885F0C879}" type="sibTrans" cxnId="{ADDC7A20-65E3-4048-8E0B-9C0C31554A0C}">
      <dgm:prSet/>
      <dgm:spPr/>
      <dgm:t>
        <a:bodyPr/>
        <a:lstStyle/>
        <a:p>
          <a:endParaRPr lang="pt-BR"/>
        </a:p>
      </dgm:t>
    </dgm:pt>
    <dgm:pt modelId="{F46BCBEC-143E-4A83-8FFF-737EA5D7CACE}" type="pres">
      <dgm:prSet presAssocID="{4B70FBD7-6C94-44BC-BA6C-211AFC9584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96A8DD7-16AD-46C1-96C2-7F82F1A80F75}" type="pres">
      <dgm:prSet presAssocID="{7A805CFA-08E9-4DAD-ADA0-766D5D217779}" presName="parentText" presStyleLbl="node1" presStyleIdx="0" presStyleCnt="1" custLinFactNeighborX="-2326" custLinFactNeighborY="-1043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5CAB0CA-56AD-4238-8EC4-FC1BB84B5E80}" type="presOf" srcId="{4B70FBD7-6C94-44BC-BA6C-211AFC958428}" destId="{F46BCBEC-143E-4A83-8FFF-737EA5D7CACE}" srcOrd="0" destOrd="0" presId="urn:microsoft.com/office/officeart/2005/8/layout/vList2"/>
    <dgm:cxn modelId="{AEAD156C-0312-4973-9D93-F8000ACC2EBA}" type="presOf" srcId="{7A805CFA-08E9-4DAD-ADA0-766D5D217779}" destId="{296A8DD7-16AD-46C1-96C2-7F82F1A80F75}" srcOrd="0" destOrd="0" presId="urn:microsoft.com/office/officeart/2005/8/layout/vList2"/>
    <dgm:cxn modelId="{ADDC7A20-65E3-4048-8E0B-9C0C31554A0C}" srcId="{4B70FBD7-6C94-44BC-BA6C-211AFC958428}" destId="{7A805CFA-08E9-4DAD-ADA0-766D5D217779}" srcOrd="0" destOrd="0" parTransId="{98850CFA-14FF-4586-B244-0C37E977A0DE}" sibTransId="{CF321CB5-559D-420F-8FB6-411885F0C879}"/>
    <dgm:cxn modelId="{4B4D7188-511D-445D-983F-4C887F75F6D7}" type="presParOf" srcId="{F46BCBEC-143E-4A83-8FFF-737EA5D7CACE}" destId="{296A8DD7-16AD-46C1-96C2-7F82F1A80F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70FBD7-6C94-44BC-BA6C-211AFC9584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A805CFA-08E9-4DAD-ADA0-766D5D217779}">
      <dgm:prSet/>
      <dgm:spPr/>
      <dgm:t>
        <a:bodyPr/>
        <a:lstStyle/>
        <a:p>
          <a:pPr rtl="0"/>
          <a:r>
            <a:rPr lang="pt-BR" dirty="0" smtClean="0"/>
            <a:t>Recursos digitais</a:t>
          </a:r>
          <a:endParaRPr lang="pt-BR" dirty="0"/>
        </a:p>
      </dgm:t>
    </dgm:pt>
    <dgm:pt modelId="{98850CFA-14FF-4586-B244-0C37E977A0DE}" type="parTrans" cxnId="{ADDC7A20-65E3-4048-8E0B-9C0C31554A0C}">
      <dgm:prSet/>
      <dgm:spPr/>
      <dgm:t>
        <a:bodyPr/>
        <a:lstStyle/>
        <a:p>
          <a:endParaRPr lang="pt-BR"/>
        </a:p>
      </dgm:t>
    </dgm:pt>
    <dgm:pt modelId="{CF321CB5-559D-420F-8FB6-411885F0C879}" type="sibTrans" cxnId="{ADDC7A20-65E3-4048-8E0B-9C0C31554A0C}">
      <dgm:prSet/>
      <dgm:spPr/>
      <dgm:t>
        <a:bodyPr/>
        <a:lstStyle/>
        <a:p>
          <a:endParaRPr lang="pt-BR"/>
        </a:p>
      </dgm:t>
    </dgm:pt>
    <dgm:pt modelId="{F46BCBEC-143E-4A83-8FFF-737EA5D7CACE}" type="pres">
      <dgm:prSet presAssocID="{4B70FBD7-6C94-44BC-BA6C-211AFC9584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96A8DD7-16AD-46C1-96C2-7F82F1A80F75}" type="pres">
      <dgm:prSet presAssocID="{7A805CFA-08E9-4DAD-ADA0-766D5D21777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BD102D4-49CC-47C7-A9DA-2B896D0350D3}" type="presOf" srcId="{4B70FBD7-6C94-44BC-BA6C-211AFC958428}" destId="{F46BCBEC-143E-4A83-8FFF-737EA5D7CACE}" srcOrd="0" destOrd="0" presId="urn:microsoft.com/office/officeart/2005/8/layout/vList2"/>
    <dgm:cxn modelId="{353209DC-CE27-4E3B-B48E-3D744E2583C4}" type="presOf" srcId="{7A805CFA-08E9-4DAD-ADA0-766D5D217779}" destId="{296A8DD7-16AD-46C1-96C2-7F82F1A80F75}" srcOrd="0" destOrd="0" presId="urn:microsoft.com/office/officeart/2005/8/layout/vList2"/>
    <dgm:cxn modelId="{ADDC7A20-65E3-4048-8E0B-9C0C31554A0C}" srcId="{4B70FBD7-6C94-44BC-BA6C-211AFC958428}" destId="{7A805CFA-08E9-4DAD-ADA0-766D5D217779}" srcOrd="0" destOrd="0" parTransId="{98850CFA-14FF-4586-B244-0C37E977A0DE}" sibTransId="{CF321CB5-559D-420F-8FB6-411885F0C879}"/>
    <dgm:cxn modelId="{7B901879-462F-44BC-87BB-CC0B75D91E14}" type="presParOf" srcId="{F46BCBEC-143E-4A83-8FFF-737EA5D7CACE}" destId="{296A8DD7-16AD-46C1-96C2-7F82F1A80F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6A8DD7-16AD-46C1-96C2-7F82F1A80F75}">
      <dsp:nvSpPr>
        <dsp:cNvPr id="0" name=""/>
        <dsp:cNvSpPr/>
      </dsp:nvSpPr>
      <dsp:spPr>
        <a:xfrm>
          <a:off x="0" y="0"/>
          <a:ext cx="3096344" cy="14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Algumas possibilidades de uso de</a:t>
          </a:r>
          <a:endParaRPr lang="pt-BR" sz="2600" kern="1200" dirty="0"/>
        </a:p>
      </dsp:txBody>
      <dsp:txXfrm>
        <a:off x="0" y="0"/>
        <a:ext cx="3096344" cy="14297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6A8DD7-16AD-46C1-96C2-7F82F1A80F75}">
      <dsp:nvSpPr>
        <dsp:cNvPr id="0" name=""/>
        <dsp:cNvSpPr/>
      </dsp:nvSpPr>
      <dsp:spPr>
        <a:xfrm>
          <a:off x="0" y="24302"/>
          <a:ext cx="3312368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Recursos digitais</a:t>
          </a:r>
          <a:endParaRPr lang="pt-BR" sz="3400" kern="1200" dirty="0"/>
        </a:p>
      </dsp:txBody>
      <dsp:txXfrm>
        <a:off x="0" y="24302"/>
        <a:ext cx="3312368" cy="815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E5158E2-EA49-47EB-A92B-1F9A4EE079CC}" type="datetimeFigureOut">
              <a:rPr lang="pt-BR"/>
              <a:pPr>
                <a:defRPr/>
              </a:pPr>
              <a:t>23/04/2014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A743AA9-D485-4ED1-8B7B-229AF69C25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7350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7F078EA-DE8C-4D66-A2D6-C9CAC5676F84}" type="datetimeFigureOut">
              <a:rPr lang="pt-BR"/>
              <a:pPr>
                <a:defRPr/>
              </a:pPr>
              <a:t>23/04/2014</a:t>
            </a:fld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808AF72-7713-4B6E-BE52-1D395F089F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25959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E955-F4E5-44BE-AB8E-EB3257900207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6132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8AF72-7713-4B6E-BE52-1D395F089F09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E955-F4E5-44BE-AB8E-EB3257900207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07706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E955-F4E5-44BE-AB8E-EB3257900207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633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B92F-8D41-4D02-8991-4F5DBFA5B12F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0282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B92F-8D41-4D02-8991-4F5DBFA5B12F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E08E-87DE-4882-B797-F9AF60B88A6F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82D-95BF-4514-83DF-FB33CF7240F0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37045-A1E6-4BBE-AC39-EA0089484C1A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A12C-767D-47B6-BCAF-94365F073286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B8B-6A5E-4ADB-90A4-B6FCC4A07D25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C6D1-6284-45EF-B6C3-B802BD1419F5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1861-4F4F-4991-A0BC-7287114A0801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EDFA-9E4C-43C2-AF8C-1A7795BA00D1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EDFA-9E4C-43C2-AF8C-1A7795BA00D1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E08E-87DE-4882-B797-F9AF60B88A6F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13518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EDFA-9E4C-43C2-AF8C-1A7795BA00D1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82D-95BF-4514-83DF-FB33CF7240F0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71510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37045-A1E6-4BBE-AC39-EA0089484C1A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3789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A12C-767D-47B6-BCAF-94365F073286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3081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B8B-6A5E-4ADB-90A4-B6FCC4A07D25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73736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C6D1-6284-45EF-B6C3-B802BD1419F5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56678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1861-4F4F-4991-A0BC-7287114A0801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8639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96F39-FDCE-4F19-9206-E5EC6B9A2C0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F7ACF-DA5C-4EF9-B870-E94911424A0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3EDFA-9E4C-43C2-AF8C-1A7795BA00D1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0089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9A0682-0AE9-401D-BB74-AD06B65DF1F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D25866-793F-4B15-AE0E-5B1CCA637BEC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3EDFA-9E4C-43C2-AF8C-1A7795BA00D1}" type="datetime1">
              <a:rPr lang="pt-BR" smtClean="0"/>
              <a:pPr/>
              <a:t>23/04/2014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3268-1F13-484D-B9AD-C3410D6FB9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ilsilva@globo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docs.google.com/" TargetMode="Externa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google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piration.com/" TargetMode="External"/><Relationship Id="rId2" Type="http://schemas.openxmlformats.org/officeDocument/2006/relationships/hyperlink" Target="http://cmap.ihmc.us/download/formCmapTools.php?myPlat=Win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eb.singnet.com.sg/~axon2000/download.ht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6.ufrgs.br/leadcap/mce" TargetMode="External"/><Relationship Id="rId2" Type="http://schemas.openxmlformats.org/officeDocument/2006/relationships/hyperlink" Target="http://users.edte.utwente.nl/lanzing/cm_home.htm" TargetMode="Externa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nlpretto" TargetMode="External"/><Relationship Id="rId2" Type="http://schemas.openxmlformats.org/officeDocument/2006/relationships/hyperlink" Target="http://www.youtube.com/teachers" TargetMode="Externa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doprofessor.mec.gov.br/index.html" TargetMode="Externa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EDUCA&#199;&#195;O%20DIGITAL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virt.fe.usp.br/indice.as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objetoseducacionais2.mec.gov.br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www2.ib.unicamp.br/lte/bdc" TargetMode="External"/><Relationship Id="rId2" Type="http://schemas.openxmlformats.org/officeDocument/2006/relationships/hyperlink" Target="http://www.projetotelaris.com.br/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cesta2.cinted.ufrgs.br/xmlui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Usando%20o%20blog%20%5bSaveYouTube.com%5d.mp4" TargetMode="Externa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ilopes.pro.br/capte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3"/>
          <p:cNvSpPr txBox="1">
            <a:spLocks noChangeArrowheads="1"/>
          </p:cNvSpPr>
          <p:nvPr/>
        </p:nvSpPr>
        <p:spPr bwMode="auto">
          <a:xfrm>
            <a:off x="205270" y="332656"/>
            <a:ext cx="8712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latin typeface="Verdana" pitchFamily="34" charset="0"/>
                <a:cs typeface="Arial" charset="0"/>
              </a:rPr>
              <a:t>OBJETOS DE APRENDIZAGEM</a:t>
            </a:r>
            <a:endParaRPr lang="pt-BR" sz="36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347864" y="1124744"/>
            <a:ext cx="57961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sz="3000" dirty="0" smtClean="0">
                <a:latin typeface="Verdana" pitchFamily="34" charset="0"/>
                <a:cs typeface="Arial" charset="0"/>
              </a:rPr>
              <a:t>Eli Lopes da Silva</a:t>
            </a:r>
            <a:endParaRPr lang="pt-BR" sz="3000" dirty="0">
              <a:latin typeface="Verdana" pitchFamily="34" charset="0"/>
              <a:cs typeface="Arial" charset="0"/>
            </a:endParaRPr>
          </a:p>
        </p:txBody>
      </p:sp>
      <p:pic>
        <p:nvPicPr>
          <p:cNvPr id="7" name="Imagem 6" descr="Experimentações-FINAL-sem-bor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980729"/>
            <a:ext cx="3066488" cy="367240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75856" y="1916832"/>
            <a:ext cx="56166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b="1" dirty="0" smtClean="0">
                <a:hlinkClick r:id="rId3"/>
              </a:rPr>
              <a:t>elilsilva@globo.com</a:t>
            </a:r>
            <a:endParaRPr lang="pt-BR" sz="2600" b="1" dirty="0" smtClean="0"/>
          </a:p>
          <a:p>
            <a:pPr algn="ctr"/>
            <a:endParaRPr lang="pt-BR" dirty="0" smtClean="0"/>
          </a:p>
          <a:p>
            <a:pPr algn="ctr"/>
            <a:r>
              <a:rPr lang="pt-BR" sz="1600" dirty="0" smtClean="0"/>
              <a:t>Doutorando em Educação (UFSC)</a:t>
            </a:r>
          </a:p>
          <a:p>
            <a:pPr algn="ctr"/>
            <a:r>
              <a:rPr lang="pt-BR" sz="1600" dirty="0" smtClean="0"/>
              <a:t>Mestre em Educação (PUC Minas)</a:t>
            </a:r>
          </a:p>
          <a:p>
            <a:pPr algn="ctr"/>
            <a:r>
              <a:rPr lang="pt-BR" sz="1600" dirty="0" smtClean="0"/>
              <a:t>Bacharel em Ciências da Computação (PUC Minas)</a:t>
            </a:r>
          </a:p>
          <a:p>
            <a:pPr algn="ctr"/>
            <a:r>
              <a:rPr lang="pt-BR" sz="1600" dirty="0" smtClean="0"/>
              <a:t>Professor do </a:t>
            </a:r>
            <a:r>
              <a:rPr lang="pt-BR" sz="1600" dirty="0" err="1" smtClean="0"/>
              <a:t>Senac</a:t>
            </a:r>
            <a:r>
              <a:rPr lang="pt-BR" sz="1600" dirty="0" smtClean="0"/>
              <a:t>/SC (graduação e pós-graduação)</a:t>
            </a:r>
          </a:p>
          <a:p>
            <a:pPr algn="ctr"/>
            <a:r>
              <a:rPr lang="pt-BR" sz="1600" dirty="0" smtClean="0"/>
              <a:t>Avaliador de Cursos Superiores pelo MEC/INEP</a:t>
            </a:r>
          </a:p>
          <a:p>
            <a:pPr algn="ctr"/>
            <a:r>
              <a:rPr lang="pt-BR" sz="1600" dirty="0" smtClean="0"/>
              <a:t>Editor científico da revista Navus (</a:t>
            </a:r>
            <a:r>
              <a:rPr lang="pt-BR" sz="1600" dirty="0" err="1" smtClean="0"/>
              <a:t>navus</a:t>
            </a:r>
            <a:r>
              <a:rPr lang="pt-BR" sz="1600" dirty="0" smtClean="0"/>
              <a:t>.</a:t>
            </a:r>
            <a:r>
              <a:rPr lang="pt-BR" sz="1600" dirty="0" err="1" smtClean="0"/>
              <a:t>sc.senac.br</a:t>
            </a:r>
            <a:r>
              <a:rPr lang="pt-BR" sz="1600" dirty="0" smtClean="0"/>
              <a:t>)</a:t>
            </a:r>
          </a:p>
          <a:p>
            <a:pPr algn="ctr"/>
            <a:endParaRPr lang="pt-BR" sz="1400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251520" y="4797152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http</a:t>
            </a:r>
            <a:r>
              <a:rPr lang="pt-BR" dirty="0" smtClean="0"/>
              <a:t>://sites.google.com/site/elilopesdasilva</a:t>
            </a:r>
          </a:p>
          <a:p>
            <a:r>
              <a:rPr lang="pt-BR" dirty="0" smtClean="0"/>
              <a:t>http</a:t>
            </a:r>
            <a:r>
              <a:rPr lang="pt-BR" dirty="0" smtClean="0"/>
              <a:t>://professorelilopes.blogspot.com</a:t>
            </a:r>
          </a:p>
          <a:p>
            <a:r>
              <a:rPr lang="pt-BR" dirty="0" smtClean="0"/>
              <a:t>http</a:t>
            </a:r>
            <a:r>
              <a:rPr lang="pt-BR" dirty="0" smtClean="0"/>
              <a:t>://www.elilopes.pro.br/capte</a:t>
            </a:r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F7ACF-DA5C-4EF9-B870-E94911424A0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575050" y="1484784"/>
            <a:ext cx="5111750" cy="4641379"/>
          </a:xfrm>
        </p:spPr>
        <p:txBody>
          <a:bodyPr>
            <a:normAutofit lnSpcReduction="10000"/>
          </a:bodyPr>
          <a:lstStyle/>
          <a:p>
            <a:r>
              <a:rPr lang="pt-BR" sz="2800" dirty="0" smtClean="0"/>
              <a:t>Possibilidade de escrever colaborativamente.</a:t>
            </a:r>
          </a:p>
          <a:p>
            <a:r>
              <a:rPr lang="pt-BR" sz="2800" dirty="0" smtClean="0"/>
              <a:t>É uma forma de produção textual  coletiva.</a:t>
            </a:r>
          </a:p>
          <a:p>
            <a:r>
              <a:rPr lang="pt-BR" sz="2800" dirty="0" smtClean="0"/>
              <a:t>A decisão sobre o compartilhamento (com quem) é do criador do documento.</a:t>
            </a:r>
          </a:p>
          <a:p>
            <a:r>
              <a:rPr lang="pt-BR" sz="2800" dirty="0" smtClean="0"/>
              <a:t>No Google </a:t>
            </a:r>
            <a:r>
              <a:rPr lang="pt-BR" sz="2800" dirty="0" err="1" smtClean="0"/>
              <a:t>Docs</a:t>
            </a:r>
            <a:r>
              <a:rPr lang="pt-BR" sz="2800" dirty="0" smtClean="0"/>
              <a:t> é permitido que o autor compartilhe usando o email do convidado ou o </a:t>
            </a:r>
            <a:r>
              <a:rPr lang="pt-BR" sz="2800" dirty="0" err="1" smtClean="0"/>
              <a:t>Facebook</a:t>
            </a:r>
            <a:r>
              <a:rPr lang="pt-BR" sz="2800" dirty="0" smtClean="0"/>
              <a:t> deste.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pt-BR" sz="4000" dirty="0" smtClean="0"/>
          </a:p>
          <a:p>
            <a:pPr algn="ctr"/>
            <a:endParaRPr lang="pt-BR" sz="4000" dirty="0" smtClean="0"/>
          </a:p>
          <a:p>
            <a:pPr algn="ctr"/>
            <a:r>
              <a:rPr lang="pt-BR" sz="4000" dirty="0" smtClean="0"/>
              <a:t>Escrita colaborativa:</a:t>
            </a:r>
          </a:p>
          <a:p>
            <a:pPr algn="ctr"/>
            <a:r>
              <a:rPr lang="pt-BR" sz="4000" dirty="0" smtClean="0"/>
              <a:t>conceito</a:t>
            </a:r>
            <a:endParaRPr lang="pt-BR" sz="40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467544" y="5301208"/>
            <a:ext cx="8208912" cy="1080120"/>
          </a:xfrm>
        </p:spPr>
        <p:txBody>
          <a:bodyPr>
            <a:normAutofit/>
          </a:bodyPr>
          <a:lstStyle/>
          <a:p>
            <a:pPr algn="ctr"/>
            <a:endParaRPr lang="pt-BR" sz="1500" dirty="0" smtClean="0"/>
          </a:p>
          <a:p>
            <a:pPr algn="ctr"/>
            <a:r>
              <a:rPr lang="pt-BR" sz="3300" dirty="0" smtClean="0"/>
              <a:t>Escrita colaborativa: </a:t>
            </a:r>
            <a:r>
              <a:rPr lang="pt-BR" sz="3300" dirty="0" smtClean="0">
                <a:hlinkClick r:id="rId2"/>
              </a:rPr>
              <a:t>http://docs.google.com</a:t>
            </a:r>
            <a:endParaRPr lang="pt-BR" sz="4000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11</a:t>
            </a:fld>
            <a:endParaRPr lang="pt-B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2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584" y="404664"/>
            <a:ext cx="6441672" cy="517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467544" y="5301208"/>
            <a:ext cx="8208912" cy="1080120"/>
          </a:xfrm>
        </p:spPr>
        <p:txBody>
          <a:bodyPr>
            <a:normAutofit/>
          </a:bodyPr>
          <a:lstStyle/>
          <a:p>
            <a:pPr algn="ctr"/>
            <a:endParaRPr lang="pt-BR" sz="1500" dirty="0" smtClean="0"/>
          </a:p>
          <a:p>
            <a:pPr algn="ctr"/>
            <a:r>
              <a:rPr lang="pt-BR" sz="3300" dirty="0" smtClean="0"/>
              <a:t>Escrita colaborativa: </a:t>
            </a:r>
            <a:r>
              <a:rPr lang="pt-BR" sz="3300" dirty="0" smtClean="0">
                <a:hlinkClick r:id="rId3"/>
              </a:rPr>
              <a:t>http://docs.google.com</a:t>
            </a:r>
            <a:endParaRPr lang="pt-BR" sz="40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3"/>
          <p:cNvSpPr>
            <a:spLocks noGrp="1"/>
          </p:cNvSpPr>
          <p:nvPr>
            <p:ph idx="1"/>
          </p:nvPr>
        </p:nvSpPr>
        <p:spPr>
          <a:xfrm>
            <a:off x="3575050" y="2276872"/>
            <a:ext cx="5111750" cy="3849291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cs typeface="Times New Roman" pitchFamily="18" charset="0"/>
              </a:rPr>
              <a:t>O mapa conceitual é uma técnica para representar, obter e compartilhar conhecimento através de um diagrama. O conhecimento, desta forma, é representado por redes de conceitos.</a:t>
            </a:r>
          </a:p>
          <a:p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pt-BR" sz="4000" dirty="0" smtClean="0"/>
          </a:p>
          <a:p>
            <a:pPr algn="ctr"/>
            <a:endParaRPr lang="pt-BR" sz="4000" dirty="0" smtClean="0"/>
          </a:p>
          <a:p>
            <a:pPr algn="ctr"/>
            <a:r>
              <a:rPr lang="pt-BR" sz="4000" dirty="0" smtClean="0"/>
              <a:t>Mapa conceitual:</a:t>
            </a:r>
          </a:p>
          <a:p>
            <a:pPr algn="ctr"/>
            <a:r>
              <a:rPr lang="pt-BR" sz="4000" dirty="0" smtClean="0"/>
              <a:t>definição</a:t>
            </a:r>
            <a:endParaRPr lang="pt-BR" sz="40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539552" y="1268760"/>
            <a:ext cx="7992888" cy="648071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4000" dirty="0" smtClean="0"/>
              <a:t>Mapa conceitual:exemplo</a:t>
            </a:r>
            <a:endParaRPr lang="pt-BR" sz="40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14</a:t>
            </a:fld>
            <a:endParaRPr lang="pt-BR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4764" y="1772816"/>
          <a:ext cx="9079236" cy="4216122"/>
        </p:xfrm>
        <a:graphic>
          <a:graphicData uri="http://schemas.openxmlformats.org/presentationml/2006/ole">
            <p:oleObj spid="_x0000_s1043" r:id="rId3" imgW="6144768" imgH="2859024" progId="Word.Picture.8">
              <p:embed/>
            </p:oleObj>
          </a:graphicData>
        </a:graphic>
      </p:graphicFrame>
      <p:sp>
        <p:nvSpPr>
          <p:cNvPr id="7" name="Retângulo 6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2708920"/>
            <a:ext cx="8435280" cy="3168352"/>
          </a:xfrm>
        </p:spPr>
        <p:txBody>
          <a:bodyPr/>
          <a:lstStyle/>
          <a:p>
            <a:pPr marL="182563" indent="-182563" eaLnBrk="1" hangingPunct="1"/>
            <a:r>
              <a:rPr lang="pt-BR" sz="2400" dirty="0" err="1" smtClean="0"/>
              <a:t>Cmap</a:t>
            </a:r>
            <a:r>
              <a:rPr lang="pt-BR" sz="2400" dirty="0" smtClean="0"/>
              <a:t>:</a:t>
            </a:r>
          </a:p>
          <a:p>
            <a:pPr marL="533400" indent="-533400" eaLnBrk="1" hangingPunct="1">
              <a:buNone/>
            </a:pPr>
            <a:r>
              <a:rPr lang="en-US" sz="2400" dirty="0" smtClean="0">
                <a:hlinkClick r:id="rId2"/>
              </a:rPr>
              <a:t>http://cmap.ihmc.us/download/formCmapTools.php?myPlat=Win</a:t>
            </a:r>
            <a:endParaRPr lang="en-US" sz="2400" dirty="0" smtClean="0"/>
          </a:p>
          <a:p>
            <a:pPr marL="182563" indent="-182563" eaLnBrk="1" hangingPunct="1"/>
            <a:r>
              <a:rPr lang="pt-BR" sz="2400" dirty="0" err="1" smtClean="0"/>
              <a:t>Inspiration</a:t>
            </a:r>
            <a:r>
              <a:rPr lang="pt-BR" sz="2400" dirty="0" smtClean="0"/>
              <a:t>:</a:t>
            </a:r>
          </a:p>
          <a:p>
            <a:pPr marL="533400" indent="-533400" eaLnBrk="1" hangingPunct="1">
              <a:buNone/>
            </a:pPr>
            <a:r>
              <a:rPr lang="pt-BR" sz="2400" dirty="0" smtClean="0">
                <a:hlinkClick r:id="rId3"/>
              </a:rPr>
              <a:t>www.inspiration.com</a:t>
            </a:r>
            <a:endParaRPr lang="pt-BR" sz="2400" dirty="0" smtClean="0"/>
          </a:p>
          <a:p>
            <a:pPr marL="182563" indent="-182563" eaLnBrk="1" hangingPunct="1"/>
            <a:r>
              <a:rPr lang="pt-BR" sz="2400" dirty="0" err="1" smtClean="0"/>
              <a:t>Axon</a:t>
            </a:r>
            <a:r>
              <a:rPr lang="pt-BR" sz="2400" dirty="0" smtClean="0"/>
              <a:t>:</a:t>
            </a:r>
          </a:p>
          <a:p>
            <a:pPr marL="533400" indent="-533400" eaLnBrk="1" hangingPunct="1">
              <a:buNone/>
            </a:pPr>
            <a:r>
              <a:rPr lang="pt-BR" sz="2400" dirty="0" smtClean="0">
                <a:hlinkClick r:id="rId4"/>
              </a:rPr>
              <a:t>http://web.singnet.com.sg/~axon2000/download.htm</a:t>
            </a:r>
            <a:endParaRPr lang="pt-BR" sz="24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0" y="1556793"/>
            <a:ext cx="8532440" cy="5760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sz="4000" dirty="0" smtClean="0"/>
              <a:t>Mapa conceitual:softwares</a:t>
            </a:r>
            <a:endParaRPr lang="pt-BR" sz="40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3"/>
          <p:cNvSpPr>
            <a:spLocks noGrp="1"/>
          </p:cNvSpPr>
          <p:nvPr>
            <p:ph idx="1"/>
          </p:nvPr>
        </p:nvSpPr>
        <p:spPr>
          <a:xfrm>
            <a:off x="251520" y="2996952"/>
            <a:ext cx="8892480" cy="3168352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US" sz="2600" dirty="0" smtClean="0">
                <a:latin typeface="Verdana" pitchFamily="34" charset="0"/>
                <a:cs typeface="Times New Roman" pitchFamily="18" charset="0"/>
                <a:hlinkClick r:id="rId2"/>
              </a:rPr>
              <a:t>http://users.edte.utwente.nl/lanzing/cm_home.htm</a:t>
            </a:r>
            <a:r>
              <a:rPr lang="pt-BR" sz="2600" dirty="0" smtClean="0">
                <a:latin typeface="Verdana" pitchFamily="34" charset="0"/>
                <a:cs typeface="Times New Roman" pitchFamily="18" charset="0"/>
              </a:rPr>
              <a:t> </a:t>
            </a:r>
          </a:p>
          <a:p>
            <a:pPr marL="533400" indent="-533400" eaLnBrk="1" hangingPunct="1">
              <a:buNone/>
            </a:pPr>
            <a:endParaRPr lang="pt-BR" sz="2600" b="1" dirty="0" smtClean="0">
              <a:latin typeface="Verdana" pitchFamily="34" charset="0"/>
              <a:cs typeface="Times New Roman" pitchFamily="18" charset="0"/>
            </a:endParaRPr>
          </a:p>
          <a:p>
            <a:pPr marL="533400" indent="-533400" eaLnBrk="1" hangingPunct="1">
              <a:buNone/>
            </a:pPr>
            <a:r>
              <a:rPr lang="pt-BR" sz="2600" dirty="0" smtClean="0">
                <a:latin typeface="Verdana" pitchFamily="34" charset="0"/>
                <a:cs typeface="Times New Roman" pitchFamily="18" charset="0"/>
                <a:hlinkClick r:id="rId3"/>
              </a:rPr>
              <a:t>http://www6.ufrgs.br/leadcap/mce</a:t>
            </a:r>
            <a:endParaRPr lang="pt-BR" sz="2600" dirty="0" smtClean="0">
              <a:latin typeface="Verdana" pitchFamily="34" charset="0"/>
              <a:cs typeface="Times New Roman" pitchFamily="18" charset="0"/>
            </a:endParaRPr>
          </a:p>
          <a:p>
            <a:pPr marL="533400" indent="-533400" eaLnBrk="1" hangingPunct="1"/>
            <a:endParaRPr lang="en-US" sz="2000" b="1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395536" y="1772816"/>
            <a:ext cx="8244408" cy="936103"/>
          </a:xfrm>
        </p:spPr>
        <p:txBody>
          <a:bodyPr/>
          <a:lstStyle/>
          <a:p>
            <a:pPr algn="ctr"/>
            <a:r>
              <a:rPr lang="pt-BR" sz="4000" dirty="0" smtClean="0"/>
              <a:t>Mapa conceitual:portais</a:t>
            </a:r>
            <a:endParaRPr lang="pt-BR" sz="40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3"/>
          <p:cNvSpPr>
            <a:spLocks noGrp="1"/>
          </p:cNvSpPr>
          <p:nvPr>
            <p:ph idx="1"/>
          </p:nvPr>
        </p:nvSpPr>
        <p:spPr>
          <a:xfrm>
            <a:off x="2771800" y="2276872"/>
            <a:ext cx="6048672" cy="3849291"/>
          </a:xfrm>
        </p:spPr>
        <p:txBody>
          <a:bodyPr/>
          <a:lstStyle/>
          <a:p>
            <a:r>
              <a:rPr lang="pt-BR" sz="2800" dirty="0" smtClean="0"/>
              <a:t>O </a:t>
            </a:r>
            <a:r>
              <a:rPr lang="pt-BR" sz="2800" dirty="0" err="1" smtClean="0"/>
              <a:t>Youtube</a:t>
            </a:r>
            <a:r>
              <a:rPr lang="pt-BR" sz="2800" dirty="0" smtClean="0"/>
              <a:t> </a:t>
            </a:r>
            <a:r>
              <a:rPr lang="pt-BR" sz="2800" dirty="0" err="1" smtClean="0"/>
              <a:t>teachers</a:t>
            </a:r>
            <a:r>
              <a:rPr lang="pt-BR" sz="2800" dirty="0" smtClean="0"/>
              <a:t> permite a seleção de vídeos no </a:t>
            </a:r>
            <a:r>
              <a:rPr lang="pt-BR" sz="2800" dirty="0" err="1" smtClean="0"/>
              <a:t>Youtube</a:t>
            </a:r>
            <a:r>
              <a:rPr lang="pt-BR" sz="2800" dirty="0" smtClean="0"/>
              <a:t>, com criação de uma </a:t>
            </a:r>
            <a:r>
              <a:rPr lang="pt-BR" sz="2800" i="1" dirty="0" err="1" smtClean="0"/>
              <a:t>playlist</a:t>
            </a:r>
            <a:r>
              <a:rPr lang="pt-BR" sz="2800" dirty="0" smtClean="0"/>
              <a:t>.</a:t>
            </a:r>
          </a:p>
          <a:p>
            <a:pPr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>
                <a:hlinkClick r:id="rId2"/>
              </a:rPr>
              <a:t>http://www.youtube.com/teachers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Exemplo: canal do Nelson </a:t>
            </a:r>
            <a:r>
              <a:rPr lang="pt-BR" sz="2800" dirty="0" err="1" smtClean="0"/>
              <a:t>Pretto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>
                <a:hlinkClick r:id="rId3"/>
              </a:rPr>
              <a:t>http://</a:t>
            </a:r>
            <a:r>
              <a:rPr lang="pt-BR" sz="2800" dirty="0" smtClean="0">
                <a:hlinkClick r:id="rId3"/>
              </a:rPr>
              <a:t>www.youtube.com/user/nlpretto</a:t>
            </a:r>
            <a:endParaRPr lang="pt-BR" sz="2800" dirty="0" smtClean="0"/>
          </a:p>
          <a:p>
            <a:pPr marL="0" indent="0">
              <a:buNone/>
            </a:pPr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179512" y="1484784"/>
            <a:ext cx="3008313" cy="4691063"/>
          </a:xfrm>
        </p:spPr>
        <p:txBody>
          <a:bodyPr/>
          <a:lstStyle/>
          <a:p>
            <a:pPr algn="ctr"/>
            <a:endParaRPr lang="pt-BR" sz="4000" dirty="0" smtClean="0"/>
          </a:p>
          <a:p>
            <a:pPr algn="ctr"/>
            <a:r>
              <a:rPr lang="pt-BR" sz="4000" dirty="0" err="1" smtClean="0"/>
              <a:t>Youtube</a:t>
            </a:r>
            <a:r>
              <a:rPr lang="pt-BR" sz="4000" dirty="0" smtClean="0"/>
              <a:t> </a:t>
            </a:r>
            <a:r>
              <a:rPr lang="pt-BR" sz="4000" dirty="0" err="1" smtClean="0"/>
              <a:t>Teachers</a:t>
            </a:r>
            <a:r>
              <a:rPr lang="pt-BR" sz="4000" dirty="0" smtClean="0"/>
              <a:t>:</a:t>
            </a:r>
          </a:p>
          <a:p>
            <a:pPr algn="ctr"/>
            <a:r>
              <a:rPr lang="pt-BR" sz="4000" dirty="0" smtClean="0"/>
              <a:t>definição e acesso</a:t>
            </a:r>
            <a:endParaRPr lang="pt-BR" sz="40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3"/>
          <p:cNvSpPr>
            <a:spLocks noGrp="1"/>
          </p:cNvSpPr>
          <p:nvPr>
            <p:ph idx="1"/>
          </p:nvPr>
        </p:nvSpPr>
        <p:spPr>
          <a:xfrm>
            <a:off x="827584" y="3573016"/>
            <a:ext cx="7859216" cy="2553147"/>
          </a:xfrm>
        </p:spPr>
        <p:txBody>
          <a:bodyPr/>
          <a:lstStyle/>
          <a:p>
            <a:r>
              <a:rPr lang="pt-BR" sz="2800" dirty="0" smtClean="0">
                <a:hlinkClick r:id="rId2"/>
              </a:rPr>
              <a:t>http://portaldoprofessor.mec.gov.br/index.html</a:t>
            </a:r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755576" y="1628800"/>
            <a:ext cx="8003232" cy="1201812"/>
          </a:xfrm>
        </p:spPr>
        <p:txBody>
          <a:bodyPr/>
          <a:lstStyle/>
          <a:p>
            <a:pPr algn="ctr"/>
            <a:r>
              <a:rPr lang="pt-BR" sz="4000" dirty="0" smtClean="0"/>
              <a:t>Portal do professor</a:t>
            </a:r>
            <a:endParaRPr lang="pt-BR" sz="40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539552" y="1556792"/>
            <a:ext cx="8003232" cy="792088"/>
          </a:xfrm>
        </p:spPr>
        <p:txBody>
          <a:bodyPr/>
          <a:lstStyle/>
          <a:p>
            <a:pPr algn="ctr"/>
            <a:r>
              <a:rPr lang="pt-BR" sz="4000" dirty="0" smtClean="0"/>
              <a:t>Objetos de aprendizagem</a:t>
            </a:r>
          </a:p>
          <a:p>
            <a:pPr algn="ctr"/>
            <a:endParaRPr lang="pt-BR" sz="40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8" name="Espaço Reservado para Texto 4"/>
          <p:cNvSpPr txBox="1">
            <a:spLocks/>
          </p:cNvSpPr>
          <p:nvPr/>
        </p:nvSpPr>
        <p:spPr>
          <a:xfrm>
            <a:off x="611560" y="2276872"/>
            <a:ext cx="8003232" cy="3888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endParaRPr lang="pt-BR" sz="2200" dirty="0" smtClean="0"/>
          </a:p>
          <a:p>
            <a:pPr algn="just"/>
            <a:endParaRPr lang="pt-BR" sz="2200" dirty="0" smtClean="0"/>
          </a:p>
          <a:p>
            <a:pPr algn="just">
              <a:lnSpc>
                <a:spcPct val="150000"/>
              </a:lnSpc>
            </a:pPr>
            <a:r>
              <a:rPr lang="pt-BR" sz="2200" dirty="0" smtClean="0"/>
              <a:t>Para alguns autores um objeto de aprendizagem (OA) não é necessariamente um recurso digital. Já para outros  OA tem de ser aquele produzido e disponibilizado digitalmente.</a:t>
            </a:r>
          </a:p>
          <a:p>
            <a:pPr algn="just">
              <a:lnSpc>
                <a:spcPct val="150000"/>
              </a:lnSpc>
            </a:pPr>
            <a:endParaRPr kumimoji="0" lang="pt-BR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>
              <a:lnSpc>
                <a:spcPct val="150000"/>
              </a:lnSpc>
            </a:pPr>
            <a:r>
              <a:rPr lang="pt-BR" sz="2200" dirty="0" smtClean="0"/>
              <a:t>Na prática ficaram conhecidos como OA as simulações produzidas em computador para fins educacionais.</a:t>
            </a:r>
            <a:endParaRPr lang="pt-BR" sz="2200" dirty="0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83568" y="2828836"/>
            <a:ext cx="756084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hlinkClick r:id="rId3" action="ppaction://hlinkfile"/>
              </a:rPr>
              <a:t>A ESCOLA E O TEMPO</a:t>
            </a:r>
            <a:endParaRPr lang="pt-BR" dirty="0" smtClean="0"/>
          </a:p>
          <a:p>
            <a:pPr algn="ctr"/>
            <a:r>
              <a:rPr lang="pt-BR" dirty="0" smtClean="0"/>
              <a:t>(vídeo)</a:t>
            </a:r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r>
              <a:rPr lang="pt-BR" sz="2600" dirty="0" smtClean="0"/>
              <a:t>YAMADA, </a:t>
            </a:r>
            <a:r>
              <a:rPr lang="pt-BR" sz="2600" dirty="0" err="1" smtClean="0"/>
              <a:t>Jhony</a:t>
            </a:r>
            <a:r>
              <a:rPr lang="pt-BR" sz="2600" dirty="0" smtClean="0"/>
              <a:t>. </a:t>
            </a:r>
            <a:r>
              <a:rPr lang="pt-BR" sz="2600" b="1" dirty="0" smtClean="0"/>
              <a:t>Educação digital. </a:t>
            </a:r>
            <a:r>
              <a:rPr lang="pt-BR" sz="2600" dirty="0" smtClean="0"/>
              <a:t>[2011]. Disponível em: &lt;www.jhonyyamada.com&gt;. Acesso em: 12 out.  2013.</a:t>
            </a:r>
          </a:p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99592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escola que temos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 descr="Experimentações-FINAL-sem-bord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2492896"/>
            <a:ext cx="755576" cy="904873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649564"/>
            <a:ext cx="6192688" cy="270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Conteúdo 3"/>
          <p:cNvSpPr>
            <a:spLocks noGrp="1"/>
          </p:cNvSpPr>
          <p:nvPr>
            <p:ph idx="1"/>
          </p:nvPr>
        </p:nvSpPr>
        <p:spPr>
          <a:xfrm>
            <a:off x="251520" y="1916832"/>
            <a:ext cx="7920880" cy="158417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pt-BR" sz="2600" dirty="0" smtClean="0"/>
              <a:t>Laboratório virtual da USP:</a:t>
            </a:r>
          </a:p>
          <a:p>
            <a:pPr>
              <a:spcBef>
                <a:spcPts val="0"/>
              </a:spcBef>
              <a:buNone/>
            </a:pPr>
            <a:r>
              <a:rPr lang="pt-BR" sz="2600" dirty="0" smtClean="0">
                <a:hlinkClick r:id="rId3"/>
              </a:rPr>
              <a:t>http://www.labvirt.fe.usp.br/indice.asp</a:t>
            </a:r>
            <a:endParaRPr lang="pt-BR" sz="2600" dirty="0" smtClean="0"/>
          </a:p>
          <a:p>
            <a:pPr>
              <a:spcBef>
                <a:spcPts val="0"/>
              </a:spcBef>
            </a:pPr>
            <a:r>
              <a:rPr lang="pt-BR" sz="2600" dirty="0" smtClean="0"/>
              <a:t>Banco internacional de objetos educacionais</a:t>
            </a:r>
          </a:p>
          <a:p>
            <a:pPr>
              <a:spcBef>
                <a:spcPts val="0"/>
              </a:spcBef>
              <a:buNone/>
            </a:pPr>
            <a:r>
              <a:rPr lang="pt-BR" sz="2600" dirty="0" smtClean="0">
                <a:hlinkClick r:id="rId4"/>
              </a:rPr>
              <a:t>http://objetoseducacionais2.mec.gov.br/</a:t>
            </a:r>
            <a:endParaRPr lang="pt-BR" sz="2600" dirty="0" smtClean="0"/>
          </a:p>
          <a:p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683568" y="1412776"/>
            <a:ext cx="8003232" cy="576064"/>
          </a:xfrm>
        </p:spPr>
        <p:txBody>
          <a:bodyPr>
            <a:normAutofit fontScale="92500" lnSpcReduction="10000"/>
          </a:bodyPr>
          <a:lstStyle/>
          <a:p>
            <a:r>
              <a:rPr lang="pt-BR" sz="3600" dirty="0" smtClean="0"/>
              <a:t>Objetos de aprendizagem: portais</a:t>
            </a:r>
            <a:endParaRPr lang="pt-BR" sz="36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3"/>
          <p:cNvSpPr>
            <a:spLocks noGrp="1"/>
          </p:cNvSpPr>
          <p:nvPr>
            <p:ph idx="1"/>
          </p:nvPr>
        </p:nvSpPr>
        <p:spPr>
          <a:xfrm>
            <a:off x="251520" y="1916832"/>
            <a:ext cx="7920880" cy="432048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sz="2800" dirty="0" smtClean="0"/>
              <a:t>Portal de objetos do Projeto </a:t>
            </a:r>
            <a:r>
              <a:rPr lang="pt-BR" sz="2800" dirty="0" err="1" smtClean="0"/>
              <a:t>Teláris</a:t>
            </a:r>
            <a:endParaRPr lang="pt-BR" sz="2800" dirty="0" smtClean="0"/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hlinkClick r:id="rId2"/>
              </a:rPr>
              <a:t>www.projetotelaris.com.br</a:t>
            </a:r>
            <a:endParaRPr lang="pt-BR" sz="2800" dirty="0" smtClean="0"/>
          </a:p>
          <a:p>
            <a:pPr>
              <a:spcBef>
                <a:spcPts val="0"/>
              </a:spcBef>
              <a:buNone/>
            </a:pPr>
            <a:endParaRPr lang="pt-BR" sz="2800" dirty="0" smtClean="0"/>
          </a:p>
          <a:p>
            <a:pPr>
              <a:spcBef>
                <a:spcPts val="0"/>
              </a:spcBef>
            </a:pPr>
            <a:r>
              <a:rPr lang="pt-BR" sz="2800" dirty="0" smtClean="0"/>
              <a:t>Portal de objetos de aprendizagem da Unicamp</a:t>
            </a:r>
          </a:p>
          <a:p>
            <a:pPr>
              <a:spcBef>
                <a:spcPts val="0"/>
              </a:spcBef>
              <a:buNone/>
            </a:pPr>
            <a:r>
              <a:rPr lang="pt-BR" sz="2800" dirty="0" smtClean="0"/>
              <a:t>(Biblioteca Digital de Ciências)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hlinkClick r:id="rId3" action="ppaction://hlinkfile"/>
              </a:rPr>
              <a:t>www2.</a:t>
            </a:r>
            <a:r>
              <a:rPr lang="pt-BR" sz="2800" dirty="0" err="1" smtClean="0">
                <a:hlinkClick r:id="rId3" action="ppaction://hlinkfile"/>
              </a:rPr>
              <a:t>ib.unicamp.br/lte/bdc</a:t>
            </a:r>
            <a:endParaRPr lang="pt-BR" sz="2800" dirty="0" smtClean="0"/>
          </a:p>
          <a:p>
            <a:pPr algn="ctr">
              <a:spcBef>
                <a:spcPts val="0"/>
              </a:spcBef>
              <a:buNone/>
            </a:pPr>
            <a:endParaRPr lang="pt-BR" sz="2800" dirty="0" smtClean="0">
              <a:hlinkClick r:id="rId2"/>
            </a:endParaRPr>
          </a:p>
          <a:p>
            <a:pPr>
              <a:spcBef>
                <a:spcPts val="0"/>
              </a:spcBef>
            </a:pPr>
            <a:r>
              <a:rPr lang="pt-BR" sz="2800" dirty="0" smtClean="0"/>
              <a:t>Portal de objetos da UFRGS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hlinkClick r:id="rId4"/>
              </a:rPr>
              <a:t>http://www.cesta2.cinted.ufrgs.br/xmlui</a:t>
            </a:r>
            <a:endParaRPr lang="pt-BR" sz="2800" dirty="0" smtClean="0"/>
          </a:p>
          <a:p>
            <a:pPr algn="ctr">
              <a:spcBef>
                <a:spcPts val="0"/>
              </a:spcBef>
              <a:buNone/>
            </a:pPr>
            <a:endParaRPr lang="pt-BR" sz="2600" dirty="0" smtClean="0"/>
          </a:p>
          <a:p>
            <a:pPr algn="ctr">
              <a:spcBef>
                <a:spcPts val="0"/>
              </a:spcBef>
              <a:buNone/>
            </a:pPr>
            <a:endParaRPr lang="pt-BR" sz="2600" dirty="0" smtClean="0"/>
          </a:p>
          <a:p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683568" y="1353784"/>
            <a:ext cx="8003232" cy="576064"/>
          </a:xfrm>
        </p:spPr>
        <p:txBody>
          <a:bodyPr>
            <a:normAutofit fontScale="92500" lnSpcReduction="10000"/>
          </a:bodyPr>
          <a:lstStyle/>
          <a:p>
            <a:r>
              <a:rPr lang="pt-BR" sz="3600" dirty="0" smtClean="0"/>
              <a:t>Objetos de aprendizagem: portais</a:t>
            </a:r>
            <a:endParaRPr lang="pt-BR" sz="36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683568" y="1353784"/>
            <a:ext cx="8003232" cy="576064"/>
          </a:xfrm>
        </p:spPr>
        <p:txBody>
          <a:bodyPr>
            <a:normAutofit fontScale="77500" lnSpcReduction="20000"/>
          </a:bodyPr>
          <a:lstStyle/>
          <a:p>
            <a:r>
              <a:rPr lang="pt-BR" sz="3600" dirty="0" smtClean="0"/>
              <a:t>Exemplo: objetos para 8º. ano do ensino fundamental</a:t>
            </a:r>
            <a:endParaRPr lang="pt-BR" sz="3600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03812" y="1916832"/>
          <a:ext cx="8748464" cy="4714191"/>
        </p:xfrm>
        <a:graphic>
          <a:graphicData uri="http://schemas.openxmlformats.org/drawingml/2006/table">
            <a:tbl>
              <a:tblPr/>
              <a:tblGrid>
                <a:gridCol w="934302"/>
                <a:gridCol w="934302"/>
                <a:gridCol w="1868604"/>
                <a:gridCol w="5011256"/>
              </a:tblGrid>
              <a:tr h="372275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 de </a:t>
                      </a:r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objeto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Disciplina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Conteúdo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Localização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Artes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Cubismo, surrealismo, expressionismo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http://objetoseducacionais2.mec.gov.br/handle/mec/19320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56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Clonagem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http://objetoseducacionais2.mec.gov.br/handle/mec/2580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56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Mitose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http://objetoseducacionais2.mec.gov.br/handle/mec/2954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56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Meiose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http://www.johnkyrk.com/meiosis.pt.html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89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Tipos de células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http://www.bdc.ib.unicamp.br</a:t>
                      </a:r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89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Células procarióticas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http://www.bdc.ib.unicamp.br</a:t>
                      </a:r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Hereditariedade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</a:t>
                      </a:r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www.bdc.ib.unicamp.br/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1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Animação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Nutrição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</a:t>
                      </a:r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www.bdc.ib.unicamp.br/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243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Vídeo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Divisão celular</a:t>
                      </a: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</a:t>
                      </a:r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www.bdc.ib.unicamp.br/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5" marR="6205" marT="6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683568" y="1353784"/>
            <a:ext cx="8003232" cy="576064"/>
          </a:xfrm>
        </p:spPr>
        <p:txBody>
          <a:bodyPr>
            <a:normAutofit fontScale="77500" lnSpcReduction="20000"/>
          </a:bodyPr>
          <a:lstStyle/>
          <a:p>
            <a:r>
              <a:rPr lang="pt-BR" sz="3600" dirty="0" smtClean="0"/>
              <a:t>Exemplo: objetos para 8º. ano do ensino fundamental</a:t>
            </a:r>
            <a:endParaRPr lang="pt-BR" sz="36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3568" y="1916832"/>
          <a:ext cx="7848872" cy="3800574"/>
        </p:xfrm>
        <a:graphic>
          <a:graphicData uri="http://schemas.openxmlformats.org/drawingml/2006/table">
            <a:tbl>
              <a:tblPr/>
              <a:tblGrid>
                <a:gridCol w="754699"/>
                <a:gridCol w="830169"/>
                <a:gridCol w="1660339"/>
                <a:gridCol w="4603665"/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Vídeo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Respiração celular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</a:t>
                      </a:r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www.bdc.ib.unicamp.br/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43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Vídeo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Ciências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Doença de chagas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Jogo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Geografia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mapas do Brasil e América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http://noas.com.br/ensino-fundamental-1/geografia/jogo-dos-mapas/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43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Vídeo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Geografia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América Latina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http://www.youtube.com/watch?v=btoo93Gb4gk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Vídeo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Geografia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Áreas geoconômicas no Brasil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http://www.youtube.com/watch?v=FTr64LOfc_8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43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Vídeo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Geografia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América anglo-saxônica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http://www.youtube.com/watch?v=PMKywl4t4sA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72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Vídeo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História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Brasil Império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http://cesta.cinted.ufrgs.br/sacca/player/videos/08_2.</a:t>
                      </a:r>
                      <a:r>
                        <a:rPr lang="pt-BR" sz="17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wmv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1331640" y="2276872"/>
            <a:ext cx="4680520" cy="1728192"/>
          </a:xfrm>
        </p:spPr>
        <p:txBody>
          <a:bodyPr>
            <a:normAutofit/>
          </a:bodyPr>
          <a:lstStyle/>
          <a:p>
            <a:pPr algn="ctr"/>
            <a:endParaRPr lang="pt-BR" sz="4000" dirty="0" smtClean="0"/>
          </a:p>
          <a:p>
            <a:pPr algn="ctr"/>
            <a:r>
              <a:rPr lang="pt-BR" sz="4000" dirty="0" smtClean="0">
                <a:hlinkClick r:id="rId2" action="ppaction://hlinkfile"/>
              </a:rPr>
              <a:t>Blog</a:t>
            </a:r>
            <a:endParaRPr lang="pt-BR" sz="4000" dirty="0" smtClean="0"/>
          </a:p>
          <a:p>
            <a:endParaRPr lang="pt-BR" sz="2800" dirty="0" smtClean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 descr="Experimentações-FINAL-sem-bor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2708920"/>
            <a:ext cx="755576" cy="904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3"/>
          <p:cNvSpPr>
            <a:spLocks noGrp="1"/>
          </p:cNvSpPr>
          <p:nvPr>
            <p:ph idx="1"/>
          </p:nvPr>
        </p:nvSpPr>
        <p:spPr>
          <a:xfrm>
            <a:off x="971600" y="2216621"/>
            <a:ext cx="7488832" cy="4641379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t-BR" sz="2800" dirty="0" smtClean="0"/>
              <a:t>Acesse</a:t>
            </a:r>
          </a:p>
          <a:p>
            <a:pPr marL="514350" indent="-514350">
              <a:buNone/>
            </a:pPr>
            <a:r>
              <a:rPr lang="pt-BR" sz="2800" smtClean="0"/>
              <a:t>www.blogger.com</a:t>
            </a: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2) Fazer </a:t>
            </a:r>
            <a:r>
              <a:rPr lang="pt-BR" sz="2800" dirty="0" err="1" smtClean="0"/>
              <a:t>login</a:t>
            </a: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a) Com seu email do Google (conta de </a:t>
            </a:r>
            <a:r>
              <a:rPr lang="pt-BR" sz="2800" dirty="0" err="1" smtClean="0"/>
              <a:t>gmail</a:t>
            </a:r>
            <a:r>
              <a:rPr lang="pt-BR" sz="2800" dirty="0" smtClean="0"/>
              <a:t>)</a:t>
            </a:r>
          </a:p>
          <a:p>
            <a:pPr marL="514350" indent="-514350">
              <a:buNone/>
            </a:pPr>
            <a:r>
              <a:rPr lang="pt-BR" sz="2800" dirty="0" smtClean="0"/>
              <a:t>Ou</a:t>
            </a:r>
          </a:p>
          <a:p>
            <a:pPr marL="514350" indent="-514350">
              <a:buNone/>
            </a:pPr>
            <a:r>
              <a:rPr lang="pt-BR" sz="2800" dirty="0" smtClean="0"/>
              <a:t>b) Criar nova conta (email)</a:t>
            </a:r>
          </a:p>
          <a:p>
            <a:pPr marL="514350" indent="-514350">
              <a:buNone/>
            </a:pPr>
            <a:r>
              <a:rPr lang="pt-BR" sz="2800" dirty="0" smtClean="0"/>
              <a:t>3) Escolher a opção NOVO BLOG</a:t>
            </a: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971600" y="1484784"/>
            <a:ext cx="6606058" cy="5760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sz="4000" dirty="0" smtClean="0"/>
              <a:t>Criação de blog no Blogger</a:t>
            </a:r>
            <a:endParaRPr lang="pt-BR" sz="40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3"/>
          <p:cNvSpPr>
            <a:spLocks noGrp="1"/>
          </p:cNvSpPr>
          <p:nvPr>
            <p:ph idx="1"/>
          </p:nvPr>
        </p:nvSpPr>
        <p:spPr>
          <a:xfrm>
            <a:off x="971600" y="2216621"/>
            <a:ext cx="7488832" cy="464137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800" dirty="0" smtClean="0"/>
              <a:t>4) Dê um título para o seu blog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5) Escolha o endereço do blog</a:t>
            </a:r>
          </a:p>
          <a:p>
            <a:pPr marL="514350" indent="-514350">
              <a:buNone/>
            </a:pPr>
            <a:r>
              <a:rPr lang="pt-BR" sz="2800" dirty="0" smtClean="0"/>
              <a:t>Obs.: a terminação será blogspot.com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6) Escolha o modelo (</a:t>
            </a:r>
            <a:r>
              <a:rPr lang="pt-BR" sz="2800" dirty="0" err="1" smtClean="0"/>
              <a:t>template</a:t>
            </a:r>
            <a:r>
              <a:rPr lang="pt-BR" sz="2800" dirty="0" smtClean="0"/>
              <a:t>)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7) Pronto, seu blog está criado.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971600" y="1484784"/>
            <a:ext cx="6606058" cy="5760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sz="4000" dirty="0" smtClean="0"/>
              <a:t>Criação de blog no Blogger</a:t>
            </a:r>
            <a:endParaRPr lang="pt-BR" sz="40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71600" y="1340768"/>
            <a:ext cx="7200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 </a:t>
            </a:r>
          </a:p>
          <a:p>
            <a:endParaRPr lang="pt-BR" sz="2200" dirty="0" smtClean="0"/>
          </a:p>
          <a:p>
            <a:endParaRPr lang="pt-BR" sz="2200" dirty="0" smtClean="0"/>
          </a:p>
          <a:p>
            <a:endParaRPr lang="pt-BR" dirty="0"/>
          </a:p>
        </p:txBody>
      </p:sp>
      <p:sp>
        <p:nvSpPr>
          <p:cNvPr id="6" name="Espaço Reservado para Conteúdo 3"/>
          <p:cNvSpPr txBox="1">
            <a:spLocks/>
          </p:cNvSpPr>
          <p:nvPr/>
        </p:nvSpPr>
        <p:spPr bwMode="auto">
          <a:xfrm>
            <a:off x="3575050" y="1484784"/>
            <a:ext cx="5111750" cy="464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Dodge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(1997) apresenta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Webquest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como forma de pesquisa (no sentido de trabalho escolar) orientada.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Possibilita ao professor apresentar tarefas escolares para os alunos.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Texto 4"/>
          <p:cNvSpPr txBox="1">
            <a:spLocks/>
          </p:cNvSpPr>
          <p:nvPr/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Webquest</a:t>
            </a: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conceito</a:t>
            </a: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71600" y="1340768"/>
            <a:ext cx="7200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 </a:t>
            </a:r>
          </a:p>
          <a:p>
            <a:endParaRPr lang="pt-BR" sz="2200" dirty="0" smtClean="0"/>
          </a:p>
          <a:p>
            <a:endParaRPr lang="pt-BR" sz="2200" dirty="0" smtClean="0"/>
          </a:p>
          <a:p>
            <a:endParaRPr lang="pt-BR" dirty="0"/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3575050" y="1484784"/>
            <a:ext cx="5111750" cy="464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Introdução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Tarefa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Processo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Fontes (recursos)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Avaliação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Conclusão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Créditos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exto 4"/>
          <p:cNvSpPr txBox="1">
            <a:spLocks/>
          </p:cNvSpPr>
          <p:nvPr/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Webquest</a:t>
            </a: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estrutura</a:t>
            </a: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331640" y="3717032"/>
            <a:ext cx="6909196" cy="1908213"/>
          </a:xfrm>
        </p:spPr>
        <p:txBody>
          <a:bodyPr/>
          <a:lstStyle/>
          <a:p>
            <a:pPr>
              <a:buNone/>
            </a:pPr>
            <a:endParaRPr lang="pt-BR" sz="2800" dirty="0" smtClean="0"/>
          </a:p>
          <a:p>
            <a:pPr algn="ctr">
              <a:buNone/>
            </a:pPr>
            <a:r>
              <a:rPr lang="pt-BR" sz="2800" dirty="0" smtClean="0">
                <a:hlinkClick r:id="rId2"/>
              </a:rPr>
              <a:t>http://www.elilopes.pro.br/capte</a:t>
            </a:r>
            <a:endParaRPr lang="pt-BR" sz="2800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539552" y="1844824"/>
            <a:ext cx="7848872" cy="1673337"/>
          </a:xfrm>
        </p:spPr>
        <p:txBody>
          <a:bodyPr>
            <a:normAutofit fontScale="92500" lnSpcReduction="20000"/>
          </a:bodyPr>
          <a:lstStyle/>
          <a:p>
            <a:pPr algn="ctr"/>
            <a:endParaRPr lang="pt-BR" sz="4000" dirty="0" smtClean="0"/>
          </a:p>
          <a:p>
            <a:pPr algn="ctr"/>
            <a:r>
              <a:rPr lang="pt-BR" sz="4000" dirty="0" err="1" smtClean="0"/>
              <a:t>Webquest</a:t>
            </a:r>
            <a:r>
              <a:rPr lang="pt-BR" sz="4000" dirty="0" smtClean="0"/>
              <a:t>:</a:t>
            </a:r>
          </a:p>
          <a:p>
            <a:pPr algn="ctr"/>
            <a:r>
              <a:rPr lang="pt-BR" sz="4000" dirty="0" smtClean="0"/>
              <a:t>exemplos e local de publicação</a:t>
            </a:r>
            <a:endParaRPr lang="pt-BR" sz="40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99592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Cultura da convergência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 descr="Marcas famos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187370"/>
            <a:ext cx="7560840" cy="5670630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539552" y="1844824"/>
            <a:ext cx="7488832" cy="2664296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33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JENKINS</a:t>
            </a:r>
            <a:r>
              <a:rPr lang="pt-BR" sz="33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, Henry. </a:t>
            </a:r>
            <a:r>
              <a:rPr lang="pt-BR" sz="33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Cultura da convergência. </a:t>
            </a:r>
            <a:r>
              <a:rPr lang="pt-BR" sz="33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2. ed. São Paulo: Aleph, 2009.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REFERÊNCIAS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0D9C-0812-4901-BF05-2A1B4C93F5C1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2915816" y="2924944"/>
            <a:ext cx="3493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Obrigado!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115616" y="4437112"/>
            <a:ext cx="72728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 smtClean="0"/>
              <a:t>Eli Lopes da Silva</a:t>
            </a:r>
          </a:p>
        </p:txBody>
      </p:sp>
      <p:sp>
        <p:nvSpPr>
          <p:cNvPr id="6" name="Retângulo 5"/>
          <p:cNvSpPr/>
          <p:nvPr/>
        </p:nvSpPr>
        <p:spPr>
          <a:xfrm>
            <a:off x="2195736" y="1412776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1" dirty="0" smtClean="0"/>
              <a:t>Numa cultura de caçadores, as crianças brincam com arco e flecha. Na sociedade da informação, elas  brincam com informação (JENKINS,  2009, p. 185).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99592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Cultura da convergência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1412776"/>
            <a:ext cx="835292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/>
              <a:t>Por meio da participação, as crianças estão traçando novas estratégias para lidar com a globalização, com as batalhas em torno da propriedade intelectual e com os conglomerados de mídia.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[...] ao tratarmos da pedagogia midiática, não podemos mais imaginá-la como um processo em que os adultos ensinam e as crianças aprendem. Devemos interpretá-la como um espaço cada vez mais amplo, onde as crianças ensinam umas às outras e onde, se abrissem os olhos, os adultos poderiam aprender muito.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(JENKINS, 2009, p. 284).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99592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Cultura da convergência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1412776"/>
            <a:ext cx="835292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/>
              <a:t>Já estamos vivendo em uma cultura da convergência. Já estamos aprendendo ver em meio aos múltiplos sistemas de mídia... se nos concentrarmos na tecnologia, perderemos a batalha antes mesmo de começarmos a lutar.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Precisamos enfrentar os protocolos sociais, culturais e políticos que existem em torno da tecnologia e definir como utilizá-los. É um equívoco pensar em um ou outro tipo de poder midiático, isoladamente.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(JENKINS, 2009, p. 292).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Experimentações-FINAL-sem-bor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5726482" cy="6858001"/>
          </a:xfrm>
          <a:prstGeom prst="rect">
            <a:avLst/>
          </a:prstGeom>
        </p:spPr>
      </p:pic>
      <p:graphicFrame>
        <p:nvGraphicFramePr>
          <p:cNvPr id="11" name="Diagrama 10"/>
          <p:cNvGraphicFramePr/>
          <p:nvPr/>
        </p:nvGraphicFramePr>
        <p:xfrm>
          <a:off x="251520" y="260648"/>
          <a:ext cx="3096344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a 11"/>
          <p:cNvGraphicFramePr/>
          <p:nvPr/>
        </p:nvGraphicFramePr>
        <p:xfrm>
          <a:off x="5292080" y="3429000"/>
          <a:ext cx="33123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971600" y="2216621"/>
            <a:ext cx="7488832" cy="4641379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t-BR" sz="2800" dirty="0" smtClean="0"/>
              <a:t>Acesse</a:t>
            </a:r>
          </a:p>
          <a:p>
            <a:pPr marL="514350" indent="-514350">
              <a:buNone/>
            </a:pPr>
            <a:r>
              <a:rPr lang="pt-BR" sz="2800" dirty="0" smtClean="0"/>
              <a:t>sites.google.com/site</a:t>
            </a:r>
          </a:p>
          <a:p>
            <a:pPr marL="514350" indent="-514350">
              <a:buNone/>
            </a:pPr>
            <a:r>
              <a:rPr lang="pt-BR" sz="2800" dirty="0" smtClean="0"/>
              <a:t>2) Fazer </a:t>
            </a:r>
            <a:r>
              <a:rPr lang="pt-BR" sz="2800" dirty="0" err="1" smtClean="0"/>
              <a:t>login</a:t>
            </a: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a) Com seu email do Google (conta de </a:t>
            </a:r>
            <a:r>
              <a:rPr lang="pt-BR" sz="2800" dirty="0" err="1" smtClean="0"/>
              <a:t>gmail</a:t>
            </a:r>
            <a:r>
              <a:rPr lang="pt-BR" sz="2800" dirty="0" smtClean="0"/>
              <a:t>)</a:t>
            </a:r>
          </a:p>
          <a:p>
            <a:pPr marL="514350" indent="-514350">
              <a:buNone/>
            </a:pPr>
            <a:r>
              <a:rPr lang="pt-BR" sz="2800" dirty="0" smtClean="0"/>
              <a:t>Ou</a:t>
            </a:r>
          </a:p>
          <a:p>
            <a:pPr marL="514350" indent="-514350">
              <a:buNone/>
            </a:pPr>
            <a:r>
              <a:rPr lang="pt-BR" sz="2800" dirty="0" smtClean="0"/>
              <a:t>b) Criar nova conta (email)</a:t>
            </a:r>
          </a:p>
          <a:p>
            <a:pPr marL="514350" indent="-514350">
              <a:buNone/>
            </a:pPr>
            <a:r>
              <a:rPr lang="pt-BR" sz="2800" dirty="0" smtClean="0"/>
              <a:t>3) Escolher a opção CRIAR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971600" y="1484784"/>
            <a:ext cx="6606058" cy="5760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sz="4000" dirty="0" smtClean="0"/>
              <a:t>Criação de sites no Google:</a:t>
            </a:r>
            <a:endParaRPr lang="pt-BR" sz="40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971600" y="2216621"/>
            <a:ext cx="7488832" cy="4641379"/>
          </a:xfrm>
        </p:spPr>
        <p:txBody>
          <a:bodyPr>
            <a:normAutofit/>
          </a:bodyPr>
          <a:lstStyle/>
          <a:p>
            <a:r>
              <a:rPr lang="pt-BR" sz="2800" dirty="0" smtClean="0"/>
              <a:t>Criação de site no Google:</a:t>
            </a:r>
          </a:p>
          <a:p>
            <a:pPr marL="514350" indent="-514350">
              <a:buNone/>
            </a:pPr>
            <a:r>
              <a:rPr lang="pt-BR" sz="2800" dirty="0" smtClean="0"/>
              <a:t>4) Dê um nome para o site, que passará a ser também o endereço</a:t>
            </a:r>
          </a:p>
          <a:p>
            <a:pPr marL="514350" indent="-514350">
              <a:buNone/>
            </a:pPr>
            <a:r>
              <a:rPr lang="pt-BR" sz="2800" dirty="0" smtClean="0"/>
              <a:t>5) Digite o código solicitado</a:t>
            </a:r>
          </a:p>
          <a:p>
            <a:pPr marL="514350" indent="-514350">
              <a:buNone/>
            </a:pPr>
            <a:r>
              <a:rPr lang="pt-BR" sz="2800" dirty="0" smtClean="0"/>
              <a:t>6) Pronto: clique novamente em CRIAR e seu site estará criado</a:t>
            </a:r>
          </a:p>
          <a:p>
            <a:pPr marL="514350" indent="-514350">
              <a:buNone/>
            </a:pPr>
            <a:r>
              <a:rPr lang="pt-BR" sz="2800" dirty="0" smtClean="0"/>
              <a:t>7) Clique no botão com o desenho de um lápis para EDITAR PÁGINA</a:t>
            </a: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971600" y="1484784"/>
            <a:ext cx="6606058" cy="5760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sz="4000" dirty="0" smtClean="0"/>
              <a:t>Criação de sites no Google:</a:t>
            </a:r>
            <a:endParaRPr lang="pt-BR" sz="40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971600" y="2216621"/>
            <a:ext cx="7488832" cy="4641379"/>
          </a:xfrm>
        </p:spPr>
        <p:txBody>
          <a:bodyPr>
            <a:normAutofit/>
          </a:bodyPr>
          <a:lstStyle/>
          <a:p>
            <a:r>
              <a:rPr lang="pt-BR" sz="2800" dirty="0" smtClean="0"/>
              <a:t>Criação de site no Google:</a:t>
            </a:r>
          </a:p>
          <a:p>
            <a:pPr marL="514350" indent="-514350">
              <a:buNone/>
            </a:pPr>
            <a:r>
              <a:rPr lang="pt-BR" sz="2800" dirty="0" smtClean="0"/>
              <a:t>8) Para ADICIONAR NOVAS PÁGINAS clique no botão com o sinal de +.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smtClean="0"/>
              <a:t>9) Este é o processo para criar as demais páginas.</a:t>
            </a: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971600" y="1484784"/>
            <a:ext cx="6606058" cy="5760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sz="4000" dirty="0" smtClean="0"/>
              <a:t>Criação de sites no Google:</a:t>
            </a:r>
            <a:endParaRPr lang="pt-BR" sz="40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3268-1F13-484D-B9AD-C3410D6FB910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755576" y="620688"/>
            <a:ext cx="658822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Tecnologias digitais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3559</TotalTime>
  <Words>1115</Words>
  <Application>Microsoft Office PowerPoint</Application>
  <PresentationFormat>Apresentação na tela (4:3)</PresentationFormat>
  <Paragraphs>290</Paragraphs>
  <Slides>31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5" baseType="lpstr">
      <vt:lpstr>Personalizar design</vt:lpstr>
      <vt:lpstr>Tema do Office</vt:lpstr>
      <vt:lpstr>1_Tema do Office</vt:lpstr>
      <vt:lpstr>Microsoft Word Picture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Senac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</dc:creator>
  <cp:lastModifiedBy>Navus</cp:lastModifiedBy>
  <cp:revision>375</cp:revision>
  <dcterms:created xsi:type="dcterms:W3CDTF">2010-03-24T13:39:47Z</dcterms:created>
  <dcterms:modified xsi:type="dcterms:W3CDTF">2014-04-24T01:18:03Z</dcterms:modified>
</cp:coreProperties>
</file>