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9" r:id="rId3"/>
    <p:sldId id="303" r:id="rId4"/>
    <p:sldId id="317" r:id="rId5"/>
    <p:sldId id="313" r:id="rId6"/>
    <p:sldId id="283" r:id="rId7"/>
    <p:sldId id="284" r:id="rId8"/>
    <p:sldId id="285" r:id="rId9"/>
    <p:sldId id="286" r:id="rId10"/>
    <p:sldId id="315" r:id="rId11"/>
    <p:sldId id="300" r:id="rId12"/>
    <p:sldId id="314" r:id="rId13"/>
    <p:sldId id="297" r:id="rId14"/>
    <p:sldId id="299" r:id="rId15"/>
    <p:sldId id="296" r:id="rId16"/>
    <p:sldId id="329" r:id="rId17"/>
    <p:sldId id="298" r:id="rId18"/>
    <p:sldId id="302" r:id="rId19"/>
    <p:sldId id="320" r:id="rId20"/>
    <p:sldId id="321" r:id="rId21"/>
    <p:sldId id="325" r:id="rId22"/>
    <p:sldId id="262" r:id="rId23"/>
    <p:sldId id="326" r:id="rId24"/>
    <p:sldId id="264" r:id="rId25"/>
    <p:sldId id="265" r:id="rId26"/>
    <p:sldId id="305" r:id="rId27"/>
    <p:sldId id="263" r:id="rId28"/>
    <p:sldId id="306" r:id="rId29"/>
    <p:sldId id="287" r:id="rId30"/>
    <p:sldId id="318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79929" autoAdjust="0"/>
  </p:normalViewPr>
  <p:slideViewPr>
    <p:cSldViewPr>
      <p:cViewPr varScale="1">
        <p:scale>
          <a:sx n="58" d="100"/>
          <a:sy n="58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AEFCF-A6A3-4205-846B-A7C2E16ED91F}" type="datetimeFigureOut">
              <a:rPr lang="pt-BR" smtClean="0"/>
              <a:t>04/09/2015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06078-472A-4428-8786-E74F48B841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333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6078-472A-4428-8786-E74F48B841D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1578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6078-472A-4428-8786-E74F48B841D7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536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6078-472A-4428-8786-E74F48B841D7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536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6078-472A-4428-8786-E74F48B841D7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536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6078-472A-4428-8786-E74F48B841D7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536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6078-472A-4428-8786-E74F48B841D7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536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6078-472A-4428-8786-E74F48B841D7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536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6078-472A-4428-8786-E74F48B841D7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536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6078-472A-4428-8786-E74F48B841D7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5368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6078-472A-4428-8786-E74F48B841D7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5368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0DEC-E128-43DD-8F79-675FD526F2D7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151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6078-472A-4428-8786-E74F48B841D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5368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6078-472A-4428-8786-E74F48B841D7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060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6078-472A-4428-8786-E74F48B841D7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060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6078-472A-4428-8786-E74F48B841D7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6090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6078-472A-4428-8786-E74F48B841D7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6090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6078-472A-4428-8786-E74F48B841D7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9220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6078-472A-4428-8786-E74F48B841D7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85382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6078-472A-4428-8786-E74F48B841D7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85382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6078-472A-4428-8786-E74F48B841D7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5852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6078-472A-4428-8786-E74F48B841D7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5852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6078-472A-4428-8786-E74F48B841D7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536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6078-472A-4428-8786-E74F48B841D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5368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6078-472A-4428-8786-E74F48B841D7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536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6078-472A-4428-8786-E74F48B841D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7837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100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6078-472A-4428-8786-E74F48B841D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346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6078-472A-4428-8786-E74F48B841D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536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6078-472A-4428-8786-E74F48B841D7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536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6078-472A-4428-8786-E74F48B841D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536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6078-472A-4428-8786-E74F48B841D7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536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775A-42E3-4585-B0E3-E47AD957B259}" type="datetimeFigureOut">
              <a:rPr lang="pt-BR" smtClean="0"/>
              <a:t>04/09/2015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C440-0408-402A-8C8A-2535272564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74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775A-42E3-4585-B0E3-E47AD957B259}" type="datetimeFigureOut">
              <a:rPr lang="pt-BR" smtClean="0"/>
              <a:t>04/09/2015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C440-0408-402A-8C8A-2535272564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5557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775A-42E3-4585-B0E3-E47AD957B259}" type="datetimeFigureOut">
              <a:rPr lang="pt-BR" smtClean="0"/>
              <a:t>04/09/2015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C440-0408-402A-8C8A-2535272564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56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775A-42E3-4585-B0E3-E47AD957B259}" type="datetimeFigureOut">
              <a:rPr lang="pt-BR" smtClean="0"/>
              <a:t>04/09/2015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C440-0408-402A-8C8A-2535272564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27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775A-42E3-4585-B0E3-E47AD957B259}" type="datetimeFigureOut">
              <a:rPr lang="pt-BR" smtClean="0"/>
              <a:t>04/09/2015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C440-0408-402A-8C8A-2535272564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907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775A-42E3-4585-B0E3-E47AD957B259}" type="datetimeFigureOut">
              <a:rPr lang="pt-BR" smtClean="0"/>
              <a:t>04/09/2015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C440-0408-402A-8C8A-2535272564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70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775A-42E3-4585-B0E3-E47AD957B259}" type="datetimeFigureOut">
              <a:rPr lang="pt-BR" smtClean="0"/>
              <a:t>04/09/2015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C440-0408-402A-8C8A-2535272564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07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775A-42E3-4585-B0E3-E47AD957B259}" type="datetimeFigureOut">
              <a:rPr lang="pt-BR" smtClean="0"/>
              <a:t>04/09/2015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C440-0408-402A-8C8A-2535272564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775A-42E3-4585-B0E3-E47AD957B259}" type="datetimeFigureOut">
              <a:rPr lang="pt-BR" smtClean="0"/>
              <a:t>04/09/2015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C440-0408-402A-8C8A-2535272564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49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775A-42E3-4585-B0E3-E47AD957B259}" type="datetimeFigureOut">
              <a:rPr lang="pt-BR" smtClean="0"/>
              <a:t>04/09/2015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C440-0408-402A-8C8A-2535272564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06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775A-42E3-4585-B0E3-E47AD957B259}" type="datetimeFigureOut">
              <a:rPr lang="pt-BR" smtClean="0"/>
              <a:t>04/09/2015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C440-0408-402A-8C8A-2535272564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48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C775A-42E3-4585-B0E3-E47AD957B259}" type="datetimeFigureOut">
              <a:rPr lang="pt-BR" smtClean="0"/>
              <a:t>04/09/2015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5C440-0408-402A-8C8A-2535272564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091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/>
        </p:nvSpPr>
        <p:spPr>
          <a:xfrm>
            <a:off x="36512" y="2204864"/>
            <a:ext cx="9144000" cy="18461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7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Biologia Molecular e Métodos analíticos</a:t>
            </a:r>
            <a:br>
              <a:rPr lang="pt-BR" sz="37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pt-BR" sz="37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Universidade Federal de Santa Catar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6672"/>
            <a:ext cx="2781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Menu de Navegaçã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3719"/>
            <a:ext cx="1714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251520" y="4491436"/>
            <a:ext cx="8640960" cy="2321940"/>
            <a:chOff x="251520" y="4491436"/>
            <a:chExt cx="8640960" cy="2321940"/>
          </a:xfrm>
        </p:grpSpPr>
        <p:pic>
          <p:nvPicPr>
            <p:cNvPr id="15" name="Picture 2" descr="http://www.ich.pucminas.br/pged/db/wq/cb/2013-1/22/Fig.6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6" r="5171"/>
            <a:stretch/>
          </p:blipFill>
          <p:spPr bwMode="auto">
            <a:xfrm>
              <a:off x="6012160" y="4491436"/>
              <a:ext cx="2880320" cy="2321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://www.ich.pucminas.br/pged/db/wq/cb/2013-1/22/Fig.6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6" r="5171"/>
            <a:stretch/>
          </p:blipFill>
          <p:spPr bwMode="auto">
            <a:xfrm>
              <a:off x="3131840" y="4491436"/>
              <a:ext cx="2880320" cy="2321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://www.ich.pucminas.br/pged/db/wq/cb/2013-1/22/Fig.6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6" r="5171"/>
            <a:stretch/>
          </p:blipFill>
          <p:spPr bwMode="auto">
            <a:xfrm>
              <a:off x="251520" y="4491436"/>
              <a:ext cx="2880320" cy="2321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tângulo 1"/>
          <p:cNvSpPr/>
          <p:nvPr/>
        </p:nvSpPr>
        <p:spPr>
          <a:xfrm>
            <a:off x="2286000" y="314270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Doutoranda Elizandra B. Buzanello</a:t>
            </a:r>
          </a:p>
        </p:txBody>
      </p:sp>
    </p:spTree>
    <p:extLst>
      <p:ext uri="{BB962C8B-B14F-4D97-AF65-F5344CB8AC3E}">
        <p14:creationId xmlns:p14="http://schemas.microsoft.com/office/powerpoint/2010/main" val="47040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0" descr="data:image/jpeg;base64,/9j/4AAQSkZJRgABAQAAAQABAAD/2wCEAAkGBxMTERUUExIVFRUXFhgUGBgUGBgYFRkYFxIYGBUVFhcYHCggGBolGxUYITEhJSkrLi4uFyAzODUsNzQtLisBCgoKDg0OGxAQGy0kICY3LSwsNC4sLDQ3LSwsLi8sLDQsLCwtNyw0LSwsLCwsNCw1LCwsLCw0LCwsLC0sLCwsLP/AABEIALsBDQMBIgACEQEDEQH/xAAbAAEAAgMBAQAAAAAAAAAAAAAABQcDBAYCAf/EAEgQAAIBAgMFBAUJBAkCBwAAAAECAAMRBBIhBQYTMUEiUWFxBzKBkbIUIzM0UnJzsbMkQqHBFRZDU2KS0dLwY8M1RIKDoqO0/8QAGQEBAAMBAQAAAAAAAAAAAAAAAAIDBAEF/8QAKxEBAQACAQMDAQgDAQAAAAAAAAECEQMSITEEQXEyIlFhcoGRocETFOEF/9oADAMBAAIRAxEAPwC8YiICIiAiIgIiICIiAiIgIiICIiAiIgIiICJyhxeMucpql87ZleiOAgDtlCMArOGW2oZuQuVPZPyrt3G3cJhDpcjMlT92lXYrcGzZmpUgGHLjC4uLEOsichS3mxD1CtOkrhagViq1DlOdwaTFb62UHieqOom1gtqYs0atR6ZD8SmFThVPm1ZKfF7I7VbIzP2l0bLpYQOlicsm08eB9AHuzMAVZSFC1mCE3tcmnTUMbW4gJzdfFXbOO1KYcMACbmlVQvanXfRGOZNaNNLG5vWDcrAh1kTmKm2sWGAGGLDiBTZKgNi7KVBPZOUBWNW+UhrAEieKe18cy3FBRbq1KqM10U6IWBWzFk19bJcWBEDqonN0Np4upTxV6HCZFbhdlySc1QKNVIc5VRrqD69iDbWT3fq1moKa4s+Z+ehyCqwpFhlWzGmEJGUak6DlAkYiICIiAiIgIiICIiAiIgIiICIiAiIgIiICIiAiIgIiIHwCeatQKpZjYKCST0AFyZ7mjt36rX/BqfpmBydfevFVKZrUEpJSBsoqqzOw7zlYBfLXzklunvQ2IY06yKtS2YFL5GtzFjqp15XPWcrhWcbO5f8ALzJ6O2Y4ntdAfhMMuOeXXO6zoiIaiIiAiIgIiICIiAiR7bbw4qtSNUCorKrKb9ktSaqtzawBSm5zcuyRe+k9ttjDixOIogEAi9RNQxIUjXUEg28jA3Ymi+2KAy/PIc2TKFYMSHqCmjALclS7AX5azegIiICIiAiIgIiICIiAiIgIiICIiAmjtz6tX/Bqfpmb00du/Va/4NT9MwVwFKqv9H+sPeI9Hjg4nQg6Hl90zRXCuNnWt/Ed8y+jOky4rUWup7vsmGLCTrxWtERDaREQEREBERAw4vErTQu5sosNASbswVQAASSSQABqSZFU96cOWZTxFKsFAalVBbMlNrqMt7DjJmv6v71pLYnDrUUq4up6eRuCD0IIBBHIia1PY9BSpFJQVvbTlcID7xTT/KIHL7UbZ1V+I7VsxZ37FOvmGfCLSKsop3CmmUYBhqbERWobOYZGq1GL1GS+VrvUrLi6bEEU7EE1sRqvZBA5cju47F7Pw5NPh5mWxZaas5XsgDOeQ7IUAE3AAtpafdjVNnYklaSrmvmKMGRtCx0B5rd2JAuLuSdTDnVN6R7nZ/ESpxa5JqcZVWnVZSxxCVQwtSJys9dACDZswtc3nQ0d5MO4qGm5qGnTNVgisWKhc3YuO0eQsOpAmelsTDrbLSUWII8LMjKB3AGlTsOQyC094bZNGmCEpqAVyED1ctrWA5AHrbn1h182PtNMRT4icszJzVtUYqbMhKkacwZvTDhcMtNcqCwuT1OpNySTqSSSST3zNAREQERECNxm2Fpuy8Ko4RczsgXKl1ZgGuwJNl6A2uL2ExrvHhiB2zcrmtkqZh2ioBULcG6NpzsjHkCZnxmx6NV87oSbAHtOFYC+XMgIViMxIJBIOotIna7bPoswqnK7BSRTNU1AFL5W+aOZPpKguLXDEaiC3Tf/AKyYXMV4wvr0bKbBzo1rH6N7WOuRrXsZ6G8OHNwKlyACQFctcvky5Qt8+bTJ61+kjdl09nYkFaOVrC+UF0YD53UKbEWOIqajln8Bbf8A6tYa4PDNwCARUqBheoKjMGzXDlxcv6x6kwS7ff6y4X++W1s2azcPLkz5uJbLbLY3v1HeJmwW26FVwlOoGbKWtZgQAxXtXHZN1YWNjoZjO72GyZOCuTLky65ctgMtr2tYAWnrC7DoU3V1Q5lBClndrZiSx7TG5OY6nW2nKBr0d6MMyK2crmXMFZWzAWQ6gA/3iAHkSwAJJEYnerCoATVFiEbuGV6lNM12sNGqpccxmGnKe03awoXLwrjLl1eoSFvTICktdQDRpkWtly6W1ng7qYO5JohrqFOZnYEA0zqC1j9DTuTqcuvWBMq1xfv79D7jyn2eaaBQAL2AAFySdO8nUnxM9QE0tt/Vq34VT4DN2Y69RVVmawUAlr8rAXN/ZAruop+Qe6YdwAfla/db4ZF7UwpqK1XDo9Ojc2VyWPmALZR4Xbzk/wCjOtRDMppsKxX6RjcMBqVUWGTvtre3PSd0x4Y/biw4nmrUCgsxAUAkkmwAAuSSeQmDCbQpVfo6iPz9VgeVr8vMe8TjY2YiICJ4pVQwBUgg8iNRPcBERAREQKw2DVHCxLG5Yu5JPMkkkmaW61cNi6VtCHXXwJsR7QSPbJLYVMcCvoPWf8zI3dRAMXT0/fX4xHZh7dUW5ERDcROT2jvRWo4l0NEGktUorgNqq7P+UOGPJTnKWbkVz6XW591N7XyF1w2YAsNKmhyJXdmQ5O0hXDnK2mbiJygdTE5Wtva3EWkKQDmpTptdi1r4tKNSwyi65SxV+8C45zqoCIiAlabIqBnxjtqxq1Lk87B2AHkAAPYJZcrjYtMWxWn9pV+NoU83sh93a4OLpZdGFVdR3FwrD2qSPbLflP7t0wMXTsP7RPjEuCEfT/SREQ0EREBERATS239WrfhVPgM3Zo7d+rV/wan6ZgrjqFhgjrPO4w+eHt+BpDjFv/RxObXyHf5Tb9GVdmqm5vr4fYadZMN9UWDtukjYastRiiGm4ZhqVBUgkCxuR3WN+4zk8XUw9SozV61TioQFb5MwK8Q4cBaK5GbMSyKUa7Xc3GWwHWbbdVw1ZmUOopuSpNgQFOhPQePScxSfK12wYNPjsA+Y5iaVR71NXYs18LRa7WuT11M41oupgcEtPs1yzsrLStRq27QdexZHYUnbGoLi4a6gZowmBwgUO+JAJuQKdKqaR4ld6q0qYsBVojiZWQDzK8pu4TaOGUoDhbMQjLqQEBamyXzE5KamghNjZAg0tMFLG4VqSK2DyqVpK4LkIqvh2Yga9hCQAToHFybwOh2ftjC4ektEVCclkstGp9oqCqqh+bLAqGHZ0sCZvYHeDD1n4dOqGfJxMtmDZcqNyIGoFWnccxnF7Tm6e0KCnOcIVDNoSSeyKTVh17CioNALr2iQNTOg2HhKBprWp0uHxKa6XOgKKLWvYNZVBI1OQdwgeMLvErsi8GqueoaWvDIDqpZl7NQ5rWIOXNlKkG1jJqRmE2DQpFCiMvDXInzlQhU07ABa2XQdnloJJwERECp9jV24GJ7R0Z7e8yO3KrscZTBN+2vxCdDslB8mraDm35mRG69vldHQfSL8Qhh6p1Rae1a1RKRakuZ7qNQWspdQ75QQWyqWbKDc5bDnIOhi9oZvUQh2uM1MrkC0qZKm1U+sxcDXs9c06iIbnK/0htErdaVMWB1ak4zfNk+pxgUs4Kak30IsDPp2pj831dcvFUHsNfIXqBlU57Mcq0m4hsvzhB1FpLbZxFVMppqMmpqNzZVFtQOvXoeXKcvtfexhUVcNWzliqgMg1ZjYAdkcyRJY4XLwjcpPKQo7Q2iwX5qmnLNmpObEmiGUDii4QvV7XJuHpYanZwGPxbrW41HhgUyU4Sk1Q1jYLn7FRjoQOQOhkpsapWakDXULU1uF7r6E2JsbeP8ApN6RSctsevijWpCo1bLlZnz01CatVyUQQgbOoKXc2ByLYHMxHUxEBKt2ViG/bNeVSrbQfbaWlK62ZSXLiuyNalXp/jaFPNfDmN1MSxxlIE/2idB9sS7JTe7yKMVRsoHzqch/1BLkhz093iw4rFJTALsFBNhfqe4DmTp/CauL21QpW4jlb66o/wDtmpvViKaJT4lPPmqBVJbIFbKxzFh4A6dZx286P2Q2MWrYC/0Q8x2eUsww6k8s9LEwWNp1VzU3Dre1x0Pce46j3zYkBuZWpNQJpUxTAcggMXBOVe1mOp0IHsk/IWauk5dwiInHSaO3B+zV/wAGp+mZvTS239WrfhVP0zBVZthHGzrW18x3zZ9GVIrWNxz/ANjTJWxC/wBH3zDp+c+ejusDiAAb6H4Whiwt68Vi7RDmk4QBnymwaxBNuRB0Pt0kDl2iL5MmpJAqBeyFw/YXst+9VAvYmwJt3zpp8Y6G2phtc4W2la4FPrZXC6/PKEzlW0PDLE5dMy6dx8VH2gTY0lKZb6ilnBFbs9nPlL5LHmFFtLnQecTvC1OmeM60a9rinl0sSQDre4uCLg20mPdbbuKxDglEahdgagBWxA0tdu1rYWA6yfRdbR65vTO7bSAJtSJv6q2Fhx2Bylm1PCCkZurG/cJXYzVir8Ya5xboPoqee19cvF4gHgBzFpIxIJEREBERArDbtZ8G1SihpVFYk2W5qIG1AqC+h19uhmPcHCcauHZ6a8M5+HrxSRyIHLLe1zr3dZv7EwqtTrswuWZiSbkkkkkyP3XwijFIQLEVFsbnqwBHtBI9sl7Mk11RakREi1oDezDMVSqrJakSzLUbKjA21zHQMCNL/aOolfbZ3ibEVsop0xc2u7cNPNmY2nYb/YpFfDLUfKhZ2I6FlC2PsDN75we9WKotVzowK2AuLgflLcOTDHtllJfmF9Nz8k6sOPKz8Jbv9otndzBNRw6I7Bm1Jy3yi5vZSeYEk5xO7W3lo4Gg1mqU81QFlIuiU0Z2NmIzBQpFhrbkDOgwO3kq1FRadTtKzhjky5Fy2c2ckBs4sLX53Aldu6dNx7Wav3X2S0SI2nvNg8O/Dr4mnTewbK7WNjex8tD7py9f0vbNp12o1XZQLEVVXiUXUi4Kmndr94Kix7+c4O/la7drPgnqplR1qMzqQ13Ack9pB2hbUXtY259J3exttYfFU+Jh6yVU70N7eBHMe2cXs3CK7Yl37TM73J1OjEDysAB7BOxVy+yL3IwRxGIV7oq02FQgsOIcrXFqfrWvbU2HnLXlT7uYQLi0K3BFRbEHoXAI9oJHtlsRXOHXShN7cYKeHsaa1DUYU1VxdLm7ZmHUAKT525c5Vu8ezTSqIWOe/as3q/dtfUS096NjPiUprTqikUqB7lc9xkZctrj7V7+E53aW4uIrWz4xSQLA8G1vcwncebo7dNvxr+60z005Ju8mOPz1f1jU7uVtAVsKtqS0ihyFUFk0AN1HQEN778+cn5BbpbCfCUmpvWFUl82YLksMqi1rm/Ln4ydkbd94jcem63L+M3/cl/giRu19vYbClRiK6Ui98uc2zZbZreWYe+cttf0r7Pw9VEaoXRwSKtG1RVI5q4BzKdRyBveHHdzR24P2av8AhVP0zNPd7evB40XwuIWpbmBdWHmrAEe6bm3Pq1f8Gp+mYKrepgSNnWuP+GffRpQK4rnzB+EzF8oc7OJJN/Lxnv0ZOxxWvcfhMMeG+qLXnxxcHW2nPu8Z9nis1lJHQE/whsVttPazYSm2HqolSpfVlcsW7mNgSp8G11685n9HdOpVqmsAqU1uCA4Z2JBADIPVHXtdw06yIXHYdsIwNUGo3aN/WJJuSTbmTeYvR7i0XGoBUsTmUi+hGRjY/wDqCn2S68vHcbJlN/MP9T1GN3ePLX5b2+ey4Ymq20KQdqZqKHVRUZSQCEN+1r00Os9rjaRDEVEIUBmIYWUEXBY30BGt5SM8TQG2aBJAqqSrIpANzerk4drcweKnaGna585vwERECtNjY8cCvoeyWHToTNHc3Gh8SosfWU9PtiedlfQYn7z/AJmae4B/a181+MQxyfai54iIbHHb9VgtfCArfMao6f8AT75wu/uIVcQAFsMoOlgPdO339oM1fB2HI1Sf/rnC+kLDN8pBt+6Oomjinjspzys3qrG3GpU6uCplqamzZlzKDZhazC/I+M6KjhUUkqiqSSSVUAktbMTbmTYX8hID0eoVwNMHnc/ynSynP6qtx8EiP6sYPjNXbDUnrMcxqVFFSpe1hlZ7lQBoALADSS8SLr4BK62Vjh+1c+zUqDkOjtLGlU7N/wDOfiVfjaFXLPDHurjg+KUa+up5D+8EtqUpuP8AXE+8vxiXXDnB9L4TIKnvRTNA1sj5QL27N/ztJ1uUqDZVRjsl7sb5R1PcJZhJfKeds8O52HvpSxNUU0p1FJ6tltyv0J7p08pH0ZOfl9PU/vdf8Bl3Ry4zG6hx22dyRW0N3MLXqirXoJWdRlXijOqi9+yjXVTfqBc2HcJKxK03ilTVQAoCgcgBYDyAmttr6vW/CqfAZuTQ299Vr/g1P0zEK4fEDLgCTqPDnMXo7rBsQLA6A87fZMjMR/4T7vzmL0TfXD90/CZpuOPTbpiw4pM5drkmPE+o33T+UyT4RMzarTZ9BThOJlGYDuFo3TtUxKXVQbt6nZP0bdRrOkrbqkI1OjVC025K6klfAMCLjwI9sy7u7qrhmztUNR7EDTKq30JAuSTa4vfrylcy5d6t7PF4vQZ48uN+7zd+f5bGM3ZpVHDlnWwTKqZAqtTDhHF1JJAqNoSVPUGexu7TyOuepd2zFwwVs3DppeygLypLzWw1taTESx7TnsLujRQgipVNmRwCUtmQ0iG0QHXgICL256A6zoYiAiIgV1swD5PW0+1/ORW6J/aU++vxiZdls/yfEetze3PvPKRW5Tt8spXzWzrzv9oQwyfai6oiIbnLb4H57C/+5/25xe/w+eX7olk7c2OMQF7WR0N1a1+fMEdQbDu5Cc1tfcuviKgLVqaqBa4DMfdp+c08XJjJNqOTDK26TO4x/ZF8z+QnQTS2Rs5MPRWklyF6nmSTck+2bsoyu7auxmpIRESLpK82dTXJieyPXqX0H22lhyrtnV3tjNTpUq2/ztCnmm9NLdZQMVTsAO2vT/GJb0pHdKuxxlIEn6RPjEu6HPTzWLy/KVngMGg2aygaZR1PdLNYSuMI2XB1Kb9l0GVlPMEDlL+H3/R3l9v1Qno5w6jGqQNRfv8AsmW2+MUcw/8Ala3vtKs9HdJjjRlFwtyx6KMrAX8zYS2459dZxb6Wk2008fd/rNavtK/qEj3W90lpir4dXtm1A6XNvaOshjljL4Syxys8oyjtCoTYDMfAfmb2HtmbaeY4WtnAB4VTQG+nDPOSCIALAADuHKYdo0S9Gog5sjKPMqQPznMspb2mjHGyd7tXmNwy/wBHEBRbSafovpAYm4HQ/CZu4quBgnR7q6mxVtCD4iYvRhhnNcuFPDUG7fukkWCg9TqT4W8pqy+iqMfqiz5rV8aq9bnuH/NJ7xVZVXtdenU+UhUpl2si27+dlHeT3+Ez8eEve+F3JnZ2nlnfFvUYIDlzG2nO3U38v5SYUWFpH7LwpUszDW+UeQOp9p/ISRnOSzep4d4pdbvkiIlawiIgIiDArHZeNBw9cZeRYc/EyI3OxObF0hb99fiEmdl4ZBRrA6Fi2l+epmhuts7h4qmSpBzr1/xjxk/8eXnV/Z5U9TwXOYzOb+Z9624kK+9GGFQpmYlWZXIpvZCt9X7Oi9lu36unPlJLZ2LFajTqqCBURagDWuA6hgDbS+sg9VsREQEREBERASttnY0WxQsey9QdPttLJld7O2YR8pujgu9Qi4Ot3blp4xrajnuM1tze6+JBxdIWP0qfqCXRKj3c2JUTFU2NKoLVENyptbOPCW5O2ac9NZcbomvisBSqfSUqb/fVW/MTYicaGLD4ZKYyoiovcgCj3CZYiAiIgInirVVeZAmhW2oL2QEny/IDUyWOFy8I5ZzHy3a1JDq6qbfaANvfNLE7SC6IPAd3kB1mMYWrU1c5R46n2AaCb2GwaJyGvedT7+nsk9Y4+e6G8svHZoUcC9Q5qhIH/wAj/tH8fKSlGkFFlFhPcSGWdy8pY4THwRESKZERAREQERECutki9CsSO0pYa8wQT7po7tVScRTuSTnW19eTgn+AJ9k77GbAo1CzWZC3rFGK5vEjlfxtefNlbu4fDnNTTt8szEs1vC+g9lpV08m/Pb5eRP8AzdcuOWp2u/Hfztk/oHD3zcJb3v172Nufq3duzy7R0m9h6KoqogCqoCqByAAsAPCwmSJa9ciIgIiICIiAnl2AFyQB4z1IHfhrYGoR9ql/+ineNyeUOXK4YXKe0tTHHX7S+8T0lUHkQfI3lebaOShTZNCbXPs8ZKbgNc1O+wv79P5zn+Tjt1N7+P8ArzvT+t5uTlmGeMk/DK32/LHZxNZ8SelNz7gPzmM1ax5Uwv3mB/KTmL0rlG7MdSsq8yBNM4Wq3rVAPBR/PSeqey0HPM3mf5C07rGea5vK+I+VdqKNFBY/85Dn/CY89d+S5B46f6n+AkhSpKuiqB5C09x1SeI50W+ajqeyxzdi3loPfz/jN2jRVRZVA8v598yROXK3ylMZPBERIpEREBERAREQEREBERAREQEREBERAREQEREBMWJoLURkcBlYWIPIgzLEDnMXuhTcBTWrBByW6G3gCUJ995K7I2TSw6Zaa2ubkk3Zj4n+XKb0SMxk8K8eHDG7xnciIklhERAREQEREBERATVxCG5ILai2moHKbUQI4IQRfiEEA9TbW9tfKfagNyRxBcclHIm/jJCIEf2hfWodLchp4jXnPIUhedQefO3vklEDSwgbMLl+XJgLdP46zdiIH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2" descr="data:image/jpeg;base64,/9j/4AAQSkZJRgABAQAAAQABAAD/2wCEAAkGBxMTERUUExIVFRUXFhgUGBgUGBgYFRkYFxIYGBUVFhcYHCggGBolGxUYITEhJSkrLi4uFyAzODUsNzQtLisBCgoKDg0OGxAQGy0kICY3LSwsNC4sLDQ3LSwsLi8sLDQsLCwtNyw0LSwsLCwsNCw1LCwsLCw0LCwsLC0sLCwsLP/AABEIALsBDQMBIgACEQEDEQH/xAAbAAEAAgMBAQAAAAAAAAAAAAAABQcDBAYCAf/EAEgQAAIBAgMFBAUJBAkCBwAAAAECAAMRBBIhBQYTMUEiUWFxBzKBkbIUIzM0UnJzsbMkQqHBFRZDU2KS0dLwY8M1RIKDoqO0/8QAGQEBAAMBAQAAAAAAAAAAAAAAAAIDBAEF/8QAKxEBAQACAQMDAQgDAQAAAAAAAAECEQMSITEEQXEyIlFhcoGRocETFOEF/9oADAMBAAIRAxEAPwC8YiICIiAiIgIiICIiAiIgIiICIiAiIgIiICJyhxeMucpql87ZleiOAgDtlCMArOGW2oZuQuVPZPyrt3G3cJhDpcjMlT92lXYrcGzZmpUgGHLjC4uLEOsichS3mxD1CtOkrhagViq1DlOdwaTFb62UHieqOom1gtqYs0atR6ZD8SmFThVPm1ZKfF7I7VbIzP2l0bLpYQOlicsm08eB9AHuzMAVZSFC1mCE3tcmnTUMbW4gJzdfFXbOO1KYcMACbmlVQvanXfRGOZNaNNLG5vWDcrAh1kTmKm2sWGAGGLDiBTZKgNi7KVBPZOUBWNW+UhrAEieKe18cy3FBRbq1KqM10U6IWBWzFk19bJcWBEDqonN0Np4upTxV6HCZFbhdlySc1QKNVIc5VRrqD69iDbWT3fq1moKa4s+Z+ehyCqwpFhlWzGmEJGUak6DlAkYiICIiAiIgIiICIiAiIgIiICIiAiIgIiICIiAiIgIiIHwCeatQKpZjYKCST0AFyZ7mjt36rX/BqfpmBydfevFVKZrUEpJSBsoqqzOw7zlYBfLXzklunvQ2IY06yKtS2YFL5GtzFjqp15XPWcrhWcbO5f8ALzJ6O2Y4ntdAfhMMuOeXXO6zoiIaiIiAiIgIiICIiAiR7bbw4qtSNUCorKrKb9ktSaqtzawBSm5zcuyRe+k9ttjDixOIogEAi9RNQxIUjXUEg28jA3Ymi+2KAy/PIc2TKFYMSHqCmjALclS7AX5azegIiICIiAiIgIiICIiAiIgIiICIiAmjtz6tX/Bqfpmb00du/Va/4NT9MwVwFKqv9H+sPeI9Hjg4nQg6Hl90zRXCuNnWt/Ed8y+jOky4rUWup7vsmGLCTrxWtERDaREQEREBERAw4vErTQu5sosNASbswVQAASSSQABqSZFU96cOWZTxFKsFAalVBbMlNrqMt7DjJmv6v71pLYnDrUUq4up6eRuCD0IIBBHIia1PY9BSpFJQVvbTlcID7xTT/KIHL7UbZ1V+I7VsxZ37FOvmGfCLSKsop3CmmUYBhqbERWobOYZGq1GL1GS+VrvUrLi6bEEU7EE1sRqvZBA5cju47F7Pw5NPh5mWxZaas5XsgDOeQ7IUAE3AAtpafdjVNnYklaSrmvmKMGRtCx0B5rd2JAuLuSdTDnVN6R7nZ/ESpxa5JqcZVWnVZSxxCVQwtSJys9dACDZswtc3nQ0d5MO4qGm5qGnTNVgisWKhc3YuO0eQsOpAmelsTDrbLSUWII8LMjKB3AGlTsOQyC094bZNGmCEpqAVyED1ctrWA5AHrbn1h182PtNMRT4icszJzVtUYqbMhKkacwZvTDhcMtNcqCwuT1OpNySTqSSSST3zNAREQERECNxm2Fpuy8Ko4RczsgXKl1ZgGuwJNl6A2uL2ExrvHhiB2zcrmtkqZh2ioBULcG6NpzsjHkCZnxmx6NV87oSbAHtOFYC+XMgIViMxIJBIOotIna7bPoswqnK7BSRTNU1AFL5W+aOZPpKguLXDEaiC3Tf/AKyYXMV4wvr0bKbBzo1rH6N7WOuRrXsZ6G8OHNwKlyACQFctcvky5Qt8+bTJ61+kjdl09nYkFaOVrC+UF0YD53UKbEWOIqajln8Bbf8A6tYa4PDNwCARUqBheoKjMGzXDlxcv6x6kwS7ff6y4X++W1s2azcPLkz5uJbLbLY3v1HeJmwW26FVwlOoGbKWtZgQAxXtXHZN1YWNjoZjO72GyZOCuTLky65ctgMtr2tYAWnrC7DoU3V1Q5lBClndrZiSx7TG5OY6nW2nKBr0d6MMyK2crmXMFZWzAWQ6gA/3iAHkSwAJJEYnerCoATVFiEbuGV6lNM12sNGqpccxmGnKe03awoXLwrjLl1eoSFvTICktdQDRpkWtly6W1ng7qYO5JohrqFOZnYEA0zqC1j9DTuTqcuvWBMq1xfv79D7jyn2eaaBQAL2AAFySdO8nUnxM9QE0tt/Vq34VT4DN2Y69RVVmawUAlr8rAXN/ZAruop+Qe6YdwAfla/db4ZF7UwpqK1XDo9Ojc2VyWPmALZR4Xbzk/wCjOtRDMppsKxX6RjcMBqVUWGTvtre3PSd0x4Y/biw4nmrUCgsxAUAkkmwAAuSSeQmDCbQpVfo6iPz9VgeVr8vMe8TjY2YiICJ4pVQwBUgg8iNRPcBERAREQKw2DVHCxLG5Yu5JPMkkkmaW61cNi6VtCHXXwJsR7QSPbJLYVMcCvoPWf8zI3dRAMXT0/fX4xHZh7dUW5ERDcROT2jvRWo4l0NEGktUorgNqq7P+UOGPJTnKWbkVz6XW591N7XyF1w2YAsNKmhyJXdmQ5O0hXDnK2mbiJygdTE5Wtva3EWkKQDmpTptdi1r4tKNSwyi65SxV+8C45zqoCIiAlabIqBnxjtqxq1Lk87B2AHkAAPYJZcrjYtMWxWn9pV+NoU83sh93a4OLpZdGFVdR3FwrD2qSPbLflP7t0wMXTsP7RPjEuCEfT/SREQ0EREBERATS239WrfhVPgM3Zo7d+rV/wan6ZgrjqFhgjrPO4w+eHt+BpDjFv/RxObXyHf5Tb9GVdmqm5vr4fYadZMN9UWDtukjYastRiiGm4ZhqVBUgkCxuR3WN+4zk8XUw9SozV61TioQFb5MwK8Q4cBaK5GbMSyKUa7Xc3GWwHWbbdVw1ZmUOopuSpNgQFOhPQePScxSfK12wYNPjsA+Y5iaVR71NXYs18LRa7WuT11M41oupgcEtPs1yzsrLStRq27QdexZHYUnbGoLi4a6gZowmBwgUO+JAJuQKdKqaR4ld6q0qYsBVojiZWQDzK8pu4TaOGUoDhbMQjLqQEBamyXzE5KamghNjZAg0tMFLG4VqSK2DyqVpK4LkIqvh2Yga9hCQAToHFybwOh2ftjC4ektEVCclkstGp9oqCqqh+bLAqGHZ0sCZvYHeDD1n4dOqGfJxMtmDZcqNyIGoFWnccxnF7Tm6e0KCnOcIVDNoSSeyKTVh17CioNALr2iQNTOg2HhKBprWp0uHxKa6XOgKKLWvYNZVBI1OQdwgeMLvErsi8GqueoaWvDIDqpZl7NQ5rWIOXNlKkG1jJqRmE2DQpFCiMvDXInzlQhU07ABa2XQdnloJJwERECp9jV24GJ7R0Z7e8yO3KrscZTBN+2vxCdDslB8mraDm35mRG69vldHQfSL8Qhh6p1Rae1a1RKRakuZ7qNQWspdQ75QQWyqWbKDc5bDnIOhi9oZvUQh2uM1MrkC0qZKm1U+sxcDXs9c06iIbnK/0htErdaVMWB1ak4zfNk+pxgUs4Kak30IsDPp2pj831dcvFUHsNfIXqBlU57Mcq0m4hsvzhB1FpLbZxFVMppqMmpqNzZVFtQOvXoeXKcvtfexhUVcNWzliqgMg1ZjYAdkcyRJY4XLwjcpPKQo7Q2iwX5qmnLNmpObEmiGUDii4QvV7XJuHpYanZwGPxbrW41HhgUyU4Sk1Q1jYLn7FRjoQOQOhkpsapWakDXULU1uF7r6E2JsbeP8ApN6RSctsevijWpCo1bLlZnz01CatVyUQQgbOoKXc2ByLYHMxHUxEBKt2ViG/bNeVSrbQfbaWlK62ZSXLiuyNalXp/jaFPNfDmN1MSxxlIE/2idB9sS7JTe7yKMVRsoHzqch/1BLkhz093iw4rFJTALsFBNhfqe4DmTp/CauL21QpW4jlb66o/wDtmpvViKaJT4lPPmqBVJbIFbKxzFh4A6dZx286P2Q2MWrYC/0Q8x2eUsww6k8s9LEwWNp1VzU3Dre1x0Pce46j3zYkBuZWpNQJpUxTAcggMXBOVe1mOp0IHsk/IWauk5dwiInHSaO3B+zV/wAGp+mZvTS239WrfhVP0zBVZthHGzrW18x3zZ9GVIrWNxz/ANjTJWxC/wBH3zDp+c+ejusDiAAb6H4Whiwt68Vi7RDmk4QBnymwaxBNuRB0Pt0kDl2iL5MmpJAqBeyFw/YXst+9VAvYmwJt3zpp8Y6G2phtc4W2la4FPrZXC6/PKEzlW0PDLE5dMy6dx8VH2gTY0lKZb6ilnBFbs9nPlL5LHmFFtLnQecTvC1OmeM60a9rinl0sSQDre4uCLg20mPdbbuKxDglEahdgagBWxA0tdu1rYWA6yfRdbR65vTO7bSAJtSJv6q2Fhx2Bylm1PCCkZurG/cJXYzVir8Ya5xboPoqee19cvF4gHgBzFpIxIJEREBERArDbtZ8G1SihpVFYk2W5qIG1AqC+h19uhmPcHCcauHZ6a8M5+HrxSRyIHLLe1zr3dZv7EwqtTrswuWZiSbkkkkkyP3XwijFIQLEVFsbnqwBHtBI9sl7Mk11RakREi1oDezDMVSqrJakSzLUbKjA21zHQMCNL/aOolfbZ3ibEVsop0xc2u7cNPNmY2nYb/YpFfDLUfKhZ2I6FlC2PsDN75we9WKotVzowK2AuLgflLcOTDHtllJfmF9Nz8k6sOPKz8Jbv9otndzBNRw6I7Bm1Jy3yi5vZSeYEk5xO7W3lo4Gg1mqU81QFlIuiU0Z2NmIzBQpFhrbkDOgwO3kq1FRadTtKzhjky5Fy2c2ckBs4sLX53Aldu6dNx7Wav3X2S0SI2nvNg8O/Dr4mnTewbK7WNjex8tD7py9f0vbNp12o1XZQLEVVXiUXUi4Kmndr94Kix7+c4O/la7drPgnqplR1qMzqQ13Ack9pB2hbUXtY259J3exttYfFU+Jh6yVU70N7eBHMe2cXs3CK7Yl37TM73J1OjEDysAB7BOxVy+yL3IwRxGIV7oq02FQgsOIcrXFqfrWvbU2HnLXlT7uYQLi0K3BFRbEHoXAI9oJHtlsRXOHXShN7cYKeHsaa1DUYU1VxdLm7ZmHUAKT525c5Vu8ezTSqIWOe/as3q/dtfUS096NjPiUprTqikUqB7lc9xkZctrj7V7+E53aW4uIrWz4xSQLA8G1vcwncebo7dNvxr+60z005Ju8mOPz1f1jU7uVtAVsKtqS0ihyFUFk0AN1HQEN778+cn5BbpbCfCUmpvWFUl82YLksMqi1rm/Ln4ydkbd94jcem63L+M3/cl/giRu19vYbClRiK6Ui98uc2zZbZreWYe+cttf0r7Pw9VEaoXRwSKtG1RVI5q4BzKdRyBveHHdzR24P2av8AhVP0zNPd7evB40XwuIWpbmBdWHmrAEe6bm3Pq1f8Gp+mYKrepgSNnWuP+GffRpQK4rnzB+EzF8oc7OJJN/Lxnv0ZOxxWvcfhMMeG+qLXnxxcHW2nPu8Z9nis1lJHQE/whsVttPazYSm2HqolSpfVlcsW7mNgSp8G11685n9HdOpVqmsAqU1uCA4Z2JBADIPVHXtdw06yIXHYdsIwNUGo3aN/WJJuSTbmTeYvR7i0XGoBUsTmUi+hGRjY/wDqCn2S68vHcbJlN/MP9T1GN3ePLX5b2+ey4Ymq20KQdqZqKHVRUZSQCEN+1r00Os9rjaRDEVEIUBmIYWUEXBY30BGt5SM8TQG2aBJAqqSrIpANzerk4drcweKnaGna585vwERECtNjY8cCvoeyWHToTNHc3Gh8SosfWU9PtiedlfQYn7z/AJmae4B/a181+MQxyfai54iIbHHb9VgtfCArfMao6f8AT75wu/uIVcQAFsMoOlgPdO339oM1fB2HI1Sf/rnC+kLDN8pBt+6Oomjinjspzys3qrG3GpU6uCplqamzZlzKDZhazC/I+M6KjhUUkqiqSSSVUAktbMTbmTYX8hID0eoVwNMHnc/ynSynP6qtx8EiP6sYPjNXbDUnrMcxqVFFSpe1hlZ7lQBoALADSS8SLr4BK62Vjh+1c+zUqDkOjtLGlU7N/wDOfiVfjaFXLPDHurjg+KUa+up5D+8EtqUpuP8AXE+8vxiXXDnB9L4TIKnvRTNA1sj5QL27N/ztJ1uUqDZVRjsl7sb5R1PcJZhJfKeds8O52HvpSxNUU0p1FJ6tltyv0J7p08pH0ZOfl9PU/vdf8Bl3Ry4zG6hx22dyRW0N3MLXqirXoJWdRlXijOqi9+yjXVTfqBc2HcJKxK03ilTVQAoCgcgBYDyAmttr6vW/CqfAZuTQ299Vr/g1P0zEK4fEDLgCTqPDnMXo7rBsQLA6A87fZMjMR/4T7vzmL0TfXD90/CZpuOPTbpiw4pM5drkmPE+o33T+UyT4RMzarTZ9BThOJlGYDuFo3TtUxKXVQbt6nZP0bdRrOkrbqkI1OjVC025K6klfAMCLjwI9sy7u7qrhmztUNR7EDTKq30JAuSTa4vfrylcy5d6t7PF4vQZ48uN+7zd+f5bGM3ZpVHDlnWwTKqZAqtTDhHF1JJAqNoSVPUGexu7TyOuepd2zFwwVs3DppeygLypLzWw1taTESx7TnsLujRQgipVNmRwCUtmQ0iG0QHXgICL256A6zoYiAiIgV1swD5PW0+1/ORW6J/aU++vxiZdls/yfEetze3PvPKRW5Tt8spXzWzrzv9oQwyfai6oiIbnLb4H57C/+5/25xe/w+eX7olk7c2OMQF7WR0N1a1+fMEdQbDu5Cc1tfcuviKgLVqaqBa4DMfdp+c08XJjJNqOTDK26TO4x/ZF8z+QnQTS2Rs5MPRWklyF6nmSTck+2bsoyu7auxmpIRESLpK82dTXJieyPXqX0H22lhyrtnV3tjNTpUq2/ztCnmm9NLdZQMVTsAO2vT/GJb0pHdKuxxlIEn6RPjEu6HPTzWLy/KVngMGg2aygaZR1PdLNYSuMI2XB1Kb9l0GVlPMEDlL+H3/R3l9v1Qno5w6jGqQNRfv8AsmW2+MUcw/8Ala3vtKs9HdJjjRlFwtyx6KMrAX8zYS2459dZxb6Wk2008fd/rNavtK/qEj3W90lpir4dXtm1A6XNvaOshjljL4Syxys8oyjtCoTYDMfAfmb2HtmbaeY4WtnAB4VTQG+nDPOSCIALAADuHKYdo0S9Gog5sjKPMqQPznMspb2mjHGyd7tXmNwy/wBHEBRbSafovpAYm4HQ/CZu4quBgnR7q6mxVtCD4iYvRhhnNcuFPDUG7fukkWCg9TqT4W8pqy+iqMfqiz5rV8aq9bnuH/NJ7xVZVXtdenU+UhUpl2si27+dlHeT3+Ez8eEve+F3JnZ2nlnfFvUYIDlzG2nO3U38v5SYUWFpH7LwpUszDW+UeQOp9p/ISRnOSzep4d4pdbvkiIlawiIgIiDArHZeNBw9cZeRYc/EyI3OxObF0hb99fiEmdl4ZBRrA6Fi2l+epmhuts7h4qmSpBzr1/xjxk/8eXnV/Z5U9TwXOYzOb+Z9624kK+9GGFQpmYlWZXIpvZCt9X7Oi9lu36unPlJLZ2LFajTqqCBURagDWuA6hgDbS+sg9VsREQEREBERASttnY0WxQsey9QdPttLJld7O2YR8pujgu9Qi4Ot3blp4xrajnuM1tze6+JBxdIWP0qfqCXRKj3c2JUTFU2NKoLVENyptbOPCW5O2ac9NZcbomvisBSqfSUqb/fVW/MTYicaGLD4ZKYyoiovcgCj3CZYiAiIgInirVVeZAmhW2oL2QEny/IDUyWOFy8I5ZzHy3a1JDq6qbfaANvfNLE7SC6IPAd3kB1mMYWrU1c5R46n2AaCb2GwaJyGvedT7+nsk9Y4+e6G8svHZoUcC9Q5qhIH/wAj/tH8fKSlGkFFlFhPcSGWdy8pY4THwRESKZERAREQERECutki9CsSO0pYa8wQT7po7tVScRTuSTnW19eTgn+AJ9k77GbAo1CzWZC3rFGK5vEjlfxtefNlbu4fDnNTTt8szEs1vC+g9lpV08m/Pb5eRP8AzdcuOWp2u/Hfztk/oHD3zcJb3v172Nufq3duzy7R0m9h6KoqogCqoCqByAAsAPCwmSJa9ciIgIiICIiAnl2AFyQB4z1IHfhrYGoR9ql/+ineNyeUOXK4YXKe0tTHHX7S+8T0lUHkQfI3lebaOShTZNCbXPs8ZKbgNc1O+wv79P5zn+Tjt1N7+P8ArzvT+t5uTlmGeMk/DK32/LHZxNZ8SelNz7gPzmM1ax5Uwv3mB/KTmL0rlG7MdSsq8yBNM4Wq3rVAPBR/PSeqey0HPM3mf5C07rGea5vK+I+VdqKNFBY/85Dn/CY89d+S5B46f6n+AkhSpKuiqB5C09x1SeI50W+ajqeyxzdi3loPfz/jN2jRVRZVA8v598yROXK3ylMZPBERIpEREBERAREQEREBERAREQEREBERAREQEREBMWJoLURkcBlYWIPIgzLEDnMXuhTcBTWrBByW6G3gCUJ995K7I2TSw6Zaa2ubkk3Zj4n+XKb0SMxk8K8eHDG7xnciIklhERAREQEREBERATVxCG5ILai2moHKbUQI4IQRfiEEA9TbW9tfKfagNyRxBcclHIm/jJCIEf2hfWodLchp4jXnPIUhedQefO3vklEDSwgbMLl+XJgLdP46zdiIH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4" descr="data:image/jpeg;base64,/9j/4AAQSkZJRgABAQAAAQABAAD/2wCEAAkGBxQQEBAQEBERFRQVFhcQEBAUEBYVFBcQFxUXGBkWFhMYHSkgGBsmHBMWIjEjJSkrMjouFyEzRDMsQygvLisBCgoKDg0OGxAQGiwkICUuLDMvLCwuNzc0LC8yNCwsLiw0LCwsLCw0Ly80LCwvLywsLCwtNDctLCwsLCw0MCwsLP/AABEIASgAqgMBEQACEQEDEQH/xAAcAAEAAQUBAQAAAAAAAAAAAAAABQEDBAYHAgj/xABFEAACAgEDAQYCBgYHBgcBAAABAgADEQQSITEFBhMiQVEyYRQjQnGBkQcVFlJU0yQzYpKTlNFDY3OCobFTZHKDssHxNP/EABsBAQACAwEBAAAAAAAAAAAAAAABBAIDBQcG/8QANBEBAAIABAMDCgYDAQAAAAAAAAECAwQRIRIxQQUTURQVIjJTYXGRodFCUoHB4fAGcrHS/9oADAMBAAIRAxEAPwDuMBAQEBAQEBAQEBAQEBAQEBAQEBAQEBAQEBAQIfvRrLqqd2mVmsO4Kq1GzkVWMobHwguqDOD1xxncoRtvbl26zaHIViCF0tpOwXBS9Xl+sKoTuUbjnoOMQLV+s1uy4HfkBlRq9KVJxpqbN6q24jNhtULz7ckZgZFnaWq+uKo+UYqKjp3BZAzlGru2lWLVhTjBAbykpngMjtrWXVWbkFzJ4a5VKTYB9cosbCqSWCHIXJ6HAbBBCP1faOuSq1gGd1ISoLo3Ac/QxZvI3Eopuyvrj4cjO4A1naWobxtqmykM9VqLp3LLWLaRuXHLt4b2kqAT5RxkFWDzqdZrFpsqQWFwh8OxNM4yo0e5WG/dhjcrDaxJ5APUGBmJrLlu2CuwI9jkWDTMdxAoKrZ+5uVrfOcAFOSMbWClfaGrK1sa25FRdfDIcWMH8WtfKVIUhCCSAQxG/jkNg0uoFihl3YyR5lZTkEqfKwBHIMC9AQEBAQEBAQLWrv8ADrewgnapcgdTgZwPygQ6941UKLQfEIVhWitko7UqDluODqKwcH1PsQAyre3qV6lznG0LU7FslgCgUHcMoeny9xkC9vUMQA+dzBEwp8zFSw2n7XCsePaBa1HaGl0r3MQqsFay5kqJbCobCWKLknaCf/2BTWd4EVQawWbxaqWQqylQ+oWglgRxyzEZ67fxgVXvFSAzM4xgWIFVmZqTW9ivjHIK02kY/dx14gXW7epBxuYnIXC1u3mLbdvA67uMQPH7R6fYLPFwhXcHKsB/U+Pg5HDeF58HnAPtAyPpdVSBwMByzAKh3MQCzNtAyeFJz68dciA03a9VjitHyzB2XCnBVPD3ENjH+2r+/d8jAxr+8mnQOWZ/Ju3AVWEgKhsJwFz8Kk/hAs395a1tVDu2FbC7+FZlHR6V8y7fKuLw244AHMC4neGlVPiOMjeWCo5wqNaMkYyP6hx06r8xkPQ7w1GwVjxCcOzfVsNvhmnIIIzyNRWRxjBzAoneGosPONrJU9eEfcTYbsDkY58FsAc5BGORkJiAgICAgIFu+oOrI3wsCrDJHBGDyORAi27tacsX2vk4H9fbxgUgEDdgH+jU8j1TPqchkJ2LUCpCnytvTzv5TuZsDnhcueOnT2GAt19gUqnhAPszu2G2xlHOQqhmO1QeijgemIHrV9h02tczh/rU8K5RdYqshUrkorAbtpI3AZxjngYDxb3eoZ95V924WHF1ihmFotXcA2GAdQQDwMkdGOQx9b3bRlrSohAhXr4h+rRXVEUrYpCr4rYGSOTx6gMjS9jUjLAu2XFpPjOV8ZDywQNtUlgSwAAJzn1gV03YFFQC1oVAxtxY+QVq8INktnf4YC7uuB1gVfQUL4NPCkF2oUWFWyQ2/bggnh2yPn6YGA9absWmu3xkUhsMow77QrCsELXnaOKa+g+z8zAsfszp8MuxyGUoQb7T5WRkI+Ljy2MPy9oF5uw6S5codx3bs2OQQ/h7gVzgg+BXx/Z+ZyFs93aMsdrjcr1uBdaAyOzuQwDYbzXWEZ6bzjEBb3doZi5V9xJYsLrByfB9m/8ALU/3PmchQ93NOVZCjFWQUuptsIapTYQpBbkfXWfmP3RgJcQEBAQEBAQEBAQECO1Xa6KxqrDW2jrVXg7f+I5IWvg58xBI6AwLP6usv51Vg2/w1LMK/Tiyzh7fX91SDgqesCUppVFCIqqqjCqoAUAegA4Age4FjWaNLkKWqGU4OD1DDkMpHKsDyCOQYEb4tul4s3XU+loXN1Y/3iD+sUfvKN3TIPLwJWi9bFV0ZWVgGV1IZSp6EEcEQLkBAQEBAQEBAQEBAQECC7194voVRNdNuovYfU6WlGd2b3baDsQerH/qeIFdJTfqkV9QzUIwBOmr3JZ91t3DD08qbcYxuYQJbSaVKkFdSKijoqqAB+AgXoCAgICBE6jsxq2a3SEI7HdZS2RRaeuSBk1uf31HryHwMBidg97qNXqNRpFJTUUYNlLEZ2kDLKRwwBODj5e8DYYCAgICAgICAgWNfq1oqtusOErRrXPsigsT+QMDCs7bRSilX3WB2rQbCXVFViUO7D8OMAEnrxwcBVO3KzatRWwFrX06MVG021obCOCSPKrHJAHGOpAIScBAQEBAQEBA8hhkjIyOSM88/L8IFjUdn1WPXY9aM9ZzVYVG9DjB2v1GQSDjqCRAp2hrRSqsVZtzpUAuM7rGCgnJHGSIEa3eaoP4W1xbvenwm2BvFREs2Bi21nZLEZQDyCemDgL1XbyNcKNlgY2WUA+UjfWm8kgMSqkA4JGM4HBIyEtAQEBAQEC3ehZWAO0kEBsA4Pvg8GBAWd0qjTbR5RXY7Wmta8JXYwQB6F3ZpcFC4Kn4nZvWBfq7uqL0v3+ZbXvBVArtvrNZrd85avkNjjzIp9IE5Ajn7FqJJJuySScaq8DJ54AfA/CBT9R1e9/+b1H8yA/UdXvf/m9R/MgP1HV73/5vUfzID9R1e9/+b1H8yA/UdXvf/m9R/MgP1HV73/5vUfzIEV2j3E0uovrvt+kFq1K141dy4yck7w2/0H2scdIGyU1BFCjOAMDLFjj5sxJP4wLHaOiFyqpZl2uloK4zurYMAcg8ZAgR+o7t12V3VuzMLyzajcEbe7KihiCuAyLUiqRjGPU8wPadgILUtL2Epc+pUeUed6zWQWAyV2seM9cZziBLwEBAQEBAQOfd6n7VXVLXptXVVThn8V6FsZgXHl2bPiQNjqNwK4yc4lE7N27NSwIviuWbAHIUHgdW2gDcepxx6DpkwmGXAQEBAQEBAQEBAQND7RHaX001jXCugBNippansu3O/VmXFbYAX1+HdgDOJRLd9OrBfOcnqcdB8h7/AH/9ukhK7AQEBAQEC1qtQtaPY5wqgsx+QGYGgdr6+012at0JG0tSoUsQVJC4+YbofvPRpoxr3rMRWFnK4NcW3DafBsHcjt19VpanuXbYQcjBA4ZlyASTg7D+RHtnbSZmusozeDXBx7YdZ1iGyTJXICAgICAgICAgYvaetFFT2t0UcD3YnAX8SQPxgc97c1WoWptSiPZawV6dlRfBZuOgOOByP3SFM0YtsSLRwxsuZLBwsW8VxJ038ejdO7XaTX0Um5SlprRnQgghmQNjB59ePuI6qZuidY1V8ata4lq0nWInZMSWsgICAgIEB32cjScdDZUrn2U2L/8Ae384HM+1NBYLrPD1dVa58qfSHUgYHVQODLnleDXC4dPS+DmYuTzFsSbVnaeW6X7gtuvcnXU2sAAqrqWsIQ7t2AeM7vCI/wDTKFZ16rOXymYwNZxuXR1NTkAzNaVgICAgICAgICBA98NM1tNSK9aDxRv8R9uRsfAU+rbtpx7AwS0fXfo8se61xqdKoax3AywIBYkDp6Zly+cicLgrG/i5NuzrzabRMbtg7o9gNoiQ11Ls7Eko/OBs28H2+s/vylEaLmVwLYNeG067t2ElaICAgICBjdo6Nb6rKX+FwVPuPYj5g4I+YgcP7/WUaGxaNWurNloZrHpeoLtBADItiHIYH34OR6TDuImeJspjzTRNfor7A0zka7SPq9p31bL0rUhhgbh4ZIbAJ5z1x7xWkVbcfOWx68Mw68BM1ZWAgICAgICAgIEd292b9JoasEBuHrY9BYpypPy9D8iYHDO9j0VWtp9RqWotceJZnStYEDOwKEo+d3l64wQfXM09xOs21WMPMVpMaw3D9EnYC1b7qr1upsANdi1tXz9vKvzwAo+9z7TOleFOZzMY8xMRpo6pM1YgICAgICBqvfmjS2Io1FVNjJmwGytH2V/aJDe4BAHuM8bSRE2isbprSbzpWN2R3Gvos0lTaZNlZBCJgDaisVxheBznP354yJFbRaNYbMfAtgYk4ducNimTUQEBAQEBAQEBAQNE/SJ3W0eqZbtRQzWKhDWJ4u4Vc+lZG5gfhBz1PGOQmdI3IrNpiI5/39Gz93NPXXpqRSmxNihE2ldqYyq7SMjg+vOSc4OYjdM1ms8MpSEEBAQEBAQLNmlRs7q0OfiyoOeMc568CRMakTpyVo06IMIiqPQKoA/ISUzMzOsrsIICAgICAgICAgIFMQGIFYCAgICAgICAgIDMBAQEBAQEBAQEBAQEBAQEBAQEBAQEDUbtLetmt1NZdTXZYaa/CdvFDaakAYz5kDhzgD4ucjnIZGu1WqC2KviZXIZkp52KKyLK+CGZsuCoyeeMbeQJq77H86NtW4L4Z01g27TcVcWdLFIFJGAcHOSCdqhj1dq6wJXvrcsfDZsaV8YKUNYpxnGC92OPs4yCMMEnRq9QaL2K4sVsVkowVgQuCBs3qOSDlW2nPxgchgJ2nq2LeR0IFf1b6VmyrtR5xap25Gbwy9eAcKBlg9frLVjGamYZZWIqYMFW91NhUrhs1KrgKc5424YEAbX6sM+Q2xfD2bdMzM6tqrayx54IqWpjgHGSdp+GBldha/UWNV49ZXdQrv8AVsgW/am9WDj3ZsEE9CCBjLBPQEBAQEBAQEBAQEBAQEBAQECxqtUK/DyD53FYxj4jnrz04gX4CAgICAgICAgICAgICAgICAgICAgRvbXXTf8AHT/s0CSgICAgICAgICAgICAgICAgICAgICBrHfftkaU6DNbv4urroTaR/XMG2Bs9AfNyM4x0MDZ4CAgICAgICAgICAgICAgICAgIFDAZgY+r0iW+HvXPhuLU+Vi5wf8AqYGRmAzArAQEBAQEBAQEBAQEBAQEBAoYHJ/0h99bl1XgaS5kWrK2MuPNacZH3L0+/M52ZzNovw0nk+y7E7Gwb4He5ius25RPSP5at+2Wu/i7fzH+kr+U4vi7XmXIeyj6/c/bLXfxdv5j/SPKcXxPMuQ9lH1+5+2Wu/i7fzH+keU4vieZch7KPr9z9std/F2/mP8ASPKcXxPMuQ9lH1+7r/cft/6dpEcn6xPq7h/bA+L7iMH8SPSdPAxe8pr1fCdq5GcnmJpHqzvHw/jk2ObnOICAgICAgICAgICAgICBr3fbt76DpHsGPEb6ukf7w+uPYAE/hNOPi93TXq6HZeRnOZmMP8POfh/dnAWYkkkkk8kk5JJ9SfUzivTq1isaRyUhOsEJICBs36P+8H0LVqXOKrcVXew58r/8pP5EyxlsXgv7pcbtzIeVZeeH1q7x+8fr/wB0d5BnYecKwEBAQEBAQEBAQEBAQKEwOEfpC7wfTdWQhzVVmur2Jz5n/Ej8gJx8zi8d9uUPRewsh5Ll9bR6Vt5/aEd2BoarRc15YKnhksLAm1WsCMTlTnAbOB7esww61tEzPRZz+ZxsK1Iwuc8XTXlGsdY+a7d2Mq1JarM31gFq8D6iw/VMOpGQpJz03pMu6jSJjx3+HRrw8/ecScOYiPR26+lHrR79NdvhK9232ElV9VVZfzNaGLMGArrsZd+8ADO1GJX0I+eAvhRFoiPe15TtDEvg3xLxG0V0203mInTSZnbWYiJ683i/sqqptWWFjpWtd1BDhN1djoBuO05O1/T1BicOI1mfdoypnMbFjCisxE2m0W210msfGPD5TC4vd1WttrDPg1o2nDYDG6yoXLW/zAyhx6svHMRgxMzHyYz2naMOtpiOc8WnLSJ4ZmPdPOPdEtcml2YnZ2z9GHeD6VpfBc5towjE9Wq+w3zPGD93znVyuLx00nnDzzt7IeTZjjrHo23j49Y/duktOGQEBAQEBAQEBAQEBA039JneD6LpTUhxbfmtcdVr+23y4OB8z8pVzWLwU0jnLt9hZDynMcVvVrpM++ekOIzkvRNV6vUOquisQr4DqOjYOQD78zKJmNmu2HS1otaN45e79V79YWrlxac2Ab8MCSEOFDAexQEA+wMnit4tXk+Bb0eCNKz4ePPT49V3W6vUIz12WtlvrHG8MCbUVicjgllK5k2m1ZmJn+ywwcHLXit6VjbaNtNOGf26Ldfa1ygKtrgABAM8bVOQv3AnOPcyOO3SWdsnl5trNI15/Pq9WX3qtVxsbBd7Kn35bxV27m9w3w8n5RrbadWNaYFrWw4rGukRO3SddI/6xtTUw2u/+0Hihsg5BdlJOOh3KZFonnLdhXpOtafhnT9dvuke6vbR0OqrvGSo8lqj7VTfEP8AsR8wJng4k4d4sq9o5OM5l7YXXp7p6fZ9Caa4WKroQysAysOhUjII/CdqJiY1h5has1tNbc4XZKCAgICAgICAgICAgcw/TD2Kx8PWrkhQKbRnhQT5WA9BkkH7xKGdw52vD63/ABjOxW1stbrvHx6x8mo6DvCldVVbo7hFRdpI27luss3LknBAtABx9kStTGrWNJdnH7NxMTEtesxGszOvX1axpy5axvv1lip2uvjeIyuR4Io8RSFu3BQPFz+9xjr04z6zHvI4t/DT+W22Rv3PBWY14uLSfV/1+Ef2F4duJtOReG2/GHUNnxLn2E45Qi/B46oDj0E97GjV5uvxbcOnhpPhWNfj6O3xndW7t5CjKqPypQgkbWDaeqnzj+wat6/NvTGSnFjw/umn8pp2diReLWmOevXWNLTbb466T8HjQdtpWlKFbPIGRwrrsOfFxaoIP1g8b148o/CKYkRpzZZjIXve8xMb6aaxOv4dazpPqzw/X55C940yNwtPmZmOUDFvFosU8ADP1GDx9v5c599Xw8Wmey8TTSs15R4+Fonnr+b6KJ29UA4KWndXZV8SjixtSfxx9JH9z58O+r4f3f7k9mY229dpievSKf8An6sHtK99dqx4YdjYVrqRjkjOBjqcDJJ/Ema7a4ltI6ruXpXJZbW+kaazOn95u893+zRpdNTpwxbw0Clj6nqTz6ZJwPadjDpwVirzfN5icxjWxZjTWUjM1cgICAgICAgICAgIGNr9Gt9b1WDKOpRh8iMfnItWLRMSzwsS2FeL0neN4fPHb3ZTaPUW6d+qHytjhkPKsPvGJw8Sk0tNZepZHNVzWBXFr1+k9YR8wWyAgICAgdM/RH3eyW11g6Zr0+ffo7j/AOI/5pfyWF+Of0fHf5Ln+WVpPvt+0fu6mJ0XyCsBAQEBAQEBAQEBAQEDQP0r93/GoGrrX6ykfWY9aM5P90nP3FpTzmFxV446Po/8d7Q7nG7i3q35f7fzy+Tj05b70gICAgZ/YfZT6vUVaevq7YJ/dTqzH7hkzPDpN7RWFTO5uuVwLYtun1npD6I7P0KUVV01jCIoRR8gPU+p+c7laxWIiHl2Li2xcScS/OZ1lkyWsgICAgICAgICAgICAgeLEBBBAIIwQehB9DGhE6bw+f8Avn2CdDq3qAPhn6ylves+mfcHI/D5zi4+H3d9HpvZOejOZeLz60bT8f5QU0umQEBA6/8Aon7v+FQdXYPPcMV+60Z6/wDMRn7gJ1MnhcNeKer4P/I8/wB9jdxSfRrz98/x93QZcfNkBAQEBAQEBAQEBAQEBAx9frForax84GAABlmYnCoo9WJIAHuYGFd2TXqkrOt09LOATtI3hN3VQx68BQT6kTG9K29aNW/AzONga91aa6+Cx+yGi/g6P8MTX3GH+WFjzpnPa2+Z+yGi/g6P8MR3GH+WDzpnPa2+Z+yGi/g6P8MR3GH+WDzpnPa2+ah7oaL+Do/wxJ7jD/LCPOmc9rb5s2jVbLjpmUKNgfTkdGRcK649GUkH7nX2ONqlM67ykIQQEBAQEBAQEBAQEBAQPFtgVSzEBQCzMTgBQMkknoIEV2fWdS66qxSEXP0SthghSMG51PR2BIAPKqccFmACYgICAgIGD2vojcg2ELajC2hyMhbQCBn+yQSrY6qzCBc7M1ovrWwAqeVes/ElinDIceoIIyOD1HBgZUBAQEBAQEBAQEBAQECFf+mWbR//ADVNh/a+9T8Of/DRhz7sMdFYME1AQEBAQEBAh9X/AEa8Xj+quK16j+zbwtd33Hitv/bPAUwJiAgICAgICAgICAgIGq96NRq7dRp9JolwnNmu1DFlVaGBUVo4GTYcsfLyNqnIyDA2XTULWioihVUBFVRgBQMAAegAgXYCAgICAgIFrU0LYj1uoZWBR1IyCpGCCPYgwNe7u94FbVX9mOXN+nQPvdWU2UFsK/mHmIBQMw4JyR1gbNAQEBAQEBAQEBAQAEBAQEBAQEBAQEDEu7Pra6u8qPFrDKlg4bYw8yE+qkgHHuoMDKzArAQEBAQKGBoHZPeGys3PZYSgF/g733rYU1libwcZTwqghZRnKsG9CYGYO91ocqV0rhUSwmq2xi9b/SMWVgKSVA04Y4DcFsFsAsFaO97sCf6OAiWvY24nhLAisArEBSHVs7iMDqAcgA73F6381KFarHZSzbyFFwNleAw2q1QBzkDcfNwAwU7F70WMKqyPEYOtbMxXxLQ2qvoZ69mE+rWlbGA3eVuvRmDdICAgICAgICAgebMYORkYORjOR7Y9YGg9n9kahE0VL12GrT3V2UAtklXqY4tHoKWZkGc5BU9RAktI+usNAey+sNtNp8GkOlngubK+UZdgsFYDc53NyRggK92X1u+pdQbgi1ICr0od2aa9zPcCCLBaLF24OVwcfagbbAQEBAtam9a13OwUZAyT9okAAe5JIAHuYET2P2hRayXKQtuorQ7TYSSqBmVQM7cgMx49CTAp+0IB81LqpvbSLZuUr44JVQ3OQGYAA4PLDOIHjsftmrVtValbBvDsWzeQr07TUzVuueCd9bAjgrg5IIyEh2N2mmqq8VAwG50KuNrAoxXlT0zgMPkwMDPgICAgICAgICBb1F61o9jnCopd29lUZJ/IQIxu3lDJWarw7EDb4W7aGYKrttJ8hLdRnGGzjacBHL3q/olVjAC+ykMvkPheOdG2pxjduCYrfqfTGehIZVvemtPKyWlx4Q2ooOWtdEXaC3A32oPNjrnpzAnEbIBwR8j1geoCAgYfamgF6Bd71lXS1LE27gyMCOGBBBwQcjoT98CP7K7tJprBYt1zeUAo4qwzhdgclawwO0AYBC+UHGeYFxO765y1trAXNqlrOwKLmJIPCgkKTkAk8gE5wIHj9mauCGsD+ANG9gK5spBQ+ddu0thCMgDh2+WAy+z+yUotvsrJAuKu1QCisWKgTeoAzkqqg5J+EdIEhAQEBAQEBAQEDzYgYFWAIIIYEZBB4II9RAjKe7unQ1FayDXnYfFsJwccMxbLgbVwGyBtXGMCB4PdjSkIPCOEUVoPFswFFb1DHm6+Ha6564OPQQPR7t6bIbwjkFWB8Wz4lZHB+L96tW+8Z9TAloCAgICAgICAgICAgICAgICAgICAgICAgIH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6" descr="data:image/jpeg;base64,/9j/4AAQSkZJRgABAQAAAQABAAD/2wCEAAkGBxQQEBAQEBERFRQVFhcQEBAUEBYVFBcQFxUXGBkWFhMYHSkgGBsmHBMWIjEjJSkrMjouFyEzRDMsQygvLisBCgoKDg0OGxAQGiwkICUuLDMvLCwuNzc0LC8yNCwsLiw0LCwsLCw0Ly80LCwvLywsLCwtNDctLCwsLCw0MCwsLP/AABEIASgAqgMBEQACEQEDEQH/xAAcAAEAAQUBAQAAAAAAAAAAAAAABQEDBAYHAgj/xABFEAACAgEDAQYCBgYHBgcBAAABAgADEQQSITEFBhMiQVEyYRQjQnGBkQcVFlJU0yQzYpKTlNFDY3OCobFTZHKDssHxNP/EABsBAQACAwEBAAAAAAAAAAAAAAABBAIDBQcG/8QANBEBAAIABAMDCgYDAQAAAAAAAAECAwQRIRIxQQUTURQVIjJTYXGRodFCUoHB4fAGcrHS/9oADAMBAAIRAxEAPwDuMBAQEBAQEBAQEBAQEBAQEBAQEBAQEBAQEBAQIfvRrLqqd2mVmsO4Kq1GzkVWMobHwguqDOD1xxncoRtvbl26zaHIViCF0tpOwXBS9Xl+sKoTuUbjnoOMQLV+s1uy4HfkBlRq9KVJxpqbN6q24jNhtULz7ckZgZFnaWq+uKo+UYqKjp3BZAzlGru2lWLVhTjBAbykpngMjtrWXVWbkFzJ4a5VKTYB9cosbCqSWCHIXJ6HAbBBCP1faOuSq1gGd1ISoLo3Ac/QxZvI3Eopuyvrj4cjO4A1naWobxtqmykM9VqLp3LLWLaRuXHLt4b2kqAT5RxkFWDzqdZrFpsqQWFwh8OxNM4yo0e5WG/dhjcrDaxJ5APUGBmJrLlu2CuwI9jkWDTMdxAoKrZ+5uVrfOcAFOSMbWClfaGrK1sa25FRdfDIcWMH8WtfKVIUhCCSAQxG/jkNg0uoFihl3YyR5lZTkEqfKwBHIMC9AQEBAQEBAQLWrv8ADrewgnapcgdTgZwPygQ6941UKLQfEIVhWitko7UqDluODqKwcH1PsQAyre3qV6lznG0LU7FslgCgUHcMoeny9xkC9vUMQA+dzBEwp8zFSw2n7XCsePaBa1HaGl0r3MQqsFay5kqJbCobCWKLknaCf/2BTWd4EVQawWbxaqWQqylQ+oWglgRxyzEZ67fxgVXvFSAzM4xgWIFVmZqTW9ivjHIK02kY/dx14gXW7epBxuYnIXC1u3mLbdvA67uMQPH7R6fYLPFwhXcHKsB/U+Pg5HDeF58HnAPtAyPpdVSBwMByzAKh3MQCzNtAyeFJz68dciA03a9VjitHyzB2XCnBVPD3ENjH+2r+/d8jAxr+8mnQOWZ/Ju3AVWEgKhsJwFz8Kk/hAs395a1tVDu2FbC7+FZlHR6V8y7fKuLw244AHMC4neGlVPiOMjeWCo5wqNaMkYyP6hx06r8xkPQ7w1GwVjxCcOzfVsNvhmnIIIzyNRWRxjBzAoneGosPONrJU9eEfcTYbsDkY58FsAc5BGORkJiAgICAgIFu+oOrI3wsCrDJHBGDyORAi27tacsX2vk4H9fbxgUgEDdgH+jU8j1TPqchkJ2LUCpCnytvTzv5TuZsDnhcueOnT2GAt19gUqnhAPszu2G2xlHOQqhmO1QeijgemIHrV9h02tczh/rU8K5RdYqshUrkorAbtpI3AZxjngYDxb3eoZ95V924WHF1ihmFotXcA2GAdQQDwMkdGOQx9b3bRlrSohAhXr4h+rRXVEUrYpCr4rYGSOTx6gMjS9jUjLAu2XFpPjOV8ZDywQNtUlgSwAAJzn1gV03YFFQC1oVAxtxY+QVq8INktnf4YC7uuB1gVfQUL4NPCkF2oUWFWyQ2/bggnh2yPn6YGA9absWmu3xkUhsMow77QrCsELXnaOKa+g+z8zAsfszp8MuxyGUoQb7T5WRkI+Ljy2MPy9oF5uw6S5codx3bs2OQQ/h7gVzgg+BXx/Z+ZyFs93aMsdrjcr1uBdaAyOzuQwDYbzXWEZ6bzjEBb3doZi5V9xJYsLrByfB9m/8ALU/3PmchQ93NOVZCjFWQUuptsIapTYQpBbkfXWfmP3RgJcQEBAQEBAQEBAQECO1Xa6KxqrDW2jrVXg7f+I5IWvg58xBI6AwLP6usv51Vg2/w1LMK/Tiyzh7fX91SDgqesCUppVFCIqqqjCqoAUAegA4Age4FjWaNLkKWqGU4OD1DDkMpHKsDyCOQYEb4tul4s3XU+loXN1Y/3iD+sUfvKN3TIPLwJWi9bFV0ZWVgGV1IZSp6EEcEQLkBAQEBAQEBAQEBAQECC7194voVRNdNuovYfU6WlGd2b3baDsQerH/qeIFdJTfqkV9QzUIwBOmr3JZ91t3DD08qbcYxuYQJbSaVKkFdSKijoqqAB+AgXoCAgICBE6jsxq2a3SEI7HdZS2RRaeuSBk1uf31HryHwMBidg97qNXqNRpFJTUUYNlLEZ2kDLKRwwBODj5e8DYYCAgICAgICAgWNfq1oqtusOErRrXPsigsT+QMDCs7bRSilX3WB2rQbCXVFViUO7D8OMAEnrxwcBVO3KzatRWwFrX06MVG021obCOCSPKrHJAHGOpAIScBAQEBAQEBA8hhkjIyOSM88/L8IFjUdn1WPXY9aM9ZzVYVG9DjB2v1GQSDjqCRAp2hrRSqsVZtzpUAuM7rGCgnJHGSIEa3eaoP4W1xbvenwm2BvFREs2Bi21nZLEZQDyCemDgL1XbyNcKNlgY2WUA+UjfWm8kgMSqkA4JGM4HBIyEtAQEBAQEC3ehZWAO0kEBsA4Pvg8GBAWd0qjTbR5RXY7Wmta8JXYwQB6F3ZpcFC4Kn4nZvWBfq7uqL0v3+ZbXvBVArtvrNZrd85avkNjjzIp9IE5Ajn7FqJJJuySScaq8DJ54AfA/CBT9R1e9/+b1H8yA/UdXvf/m9R/MgP1HV73/5vUfzID9R1e9/+b1H8yA/UdXvf/m9R/MgP1HV73/5vUfzIEV2j3E0uovrvt+kFq1K141dy4yck7w2/0H2scdIGyU1BFCjOAMDLFjj5sxJP4wLHaOiFyqpZl2uloK4zurYMAcg8ZAgR+o7t12V3VuzMLyzajcEbe7KihiCuAyLUiqRjGPU8wPadgILUtL2Epc+pUeUed6zWQWAyV2seM9cZziBLwEBAQEBAQOfd6n7VXVLXptXVVThn8V6FsZgXHl2bPiQNjqNwK4yc4lE7N27NSwIviuWbAHIUHgdW2gDcepxx6DpkwmGXAQEBAQEBAQEBAQND7RHaX001jXCugBNippansu3O/VmXFbYAX1+HdgDOJRLd9OrBfOcnqcdB8h7/AH/9ukhK7AQEBAQEC1qtQtaPY5wqgsx+QGYGgdr6+012at0JG0tSoUsQVJC4+YbofvPRpoxr3rMRWFnK4NcW3DafBsHcjt19VpanuXbYQcjBA4ZlyASTg7D+RHtnbSZmusozeDXBx7YdZ1iGyTJXICAgICAgICAgYvaetFFT2t0UcD3YnAX8SQPxgc97c1WoWptSiPZawV6dlRfBZuOgOOByP3SFM0YtsSLRwxsuZLBwsW8VxJ038ejdO7XaTX0Um5SlprRnQgghmQNjB59ePuI6qZuidY1V8ata4lq0nWInZMSWsgICAgIEB32cjScdDZUrn2U2L/8Ae384HM+1NBYLrPD1dVa58qfSHUgYHVQODLnleDXC4dPS+DmYuTzFsSbVnaeW6X7gtuvcnXU2sAAqrqWsIQ7t2AeM7vCI/wDTKFZ16rOXymYwNZxuXR1NTkAzNaVgICAgICAgICBA98NM1tNSK9aDxRv8R9uRsfAU+rbtpx7AwS0fXfo8se61xqdKoax3AywIBYkDp6Zly+cicLgrG/i5NuzrzabRMbtg7o9gNoiQ11Ls7Eko/OBs28H2+s/vylEaLmVwLYNeG067t2ElaICAgICBjdo6Nb6rKX+FwVPuPYj5g4I+YgcP7/WUaGxaNWurNloZrHpeoLtBADItiHIYH34OR6TDuImeJspjzTRNfor7A0zka7SPq9p31bL0rUhhgbh4ZIbAJ5z1x7xWkVbcfOWx68Mw68BM1ZWAgICAgICAgIEd292b9JoasEBuHrY9BYpypPy9D8iYHDO9j0VWtp9RqWotceJZnStYEDOwKEo+d3l64wQfXM09xOs21WMPMVpMaw3D9EnYC1b7qr1upsANdi1tXz9vKvzwAo+9z7TOleFOZzMY8xMRpo6pM1YgICAgICBqvfmjS2Io1FVNjJmwGytH2V/aJDe4BAHuM8bSRE2isbprSbzpWN2R3Gvos0lTaZNlZBCJgDaisVxheBznP354yJFbRaNYbMfAtgYk4ducNimTUQEBAQEBAQEBAQNE/SJ3W0eqZbtRQzWKhDWJ4u4Vc+lZG5gfhBz1PGOQmdI3IrNpiI5/39Gz93NPXXpqRSmxNihE2ldqYyq7SMjg+vOSc4OYjdM1ms8MpSEEBAQEBAQLNmlRs7q0OfiyoOeMc568CRMakTpyVo06IMIiqPQKoA/ISUzMzOsrsIICAgICAgICAgIFMQGIFYCAgICAgICAgIDMBAQEBAQEBAQEBAQEBAQEBAQEBAQEDUbtLetmt1NZdTXZYaa/CdvFDaakAYz5kDhzgD4ucjnIZGu1WqC2KviZXIZkp52KKyLK+CGZsuCoyeeMbeQJq77H86NtW4L4Z01g27TcVcWdLFIFJGAcHOSCdqhj1dq6wJXvrcsfDZsaV8YKUNYpxnGC92OPs4yCMMEnRq9QaL2K4sVsVkowVgQuCBs3qOSDlW2nPxgchgJ2nq2LeR0IFf1b6VmyrtR5xap25Gbwy9eAcKBlg9frLVjGamYZZWIqYMFW91NhUrhs1KrgKc5424YEAbX6sM+Q2xfD2bdMzM6tqrayx54IqWpjgHGSdp+GBldha/UWNV49ZXdQrv8AVsgW/am9WDj3ZsEE9CCBjLBPQEBAQEBAQEBAQEBAQEBAQECxqtUK/DyD53FYxj4jnrz04gX4CAgICAgICAgICAgICAgICAgICAgRvbXXTf8AHT/s0CSgICAgICAgICAgICAgICAgICAgICBrHfftkaU6DNbv4urroTaR/XMG2Bs9AfNyM4x0MDZ4CAgICAgICAgICAgICAgICAgIFDAZgY+r0iW+HvXPhuLU+Vi5wf8AqYGRmAzArAQEBAQEBAQEBAQEBAQEBAoYHJ/0h99bl1XgaS5kWrK2MuPNacZH3L0+/M52ZzNovw0nk+y7E7Gwb4He5ius25RPSP5at+2Wu/i7fzH+kr+U4vi7XmXIeyj6/c/bLXfxdv5j/SPKcXxPMuQ9lH1+5+2Wu/i7fzH+keU4vieZch7KPr9z9std/F2/mP8ASPKcXxPMuQ9lH1+7r/cft/6dpEcn6xPq7h/bA+L7iMH8SPSdPAxe8pr1fCdq5GcnmJpHqzvHw/jk2ObnOICAgICAgICAgICAgICBr3fbt76DpHsGPEb6ukf7w+uPYAE/hNOPi93TXq6HZeRnOZmMP8POfh/dnAWYkkkkk8kk5JJ9SfUzivTq1isaRyUhOsEJICBs36P+8H0LVqXOKrcVXew58r/8pP5EyxlsXgv7pcbtzIeVZeeH1q7x+8fr/wB0d5BnYecKwEBAQEBAQEBAQEBAQKEwOEfpC7wfTdWQhzVVmur2Jz5n/Ej8gJx8zi8d9uUPRewsh5Ll9bR6Vt5/aEd2BoarRc15YKnhksLAm1WsCMTlTnAbOB7esww61tEzPRZz+ZxsK1Iwuc8XTXlGsdY+a7d2Mq1JarM31gFq8D6iw/VMOpGQpJz03pMu6jSJjx3+HRrw8/ecScOYiPR26+lHrR79NdvhK9232ElV9VVZfzNaGLMGArrsZd+8ADO1GJX0I+eAvhRFoiPe15TtDEvg3xLxG0V0203mInTSZnbWYiJ683i/sqqptWWFjpWtd1BDhN1djoBuO05O1/T1BicOI1mfdoypnMbFjCisxE2m0W210msfGPD5TC4vd1WttrDPg1o2nDYDG6yoXLW/zAyhx6svHMRgxMzHyYz2naMOtpiOc8WnLSJ4ZmPdPOPdEtcml2YnZ2z9GHeD6VpfBc5towjE9Wq+w3zPGD93znVyuLx00nnDzzt7IeTZjjrHo23j49Y/duktOGQEBAQEBAQEBAQEBA039JneD6LpTUhxbfmtcdVr+23y4OB8z8pVzWLwU0jnLt9hZDynMcVvVrpM++ekOIzkvRNV6vUOquisQr4DqOjYOQD78zKJmNmu2HS1otaN45e79V79YWrlxac2Ab8MCSEOFDAexQEA+wMnit4tXk+Bb0eCNKz4ePPT49V3W6vUIz12WtlvrHG8MCbUVicjgllK5k2m1ZmJn+ywwcHLXit6VjbaNtNOGf26Ldfa1ygKtrgABAM8bVOQv3AnOPcyOO3SWdsnl5trNI15/Pq9WX3qtVxsbBd7Kn35bxV27m9w3w8n5RrbadWNaYFrWw4rGukRO3SddI/6xtTUw2u/+0Hihsg5BdlJOOh3KZFonnLdhXpOtafhnT9dvuke6vbR0OqrvGSo8lqj7VTfEP8AsR8wJng4k4d4sq9o5OM5l7YXXp7p6fZ9Caa4WKroQysAysOhUjII/CdqJiY1h5has1tNbc4XZKCAgICAgICAgICAgcw/TD2Kx8PWrkhQKbRnhQT5WA9BkkH7xKGdw52vD63/ABjOxW1stbrvHx6x8mo6DvCldVVbo7hFRdpI27luss3LknBAtABx9kStTGrWNJdnH7NxMTEtesxGszOvX1axpy5axvv1lip2uvjeIyuR4Io8RSFu3BQPFz+9xjr04z6zHvI4t/DT+W22Rv3PBWY14uLSfV/1+Ef2F4duJtOReG2/GHUNnxLn2E45Qi/B46oDj0E97GjV5uvxbcOnhpPhWNfj6O3xndW7t5CjKqPypQgkbWDaeqnzj+wat6/NvTGSnFjw/umn8pp2diReLWmOevXWNLTbb466T8HjQdtpWlKFbPIGRwrrsOfFxaoIP1g8b148o/CKYkRpzZZjIXve8xMb6aaxOv4dazpPqzw/X55C940yNwtPmZmOUDFvFosU8ADP1GDx9v5c599Xw8Wmey8TTSs15R4+Fonnr+b6KJ29UA4KWndXZV8SjixtSfxx9JH9z58O+r4f3f7k9mY229dpievSKf8An6sHtK99dqx4YdjYVrqRjkjOBjqcDJJ/Ema7a4ltI6ruXpXJZbW+kaazOn95u893+zRpdNTpwxbw0Clj6nqTz6ZJwPadjDpwVirzfN5icxjWxZjTWUjM1cgICAgICAgICAgIGNr9Gt9b1WDKOpRh8iMfnItWLRMSzwsS2FeL0neN4fPHb3ZTaPUW6d+qHytjhkPKsPvGJw8Sk0tNZepZHNVzWBXFr1+k9YR8wWyAgICAgdM/RH3eyW11g6Zr0+ffo7j/AOI/5pfyWF+Of0fHf5Ln+WVpPvt+0fu6mJ0XyCsBAQEBAQEBAQEBAQEDQP0r93/GoGrrX6ykfWY9aM5P90nP3FpTzmFxV446Po/8d7Q7nG7i3q35f7fzy+Tj05b70gICAgZ/YfZT6vUVaevq7YJ/dTqzH7hkzPDpN7RWFTO5uuVwLYtun1npD6I7P0KUVV01jCIoRR8gPU+p+c7laxWIiHl2Li2xcScS/OZ1lkyWsgICAgICAgICAgICAgeLEBBBAIIwQehB9DGhE6bw+f8Avn2CdDq3qAPhn6ylves+mfcHI/D5zi4+H3d9HpvZOejOZeLz60bT8f5QU0umQEBA6/8Aon7v+FQdXYPPcMV+60Z6/wDMRn7gJ1MnhcNeKer4P/I8/wB9jdxSfRrz98/x93QZcfNkBAQEBAQEBAQEBAQEBAx9frForax84GAABlmYnCoo9WJIAHuYGFd2TXqkrOt09LOATtI3hN3VQx68BQT6kTG9K29aNW/AzONga91aa6+Cx+yGi/g6P8MTX3GH+WFjzpnPa2+Z+yGi/g6P8MR3GH+WDzpnPa2+Z+yGi/g6P8MR3GH+WDzpnPa2+ah7oaL+Do/wxJ7jD/LCPOmc9rb5s2jVbLjpmUKNgfTkdGRcK649GUkH7nX2ONqlM67ykIQQEBAQEBAQEBAQEBAQPFtgVSzEBQCzMTgBQMkknoIEV2fWdS66qxSEXP0SthghSMG51PR2BIAPKqccFmACYgICAgIGD2vojcg2ELajC2hyMhbQCBn+yQSrY6qzCBc7M1ovrWwAqeVes/ElinDIceoIIyOD1HBgZUBAQEBAQEBAQEBAQECFf+mWbR//ADVNh/a+9T8Of/DRhz7sMdFYME1AQEBAQEBAh9X/AEa8Xj+quK16j+zbwtd33Hitv/bPAUwJiAgICAgICAgICAgIGq96NRq7dRp9JolwnNmu1DFlVaGBUVo4GTYcsfLyNqnIyDA2XTULWioihVUBFVRgBQMAAegAgXYCAgICAgIFrU0LYj1uoZWBR1IyCpGCCPYgwNe7u94FbVX9mOXN+nQPvdWU2UFsK/mHmIBQMw4JyR1gbNAQEBAQEBAQEBAQAEBAQEBAQEBAQEDEu7Pra6u8qPFrDKlg4bYw8yE+qkgHHuoMDKzArAQEBAQKGBoHZPeGys3PZYSgF/g733rYU1libwcZTwqghZRnKsG9CYGYO91ocqV0rhUSwmq2xi9b/SMWVgKSVA04Y4DcFsFsAsFaO97sCf6OAiWvY24nhLAisArEBSHVs7iMDqAcgA73F6381KFarHZSzbyFFwNleAw2q1QBzkDcfNwAwU7F70WMKqyPEYOtbMxXxLQ2qvoZ69mE+rWlbGA3eVuvRmDdICAgICAgICAgebMYORkYORjOR7Y9YGg9n9kahE0VL12GrT3V2UAtklXqY4tHoKWZkGc5BU9RAktI+usNAey+sNtNp8GkOlngubK+UZdgsFYDc53NyRggK92X1u+pdQbgi1ICr0od2aa9zPcCCLBaLF24OVwcfagbbAQEBAtam9a13OwUZAyT9okAAe5JIAHuYET2P2hRayXKQtuorQ7TYSSqBmVQM7cgMx49CTAp+0IB81LqpvbSLZuUr44JVQ3OQGYAA4PLDOIHjsftmrVtValbBvDsWzeQr07TUzVuueCd9bAjgrg5IIyEh2N2mmqq8VAwG50KuNrAoxXlT0zgMPkwMDPgICAgICAgICBb1F61o9jnCopd29lUZJ/IQIxu3lDJWarw7EDb4W7aGYKrttJ8hLdRnGGzjacBHL3q/olVjAC+ykMvkPheOdG2pxjduCYrfqfTGehIZVvemtPKyWlx4Q2ooOWtdEXaC3A32oPNjrnpzAnEbIBwR8j1geoCAgYfamgF6Bd71lXS1LE27gyMCOGBBBwQcjoT98CP7K7tJprBYt1zeUAo4qwzhdgclawwO0AYBC+UHGeYFxO765y1trAXNqlrOwKLmJIPCgkKTkAk8gE5wIHj9mauCGsD+ANG9gK5spBQ+ddu0thCMgDh2+WAy+z+yUotvsrJAuKu1QCisWKgTeoAzkqqg5J+EdIEhAQEBAQEBAQEDzYgYFWAIIIYEZBB4II9RAjKe7unQ1FayDXnYfFsJwccMxbLgbVwGyBtXGMCB4PdjSkIPCOEUVoPFswFFb1DHm6+Ha6564OPQQPR7t6bIbwjkFWB8Wz4lZHB+L96tW+8Z9TAloCAgICAgICAgICAgICAgICAgICAgICAgIH/2Q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3800" b="1" dirty="0" smtClean="0">
                <a:latin typeface="Arial" pitchFamily="34" charset="0"/>
                <a:cs typeface="Arial" pitchFamily="34" charset="0"/>
              </a:rPr>
              <a:t>Metodologia</a:t>
            </a:r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sz="3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39552" y="645333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Fonte: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www.snipview.com/q/Lipofectamine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644008" y="2577098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Retrovírus ER-</a:t>
            </a:r>
            <a:r>
              <a:rPr lang="pt-BR" sz="2000" i="1" dirty="0" err="1" smtClean="0">
                <a:latin typeface="Arial" pitchFamily="34" charset="0"/>
                <a:cs typeface="Arial" pitchFamily="34" charset="0"/>
              </a:rPr>
              <a:t>Asi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U2OS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11560" y="1475492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itchFamily="34" charset="0"/>
                <a:cs typeface="Arial" pitchFamily="34" charset="0"/>
              </a:rPr>
              <a:t>Empacotamento do retrovírus ER-</a:t>
            </a:r>
            <a:r>
              <a:rPr lang="pt-BR" sz="2000" b="1" i="1" dirty="0" err="1">
                <a:latin typeface="Arial" pitchFamily="34" charset="0"/>
                <a:cs typeface="Arial" pitchFamily="34" charset="0"/>
              </a:rPr>
              <a:t>Asi</a:t>
            </a:r>
            <a:r>
              <a:rPr lang="pt-BR" sz="2000" b="1" dirty="0" err="1">
                <a:latin typeface="Arial" pitchFamily="34" charset="0"/>
                <a:cs typeface="Arial" pitchFamily="34" charset="0"/>
              </a:rPr>
              <a:t>SI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740941" y="3861048"/>
            <a:ext cx="25923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siRNA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Lipofectamine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2000)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Seta em curva para cima 29"/>
          <p:cNvSpPr/>
          <p:nvPr/>
        </p:nvSpPr>
        <p:spPr>
          <a:xfrm rot="4184104">
            <a:off x="4834959" y="3330302"/>
            <a:ext cx="706400" cy="421298"/>
          </a:xfrm>
          <a:prstGeom prst="curved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050" name="Picture 2" descr="https://tools.lifetechnologies.com/content/sfs/prodImages/high/11668019%201.5m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1" t="8454" r="7048" b="8272"/>
          <a:stretch/>
        </p:blipFill>
        <p:spPr bwMode="auto">
          <a:xfrm>
            <a:off x="748406" y="2423580"/>
            <a:ext cx="2239418" cy="217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upo 37"/>
          <p:cNvGrpSpPr/>
          <p:nvPr/>
        </p:nvGrpSpPr>
        <p:grpSpPr>
          <a:xfrm>
            <a:off x="6165775" y="2980982"/>
            <a:ext cx="2798713" cy="880066"/>
            <a:chOff x="5076056" y="2908974"/>
            <a:chExt cx="3065224" cy="880066"/>
          </a:xfrm>
        </p:grpSpPr>
        <p:pic>
          <p:nvPicPr>
            <p:cNvPr id="39" name="Picture 2" descr="http://www.ufpe.br/biolmol/drosha-acao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86" t="81654" r="-1" b="-93"/>
            <a:stretch/>
          </p:blipFill>
          <p:spPr bwMode="auto">
            <a:xfrm>
              <a:off x="5364087" y="3068960"/>
              <a:ext cx="2777193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tângulo 39"/>
            <p:cNvSpPr/>
            <p:nvPr/>
          </p:nvSpPr>
          <p:spPr>
            <a:xfrm>
              <a:off x="5076056" y="3068960"/>
              <a:ext cx="288032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/>
            <p:cNvSpPr/>
            <p:nvPr/>
          </p:nvSpPr>
          <p:spPr>
            <a:xfrm rot="20968514">
              <a:off x="5098370" y="3068366"/>
              <a:ext cx="648072" cy="3040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/>
            <p:cNvSpPr/>
            <p:nvPr/>
          </p:nvSpPr>
          <p:spPr>
            <a:xfrm>
              <a:off x="6084168" y="2908974"/>
              <a:ext cx="648072" cy="3040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9356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0" descr="data:image/jpeg;base64,/9j/4AAQSkZJRgABAQAAAQABAAD/2wCEAAkGBxMTERUUExIVFRUXFhgUGBgUGBgYFRkYFxIYGBUVFhcYHCggGBolGxUYITEhJSkrLi4uFyAzODUsNzQtLisBCgoKDg0OGxAQGy0kICY3LSwsNC4sLDQ3LSwsLi8sLDQsLCwtNyw0LSwsLCwsNCw1LCwsLCw0LCwsLC0sLCwsLP/AABEIALsBDQMBIgACEQEDEQH/xAAbAAEAAgMBAQAAAAAAAAAAAAAABQcDBAYCAf/EAEgQAAIBAgMFBAUJBAkCBwAAAAECAAMRBBIhBQYTMUEiUWFxBzKBkbIUIzM0UnJzsbMkQqHBFRZDU2KS0dLwY8M1RIKDoqO0/8QAGQEBAAMBAQAAAAAAAAAAAAAAAAIDBAEF/8QAKxEBAQACAQMDAQgDAQAAAAAAAAECEQMSITEEQXEyIlFhcoGRocETFOEF/9oADAMBAAIRAxEAPwC8YiICIiAiIgIiICIiAiIgIiICIiAiIgIiICJyhxeMucpql87ZleiOAgDtlCMArOGW2oZuQuVPZPyrt3G3cJhDpcjMlT92lXYrcGzZmpUgGHLjC4uLEOsichS3mxD1CtOkrhagViq1DlOdwaTFb62UHieqOom1gtqYs0atR6ZD8SmFThVPm1ZKfF7I7VbIzP2l0bLpYQOlicsm08eB9AHuzMAVZSFC1mCE3tcmnTUMbW4gJzdfFXbOO1KYcMACbmlVQvanXfRGOZNaNNLG5vWDcrAh1kTmKm2sWGAGGLDiBTZKgNi7KVBPZOUBWNW+UhrAEieKe18cy3FBRbq1KqM10U6IWBWzFk19bJcWBEDqonN0Np4upTxV6HCZFbhdlySc1QKNVIc5VRrqD69iDbWT3fq1moKa4s+Z+ehyCqwpFhlWzGmEJGUak6DlAkYiICIiAiIgIiICIiAiIgIiICIiAiIgIiICIiAiIgIiIHwCeatQKpZjYKCST0AFyZ7mjt36rX/BqfpmBydfevFVKZrUEpJSBsoqqzOw7zlYBfLXzklunvQ2IY06yKtS2YFL5GtzFjqp15XPWcrhWcbO5f8ALzJ6O2Y4ntdAfhMMuOeXXO6zoiIaiIiAiIgIiICIiAiR7bbw4qtSNUCorKrKb9ktSaqtzawBSm5zcuyRe+k9ttjDixOIogEAi9RNQxIUjXUEg28jA3Ymi+2KAy/PIc2TKFYMSHqCmjALclS7AX5azegIiICIiAiIgIiICIiAiIgIiICIiAmjtz6tX/Bqfpmb00du/Va/4NT9MwVwFKqv9H+sPeI9Hjg4nQg6Hl90zRXCuNnWt/Ed8y+jOky4rUWup7vsmGLCTrxWtERDaREQEREBERAw4vErTQu5sosNASbswVQAASSSQABqSZFU96cOWZTxFKsFAalVBbMlNrqMt7DjJmv6v71pLYnDrUUq4up6eRuCD0IIBBHIia1PY9BSpFJQVvbTlcID7xTT/KIHL7UbZ1V+I7VsxZ37FOvmGfCLSKsop3CmmUYBhqbERWobOYZGq1GL1GS+VrvUrLi6bEEU7EE1sRqvZBA5cju47F7Pw5NPh5mWxZaas5XsgDOeQ7IUAE3AAtpafdjVNnYklaSrmvmKMGRtCx0B5rd2JAuLuSdTDnVN6R7nZ/ESpxa5JqcZVWnVZSxxCVQwtSJys9dACDZswtc3nQ0d5MO4qGm5qGnTNVgisWKhc3YuO0eQsOpAmelsTDrbLSUWII8LMjKB3AGlTsOQyC094bZNGmCEpqAVyED1ctrWA5AHrbn1h182PtNMRT4icszJzVtUYqbMhKkacwZvTDhcMtNcqCwuT1OpNySTqSSSST3zNAREQERECNxm2Fpuy8Ko4RczsgXKl1ZgGuwJNl6A2uL2ExrvHhiB2zcrmtkqZh2ioBULcG6NpzsjHkCZnxmx6NV87oSbAHtOFYC+XMgIViMxIJBIOotIna7bPoswqnK7BSRTNU1AFL5W+aOZPpKguLXDEaiC3Tf/AKyYXMV4wvr0bKbBzo1rH6N7WOuRrXsZ6G8OHNwKlyACQFctcvky5Qt8+bTJ61+kjdl09nYkFaOVrC+UF0YD53UKbEWOIqajln8Bbf8A6tYa4PDNwCARUqBheoKjMGzXDlxcv6x6kwS7ff6y4X++W1s2azcPLkz5uJbLbLY3v1HeJmwW26FVwlOoGbKWtZgQAxXtXHZN1YWNjoZjO72GyZOCuTLky65ctgMtr2tYAWnrC7DoU3V1Q5lBClndrZiSx7TG5OY6nW2nKBr0d6MMyK2crmXMFZWzAWQ6gA/3iAHkSwAJJEYnerCoATVFiEbuGV6lNM12sNGqpccxmGnKe03awoXLwrjLl1eoSFvTICktdQDRpkWtly6W1ng7qYO5JohrqFOZnYEA0zqC1j9DTuTqcuvWBMq1xfv79D7jyn2eaaBQAL2AAFySdO8nUnxM9QE0tt/Vq34VT4DN2Y69RVVmawUAlr8rAXN/ZAruop+Qe6YdwAfla/db4ZF7UwpqK1XDo9Ojc2VyWPmALZR4Xbzk/wCjOtRDMppsKxX6RjcMBqVUWGTvtre3PSd0x4Y/biw4nmrUCgsxAUAkkmwAAuSSeQmDCbQpVfo6iPz9VgeVr8vMe8TjY2YiICJ4pVQwBUgg8iNRPcBERAREQKw2DVHCxLG5Yu5JPMkkkmaW61cNi6VtCHXXwJsR7QSPbJLYVMcCvoPWf8zI3dRAMXT0/fX4xHZh7dUW5ERDcROT2jvRWo4l0NEGktUorgNqq7P+UOGPJTnKWbkVz6XW591N7XyF1w2YAsNKmhyJXdmQ5O0hXDnK2mbiJygdTE5Wtva3EWkKQDmpTptdi1r4tKNSwyi65SxV+8C45zqoCIiAlabIqBnxjtqxq1Lk87B2AHkAAPYJZcrjYtMWxWn9pV+NoU83sh93a4OLpZdGFVdR3FwrD2qSPbLflP7t0wMXTsP7RPjEuCEfT/SREQ0EREBERATS239WrfhVPgM3Zo7d+rV/wan6ZgrjqFhgjrPO4w+eHt+BpDjFv/RxObXyHf5Tb9GVdmqm5vr4fYadZMN9UWDtukjYastRiiGm4ZhqVBUgkCxuR3WN+4zk8XUw9SozV61TioQFb5MwK8Q4cBaK5GbMSyKUa7Xc3GWwHWbbdVw1ZmUOopuSpNgQFOhPQePScxSfK12wYNPjsA+Y5iaVR71NXYs18LRa7WuT11M41oupgcEtPs1yzsrLStRq27QdexZHYUnbGoLi4a6gZowmBwgUO+JAJuQKdKqaR4ld6q0qYsBVojiZWQDzK8pu4TaOGUoDhbMQjLqQEBamyXzE5KamghNjZAg0tMFLG4VqSK2DyqVpK4LkIqvh2Yga9hCQAToHFybwOh2ftjC4ektEVCclkstGp9oqCqqh+bLAqGHZ0sCZvYHeDD1n4dOqGfJxMtmDZcqNyIGoFWnccxnF7Tm6e0KCnOcIVDNoSSeyKTVh17CioNALr2iQNTOg2HhKBprWp0uHxKa6XOgKKLWvYNZVBI1OQdwgeMLvErsi8GqueoaWvDIDqpZl7NQ5rWIOXNlKkG1jJqRmE2DQpFCiMvDXInzlQhU07ABa2XQdnloJJwERECp9jV24GJ7R0Z7e8yO3KrscZTBN+2vxCdDslB8mraDm35mRG69vldHQfSL8Qhh6p1Rae1a1RKRakuZ7qNQWspdQ75QQWyqWbKDc5bDnIOhi9oZvUQh2uM1MrkC0qZKm1U+sxcDXs9c06iIbnK/0htErdaVMWB1ak4zfNk+pxgUs4Kak30IsDPp2pj831dcvFUHsNfIXqBlU57Mcq0m4hsvzhB1FpLbZxFVMppqMmpqNzZVFtQOvXoeXKcvtfexhUVcNWzliqgMg1ZjYAdkcyRJY4XLwjcpPKQo7Q2iwX5qmnLNmpObEmiGUDii4QvV7XJuHpYanZwGPxbrW41HhgUyU4Sk1Q1jYLn7FRjoQOQOhkpsapWakDXULU1uF7r6E2JsbeP8ApN6RSctsevijWpCo1bLlZnz01CatVyUQQgbOoKXc2ByLYHMxHUxEBKt2ViG/bNeVSrbQfbaWlK62ZSXLiuyNalXp/jaFPNfDmN1MSxxlIE/2idB9sS7JTe7yKMVRsoHzqch/1BLkhz093iw4rFJTALsFBNhfqe4DmTp/CauL21QpW4jlb66o/wDtmpvViKaJT4lPPmqBVJbIFbKxzFh4A6dZx286P2Q2MWrYC/0Q8x2eUsww6k8s9LEwWNp1VzU3Dre1x0Pce46j3zYkBuZWpNQJpUxTAcggMXBOVe1mOp0IHsk/IWauk5dwiInHSaO3B+zV/wAGp+mZvTS239WrfhVP0zBVZthHGzrW18x3zZ9GVIrWNxz/ANjTJWxC/wBH3zDp+c+ejusDiAAb6H4Whiwt68Vi7RDmk4QBnymwaxBNuRB0Pt0kDl2iL5MmpJAqBeyFw/YXst+9VAvYmwJt3zpp8Y6G2phtc4W2la4FPrZXC6/PKEzlW0PDLE5dMy6dx8VH2gTY0lKZb6ilnBFbs9nPlL5LHmFFtLnQecTvC1OmeM60a9rinl0sSQDre4uCLg20mPdbbuKxDglEahdgagBWxA0tdu1rYWA6yfRdbR65vTO7bSAJtSJv6q2Fhx2Bylm1PCCkZurG/cJXYzVir8Ya5xboPoqee19cvF4gHgBzFpIxIJEREBERArDbtZ8G1SihpVFYk2W5qIG1AqC+h19uhmPcHCcauHZ6a8M5+HrxSRyIHLLe1zr3dZv7EwqtTrswuWZiSbkkkkkyP3XwijFIQLEVFsbnqwBHtBI9sl7Mk11RakREi1oDezDMVSqrJakSzLUbKjA21zHQMCNL/aOolfbZ3ibEVsop0xc2u7cNPNmY2nYb/YpFfDLUfKhZ2I6FlC2PsDN75we9WKotVzowK2AuLgflLcOTDHtllJfmF9Nz8k6sOPKz8Jbv9otndzBNRw6I7Bm1Jy3yi5vZSeYEk5xO7W3lo4Gg1mqU81QFlIuiU0Z2NmIzBQpFhrbkDOgwO3kq1FRadTtKzhjky5Fy2c2ckBs4sLX53Aldu6dNx7Wav3X2S0SI2nvNg8O/Dr4mnTewbK7WNjex8tD7py9f0vbNp12o1XZQLEVVXiUXUi4Kmndr94Kix7+c4O/la7drPgnqplR1qMzqQ13Ack9pB2hbUXtY259J3exttYfFU+Jh6yVU70N7eBHMe2cXs3CK7Yl37TM73J1OjEDysAB7BOxVy+yL3IwRxGIV7oq02FQgsOIcrXFqfrWvbU2HnLXlT7uYQLi0K3BFRbEHoXAI9oJHtlsRXOHXShN7cYKeHsaa1DUYU1VxdLm7ZmHUAKT525c5Vu8ezTSqIWOe/as3q/dtfUS096NjPiUprTqikUqB7lc9xkZctrj7V7+E53aW4uIrWz4xSQLA8G1vcwncebo7dNvxr+60z005Ju8mOPz1f1jU7uVtAVsKtqS0ihyFUFk0AN1HQEN778+cn5BbpbCfCUmpvWFUl82YLksMqi1rm/Ln4ydkbd94jcem63L+M3/cl/giRu19vYbClRiK6Ui98uc2zZbZreWYe+cttf0r7Pw9VEaoXRwSKtG1RVI5q4BzKdRyBveHHdzR24P2av8AhVP0zNPd7evB40XwuIWpbmBdWHmrAEe6bm3Pq1f8Gp+mYKrepgSNnWuP+GffRpQK4rnzB+EzF8oc7OJJN/Lxnv0ZOxxWvcfhMMeG+qLXnxxcHW2nPu8Z9nis1lJHQE/whsVttPazYSm2HqolSpfVlcsW7mNgSp8G11685n9HdOpVqmsAqU1uCA4Z2JBADIPVHXtdw06yIXHYdsIwNUGo3aN/WJJuSTbmTeYvR7i0XGoBUsTmUi+hGRjY/wDqCn2S68vHcbJlN/MP9T1GN3ePLX5b2+ey4Ymq20KQdqZqKHVRUZSQCEN+1r00Os9rjaRDEVEIUBmIYWUEXBY30BGt5SM8TQG2aBJAqqSrIpANzerk4drcweKnaGna585vwERECtNjY8cCvoeyWHToTNHc3Gh8SosfWU9PtiedlfQYn7z/AJmae4B/a181+MQxyfai54iIbHHb9VgtfCArfMao6f8AT75wu/uIVcQAFsMoOlgPdO339oM1fB2HI1Sf/rnC+kLDN8pBt+6Oomjinjspzys3qrG3GpU6uCplqamzZlzKDZhazC/I+M6KjhUUkqiqSSSVUAktbMTbmTYX8hID0eoVwNMHnc/ynSynP6qtx8EiP6sYPjNXbDUnrMcxqVFFSpe1hlZ7lQBoALADSS8SLr4BK62Vjh+1c+zUqDkOjtLGlU7N/wDOfiVfjaFXLPDHurjg+KUa+up5D+8EtqUpuP8AXE+8vxiXXDnB9L4TIKnvRTNA1sj5QL27N/ztJ1uUqDZVRjsl7sb5R1PcJZhJfKeds8O52HvpSxNUU0p1FJ6tltyv0J7p08pH0ZOfl9PU/vdf8Bl3Ry4zG6hx22dyRW0N3MLXqirXoJWdRlXijOqi9+yjXVTfqBc2HcJKxK03ilTVQAoCgcgBYDyAmttr6vW/CqfAZuTQ299Vr/g1P0zEK4fEDLgCTqPDnMXo7rBsQLA6A87fZMjMR/4T7vzmL0TfXD90/CZpuOPTbpiw4pM5drkmPE+o33T+UyT4RMzarTZ9BThOJlGYDuFo3TtUxKXVQbt6nZP0bdRrOkrbqkI1OjVC025K6klfAMCLjwI9sy7u7qrhmztUNR7EDTKq30JAuSTa4vfrylcy5d6t7PF4vQZ48uN+7zd+f5bGM3ZpVHDlnWwTKqZAqtTDhHF1JJAqNoSVPUGexu7TyOuepd2zFwwVs3DppeygLypLzWw1taTESx7TnsLujRQgipVNmRwCUtmQ0iG0QHXgICL256A6zoYiAiIgV1swD5PW0+1/ORW6J/aU++vxiZdls/yfEetze3PvPKRW5Tt8spXzWzrzv9oQwyfai6oiIbnLb4H57C/+5/25xe/w+eX7olk7c2OMQF7WR0N1a1+fMEdQbDu5Cc1tfcuviKgLVqaqBa4DMfdp+c08XJjJNqOTDK26TO4x/ZF8z+QnQTS2Rs5MPRWklyF6nmSTck+2bsoyu7auxmpIRESLpK82dTXJieyPXqX0H22lhyrtnV3tjNTpUq2/ztCnmm9NLdZQMVTsAO2vT/GJb0pHdKuxxlIEn6RPjEu6HPTzWLy/KVngMGg2aygaZR1PdLNYSuMI2XB1Kb9l0GVlPMEDlL+H3/R3l9v1Qno5w6jGqQNRfv8AsmW2+MUcw/8Ala3vtKs9HdJjjRlFwtyx6KMrAX8zYS2459dZxb6Wk2008fd/rNavtK/qEj3W90lpir4dXtm1A6XNvaOshjljL4Syxys8oyjtCoTYDMfAfmb2HtmbaeY4WtnAB4VTQG+nDPOSCIALAADuHKYdo0S9Gog5sjKPMqQPznMspb2mjHGyd7tXmNwy/wBHEBRbSafovpAYm4HQ/CZu4quBgnR7q6mxVtCD4iYvRhhnNcuFPDUG7fukkWCg9TqT4W8pqy+iqMfqiz5rV8aq9bnuH/NJ7xVZVXtdenU+UhUpl2si27+dlHeT3+Ez8eEve+F3JnZ2nlnfFvUYIDlzG2nO3U38v5SYUWFpH7LwpUszDW+UeQOp9p/ISRnOSzep4d4pdbvkiIlawiIgIiDArHZeNBw9cZeRYc/EyI3OxObF0hb99fiEmdl4ZBRrA6Fi2l+epmhuts7h4qmSpBzr1/xjxk/8eXnV/Z5U9TwXOYzOb+Z9624kK+9GGFQpmYlWZXIpvZCt9X7Oi9lu36unPlJLZ2LFajTqqCBURagDWuA6hgDbS+sg9VsREQEREBERASttnY0WxQsey9QdPttLJld7O2YR8pujgu9Qi4Ot3blp4xrajnuM1tze6+JBxdIWP0qfqCXRKj3c2JUTFU2NKoLVENyptbOPCW5O2ac9NZcbomvisBSqfSUqb/fVW/MTYicaGLD4ZKYyoiovcgCj3CZYiAiIgInirVVeZAmhW2oL2QEny/IDUyWOFy8I5ZzHy3a1JDq6qbfaANvfNLE7SC6IPAd3kB1mMYWrU1c5R46n2AaCb2GwaJyGvedT7+nsk9Y4+e6G8svHZoUcC9Q5qhIH/wAj/tH8fKSlGkFFlFhPcSGWdy8pY4THwRESKZERAREQERECutki9CsSO0pYa8wQT7po7tVScRTuSTnW19eTgn+AJ9k77GbAo1CzWZC3rFGK5vEjlfxtefNlbu4fDnNTTt8szEs1vC+g9lpV08m/Pb5eRP8AzdcuOWp2u/Hfztk/oHD3zcJb3v172Nufq3duzy7R0m9h6KoqogCqoCqByAAsAPCwmSJa9ciIgIiICIiAnl2AFyQB4z1IHfhrYGoR9ql/+ineNyeUOXK4YXKe0tTHHX7S+8T0lUHkQfI3lebaOShTZNCbXPs8ZKbgNc1O+wv79P5zn+Tjt1N7+P8ArzvT+t5uTlmGeMk/DK32/LHZxNZ8SelNz7gPzmM1ax5Uwv3mB/KTmL0rlG7MdSsq8yBNM4Wq3rVAPBR/PSeqey0HPM3mf5C07rGea5vK+I+VdqKNFBY/85Dn/CY89d+S5B46f6n+AkhSpKuiqB5C09x1SeI50W+ajqeyxzdi3loPfz/jN2jRVRZVA8v598yROXK3ylMZPBERIpEREBERAREQEREBERAREQEREBERAREQEREBMWJoLURkcBlYWIPIgzLEDnMXuhTcBTWrBByW6G3gCUJ995K7I2TSw6Zaa2ubkk3Zj4n+XKb0SMxk8K8eHDG7xnciIklhERAREQEREBERATVxCG5ILai2moHKbUQI4IQRfiEEA9TbW9tfKfagNyRxBcclHIm/jJCIEf2hfWodLchp4jXnPIUhedQefO3vklEDSwgbMLl+XJgLdP46zdiIH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2" descr="data:image/jpeg;base64,/9j/4AAQSkZJRgABAQAAAQABAAD/2wCEAAkGBxMTERUUExIVFRUXFhgUGBgUGBgYFRkYFxIYGBUVFhcYHCggGBolGxUYITEhJSkrLi4uFyAzODUsNzQtLisBCgoKDg0OGxAQGy0kICY3LSwsNC4sLDQ3LSwsLi8sLDQsLCwtNyw0LSwsLCwsNCw1LCwsLCw0LCwsLC0sLCwsLP/AABEIALsBDQMBIgACEQEDEQH/xAAbAAEAAgMBAQAAAAAAAAAAAAAABQcDBAYCAf/EAEgQAAIBAgMFBAUJBAkCBwAAAAECAAMRBBIhBQYTMUEiUWFxBzKBkbIUIzM0UnJzsbMkQqHBFRZDU2KS0dLwY8M1RIKDoqO0/8QAGQEBAAMBAQAAAAAAAAAAAAAAAAIDBAEF/8QAKxEBAQACAQMDAQgDAQAAAAAAAAECEQMSITEEQXEyIlFhcoGRocETFOEF/9oADAMBAAIRAxEAPwC8YiICIiAiIgIiICIiAiIgIiICIiAiIgIiICJyhxeMucpql87ZleiOAgDtlCMArOGW2oZuQuVPZPyrt3G3cJhDpcjMlT92lXYrcGzZmpUgGHLjC4uLEOsichS3mxD1CtOkrhagViq1DlOdwaTFb62UHieqOom1gtqYs0atR6ZD8SmFThVPm1ZKfF7I7VbIzP2l0bLpYQOlicsm08eB9AHuzMAVZSFC1mCE3tcmnTUMbW4gJzdfFXbOO1KYcMACbmlVQvanXfRGOZNaNNLG5vWDcrAh1kTmKm2sWGAGGLDiBTZKgNi7KVBPZOUBWNW+UhrAEieKe18cy3FBRbq1KqM10U6IWBWzFk19bJcWBEDqonN0Np4upTxV6HCZFbhdlySc1QKNVIc5VRrqD69iDbWT3fq1moKa4s+Z+ehyCqwpFhlWzGmEJGUak6DlAkYiICIiAiIgIiICIiAiIgIiICIiAiIgIiICIiAiIgIiIHwCeatQKpZjYKCST0AFyZ7mjt36rX/BqfpmBydfevFVKZrUEpJSBsoqqzOw7zlYBfLXzklunvQ2IY06yKtS2YFL5GtzFjqp15XPWcrhWcbO5f8ALzJ6O2Y4ntdAfhMMuOeXXO6zoiIaiIiAiIgIiICIiAiR7bbw4qtSNUCorKrKb9ktSaqtzawBSm5zcuyRe+k9ttjDixOIogEAi9RNQxIUjXUEg28jA3Ymi+2KAy/PIc2TKFYMSHqCmjALclS7AX5azegIiICIiAiIgIiICIiAiIgIiICIiAmjtz6tX/Bqfpmb00du/Va/4NT9MwVwFKqv9H+sPeI9Hjg4nQg6Hl90zRXCuNnWt/Ed8y+jOky4rUWup7vsmGLCTrxWtERDaREQEREBERAw4vErTQu5sosNASbswVQAASSSQABqSZFU96cOWZTxFKsFAalVBbMlNrqMt7DjJmv6v71pLYnDrUUq4up6eRuCD0IIBBHIia1PY9BSpFJQVvbTlcID7xTT/KIHL7UbZ1V+I7VsxZ37FOvmGfCLSKsop3CmmUYBhqbERWobOYZGq1GL1GS+VrvUrLi6bEEU7EE1sRqvZBA5cju47F7Pw5NPh5mWxZaas5XsgDOeQ7IUAE3AAtpafdjVNnYklaSrmvmKMGRtCx0B5rd2JAuLuSdTDnVN6R7nZ/ESpxa5JqcZVWnVZSxxCVQwtSJys9dACDZswtc3nQ0d5MO4qGm5qGnTNVgisWKhc3YuO0eQsOpAmelsTDrbLSUWII8LMjKB3AGlTsOQyC094bZNGmCEpqAVyED1ctrWA5AHrbn1h182PtNMRT4icszJzVtUYqbMhKkacwZvTDhcMtNcqCwuT1OpNySTqSSSST3zNAREQERECNxm2Fpuy8Ko4RczsgXKl1ZgGuwJNl6A2uL2ExrvHhiB2zcrmtkqZh2ioBULcG6NpzsjHkCZnxmx6NV87oSbAHtOFYC+XMgIViMxIJBIOotIna7bPoswqnK7BSRTNU1AFL5W+aOZPpKguLXDEaiC3Tf/AKyYXMV4wvr0bKbBzo1rH6N7WOuRrXsZ6G8OHNwKlyACQFctcvky5Qt8+bTJ61+kjdl09nYkFaOVrC+UF0YD53UKbEWOIqajln8Bbf8A6tYa4PDNwCARUqBheoKjMGzXDlxcv6x6kwS7ff6y4X++W1s2azcPLkz5uJbLbLY3v1HeJmwW26FVwlOoGbKWtZgQAxXtXHZN1YWNjoZjO72GyZOCuTLky65ctgMtr2tYAWnrC7DoU3V1Q5lBClndrZiSx7TG5OY6nW2nKBr0d6MMyK2crmXMFZWzAWQ6gA/3iAHkSwAJJEYnerCoATVFiEbuGV6lNM12sNGqpccxmGnKe03awoXLwrjLl1eoSFvTICktdQDRpkWtly6W1ng7qYO5JohrqFOZnYEA0zqC1j9DTuTqcuvWBMq1xfv79D7jyn2eaaBQAL2AAFySdO8nUnxM9QE0tt/Vq34VT4DN2Y69RVVmawUAlr8rAXN/ZAruop+Qe6YdwAfla/db4ZF7UwpqK1XDo9Ojc2VyWPmALZR4Xbzk/wCjOtRDMppsKxX6RjcMBqVUWGTvtre3PSd0x4Y/biw4nmrUCgsxAUAkkmwAAuSSeQmDCbQpVfo6iPz9VgeVr8vMe8TjY2YiICJ4pVQwBUgg8iNRPcBERAREQKw2DVHCxLG5Yu5JPMkkkmaW61cNi6VtCHXXwJsR7QSPbJLYVMcCvoPWf8zI3dRAMXT0/fX4xHZh7dUW5ERDcROT2jvRWo4l0NEGktUorgNqq7P+UOGPJTnKWbkVz6XW591N7XyF1w2YAsNKmhyJXdmQ5O0hXDnK2mbiJygdTE5Wtva3EWkKQDmpTptdi1r4tKNSwyi65SxV+8C45zqoCIiAlabIqBnxjtqxq1Lk87B2AHkAAPYJZcrjYtMWxWn9pV+NoU83sh93a4OLpZdGFVdR3FwrD2qSPbLflP7t0wMXTsP7RPjEuCEfT/SREQ0EREBERATS239WrfhVPgM3Zo7d+rV/wan6ZgrjqFhgjrPO4w+eHt+BpDjFv/RxObXyHf5Tb9GVdmqm5vr4fYadZMN9UWDtukjYastRiiGm4ZhqVBUgkCxuR3WN+4zk8XUw9SozV61TioQFb5MwK8Q4cBaK5GbMSyKUa7Xc3GWwHWbbdVw1ZmUOopuSpNgQFOhPQePScxSfK12wYNPjsA+Y5iaVR71NXYs18LRa7WuT11M41oupgcEtPs1yzsrLStRq27QdexZHYUnbGoLi4a6gZowmBwgUO+JAJuQKdKqaR4ld6q0qYsBVojiZWQDzK8pu4TaOGUoDhbMQjLqQEBamyXzE5KamghNjZAg0tMFLG4VqSK2DyqVpK4LkIqvh2Yga9hCQAToHFybwOh2ftjC4ektEVCclkstGp9oqCqqh+bLAqGHZ0sCZvYHeDD1n4dOqGfJxMtmDZcqNyIGoFWnccxnF7Tm6e0KCnOcIVDNoSSeyKTVh17CioNALr2iQNTOg2HhKBprWp0uHxKa6XOgKKLWvYNZVBI1OQdwgeMLvErsi8GqueoaWvDIDqpZl7NQ5rWIOXNlKkG1jJqRmE2DQpFCiMvDXInzlQhU07ABa2XQdnloJJwERECp9jV24GJ7R0Z7e8yO3KrscZTBN+2vxCdDslB8mraDm35mRG69vldHQfSL8Qhh6p1Rae1a1RKRakuZ7qNQWspdQ75QQWyqWbKDc5bDnIOhi9oZvUQh2uM1MrkC0qZKm1U+sxcDXs9c06iIbnK/0htErdaVMWB1ak4zfNk+pxgUs4Kak30IsDPp2pj831dcvFUHsNfIXqBlU57Mcq0m4hsvzhB1FpLbZxFVMppqMmpqNzZVFtQOvXoeXKcvtfexhUVcNWzliqgMg1ZjYAdkcyRJY4XLwjcpPKQo7Q2iwX5qmnLNmpObEmiGUDii4QvV7XJuHpYanZwGPxbrW41HhgUyU4Sk1Q1jYLn7FRjoQOQOhkpsapWakDXULU1uF7r6E2JsbeP8ApN6RSctsevijWpCo1bLlZnz01CatVyUQQgbOoKXc2ByLYHMxHUxEBKt2ViG/bNeVSrbQfbaWlK62ZSXLiuyNalXp/jaFPNfDmN1MSxxlIE/2idB9sS7JTe7yKMVRsoHzqch/1BLkhz093iw4rFJTALsFBNhfqe4DmTp/CauL21QpW4jlb66o/wDtmpvViKaJT4lPPmqBVJbIFbKxzFh4A6dZx286P2Q2MWrYC/0Q8x2eUsww6k8s9LEwWNp1VzU3Dre1x0Pce46j3zYkBuZWpNQJpUxTAcggMXBOVe1mOp0IHsk/IWauk5dwiInHSaO3B+zV/wAGp+mZvTS239WrfhVP0zBVZthHGzrW18x3zZ9GVIrWNxz/ANjTJWxC/wBH3zDp+c+ejusDiAAb6H4Whiwt68Vi7RDmk4QBnymwaxBNuRB0Pt0kDl2iL5MmpJAqBeyFw/YXst+9VAvYmwJt3zpp8Y6G2phtc4W2la4FPrZXC6/PKEzlW0PDLE5dMy6dx8VH2gTY0lKZb6ilnBFbs9nPlL5LHmFFtLnQecTvC1OmeM60a9rinl0sSQDre4uCLg20mPdbbuKxDglEahdgagBWxA0tdu1rYWA6yfRdbR65vTO7bSAJtSJv6q2Fhx2Bylm1PCCkZurG/cJXYzVir8Ya5xboPoqee19cvF4gHgBzFpIxIJEREBERArDbtZ8G1SihpVFYk2W5qIG1AqC+h19uhmPcHCcauHZ6a8M5+HrxSRyIHLLe1zr3dZv7EwqtTrswuWZiSbkkkkkyP3XwijFIQLEVFsbnqwBHtBI9sl7Mk11RakREi1oDezDMVSqrJakSzLUbKjA21zHQMCNL/aOolfbZ3ibEVsop0xc2u7cNPNmY2nYb/YpFfDLUfKhZ2I6FlC2PsDN75we9WKotVzowK2AuLgflLcOTDHtllJfmF9Nz8k6sOPKz8Jbv9otndzBNRw6I7Bm1Jy3yi5vZSeYEk5xO7W3lo4Gg1mqU81QFlIuiU0Z2NmIzBQpFhrbkDOgwO3kq1FRadTtKzhjky5Fy2c2ckBs4sLX53Aldu6dNx7Wav3X2S0SI2nvNg8O/Dr4mnTewbK7WNjex8tD7py9f0vbNp12o1XZQLEVVXiUXUi4Kmndr94Kix7+c4O/la7drPgnqplR1qMzqQ13Ack9pB2hbUXtY259J3exttYfFU+Jh6yVU70N7eBHMe2cXs3CK7Yl37TM73J1OjEDysAB7BOxVy+yL3IwRxGIV7oq02FQgsOIcrXFqfrWvbU2HnLXlT7uYQLi0K3BFRbEHoXAI9oJHtlsRXOHXShN7cYKeHsaa1DUYU1VxdLm7ZmHUAKT525c5Vu8ezTSqIWOe/as3q/dtfUS096NjPiUprTqikUqB7lc9xkZctrj7V7+E53aW4uIrWz4xSQLA8G1vcwncebo7dNvxr+60z005Ju8mOPz1f1jU7uVtAVsKtqS0ihyFUFk0AN1HQEN778+cn5BbpbCfCUmpvWFUl82YLksMqi1rm/Ln4ydkbd94jcem63L+M3/cl/giRu19vYbClRiK6Ui98uc2zZbZreWYe+cttf0r7Pw9VEaoXRwSKtG1RVI5q4BzKdRyBveHHdzR24P2av8AhVP0zNPd7evB40XwuIWpbmBdWHmrAEe6bm3Pq1f8Gp+mYKrepgSNnWuP+GffRpQK4rnzB+EzF8oc7OJJN/Lxnv0ZOxxWvcfhMMeG+qLXnxxcHW2nPu8Z9nis1lJHQE/whsVttPazYSm2HqolSpfVlcsW7mNgSp8G11685n9HdOpVqmsAqU1uCA4Z2JBADIPVHXtdw06yIXHYdsIwNUGo3aN/WJJuSTbmTeYvR7i0XGoBUsTmUi+hGRjY/wDqCn2S68vHcbJlN/MP9T1GN3ePLX5b2+ey4Ymq20KQdqZqKHVRUZSQCEN+1r00Os9rjaRDEVEIUBmIYWUEXBY30BGt5SM8TQG2aBJAqqSrIpANzerk4drcweKnaGna585vwERECtNjY8cCvoeyWHToTNHc3Gh8SosfWU9PtiedlfQYn7z/AJmae4B/a181+MQxyfai54iIbHHb9VgtfCArfMao6f8AT75wu/uIVcQAFsMoOlgPdO339oM1fB2HI1Sf/rnC+kLDN8pBt+6Oomjinjspzys3qrG3GpU6uCplqamzZlzKDZhazC/I+M6KjhUUkqiqSSSVUAktbMTbmTYX8hID0eoVwNMHnc/ynSynP6qtx8EiP6sYPjNXbDUnrMcxqVFFSpe1hlZ7lQBoALADSS8SLr4BK62Vjh+1c+zUqDkOjtLGlU7N/wDOfiVfjaFXLPDHurjg+KUa+up5D+8EtqUpuP8AXE+8vxiXXDnB9L4TIKnvRTNA1sj5QL27N/ztJ1uUqDZVRjsl7sb5R1PcJZhJfKeds8O52HvpSxNUU0p1FJ6tltyv0J7p08pH0ZOfl9PU/vdf8Bl3Ry4zG6hx22dyRW0N3MLXqirXoJWdRlXijOqi9+yjXVTfqBc2HcJKxK03ilTVQAoCgcgBYDyAmttr6vW/CqfAZuTQ299Vr/g1P0zEK4fEDLgCTqPDnMXo7rBsQLA6A87fZMjMR/4T7vzmL0TfXD90/CZpuOPTbpiw4pM5drkmPE+o33T+UyT4RMzarTZ9BThOJlGYDuFo3TtUxKXVQbt6nZP0bdRrOkrbqkI1OjVC025K6klfAMCLjwI9sy7u7qrhmztUNR7EDTKq30JAuSTa4vfrylcy5d6t7PF4vQZ48uN+7zd+f5bGM3ZpVHDlnWwTKqZAqtTDhHF1JJAqNoSVPUGexu7TyOuepd2zFwwVs3DppeygLypLzWw1taTESx7TnsLujRQgipVNmRwCUtmQ0iG0QHXgICL256A6zoYiAiIgV1swD5PW0+1/ORW6J/aU++vxiZdls/yfEetze3PvPKRW5Tt8spXzWzrzv9oQwyfai6oiIbnLb4H57C/+5/25xe/w+eX7olk7c2OMQF7WR0N1a1+fMEdQbDu5Cc1tfcuviKgLVqaqBa4DMfdp+c08XJjJNqOTDK26TO4x/ZF8z+QnQTS2Rs5MPRWklyF6nmSTck+2bsoyu7auxmpIRESLpK82dTXJieyPXqX0H22lhyrtnV3tjNTpUq2/ztCnmm9NLdZQMVTsAO2vT/GJb0pHdKuxxlIEn6RPjEu6HPTzWLy/KVngMGg2aygaZR1PdLNYSuMI2XB1Kb9l0GVlPMEDlL+H3/R3l9v1Qno5w6jGqQNRfv8AsmW2+MUcw/8Ala3vtKs9HdJjjRlFwtyx6KMrAX8zYS2459dZxb6Wk2008fd/rNavtK/qEj3W90lpir4dXtm1A6XNvaOshjljL4Syxys8oyjtCoTYDMfAfmb2HtmbaeY4WtnAB4VTQG+nDPOSCIALAADuHKYdo0S9Gog5sjKPMqQPznMspb2mjHGyd7tXmNwy/wBHEBRbSafovpAYm4HQ/CZu4quBgnR7q6mxVtCD4iYvRhhnNcuFPDUG7fukkWCg9TqT4W8pqy+iqMfqiz5rV8aq9bnuH/NJ7xVZVXtdenU+UhUpl2si27+dlHeT3+Ez8eEve+F3JnZ2nlnfFvUYIDlzG2nO3U38v5SYUWFpH7LwpUszDW+UeQOp9p/ISRnOSzep4d4pdbvkiIlawiIgIiDArHZeNBw9cZeRYc/EyI3OxObF0hb99fiEmdl4ZBRrA6Fi2l+epmhuts7h4qmSpBzr1/xjxk/8eXnV/Z5U9TwXOYzOb+Z9624kK+9GGFQpmYlWZXIpvZCt9X7Oi9lu36unPlJLZ2LFajTqqCBURagDWuA6hgDbS+sg9VsREQEREBERASttnY0WxQsey9QdPttLJld7O2YR8pujgu9Qi4Ot3blp4xrajnuM1tze6+JBxdIWP0qfqCXRKj3c2JUTFU2NKoLVENyptbOPCW5O2ac9NZcbomvisBSqfSUqb/fVW/MTYicaGLD4ZKYyoiovcgCj3CZYiAiIgInirVVeZAmhW2oL2QEny/IDUyWOFy8I5ZzHy3a1JDq6qbfaANvfNLE7SC6IPAd3kB1mMYWrU1c5R46n2AaCb2GwaJyGvedT7+nsk9Y4+e6G8svHZoUcC9Q5qhIH/wAj/tH8fKSlGkFFlFhPcSGWdy8pY4THwRESKZERAREQERECutki9CsSO0pYa8wQT7po7tVScRTuSTnW19eTgn+AJ9k77GbAo1CzWZC3rFGK5vEjlfxtefNlbu4fDnNTTt8szEs1vC+g9lpV08m/Pb5eRP8AzdcuOWp2u/Hfztk/oHD3zcJb3v172Nufq3duzy7R0m9h6KoqogCqoCqByAAsAPCwmSJa9ciIgIiICIiAnl2AFyQB4z1IHfhrYGoR9ql/+ineNyeUOXK4YXKe0tTHHX7S+8T0lUHkQfI3lebaOShTZNCbXPs8ZKbgNc1O+wv79P5zn+Tjt1N7+P8ArzvT+t5uTlmGeMk/DK32/LHZxNZ8SelNz7gPzmM1ax5Uwv3mB/KTmL0rlG7MdSsq8yBNM4Wq3rVAPBR/PSeqey0HPM3mf5C07rGea5vK+I+VdqKNFBY/85Dn/CY89d+S5B46f6n+AkhSpKuiqB5C09x1SeI50W+ajqeyxzdi3loPfz/jN2jRVRZVA8v598yROXK3ylMZPBERIpEREBERAREQEREBERAREQEREBERAREQEREBMWJoLURkcBlYWIPIgzLEDnMXuhTcBTWrBByW6G3gCUJ995K7I2TSw6Zaa2ubkk3Zj4n+XKb0SMxk8K8eHDG7xnciIklhERAREQEREBERATVxCG5ILai2moHKbUQI4IQRfiEEA9TbW9tfKfagNyRxBcclHIm/jJCIEf2hfWodLchp4jXnPIUhedQefO3vklEDSwgbMLl+XJgLdP46zdiIH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4" descr="data:image/jpeg;base64,/9j/4AAQSkZJRgABAQAAAQABAAD/2wCEAAkGBxQQEBAQEBERFRQVFhcQEBAUEBYVFBcQFxUXGBkWFhMYHSkgGBsmHBMWIjEjJSkrMjouFyEzRDMsQygvLisBCgoKDg0OGxAQGiwkICUuLDMvLCwuNzc0LC8yNCwsLiw0LCwsLCw0Ly80LCwvLywsLCwtNDctLCwsLCw0MCwsLP/AABEIASgAqgMBEQACEQEDEQH/xAAcAAEAAQUBAQAAAAAAAAAAAAAABQEDBAYHAgj/xABFEAACAgEDAQYCBgYHBgcBAAABAgADEQQSITEFBhMiQVEyYRQjQnGBkQcVFlJU0yQzYpKTlNFDY3OCobFTZHKDssHxNP/EABsBAQACAwEBAAAAAAAAAAAAAAABBAIDBQcG/8QANBEBAAIABAMDCgYDAQAAAAAAAAECAwQRIRIxQQUTURQVIjJTYXGRodFCUoHB4fAGcrHS/9oADAMBAAIRAxEAPwDuMBAQEBAQEBAQEBAQEBAQEBAQEBAQEBAQEBAQIfvRrLqqd2mVmsO4Kq1GzkVWMobHwguqDOD1xxncoRtvbl26zaHIViCF0tpOwXBS9Xl+sKoTuUbjnoOMQLV+s1uy4HfkBlRq9KVJxpqbN6q24jNhtULz7ckZgZFnaWq+uKo+UYqKjp3BZAzlGru2lWLVhTjBAbykpngMjtrWXVWbkFzJ4a5VKTYB9cosbCqSWCHIXJ6HAbBBCP1faOuSq1gGd1ISoLo3Ac/QxZvI3Eopuyvrj4cjO4A1naWobxtqmykM9VqLp3LLWLaRuXHLt4b2kqAT5RxkFWDzqdZrFpsqQWFwh8OxNM4yo0e5WG/dhjcrDaxJ5APUGBmJrLlu2CuwI9jkWDTMdxAoKrZ+5uVrfOcAFOSMbWClfaGrK1sa25FRdfDIcWMH8WtfKVIUhCCSAQxG/jkNg0uoFihl3YyR5lZTkEqfKwBHIMC9AQEBAQEBAQLWrv8ADrewgnapcgdTgZwPygQ6941UKLQfEIVhWitko7UqDluODqKwcH1PsQAyre3qV6lznG0LU7FslgCgUHcMoeny9xkC9vUMQA+dzBEwp8zFSw2n7XCsePaBa1HaGl0r3MQqsFay5kqJbCobCWKLknaCf/2BTWd4EVQawWbxaqWQqylQ+oWglgRxyzEZ67fxgVXvFSAzM4xgWIFVmZqTW9ivjHIK02kY/dx14gXW7epBxuYnIXC1u3mLbdvA67uMQPH7R6fYLPFwhXcHKsB/U+Pg5HDeF58HnAPtAyPpdVSBwMByzAKh3MQCzNtAyeFJz68dciA03a9VjitHyzB2XCnBVPD3ENjH+2r+/d8jAxr+8mnQOWZ/Ju3AVWEgKhsJwFz8Kk/hAs395a1tVDu2FbC7+FZlHR6V8y7fKuLw244AHMC4neGlVPiOMjeWCo5wqNaMkYyP6hx06r8xkPQ7w1GwVjxCcOzfVsNvhmnIIIzyNRWRxjBzAoneGosPONrJU9eEfcTYbsDkY58FsAc5BGORkJiAgICAgIFu+oOrI3wsCrDJHBGDyORAi27tacsX2vk4H9fbxgUgEDdgH+jU8j1TPqchkJ2LUCpCnytvTzv5TuZsDnhcueOnT2GAt19gUqnhAPszu2G2xlHOQqhmO1QeijgemIHrV9h02tczh/rU8K5RdYqshUrkorAbtpI3AZxjngYDxb3eoZ95V924WHF1ihmFotXcA2GAdQQDwMkdGOQx9b3bRlrSohAhXr4h+rRXVEUrYpCr4rYGSOTx6gMjS9jUjLAu2XFpPjOV8ZDywQNtUlgSwAAJzn1gV03YFFQC1oVAxtxY+QVq8INktnf4YC7uuB1gVfQUL4NPCkF2oUWFWyQ2/bggnh2yPn6YGA9absWmu3xkUhsMow77QrCsELXnaOKa+g+z8zAsfszp8MuxyGUoQb7T5WRkI+Ljy2MPy9oF5uw6S5codx3bs2OQQ/h7gVzgg+BXx/Z+ZyFs93aMsdrjcr1uBdaAyOzuQwDYbzXWEZ6bzjEBb3doZi5V9xJYsLrByfB9m/8ALU/3PmchQ93NOVZCjFWQUuptsIapTYQpBbkfXWfmP3RgJcQEBAQEBAQEBAQECO1Xa6KxqrDW2jrVXg7f+I5IWvg58xBI6AwLP6usv51Vg2/w1LMK/Tiyzh7fX91SDgqesCUppVFCIqqqjCqoAUAegA4Age4FjWaNLkKWqGU4OD1DDkMpHKsDyCOQYEb4tul4s3XU+loXN1Y/3iD+sUfvKN3TIPLwJWi9bFV0ZWVgGV1IZSp6EEcEQLkBAQEBAQEBAQEBAQECC7194voVRNdNuovYfU6WlGd2b3baDsQerH/qeIFdJTfqkV9QzUIwBOmr3JZ91t3DD08qbcYxuYQJbSaVKkFdSKijoqqAB+AgXoCAgICBE6jsxq2a3SEI7HdZS2RRaeuSBk1uf31HryHwMBidg97qNXqNRpFJTUUYNlLEZ2kDLKRwwBODj5e8DYYCAgICAgICAgWNfq1oqtusOErRrXPsigsT+QMDCs7bRSilX3WB2rQbCXVFViUO7D8OMAEnrxwcBVO3KzatRWwFrX06MVG021obCOCSPKrHJAHGOpAIScBAQEBAQEBA8hhkjIyOSM88/L8IFjUdn1WPXY9aM9ZzVYVG9DjB2v1GQSDjqCRAp2hrRSqsVZtzpUAuM7rGCgnJHGSIEa3eaoP4W1xbvenwm2BvFREs2Bi21nZLEZQDyCemDgL1XbyNcKNlgY2WUA+UjfWm8kgMSqkA4JGM4HBIyEtAQEBAQEC3ehZWAO0kEBsA4Pvg8GBAWd0qjTbR5RXY7Wmta8JXYwQB6F3ZpcFC4Kn4nZvWBfq7uqL0v3+ZbXvBVArtvrNZrd85avkNjjzIp9IE5Ajn7FqJJJuySScaq8DJ54AfA/CBT9R1e9/+b1H8yA/UdXvf/m9R/MgP1HV73/5vUfzID9R1e9/+b1H8yA/UdXvf/m9R/MgP1HV73/5vUfzIEV2j3E0uovrvt+kFq1K141dy4yck7w2/0H2scdIGyU1BFCjOAMDLFjj5sxJP4wLHaOiFyqpZl2uloK4zurYMAcg8ZAgR+o7t12V3VuzMLyzajcEbe7KihiCuAyLUiqRjGPU8wPadgILUtL2Epc+pUeUed6zWQWAyV2seM9cZziBLwEBAQEBAQOfd6n7VXVLXptXVVThn8V6FsZgXHl2bPiQNjqNwK4yc4lE7N27NSwIviuWbAHIUHgdW2gDcepxx6DpkwmGXAQEBAQEBAQEBAQND7RHaX001jXCugBNippansu3O/VmXFbYAX1+HdgDOJRLd9OrBfOcnqcdB8h7/AH/9ukhK7AQEBAQEC1qtQtaPY5wqgsx+QGYGgdr6+012at0JG0tSoUsQVJC4+YbofvPRpoxr3rMRWFnK4NcW3DafBsHcjt19VpanuXbYQcjBA4ZlyASTg7D+RHtnbSZmusozeDXBx7YdZ1iGyTJXICAgICAgICAgYvaetFFT2t0UcD3YnAX8SQPxgc97c1WoWptSiPZawV6dlRfBZuOgOOByP3SFM0YtsSLRwxsuZLBwsW8VxJ038ejdO7XaTX0Um5SlprRnQgghmQNjB59ePuI6qZuidY1V8ata4lq0nWInZMSWsgICAgIEB32cjScdDZUrn2U2L/8Ae384HM+1NBYLrPD1dVa58qfSHUgYHVQODLnleDXC4dPS+DmYuTzFsSbVnaeW6X7gtuvcnXU2sAAqrqWsIQ7t2AeM7vCI/wDTKFZ16rOXymYwNZxuXR1NTkAzNaVgICAgICAgICBA98NM1tNSK9aDxRv8R9uRsfAU+rbtpx7AwS0fXfo8se61xqdKoax3AywIBYkDp6Zly+cicLgrG/i5NuzrzabRMbtg7o9gNoiQ11Ls7Eko/OBs28H2+s/vylEaLmVwLYNeG067t2ElaICAgICBjdo6Nb6rKX+FwVPuPYj5g4I+YgcP7/WUaGxaNWurNloZrHpeoLtBADItiHIYH34OR6TDuImeJspjzTRNfor7A0zka7SPq9p31bL0rUhhgbh4ZIbAJ5z1x7xWkVbcfOWx68Mw68BM1ZWAgICAgICAgIEd292b9JoasEBuHrY9BYpypPy9D8iYHDO9j0VWtp9RqWotceJZnStYEDOwKEo+d3l64wQfXM09xOs21WMPMVpMaw3D9EnYC1b7qr1upsANdi1tXz9vKvzwAo+9z7TOleFOZzMY8xMRpo6pM1YgICAgICBqvfmjS2Io1FVNjJmwGytH2V/aJDe4BAHuM8bSRE2isbprSbzpWN2R3Gvos0lTaZNlZBCJgDaisVxheBznP354yJFbRaNYbMfAtgYk4ducNimTUQEBAQEBAQEBAQNE/SJ3W0eqZbtRQzWKhDWJ4u4Vc+lZG5gfhBz1PGOQmdI3IrNpiI5/39Gz93NPXXpqRSmxNihE2ldqYyq7SMjg+vOSc4OYjdM1ms8MpSEEBAQEBAQLNmlRs7q0OfiyoOeMc568CRMakTpyVo06IMIiqPQKoA/ISUzMzOsrsIICAgICAgICAgIFMQGIFYCAgICAgICAgIDMBAQEBAQEBAQEBAQEBAQEBAQEBAQEDUbtLetmt1NZdTXZYaa/CdvFDaakAYz5kDhzgD4ucjnIZGu1WqC2KviZXIZkp52KKyLK+CGZsuCoyeeMbeQJq77H86NtW4L4Z01g27TcVcWdLFIFJGAcHOSCdqhj1dq6wJXvrcsfDZsaV8YKUNYpxnGC92OPs4yCMMEnRq9QaL2K4sVsVkowVgQuCBs3qOSDlW2nPxgchgJ2nq2LeR0IFf1b6VmyrtR5xap25Gbwy9eAcKBlg9frLVjGamYZZWIqYMFW91NhUrhs1KrgKc5424YEAbX6sM+Q2xfD2bdMzM6tqrayx54IqWpjgHGSdp+GBldha/UWNV49ZXdQrv8AVsgW/am9WDj3ZsEE9CCBjLBPQEBAQEBAQEBAQEBAQEBAQECxqtUK/DyD53FYxj4jnrz04gX4CAgICAgICAgICAgICAgICAgICAgRvbXXTf8AHT/s0CSgICAgICAgICAgICAgICAgICAgICBrHfftkaU6DNbv4urroTaR/XMG2Bs9AfNyM4x0MDZ4CAgICAgICAgICAgICAgICAgIFDAZgY+r0iW+HvXPhuLU+Vi5wf8AqYGRmAzArAQEBAQEBAQEBAQEBAQEBAoYHJ/0h99bl1XgaS5kWrK2MuPNacZH3L0+/M52ZzNovw0nk+y7E7Gwb4He5ius25RPSP5at+2Wu/i7fzH+kr+U4vi7XmXIeyj6/c/bLXfxdv5j/SPKcXxPMuQ9lH1+5+2Wu/i7fzH+keU4vieZch7KPr9z9std/F2/mP8ASPKcXxPMuQ9lH1+7r/cft/6dpEcn6xPq7h/bA+L7iMH8SPSdPAxe8pr1fCdq5GcnmJpHqzvHw/jk2ObnOICAgICAgICAgICAgICBr3fbt76DpHsGPEb6ukf7w+uPYAE/hNOPi93TXq6HZeRnOZmMP8POfh/dnAWYkkkkk8kk5JJ9SfUzivTq1isaRyUhOsEJICBs36P+8H0LVqXOKrcVXew58r/8pP5EyxlsXgv7pcbtzIeVZeeH1q7x+8fr/wB0d5BnYecKwEBAQEBAQEBAQEBAQKEwOEfpC7wfTdWQhzVVmur2Jz5n/Ej8gJx8zi8d9uUPRewsh5Ll9bR6Vt5/aEd2BoarRc15YKnhksLAm1WsCMTlTnAbOB7esww61tEzPRZz+ZxsK1Iwuc8XTXlGsdY+a7d2Mq1JarM31gFq8D6iw/VMOpGQpJz03pMu6jSJjx3+HRrw8/ecScOYiPR26+lHrR79NdvhK9232ElV9VVZfzNaGLMGArrsZd+8ADO1GJX0I+eAvhRFoiPe15TtDEvg3xLxG0V0203mInTSZnbWYiJ683i/sqqptWWFjpWtd1BDhN1djoBuO05O1/T1BicOI1mfdoypnMbFjCisxE2m0W210msfGPD5TC4vd1WttrDPg1o2nDYDG6yoXLW/zAyhx6svHMRgxMzHyYz2naMOtpiOc8WnLSJ4ZmPdPOPdEtcml2YnZ2z9GHeD6VpfBc5towjE9Wq+w3zPGD93znVyuLx00nnDzzt7IeTZjjrHo23j49Y/duktOGQEBAQEBAQEBAQEBA039JneD6LpTUhxbfmtcdVr+23y4OB8z8pVzWLwU0jnLt9hZDynMcVvVrpM++ekOIzkvRNV6vUOquisQr4DqOjYOQD78zKJmNmu2HS1otaN45e79V79YWrlxac2Ab8MCSEOFDAexQEA+wMnit4tXk+Bb0eCNKz4ePPT49V3W6vUIz12WtlvrHG8MCbUVicjgllK5k2m1ZmJn+ywwcHLXit6VjbaNtNOGf26Ldfa1ygKtrgABAM8bVOQv3AnOPcyOO3SWdsnl5trNI15/Pq9WX3qtVxsbBd7Kn35bxV27m9w3w8n5RrbadWNaYFrWw4rGukRO3SddI/6xtTUw2u/+0Hihsg5BdlJOOh3KZFonnLdhXpOtafhnT9dvuke6vbR0OqrvGSo8lqj7VTfEP8AsR8wJng4k4d4sq9o5OM5l7YXXp7p6fZ9Caa4WKroQysAysOhUjII/CdqJiY1h5has1tNbc4XZKCAgICAgICAgICAgcw/TD2Kx8PWrkhQKbRnhQT5WA9BkkH7xKGdw52vD63/ABjOxW1stbrvHx6x8mo6DvCldVVbo7hFRdpI27luss3LknBAtABx9kStTGrWNJdnH7NxMTEtesxGszOvX1axpy5axvv1lip2uvjeIyuR4Io8RSFu3BQPFz+9xjr04z6zHvI4t/DT+W22Rv3PBWY14uLSfV/1+Ef2F4duJtOReG2/GHUNnxLn2E45Qi/B46oDj0E97GjV5uvxbcOnhpPhWNfj6O3xndW7t5CjKqPypQgkbWDaeqnzj+wat6/NvTGSnFjw/umn8pp2diReLWmOevXWNLTbb466T8HjQdtpWlKFbPIGRwrrsOfFxaoIP1g8b148o/CKYkRpzZZjIXve8xMb6aaxOv4dazpPqzw/X55C940yNwtPmZmOUDFvFosU8ADP1GDx9v5c599Xw8Wmey8TTSs15R4+Fonnr+b6KJ29UA4KWndXZV8SjixtSfxx9JH9z58O+r4f3f7k9mY229dpievSKf8An6sHtK99dqx4YdjYVrqRjkjOBjqcDJJ/Ema7a4ltI6ruXpXJZbW+kaazOn95u893+zRpdNTpwxbw0Clj6nqTz6ZJwPadjDpwVirzfN5icxjWxZjTWUjM1cgICAgICAgICAgIGNr9Gt9b1WDKOpRh8iMfnItWLRMSzwsS2FeL0neN4fPHb3ZTaPUW6d+qHytjhkPKsPvGJw8Sk0tNZepZHNVzWBXFr1+k9YR8wWyAgICAgdM/RH3eyW11g6Zr0+ffo7j/AOI/5pfyWF+Of0fHf5Ln+WVpPvt+0fu6mJ0XyCsBAQEBAQEBAQEBAQEDQP0r93/GoGrrX6ykfWY9aM5P90nP3FpTzmFxV446Po/8d7Q7nG7i3q35f7fzy+Tj05b70gICAgZ/YfZT6vUVaevq7YJ/dTqzH7hkzPDpN7RWFTO5uuVwLYtun1npD6I7P0KUVV01jCIoRR8gPU+p+c7laxWIiHl2Li2xcScS/OZ1lkyWsgICAgICAgICAgICAgeLEBBBAIIwQehB9DGhE6bw+f8Avn2CdDq3qAPhn6ylves+mfcHI/D5zi4+H3d9HpvZOejOZeLz60bT8f5QU0umQEBA6/8Aon7v+FQdXYPPcMV+60Z6/wDMRn7gJ1MnhcNeKer4P/I8/wB9jdxSfRrz98/x93QZcfNkBAQEBAQEBAQEBAQEBAx9frForax84GAABlmYnCoo9WJIAHuYGFd2TXqkrOt09LOATtI3hN3VQx68BQT6kTG9K29aNW/AzONga91aa6+Cx+yGi/g6P8MTX3GH+WFjzpnPa2+Z+yGi/g6P8MR3GH+WDzpnPa2+Z+yGi/g6P8MR3GH+WDzpnPa2+ah7oaL+Do/wxJ7jD/LCPOmc9rb5s2jVbLjpmUKNgfTkdGRcK649GUkH7nX2ONqlM67ykIQQEBAQEBAQEBAQEBAQPFtgVSzEBQCzMTgBQMkknoIEV2fWdS66qxSEXP0SthghSMG51PR2BIAPKqccFmACYgICAgIGD2vojcg2ELajC2hyMhbQCBn+yQSrY6qzCBc7M1ovrWwAqeVes/ElinDIceoIIyOD1HBgZUBAQEBAQEBAQEBAQECFf+mWbR//ADVNh/a+9T8Of/DRhz7sMdFYME1AQEBAQEBAh9X/AEa8Xj+quK16j+zbwtd33Hitv/bPAUwJiAgICAgICAgICAgIGq96NRq7dRp9JolwnNmu1DFlVaGBUVo4GTYcsfLyNqnIyDA2XTULWioihVUBFVRgBQMAAegAgXYCAgICAgIFrU0LYj1uoZWBR1IyCpGCCPYgwNe7u94FbVX9mOXN+nQPvdWU2UFsK/mHmIBQMw4JyR1gbNAQEBAQEBAQEBAQAEBAQEBAQEBAQEDEu7Pra6u8qPFrDKlg4bYw8yE+qkgHHuoMDKzArAQEBAQKGBoHZPeGys3PZYSgF/g733rYU1libwcZTwqghZRnKsG9CYGYO91ocqV0rhUSwmq2xi9b/SMWVgKSVA04Y4DcFsFsAsFaO97sCf6OAiWvY24nhLAisArEBSHVs7iMDqAcgA73F6381KFarHZSzbyFFwNleAw2q1QBzkDcfNwAwU7F70WMKqyPEYOtbMxXxLQ2qvoZ69mE+rWlbGA3eVuvRmDdICAgICAgICAgebMYORkYORjOR7Y9YGg9n9kahE0VL12GrT3V2UAtklXqY4tHoKWZkGc5BU9RAktI+usNAey+sNtNp8GkOlngubK+UZdgsFYDc53NyRggK92X1u+pdQbgi1ICr0od2aa9zPcCCLBaLF24OVwcfagbbAQEBAtam9a13OwUZAyT9okAAe5JIAHuYET2P2hRayXKQtuorQ7TYSSqBmVQM7cgMx49CTAp+0IB81LqpvbSLZuUr44JVQ3OQGYAA4PLDOIHjsftmrVtValbBvDsWzeQr07TUzVuueCd9bAjgrg5IIyEh2N2mmqq8VAwG50KuNrAoxXlT0zgMPkwMDPgICAgICAgICBb1F61o9jnCopd29lUZJ/IQIxu3lDJWarw7EDb4W7aGYKrttJ8hLdRnGGzjacBHL3q/olVjAC+ykMvkPheOdG2pxjduCYrfqfTGehIZVvemtPKyWlx4Q2ooOWtdEXaC3A32oPNjrnpzAnEbIBwR8j1geoCAgYfamgF6Bd71lXS1LE27gyMCOGBBBwQcjoT98CP7K7tJprBYt1zeUAo4qwzhdgclawwO0AYBC+UHGeYFxO765y1trAXNqlrOwKLmJIPCgkKTkAk8gE5wIHj9mauCGsD+ANG9gK5spBQ+ddu0thCMgDh2+WAy+z+yUotvsrJAuKu1QCisWKgTeoAzkqqg5J+EdIEhAQEBAQEBAQEDzYgYFWAIIIYEZBB4II9RAjKe7unQ1FayDXnYfFsJwccMxbLgbVwGyBtXGMCB4PdjSkIPCOEUVoPFswFFb1DHm6+Ha6564OPQQPR7t6bIbwjkFWB8Wz4lZHB+L96tW+8Z9TAloCAgICAgICAgICAgICAgICAgICAgICAgIH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6" descr="data:image/jpeg;base64,/9j/4AAQSkZJRgABAQAAAQABAAD/2wCEAAkGBxQQEBAQEBERFRQVFhcQEBAUEBYVFBcQFxUXGBkWFhMYHSkgGBsmHBMWIjEjJSkrMjouFyEzRDMsQygvLisBCgoKDg0OGxAQGiwkICUuLDMvLCwuNzc0LC8yNCwsLiw0LCwsLCw0Ly80LCwvLywsLCwtNDctLCwsLCw0MCwsLP/AABEIASgAqgMBEQACEQEDEQH/xAAcAAEAAQUBAQAAAAAAAAAAAAAABQEDBAYHAgj/xABFEAACAgEDAQYCBgYHBgcBAAABAgADEQQSITEFBhMiQVEyYRQjQnGBkQcVFlJU0yQzYpKTlNFDY3OCobFTZHKDssHxNP/EABsBAQACAwEBAAAAAAAAAAAAAAABBAIDBQcG/8QANBEBAAIABAMDCgYDAQAAAAAAAAECAwQRIRIxQQUTURQVIjJTYXGRodFCUoHB4fAGcrHS/9oADAMBAAIRAxEAPwDuMBAQEBAQEBAQEBAQEBAQEBAQEBAQEBAQEBAQIfvRrLqqd2mVmsO4Kq1GzkVWMobHwguqDOD1xxncoRtvbl26zaHIViCF0tpOwXBS9Xl+sKoTuUbjnoOMQLV+s1uy4HfkBlRq9KVJxpqbN6q24jNhtULz7ckZgZFnaWq+uKo+UYqKjp3BZAzlGru2lWLVhTjBAbykpngMjtrWXVWbkFzJ4a5VKTYB9cosbCqSWCHIXJ6HAbBBCP1faOuSq1gGd1ISoLo3Ac/QxZvI3Eopuyvrj4cjO4A1naWobxtqmykM9VqLp3LLWLaRuXHLt4b2kqAT5RxkFWDzqdZrFpsqQWFwh8OxNM4yo0e5WG/dhjcrDaxJ5APUGBmJrLlu2CuwI9jkWDTMdxAoKrZ+5uVrfOcAFOSMbWClfaGrK1sa25FRdfDIcWMH8WtfKVIUhCCSAQxG/jkNg0uoFihl3YyR5lZTkEqfKwBHIMC9AQEBAQEBAQLWrv8ADrewgnapcgdTgZwPygQ6941UKLQfEIVhWitko7UqDluODqKwcH1PsQAyre3qV6lznG0LU7FslgCgUHcMoeny9xkC9vUMQA+dzBEwp8zFSw2n7XCsePaBa1HaGl0r3MQqsFay5kqJbCobCWKLknaCf/2BTWd4EVQawWbxaqWQqylQ+oWglgRxyzEZ67fxgVXvFSAzM4xgWIFVmZqTW9ivjHIK02kY/dx14gXW7epBxuYnIXC1u3mLbdvA67uMQPH7R6fYLPFwhXcHKsB/U+Pg5HDeF58HnAPtAyPpdVSBwMByzAKh3MQCzNtAyeFJz68dciA03a9VjitHyzB2XCnBVPD3ENjH+2r+/d8jAxr+8mnQOWZ/Ju3AVWEgKhsJwFz8Kk/hAs395a1tVDu2FbC7+FZlHR6V8y7fKuLw244AHMC4neGlVPiOMjeWCo5wqNaMkYyP6hx06r8xkPQ7w1GwVjxCcOzfVsNvhmnIIIzyNRWRxjBzAoneGosPONrJU9eEfcTYbsDkY58FsAc5BGORkJiAgICAgIFu+oOrI3wsCrDJHBGDyORAi27tacsX2vk4H9fbxgUgEDdgH+jU8j1TPqchkJ2LUCpCnytvTzv5TuZsDnhcueOnT2GAt19gUqnhAPszu2G2xlHOQqhmO1QeijgemIHrV9h02tczh/rU8K5RdYqshUrkorAbtpI3AZxjngYDxb3eoZ95V924WHF1ihmFotXcA2GAdQQDwMkdGOQx9b3bRlrSohAhXr4h+rRXVEUrYpCr4rYGSOTx6gMjS9jUjLAu2XFpPjOV8ZDywQNtUlgSwAAJzn1gV03YFFQC1oVAxtxY+QVq8INktnf4YC7uuB1gVfQUL4NPCkF2oUWFWyQ2/bggnh2yPn6YGA9absWmu3xkUhsMow77QrCsELXnaOKa+g+z8zAsfszp8MuxyGUoQb7T5WRkI+Ljy2MPy9oF5uw6S5codx3bs2OQQ/h7gVzgg+BXx/Z+ZyFs93aMsdrjcr1uBdaAyOzuQwDYbzXWEZ6bzjEBb3doZi5V9xJYsLrByfB9m/8ALU/3PmchQ93NOVZCjFWQUuptsIapTYQpBbkfXWfmP3RgJcQEBAQEBAQEBAQECO1Xa6KxqrDW2jrVXg7f+I5IWvg58xBI6AwLP6usv51Vg2/w1LMK/Tiyzh7fX91SDgqesCUppVFCIqqqjCqoAUAegA4Age4FjWaNLkKWqGU4OD1DDkMpHKsDyCOQYEb4tul4s3XU+loXN1Y/3iD+sUfvKN3TIPLwJWi9bFV0ZWVgGV1IZSp6EEcEQLkBAQEBAQEBAQEBAQECC7194voVRNdNuovYfU6WlGd2b3baDsQerH/qeIFdJTfqkV9QzUIwBOmr3JZ91t3DD08qbcYxuYQJbSaVKkFdSKijoqqAB+AgXoCAgICBE6jsxq2a3SEI7HdZS2RRaeuSBk1uf31HryHwMBidg97qNXqNRpFJTUUYNlLEZ2kDLKRwwBODj5e8DYYCAgICAgICAgWNfq1oqtusOErRrXPsigsT+QMDCs7bRSilX3WB2rQbCXVFViUO7D8OMAEnrxwcBVO3KzatRWwFrX06MVG021obCOCSPKrHJAHGOpAIScBAQEBAQEBA8hhkjIyOSM88/L8IFjUdn1WPXY9aM9ZzVYVG9DjB2v1GQSDjqCRAp2hrRSqsVZtzpUAuM7rGCgnJHGSIEa3eaoP4W1xbvenwm2BvFREs2Bi21nZLEZQDyCemDgL1XbyNcKNlgY2WUA+UjfWm8kgMSqkA4JGM4HBIyEtAQEBAQEC3ehZWAO0kEBsA4Pvg8GBAWd0qjTbR5RXY7Wmta8JXYwQB6F3ZpcFC4Kn4nZvWBfq7uqL0v3+ZbXvBVArtvrNZrd85avkNjjzIp9IE5Ajn7FqJJJuySScaq8DJ54AfA/CBT9R1e9/+b1H8yA/UdXvf/m9R/MgP1HV73/5vUfzID9R1e9/+b1H8yA/UdXvf/m9R/MgP1HV73/5vUfzIEV2j3E0uovrvt+kFq1K141dy4yck7w2/0H2scdIGyU1BFCjOAMDLFjj5sxJP4wLHaOiFyqpZl2uloK4zurYMAcg8ZAgR+o7t12V3VuzMLyzajcEbe7KihiCuAyLUiqRjGPU8wPadgILUtL2Epc+pUeUed6zWQWAyV2seM9cZziBLwEBAQEBAQOfd6n7VXVLXptXVVThn8V6FsZgXHl2bPiQNjqNwK4yc4lE7N27NSwIviuWbAHIUHgdW2gDcepxx6DpkwmGXAQEBAQEBAQEBAQND7RHaX001jXCugBNippansu3O/VmXFbYAX1+HdgDOJRLd9OrBfOcnqcdB8h7/AH/9ukhK7AQEBAQEC1qtQtaPY5wqgsx+QGYGgdr6+012at0JG0tSoUsQVJC4+YbofvPRpoxr3rMRWFnK4NcW3DafBsHcjt19VpanuXbYQcjBA4ZlyASTg7D+RHtnbSZmusozeDXBx7YdZ1iGyTJXICAgICAgICAgYvaetFFT2t0UcD3YnAX8SQPxgc97c1WoWptSiPZawV6dlRfBZuOgOOByP3SFM0YtsSLRwxsuZLBwsW8VxJ038ejdO7XaTX0Um5SlprRnQgghmQNjB59ePuI6qZuidY1V8ata4lq0nWInZMSWsgICAgIEB32cjScdDZUrn2U2L/8Ae384HM+1NBYLrPD1dVa58qfSHUgYHVQODLnleDXC4dPS+DmYuTzFsSbVnaeW6X7gtuvcnXU2sAAqrqWsIQ7t2AeM7vCI/wDTKFZ16rOXymYwNZxuXR1NTkAzNaVgICAgICAgICBA98NM1tNSK9aDxRv8R9uRsfAU+rbtpx7AwS0fXfo8se61xqdKoax3AywIBYkDp6Zly+cicLgrG/i5NuzrzabRMbtg7o9gNoiQ11Ls7Eko/OBs28H2+s/vylEaLmVwLYNeG067t2ElaICAgICBjdo6Nb6rKX+FwVPuPYj5g4I+YgcP7/WUaGxaNWurNloZrHpeoLtBADItiHIYH34OR6TDuImeJspjzTRNfor7A0zka7SPq9p31bL0rUhhgbh4ZIbAJ5z1x7xWkVbcfOWx68Mw68BM1ZWAgICAgICAgIEd292b9JoasEBuHrY9BYpypPy9D8iYHDO9j0VWtp9RqWotceJZnStYEDOwKEo+d3l64wQfXM09xOs21WMPMVpMaw3D9EnYC1b7qr1upsANdi1tXz9vKvzwAo+9z7TOleFOZzMY8xMRpo6pM1YgICAgICBqvfmjS2Io1FVNjJmwGytH2V/aJDe4BAHuM8bSRE2isbprSbzpWN2R3Gvos0lTaZNlZBCJgDaisVxheBznP354yJFbRaNYbMfAtgYk4ducNimTUQEBAQEBAQEBAQNE/SJ3W0eqZbtRQzWKhDWJ4u4Vc+lZG5gfhBz1PGOQmdI3IrNpiI5/39Gz93NPXXpqRSmxNihE2ldqYyq7SMjg+vOSc4OYjdM1ms8MpSEEBAQEBAQLNmlRs7q0OfiyoOeMc568CRMakTpyVo06IMIiqPQKoA/ISUzMzOsrsIICAgICAgICAgIFMQGIFYCAgICAgICAgIDMBAQEBAQEBAQEBAQEBAQEBAQEBAQEDUbtLetmt1NZdTXZYaa/CdvFDaakAYz5kDhzgD4ucjnIZGu1WqC2KviZXIZkp52KKyLK+CGZsuCoyeeMbeQJq77H86NtW4L4Z01g27TcVcWdLFIFJGAcHOSCdqhj1dq6wJXvrcsfDZsaV8YKUNYpxnGC92OPs4yCMMEnRq9QaL2K4sVsVkowVgQuCBs3qOSDlW2nPxgchgJ2nq2LeR0IFf1b6VmyrtR5xap25Gbwy9eAcKBlg9frLVjGamYZZWIqYMFW91NhUrhs1KrgKc5424YEAbX6sM+Q2xfD2bdMzM6tqrayx54IqWpjgHGSdp+GBldha/UWNV49ZXdQrv8AVsgW/am9WDj3ZsEE9CCBjLBPQEBAQEBAQEBAQEBAQEBAQECxqtUK/DyD53FYxj4jnrz04gX4CAgICAgICAgICAgICAgICAgICAgRvbXXTf8AHT/s0CSgICAgICAgICAgICAgICAgICAgICBrHfftkaU6DNbv4urroTaR/XMG2Bs9AfNyM4x0MDZ4CAgICAgICAgICAgICAgICAgIFDAZgY+r0iW+HvXPhuLU+Vi5wf8AqYGRmAzArAQEBAQEBAQEBAQEBAQEBAoYHJ/0h99bl1XgaS5kWrK2MuPNacZH3L0+/M52ZzNovw0nk+y7E7Gwb4He5ius25RPSP5at+2Wu/i7fzH+kr+U4vi7XmXIeyj6/c/bLXfxdv5j/SPKcXxPMuQ9lH1+5+2Wu/i7fzH+keU4vieZch7KPr9z9std/F2/mP8ASPKcXxPMuQ9lH1+7r/cft/6dpEcn6xPq7h/bA+L7iMH8SPSdPAxe8pr1fCdq5GcnmJpHqzvHw/jk2ObnOICAgICAgICAgICAgICBr3fbt76DpHsGPEb6ukf7w+uPYAE/hNOPi93TXq6HZeRnOZmMP8POfh/dnAWYkkkkk8kk5JJ9SfUzivTq1isaRyUhOsEJICBs36P+8H0LVqXOKrcVXew58r/8pP5EyxlsXgv7pcbtzIeVZeeH1q7x+8fr/wB0d5BnYecKwEBAQEBAQEBAQEBAQKEwOEfpC7wfTdWQhzVVmur2Jz5n/Ej8gJx8zi8d9uUPRewsh5Ll9bR6Vt5/aEd2BoarRc15YKnhksLAm1WsCMTlTnAbOB7esww61tEzPRZz+ZxsK1Iwuc8XTXlGsdY+a7d2Mq1JarM31gFq8D6iw/VMOpGQpJz03pMu6jSJjx3+HRrw8/ecScOYiPR26+lHrR79NdvhK9232ElV9VVZfzNaGLMGArrsZd+8ADO1GJX0I+eAvhRFoiPe15TtDEvg3xLxG0V0203mInTSZnbWYiJ683i/sqqptWWFjpWtd1BDhN1djoBuO05O1/T1BicOI1mfdoypnMbFjCisxE2m0W210msfGPD5TC4vd1WttrDPg1o2nDYDG6yoXLW/zAyhx6svHMRgxMzHyYz2naMOtpiOc8WnLSJ4ZmPdPOPdEtcml2YnZ2z9GHeD6VpfBc5towjE9Wq+w3zPGD93znVyuLx00nnDzzt7IeTZjjrHo23j49Y/duktOGQEBAQEBAQEBAQEBA039JneD6LpTUhxbfmtcdVr+23y4OB8z8pVzWLwU0jnLt9hZDynMcVvVrpM++ekOIzkvRNV6vUOquisQr4DqOjYOQD78zKJmNmu2HS1otaN45e79V79YWrlxac2Ab8MCSEOFDAexQEA+wMnit4tXk+Bb0eCNKz4ePPT49V3W6vUIz12WtlvrHG8MCbUVicjgllK5k2m1ZmJn+ywwcHLXit6VjbaNtNOGf26Ldfa1ygKtrgABAM8bVOQv3AnOPcyOO3SWdsnl5trNI15/Pq9WX3qtVxsbBd7Kn35bxV27m9w3w8n5RrbadWNaYFrWw4rGukRO3SddI/6xtTUw2u/+0Hihsg5BdlJOOh3KZFonnLdhXpOtafhnT9dvuke6vbR0OqrvGSo8lqj7VTfEP8AsR8wJng4k4d4sq9o5OM5l7YXXp7p6fZ9Caa4WKroQysAysOhUjII/CdqJiY1h5has1tNbc4XZKCAgICAgICAgICAgcw/TD2Kx8PWrkhQKbRnhQT5WA9BkkH7xKGdw52vD63/ABjOxW1stbrvHx6x8mo6DvCldVVbo7hFRdpI27luss3LknBAtABx9kStTGrWNJdnH7NxMTEtesxGszOvX1axpy5axvv1lip2uvjeIyuR4Io8RSFu3BQPFz+9xjr04z6zHvI4t/DT+W22Rv3PBWY14uLSfV/1+Ef2F4duJtOReG2/GHUNnxLn2E45Qi/B46oDj0E97GjV5uvxbcOnhpPhWNfj6O3xndW7t5CjKqPypQgkbWDaeqnzj+wat6/NvTGSnFjw/umn8pp2diReLWmOevXWNLTbb466T8HjQdtpWlKFbPIGRwrrsOfFxaoIP1g8b148o/CKYkRpzZZjIXve8xMb6aaxOv4dazpPqzw/X55C940yNwtPmZmOUDFvFosU8ADP1GDx9v5c599Xw8Wmey8TTSs15R4+Fonnr+b6KJ29UA4KWndXZV8SjixtSfxx9JH9z58O+r4f3f7k9mY229dpievSKf8An6sHtK99dqx4YdjYVrqRjkjOBjqcDJJ/Ema7a4ltI6ruXpXJZbW+kaazOn95u893+zRpdNTpwxbw0Clj6nqTz6ZJwPadjDpwVirzfN5icxjWxZjTWUjM1cgICAgICAgICAgIGNr9Gt9b1WDKOpRh8iMfnItWLRMSzwsS2FeL0neN4fPHb3ZTaPUW6d+qHytjhkPKsPvGJw8Sk0tNZepZHNVzWBXFr1+k9YR8wWyAgICAgdM/RH3eyW11g6Zr0+ffo7j/AOI/5pfyWF+Of0fHf5Ln+WVpPvt+0fu6mJ0XyCsBAQEBAQEBAQEBAQEDQP0r93/GoGrrX6ykfWY9aM5P90nP3FpTzmFxV446Po/8d7Q7nG7i3q35f7fzy+Tj05b70gICAgZ/YfZT6vUVaevq7YJ/dTqzH7hkzPDpN7RWFTO5uuVwLYtun1npD6I7P0KUVV01jCIoRR8gPU+p+c7laxWIiHl2Li2xcScS/OZ1lkyWsgICAgICAgICAgICAgeLEBBBAIIwQehB9DGhE6bw+f8Avn2CdDq3qAPhn6ylves+mfcHI/D5zi4+H3d9HpvZOejOZeLz60bT8f5QU0umQEBA6/8Aon7v+FQdXYPPcMV+60Z6/wDMRn7gJ1MnhcNeKer4P/I8/wB9jdxSfRrz98/x93QZcfNkBAQEBAQEBAQEBAQEBAx9frForax84GAABlmYnCoo9WJIAHuYGFd2TXqkrOt09LOATtI3hN3VQx68BQT6kTG9K29aNW/AzONga91aa6+Cx+yGi/g6P8MTX3GH+WFjzpnPa2+Z+yGi/g6P8MR3GH+WDzpnPa2+Z+yGi/g6P8MR3GH+WDzpnPa2+ah7oaL+Do/wxJ7jD/LCPOmc9rb5s2jVbLjpmUKNgfTkdGRcK649GUkH7nX2ONqlM67ykIQQEBAQEBAQEBAQEBAQPFtgVSzEBQCzMTgBQMkknoIEV2fWdS66qxSEXP0SthghSMG51PR2BIAPKqccFmACYgICAgIGD2vojcg2ELajC2hyMhbQCBn+yQSrY6qzCBc7M1ovrWwAqeVes/ElinDIceoIIyOD1HBgZUBAQEBAQEBAQEBAQECFf+mWbR//ADVNh/a+9T8Of/DRhz7sMdFYME1AQEBAQEBAh9X/AEa8Xj+quK16j+zbwtd33Hitv/bPAUwJiAgICAgICAgICAgIGq96NRq7dRp9JolwnNmu1DFlVaGBUVo4GTYcsfLyNqnIyDA2XTULWioihVUBFVRgBQMAAegAgXYCAgICAgIFrU0LYj1uoZWBR1IyCpGCCPYgwNe7u94FbVX9mOXN+nQPvdWU2UFsK/mHmIBQMw4JyR1gbNAQEBAQEBAQEBAQAEBAQEBAQEBAQEDEu7Pra6u8qPFrDKlg4bYw8yE+qkgHHuoMDKzArAQEBAQKGBoHZPeGys3PZYSgF/g733rYU1libwcZTwqghZRnKsG9CYGYO91ocqV0rhUSwmq2xi9b/SMWVgKSVA04Y4DcFsFsAsFaO97sCf6OAiWvY24nhLAisArEBSHVs7iMDqAcgA73F6381KFarHZSzbyFFwNleAw2q1QBzkDcfNwAwU7F70WMKqyPEYOtbMxXxLQ2qvoZ69mE+rWlbGA3eVuvRmDdICAgICAgICAgebMYORkYORjOR7Y9YGg9n9kahE0VL12GrT3V2UAtklXqY4tHoKWZkGc5BU9RAktI+usNAey+sNtNp8GkOlngubK+UZdgsFYDc53NyRggK92X1u+pdQbgi1ICr0od2aa9zPcCCLBaLF24OVwcfagbbAQEBAtam9a13OwUZAyT9okAAe5JIAHuYET2P2hRayXKQtuorQ7TYSSqBmVQM7cgMx49CTAp+0IB81LqpvbSLZuUr44JVQ3OQGYAA4PLDOIHjsftmrVtValbBvDsWzeQr07TUzVuueCd9bAjgrg5IIyEh2N2mmqq8VAwG50KuNrAoxXlT0zgMPkwMDPgICAgICAgICBb1F61o9jnCopd29lUZJ/IQIxu3lDJWarw7EDb4W7aGYKrttJ8hLdRnGGzjacBHL3q/olVjAC+ykMvkPheOdG2pxjduCYrfqfTGehIZVvemtPKyWlx4Q2ooOWtdEXaC3A32oPNjrnpzAnEbIBwR8j1geoCAgYfamgF6Bd71lXS1LE27gyMCOGBBBwQcjoT98CP7K7tJprBYt1zeUAo4qwzhdgclawwO0AYBC+UHGeYFxO765y1trAXNqlrOwKLmJIPCgkKTkAk8gE5wIHj9mauCGsD+ANG9gK5spBQ+ddu0thCMgDh2+WAy+z+yUotvsrJAuKu1QCisWKgTeoAzkqqg5J+EdIEhAQEBAQEBAQEDzYgYFWAIIIYEZBB4II9RAjKe7unQ1FayDXnYfFsJwccMxbLgbVwGyBtXGMCB4PdjSkIPCOEUVoPFswFFb1DHm6+Ha6564OPQQPR7t6bIbwjkFWB8Wz4lZHB+L96tW+8Z9TAloCAgICAgICAgICAgICAgICAgICAgICAgIH/2Q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3800" b="1" dirty="0" smtClean="0">
                <a:latin typeface="Arial" pitchFamily="34" charset="0"/>
                <a:cs typeface="Arial" pitchFamily="34" charset="0"/>
              </a:rPr>
              <a:t>Metodologia</a:t>
            </a:r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sz="3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11560" y="1475492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RNA de interferência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611560" y="1988840"/>
            <a:ext cx="65344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err="1">
                <a:latin typeface="Arial" pitchFamily="34" charset="0"/>
                <a:cs typeface="Arial" pitchFamily="34" charset="0"/>
              </a:rPr>
              <a:t>siControl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AAUUCUCCGAACGUGUCACGUdTdT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 err="1">
                <a:latin typeface="Arial" pitchFamily="34" charset="0"/>
                <a:cs typeface="Arial" pitchFamily="34" charset="0"/>
              </a:rPr>
              <a:t>siCtIP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GCUAAAACAGGAACGAAUCdTdT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siMre11: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ACAGGAGAAGAGAUCAACUdTdT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;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 err="1">
                <a:latin typeface="Arial" pitchFamily="34" charset="0"/>
                <a:cs typeface="Arial" pitchFamily="34" charset="0"/>
              </a:rPr>
              <a:t>siSOSS-A:CGUGAUGGCAUGAAUAUUGdTdT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;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siExo1: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UAGUGUUUCAGGAUCAACAUCAUCUdTdT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 err="1">
                <a:latin typeface="Arial" pitchFamily="34" charset="0"/>
                <a:cs typeface="Arial" pitchFamily="34" charset="0"/>
              </a:rPr>
              <a:t>siDNA-PKcs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CUUUAUGGUGGCCAUGGAGdTdT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;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siBRCA1: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GGAACCUGUCTCCACAAAGdTdT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si53BP1: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GGACUCCAGUGUUGUCAUUdTdT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grpSp>
        <p:nvGrpSpPr>
          <p:cNvPr id="23" name="Grupo 22"/>
          <p:cNvGrpSpPr/>
          <p:nvPr/>
        </p:nvGrpSpPr>
        <p:grpSpPr>
          <a:xfrm>
            <a:off x="6732240" y="3148359"/>
            <a:ext cx="2378179" cy="1144737"/>
            <a:chOff x="6431824" y="2860327"/>
            <a:chExt cx="1512184" cy="928713"/>
          </a:xfrm>
        </p:grpSpPr>
        <p:grpSp>
          <p:nvGrpSpPr>
            <p:cNvPr id="17" name="Grupo 16"/>
            <p:cNvGrpSpPr/>
            <p:nvPr/>
          </p:nvGrpSpPr>
          <p:grpSpPr>
            <a:xfrm>
              <a:off x="6431824" y="2860327"/>
              <a:ext cx="1512184" cy="880066"/>
              <a:chOff x="5076056" y="2908974"/>
              <a:chExt cx="1656184" cy="880066"/>
            </a:xfrm>
          </p:grpSpPr>
          <p:pic>
            <p:nvPicPr>
              <p:cNvPr id="18" name="Picture 2" descr="http://www.ufpe.br/biolmol/drosha-acao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86" t="85342" r="37285" b="-93"/>
              <a:stretch/>
            </p:blipFill>
            <p:spPr bwMode="auto">
              <a:xfrm>
                <a:off x="5364088" y="3212976"/>
                <a:ext cx="1001473" cy="5760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Retângulo 18"/>
              <p:cNvSpPr/>
              <p:nvPr/>
            </p:nvSpPr>
            <p:spPr>
              <a:xfrm>
                <a:off x="5076056" y="3068960"/>
                <a:ext cx="288032" cy="720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Retângulo 19"/>
              <p:cNvSpPr/>
              <p:nvPr/>
            </p:nvSpPr>
            <p:spPr>
              <a:xfrm rot="20968514">
                <a:off x="5098370" y="3068366"/>
                <a:ext cx="648072" cy="3040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6084168" y="2908974"/>
                <a:ext cx="648072" cy="3040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2" name="Retângulo 21"/>
            <p:cNvSpPr/>
            <p:nvPr/>
          </p:nvSpPr>
          <p:spPr>
            <a:xfrm>
              <a:off x="7524328" y="3068960"/>
              <a:ext cx="262989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25172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0" descr="data:image/jpeg;base64,/9j/4AAQSkZJRgABAQAAAQABAAD/2wCEAAkGBxMTERUUExIVFRUXFhgUGBgUGBgYFRkYFxIYGBUVFhcYHCggGBolGxUYITEhJSkrLi4uFyAzODUsNzQtLisBCgoKDg0OGxAQGy0kICY3LSwsNC4sLDQ3LSwsLi8sLDQsLCwtNyw0LSwsLCwsNCw1LCwsLCw0LCwsLC0sLCwsLP/AABEIALsBDQMBIgACEQEDEQH/xAAbAAEAAgMBAQAAAAAAAAAAAAAABQcDBAYCAf/EAEgQAAIBAgMFBAUJBAkCBwAAAAECAAMRBBIhBQYTMUEiUWFxBzKBkbIUIzM0UnJzsbMkQqHBFRZDU2KS0dLwY8M1RIKDoqO0/8QAGQEBAAMBAQAAAAAAAAAAAAAAAAIDBAEF/8QAKxEBAQACAQMDAQgDAQAAAAAAAAECEQMSITEEQXEyIlFhcoGRocETFOEF/9oADAMBAAIRAxEAPwC8YiICIiAiIgIiICIiAiIgIiICIiAiIgIiICJyhxeMucpql87ZleiOAgDtlCMArOGW2oZuQuVPZPyrt3G3cJhDpcjMlT92lXYrcGzZmpUgGHLjC4uLEOsichS3mxD1CtOkrhagViq1DlOdwaTFb62UHieqOom1gtqYs0atR6ZD8SmFThVPm1ZKfF7I7VbIzP2l0bLpYQOlicsm08eB9AHuzMAVZSFC1mCE3tcmnTUMbW4gJzdfFXbOO1KYcMACbmlVQvanXfRGOZNaNNLG5vWDcrAh1kTmKm2sWGAGGLDiBTZKgNi7KVBPZOUBWNW+UhrAEieKe18cy3FBRbq1KqM10U6IWBWzFk19bJcWBEDqonN0Np4upTxV6HCZFbhdlySc1QKNVIc5VRrqD69iDbWT3fq1moKa4s+Z+ehyCqwpFhlWzGmEJGUak6DlAkYiICIiAiIgIiICIiAiIgIiICIiAiIgIiICIiAiIgIiIHwCeatQKpZjYKCST0AFyZ7mjt36rX/BqfpmBydfevFVKZrUEpJSBsoqqzOw7zlYBfLXzklunvQ2IY06yKtS2YFL5GtzFjqp15XPWcrhWcbO5f8ALzJ6O2Y4ntdAfhMMuOeXXO6zoiIaiIiAiIgIiICIiAiR7bbw4qtSNUCorKrKb9ktSaqtzawBSm5zcuyRe+k9ttjDixOIogEAi9RNQxIUjXUEg28jA3Ymi+2KAy/PIc2TKFYMSHqCmjALclS7AX5azegIiICIiAiIgIiICIiAiIgIiICIiAmjtz6tX/Bqfpmb00du/Va/4NT9MwVwFKqv9H+sPeI9Hjg4nQg6Hl90zRXCuNnWt/Ed8y+jOky4rUWup7vsmGLCTrxWtERDaREQEREBERAw4vErTQu5sosNASbswVQAASSSQABqSZFU96cOWZTxFKsFAalVBbMlNrqMt7DjJmv6v71pLYnDrUUq4up6eRuCD0IIBBHIia1PY9BSpFJQVvbTlcID7xTT/KIHL7UbZ1V+I7VsxZ37FOvmGfCLSKsop3CmmUYBhqbERWobOYZGq1GL1GS+VrvUrLi6bEEU7EE1sRqvZBA5cju47F7Pw5NPh5mWxZaas5XsgDOeQ7IUAE3AAtpafdjVNnYklaSrmvmKMGRtCx0B5rd2JAuLuSdTDnVN6R7nZ/ESpxa5JqcZVWnVZSxxCVQwtSJys9dACDZswtc3nQ0d5MO4qGm5qGnTNVgisWKhc3YuO0eQsOpAmelsTDrbLSUWII8LMjKB3AGlTsOQyC094bZNGmCEpqAVyED1ctrWA5AHrbn1h182PtNMRT4icszJzVtUYqbMhKkacwZvTDhcMtNcqCwuT1OpNySTqSSSST3zNAREQERECNxm2Fpuy8Ko4RczsgXKl1ZgGuwJNl6A2uL2ExrvHhiB2zcrmtkqZh2ioBULcG6NpzsjHkCZnxmx6NV87oSbAHtOFYC+XMgIViMxIJBIOotIna7bPoswqnK7BSRTNU1AFL5W+aOZPpKguLXDEaiC3Tf/AKyYXMV4wvr0bKbBzo1rH6N7WOuRrXsZ6G8OHNwKlyACQFctcvky5Qt8+bTJ61+kjdl09nYkFaOVrC+UF0YD53UKbEWOIqajln8Bbf8A6tYa4PDNwCARUqBheoKjMGzXDlxcv6x6kwS7ff6y4X++W1s2azcPLkz5uJbLbLY3v1HeJmwW26FVwlOoGbKWtZgQAxXtXHZN1YWNjoZjO72GyZOCuTLky65ctgMtr2tYAWnrC7DoU3V1Q5lBClndrZiSx7TG5OY6nW2nKBr0d6MMyK2crmXMFZWzAWQ6gA/3iAHkSwAJJEYnerCoATVFiEbuGV6lNM12sNGqpccxmGnKe03awoXLwrjLl1eoSFvTICktdQDRpkWtly6W1ng7qYO5JohrqFOZnYEA0zqC1j9DTuTqcuvWBMq1xfv79D7jyn2eaaBQAL2AAFySdO8nUnxM9QE0tt/Vq34VT4DN2Y69RVVmawUAlr8rAXN/ZAruop+Qe6YdwAfla/db4ZF7UwpqK1XDo9Ojc2VyWPmALZR4Xbzk/wCjOtRDMppsKxX6RjcMBqVUWGTvtre3PSd0x4Y/biw4nmrUCgsxAUAkkmwAAuSSeQmDCbQpVfo6iPz9VgeVr8vMe8TjY2YiICJ4pVQwBUgg8iNRPcBERAREQKw2DVHCxLG5Yu5JPMkkkmaW61cNi6VtCHXXwJsR7QSPbJLYVMcCvoPWf8zI3dRAMXT0/fX4xHZh7dUW5ERDcROT2jvRWo4l0NEGktUorgNqq7P+UOGPJTnKWbkVz6XW591N7XyF1w2YAsNKmhyJXdmQ5O0hXDnK2mbiJygdTE5Wtva3EWkKQDmpTptdi1r4tKNSwyi65SxV+8C45zqoCIiAlabIqBnxjtqxq1Lk87B2AHkAAPYJZcrjYtMWxWn9pV+NoU83sh93a4OLpZdGFVdR3FwrD2qSPbLflP7t0wMXTsP7RPjEuCEfT/SREQ0EREBERATS239WrfhVPgM3Zo7d+rV/wan6ZgrjqFhgjrPO4w+eHt+BpDjFv/RxObXyHf5Tb9GVdmqm5vr4fYadZMN9UWDtukjYastRiiGm4ZhqVBUgkCxuR3WN+4zk8XUw9SozV61TioQFb5MwK8Q4cBaK5GbMSyKUa7Xc3GWwHWbbdVw1ZmUOopuSpNgQFOhPQePScxSfK12wYNPjsA+Y5iaVR71NXYs18LRa7WuT11M41oupgcEtPs1yzsrLStRq27QdexZHYUnbGoLi4a6gZowmBwgUO+JAJuQKdKqaR4ld6q0qYsBVojiZWQDzK8pu4TaOGUoDhbMQjLqQEBamyXzE5KamghNjZAg0tMFLG4VqSK2DyqVpK4LkIqvh2Yga9hCQAToHFybwOh2ftjC4ektEVCclkstGp9oqCqqh+bLAqGHZ0sCZvYHeDD1n4dOqGfJxMtmDZcqNyIGoFWnccxnF7Tm6e0KCnOcIVDNoSSeyKTVh17CioNALr2iQNTOg2HhKBprWp0uHxKa6XOgKKLWvYNZVBI1OQdwgeMLvErsi8GqueoaWvDIDqpZl7NQ5rWIOXNlKkG1jJqRmE2DQpFCiMvDXInzlQhU07ABa2XQdnloJJwERECp9jV24GJ7R0Z7e8yO3KrscZTBN+2vxCdDslB8mraDm35mRG69vldHQfSL8Qhh6p1Rae1a1RKRakuZ7qNQWspdQ75QQWyqWbKDc5bDnIOhi9oZvUQh2uM1MrkC0qZKm1U+sxcDXs9c06iIbnK/0htErdaVMWB1ak4zfNk+pxgUs4Kak30IsDPp2pj831dcvFUHsNfIXqBlU57Mcq0m4hsvzhB1FpLbZxFVMppqMmpqNzZVFtQOvXoeXKcvtfexhUVcNWzliqgMg1ZjYAdkcyRJY4XLwjcpPKQo7Q2iwX5qmnLNmpObEmiGUDii4QvV7XJuHpYanZwGPxbrW41HhgUyU4Sk1Q1jYLn7FRjoQOQOhkpsapWakDXULU1uF7r6E2JsbeP8ApN6RSctsevijWpCo1bLlZnz01CatVyUQQgbOoKXc2ByLYHMxHUxEBKt2ViG/bNeVSrbQfbaWlK62ZSXLiuyNalXp/jaFPNfDmN1MSxxlIE/2idB9sS7JTe7yKMVRsoHzqch/1BLkhz093iw4rFJTALsFBNhfqe4DmTp/CauL21QpW4jlb66o/wDtmpvViKaJT4lPPmqBVJbIFbKxzFh4A6dZx286P2Q2MWrYC/0Q8x2eUsww6k8s9LEwWNp1VzU3Dre1x0Pce46j3zYkBuZWpNQJpUxTAcggMXBOVe1mOp0IHsk/IWauk5dwiInHSaO3B+zV/wAGp+mZvTS239WrfhVP0zBVZthHGzrW18x3zZ9GVIrWNxz/ANjTJWxC/wBH3zDp+c+ejusDiAAb6H4Whiwt68Vi7RDmk4QBnymwaxBNuRB0Pt0kDl2iL5MmpJAqBeyFw/YXst+9VAvYmwJt3zpp8Y6G2phtc4W2la4FPrZXC6/PKEzlW0PDLE5dMy6dx8VH2gTY0lKZb6ilnBFbs9nPlL5LHmFFtLnQecTvC1OmeM60a9rinl0sSQDre4uCLg20mPdbbuKxDglEahdgagBWxA0tdu1rYWA6yfRdbR65vTO7bSAJtSJv6q2Fhx2Bylm1PCCkZurG/cJXYzVir8Ya5xboPoqee19cvF4gHgBzFpIxIJEREBERArDbtZ8G1SihpVFYk2W5qIG1AqC+h19uhmPcHCcauHZ6a8M5+HrxSRyIHLLe1zr3dZv7EwqtTrswuWZiSbkkkkkyP3XwijFIQLEVFsbnqwBHtBI9sl7Mk11RakREi1oDezDMVSqrJakSzLUbKjA21zHQMCNL/aOolfbZ3ibEVsop0xc2u7cNPNmY2nYb/YpFfDLUfKhZ2I6FlC2PsDN75we9WKotVzowK2AuLgflLcOTDHtllJfmF9Nz8k6sOPKz8Jbv9otndzBNRw6I7Bm1Jy3yi5vZSeYEk5xO7W3lo4Gg1mqU81QFlIuiU0Z2NmIzBQpFhrbkDOgwO3kq1FRadTtKzhjky5Fy2c2ckBs4sLX53Aldu6dNx7Wav3X2S0SI2nvNg8O/Dr4mnTewbK7WNjex8tD7py9f0vbNp12o1XZQLEVVXiUXUi4Kmndr94Kix7+c4O/la7drPgnqplR1qMzqQ13Ack9pB2hbUXtY259J3exttYfFU+Jh6yVU70N7eBHMe2cXs3CK7Yl37TM73J1OjEDysAB7BOxVy+yL3IwRxGIV7oq02FQgsOIcrXFqfrWvbU2HnLXlT7uYQLi0K3BFRbEHoXAI9oJHtlsRXOHXShN7cYKeHsaa1DUYU1VxdLm7ZmHUAKT525c5Vu8ezTSqIWOe/as3q/dtfUS096NjPiUprTqikUqB7lc9xkZctrj7V7+E53aW4uIrWz4xSQLA8G1vcwncebo7dNvxr+60z005Ju8mOPz1f1jU7uVtAVsKtqS0ihyFUFk0AN1HQEN778+cn5BbpbCfCUmpvWFUl82YLksMqi1rm/Ln4ydkbd94jcem63L+M3/cl/giRu19vYbClRiK6Ui98uc2zZbZreWYe+cttf0r7Pw9VEaoXRwSKtG1RVI5q4BzKdRyBveHHdzR24P2av8AhVP0zNPd7evB40XwuIWpbmBdWHmrAEe6bm3Pq1f8Gp+mYKrepgSNnWuP+GffRpQK4rnzB+EzF8oc7OJJN/Lxnv0ZOxxWvcfhMMeG+qLXnxxcHW2nPu8Z9nis1lJHQE/whsVttPazYSm2HqolSpfVlcsW7mNgSp8G11685n9HdOpVqmsAqU1uCA4Z2JBADIPVHXtdw06yIXHYdsIwNUGo3aN/WJJuSTbmTeYvR7i0XGoBUsTmUi+hGRjY/wDqCn2S68vHcbJlN/MP9T1GN3ePLX5b2+ey4Ymq20KQdqZqKHVRUZSQCEN+1r00Os9rjaRDEVEIUBmIYWUEXBY30BGt5SM8TQG2aBJAqqSrIpANzerk4drcweKnaGna585vwERECtNjY8cCvoeyWHToTNHc3Gh8SosfWU9PtiedlfQYn7z/AJmae4B/a181+MQxyfai54iIbHHb9VgtfCArfMao6f8AT75wu/uIVcQAFsMoOlgPdO339oM1fB2HI1Sf/rnC+kLDN8pBt+6Oomjinjspzys3qrG3GpU6uCplqamzZlzKDZhazC/I+M6KjhUUkqiqSSSVUAktbMTbmTYX8hID0eoVwNMHnc/ynSynP6qtx8EiP6sYPjNXbDUnrMcxqVFFSpe1hlZ7lQBoALADSS8SLr4BK62Vjh+1c+zUqDkOjtLGlU7N/wDOfiVfjaFXLPDHurjg+KUa+up5D+8EtqUpuP8AXE+8vxiXXDnB9L4TIKnvRTNA1sj5QL27N/ztJ1uUqDZVRjsl7sb5R1PcJZhJfKeds8O52HvpSxNUU0p1FJ6tltyv0J7p08pH0ZOfl9PU/vdf8Bl3Ry4zG6hx22dyRW0N3MLXqirXoJWdRlXijOqi9+yjXVTfqBc2HcJKxK03ilTVQAoCgcgBYDyAmttr6vW/CqfAZuTQ299Vr/g1P0zEK4fEDLgCTqPDnMXo7rBsQLA6A87fZMjMR/4T7vzmL0TfXD90/CZpuOPTbpiw4pM5drkmPE+o33T+UyT4RMzarTZ9BThOJlGYDuFo3TtUxKXVQbt6nZP0bdRrOkrbqkI1OjVC025K6klfAMCLjwI9sy7u7qrhmztUNR7EDTKq30JAuSTa4vfrylcy5d6t7PF4vQZ48uN+7zd+f5bGM3ZpVHDlnWwTKqZAqtTDhHF1JJAqNoSVPUGexu7TyOuepd2zFwwVs3DppeygLypLzWw1taTESx7TnsLujRQgipVNmRwCUtmQ0iG0QHXgICL256A6zoYiAiIgV1swD5PW0+1/ORW6J/aU++vxiZdls/yfEetze3PvPKRW5Tt8spXzWzrzv9oQwyfai6oiIbnLb4H57C/+5/25xe/w+eX7olk7c2OMQF7WR0N1a1+fMEdQbDu5Cc1tfcuviKgLVqaqBa4DMfdp+c08XJjJNqOTDK26TO4x/ZF8z+QnQTS2Rs5MPRWklyF6nmSTck+2bsoyu7auxmpIRESLpK82dTXJieyPXqX0H22lhyrtnV3tjNTpUq2/ztCnmm9NLdZQMVTsAO2vT/GJb0pHdKuxxlIEn6RPjEu6HPTzWLy/KVngMGg2aygaZR1PdLNYSuMI2XB1Kb9l0GVlPMEDlL+H3/R3l9v1Qno5w6jGqQNRfv8AsmW2+MUcw/8Ala3vtKs9HdJjjRlFwtyx6KMrAX8zYS2459dZxb6Wk2008fd/rNavtK/qEj3W90lpir4dXtm1A6XNvaOshjljL4Syxys8oyjtCoTYDMfAfmb2HtmbaeY4WtnAB4VTQG+nDPOSCIALAADuHKYdo0S9Gog5sjKPMqQPznMspb2mjHGyd7tXmNwy/wBHEBRbSafovpAYm4HQ/CZu4quBgnR7q6mxVtCD4iYvRhhnNcuFPDUG7fukkWCg9TqT4W8pqy+iqMfqiz5rV8aq9bnuH/NJ7xVZVXtdenU+UhUpl2si27+dlHeT3+Ez8eEve+F3JnZ2nlnfFvUYIDlzG2nO3U38v5SYUWFpH7LwpUszDW+UeQOp9p/ISRnOSzep4d4pdbvkiIlawiIgIiDArHZeNBw9cZeRYc/EyI3OxObF0hb99fiEmdl4ZBRrA6Fi2l+epmhuts7h4qmSpBzr1/xjxk/8eXnV/Z5U9TwXOYzOb+Z9624kK+9GGFQpmYlWZXIpvZCt9X7Oi9lu36unPlJLZ2LFajTqqCBURagDWuA6hgDbS+sg9VsREQEREBERASttnY0WxQsey9QdPttLJld7O2YR8pujgu9Qi4Ot3blp4xrajnuM1tze6+JBxdIWP0qfqCXRKj3c2JUTFU2NKoLVENyptbOPCW5O2ac9NZcbomvisBSqfSUqb/fVW/MTYicaGLD4ZKYyoiovcgCj3CZYiAiIgInirVVeZAmhW2oL2QEny/IDUyWOFy8I5ZzHy3a1JDq6qbfaANvfNLE7SC6IPAd3kB1mMYWrU1c5R46n2AaCb2GwaJyGvedT7+nsk9Y4+e6G8svHZoUcC9Q5qhIH/wAj/tH8fKSlGkFFlFhPcSGWdy8pY4THwRESKZERAREQERECutki9CsSO0pYa8wQT7po7tVScRTuSTnW19eTgn+AJ9k77GbAo1CzWZC3rFGK5vEjlfxtefNlbu4fDnNTTt8szEs1vC+g9lpV08m/Pb5eRP8AzdcuOWp2u/Hfztk/oHD3zcJb3v172Nufq3duzy7R0m9h6KoqogCqoCqByAAsAPCwmSJa9ciIgIiICIiAnl2AFyQB4z1IHfhrYGoR9ql/+ineNyeUOXK4YXKe0tTHHX7S+8T0lUHkQfI3lebaOShTZNCbXPs8ZKbgNc1O+wv79P5zn+Tjt1N7+P8ArzvT+t5uTlmGeMk/DK32/LHZxNZ8SelNz7gPzmM1ax5Uwv3mB/KTmL0rlG7MdSsq8yBNM4Wq3rVAPBR/PSeqey0HPM3mf5C07rGea5vK+I+VdqKNFBY/85Dn/CY89d+S5B46f6n+AkhSpKuiqB5C09x1SeI50W+ajqeyxzdi3loPfz/jN2jRVRZVA8v598yROXK3ylMZPBERIpEREBERAREQEREBERAREQEREBERAREQEREBMWJoLURkcBlYWIPIgzLEDnMXuhTcBTWrBByW6G3gCUJ995K7I2TSw6Zaa2ubkk3Zj4n+XKb0SMxk8K8eHDG7xnciIklhERAREQEREBERATVxCG5ILai2moHKbUQI4IQRfiEEA9TbW9tfKfagNyRxBcclHIm/jJCIEf2hfWodLchp4jXnPIUhedQefO3vklEDSwgbMLl+XJgLdP46zdiIH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2" descr="data:image/jpeg;base64,/9j/4AAQSkZJRgABAQAAAQABAAD/2wCEAAkGBxMTERUUExIVFRUXFhgUGBgUGBgYFRkYFxIYGBUVFhcYHCggGBolGxUYITEhJSkrLi4uFyAzODUsNzQtLisBCgoKDg0OGxAQGy0kICY3LSwsNC4sLDQ3LSwsLi8sLDQsLCwtNyw0LSwsLCwsNCw1LCwsLCw0LCwsLC0sLCwsLP/AABEIALsBDQMBIgACEQEDEQH/xAAbAAEAAgMBAQAAAAAAAAAAAAAABQcDBAYCAf/EAEgQAAIBAgMFBAUJBAkCBwAAAAECAAMRBBIhBQYTMUEiUWFxBzKBkbIUIzM0UnJzsbMkQqHBFRZDU2KS0dLwY8M1RIKDoqO0/8QAGQEBAAMBAQAAAAAAAAAAAAAAAAIDBAEF/8QAKxEBAQACAQMDAQgDAQAAAAAAAAECEQMSITEEQXEyIlFhcoGRocETFOEF/9oADAMBAAIRAxEAPwC8YiICIiAiIgIiICIiAiIgIiICIiAiIgIiICJyhxeMucpql87ZleiOAgDtlCMArOGW2oZuQuVPZPyrt3G3cJhDpcjMlT92lXYrcGzZmpUgGHLjC4uLEOsichS3mxD1CtOkrhagViq1DlOdwaTFb62UHieqOom1gtqYs0atR6ZD8SmFThVPm1ZKfF7I7VbIzP2l0bLpYQOlicsm08eB9AHuzMAVZSFC1mCE3tcmnTUMbW4gJzdfFXbOO1KYcMACbmlVQvanXfRGOZNaNNLG5vWDcrAh1kTmKm2sWGAGGLDiBTZKgNi7KVBPZOUBWNW+UhrAEieKe18cy3FBRbq1KqM10U6IWBWzFk19bJcWBEDqonN0Np4upTxV6HCZFbhdlySc1QKNVIc5VRrqD69iDbWT3fq1moKa4s+Z+ehyCqwpFhlWzGmEJGUak6DlAkYiICIiAiIgIiICIiAiIgIiICIiAiIgIiICIiAiIgIiIHwCeatQKpZjYKCST0AFyZ7mjt36rX/BqfpmBydfevFVKZrUEpJSBsoqqzOw7zlYBfLXzklunvQ2IY06yKtS2YFL5GtzFjqp15XPWcrhWcbO5f8ALzJ6O2Y4ntdAfhMMuOeXXO6zoiIaiIiAiIgIiICIiAiR7bbw4qtSNUCorKrKb9ktSaqtzawBSm5zcuyRe+k9ttjDixOIogEAi9RNQxIUjXUEg28jA3Ymi+2KAy/PIc2TKFYMSHqCmjALclS7AX5azegIiICIiAiIgIiICIiAiIgIiICIiAmjtz6tX/Bqfpmb00du/Va/4NT9MwVwFKqv9H+sPeI9Hjg4nQg6Hl90zRXCuNnWt/Ed8y+jOky4rUWup7vsmGLCTrxWtERDaREQEREBERAw4vErTQu5sosNASbswVQAASSSQABqSZFU96cOWZTxFKsFAalVBbMlNrqMt7DjJmv6v71pLYnDrUUq4up6eRuCD0IIBBHIia1PY9BSpFJQVvbTlcID7xTT/KIHL7UbZ1V+I7VsxZ37FOvmGfCLSKsop3CmmUYBhqbERWobOYZGq1GL1GS+VrvUrLi6bEEU7EE1sRqvZBA5cju47F7Pw5NPh5mWxZaas5XsgDOeQ7IUAE3AAtpafdjVNnYklaSrmvmKMGRtCx0B5rd2JAuLuSdTDnVN6R7nZ/ESpxa5JqcZVWnVZSxxCVQwtSJys9dACDZswtc3nQ0d5MO4qGm5qGnTNVgisWKhc3YuO0eQsOpAmelsTDrbLSUWII8LMjKB3AGlTsOQyC094bZNGmCEpqAVyED1ctrWA5AHrbn1h182PtNMRT4icszJzVtUYqbMhKkacwZvTDhcMtNcqCwuT1OpNySTqSSSST3zNAREQERECNxm2Fpuy8Ko4RczsgXKl1ZgGuwJNl6A2uL2ExrvHhiB2zcrmtkqZh2ioBULcG6NpzsjHkCZnxmx6NV87oSbAHtOFYC+XMgIViMxIJBIOotIna7bPoswqnK7BSRTNU1AFL5W+aOZPpKguLXDEaiC3Tf/AKyYXMV4wvr0bKbBzo1rH6N7WOuRrXsZ6G8OHNwKlyACQFctcvky5Qt8+bTJ61+kjdl09nYkFaOVrC+UF0YD53UKbEWOIqajln8Bbf8A6tYa4PDNwCARUqBheoKjMGzXDlxcv6x6kwS7ff6y4X++W1s2azcPLkz5uJbLbLY3v1HeJmwW26FVwlOoGbKWtZgQAxXtXHZN1YWNjoZjO72GyZOCuTLky65ctgMtr2tYAWnrC7DoU3V1Q5lBClndrZiSx7TG5OY6nW2nKBr0d6MMyK2crmXMFZWzAWQ6gA/3iAHkSwAJJEYnerCoATVFiEbuGV6lNM12sNGqpccxmGnKe03awoXLwrjLl1eoSFvTICktdQDRpkWtly6W1ng7qYO5JohrqFOZnYEA0zqC1j9DTuTqcuvWBMq1xfv79D7jyn2eaaBQAL2AAFySdO8nUnxM9QE0tt/Vq34VT4DN2Y69RVVmawUAlr8rAXN/ZAruop+Qe6YdwAfla/db4ZF7UwpqK1XDo9Ojc2VyWPmALZR4Xbzk/wCjOtRDMppsKxX6RjcMBqVUWGTvtre3PSd0x4Y/biw4nmrUCgsxAUAkkmwAAuSSeQmDCbQpVfo6iPz9VgeVr8vMe8TjY2YiICJ4pVQwBUgg8iNRPcBERAREQKw2DVHCxLG5Yu5JPMkkkmaW61cNi6VtCHXXwJsR7QSPbJLYVMcCvoPWf8zI3dRAMXT0/fX4xHZh7dUW5ERDcROT2jvRWo4l0NEGktUorgNqq7P+UOGPJTnKWbkVz6XW591N7XyF1w2YAsNKmhyJXdmQ5O0hXDnK2mbiJygdTE5Wtva3EWkKQDmpTptdi1r4tKNSwyi65SxV+8C45zqoCIiAlabIqBnxjtqxq1Lk87B2AHkAAPYJZcrjYtMWxWn9pV+NoU83sh93a4OLpZdGFVdR3FwrD2qSPbLflP7t0wMXTsP7RPjEuCEfT/SREQ0EREBERATS239WrfhVPgM3Zo7d+rV/wan6ZgrjqFhgjrPO4w+eHt+BpDjFv/RxObXyHf5Tb9GVdmqm5vr4fYadZMN9UWDtukjYastRiiGm4ZhqVBUgkCxuR3WN+4zk8XUw9SozV61TioQFb5MwK8Q4cBaK5GbMSyKUa7Xc3GWwHWbbdVw1ZmUOopuSpNgQFOhPQePScxSfK12wYNPjsA+Y5iaVR71NXYs18LRa7WuT11M41oupgcEtPs1yzsrLStRq27QdexZHYUnbGoLi4a6gZowmBwgUO+JAJuQKdKqaR4ld6q0qYsBVojiZWQDzK8pu4TaOGUoDhbMQjLqQEBamyXzE5KamghNjZAg0tMFLG4VqSK2DyqVpK4LkIqvh2Yga9hCQAToHFybwOh2ftjC4ektEVCclkstGp9oqCqqh+bLAqGHZ0sCZvYHeDD1n4dOqGfJxMtmDZcqNyIGoFWnccxnF7Tm6e0KCnOcIVDNoSSeyKTVh17CioNALr2iQNTOg2HhKBprWp0uHxKa6XOgKKLWvYNZVBI1OQdwgeMLvErsi8GqueoaWvDIDqpZl7NQ5rWIOXNlKkG1jJqRmE2DQpFCiMvDXInzlQhU07ABa2XQdnloJJwERECp9jV24GJ7R0Z7e8yO3KrscZTBN+2vxCdDslB8mraDm35mRG69vldHQfSL8Qhh6p1Rae1a1RKRakuZ7qNQWspdQ75QQWyqWbKDc5bDnIOhi9oZvUQh2uM1MrkC0qZKm1U+sxcDXs9c06iIbnK/0htErdaVMWB1ak4zfNk+pxgUs4Kak30IsDPp2pj831dcvFUHsNfIXqBlU57Mcq0m4hsvzhB1FpLbZxFVMppqMmpqNzZVFtQOvXoeXKcvtfexhUVcNWzliqgMg1ZjYAdkcyRJY4XLwjcpPKQo7Q2iwX5qmnLNmpObEmiGUDii4QvV7XJuHpYanZwGPxbrW41HhgUyU4Sk1Q1jYLn7FRjoQOQOhkpsapWakDXULU1uF7r6E2JsbeP8ApN6RSctsevijWpCo1bLlZnz01CatVyUQQgbOoKXc2ByLYHMxHUxEBKt2ViG/bNeVSrbQfbaWlK62ZSXLiuyNalXp/jaFPNfDmN1MSxxlIE/2idB9sS7JTe7yKMVRsoHzqch/1BLkhz093iw4rFJTALsFBNhfqe4DmTp/CauL21QpW4jlb66o/wDtmpvViKaJT4lPPmqBVJbIFbKxzFh4A6dZx286P2Q2MWrYC/0Q8x2eUsww6k8s9LEwWNp1VzU3Dre1x0Pce46j3zYkBuZWpNQJpUxTAcggMXBOVe1mOp0IHsk/IWauk5dwiInHSaO3B+zV/wAGp+mZvTS239WrfhVP0zBVZthHGzrW18x3zZ9GVIrWNxz/ANjTJWxC/wBH3zDp+c+ejusDiAAb6H4Whiwt68Vi7RDmk4QBnymwaxBNuRB0Pt0kDl2iL5MmpJAqBeyFw/YXst+9VAvYmwJt3zpp8Y6G2phtc4W2la4FPrZXC6/PKEzlW0PDLE5dMy6dx8VH2gTY0lKZb6ilnBFbs9nPlL5LHmFFtLnQecTvC1OmeM60a9rinl0sSQDre4uCLg20mPdbbuKxDglEahdgagBWxA0tdu1rYWA6yfRdbR65vTO7bSAJtSJv6q2Fhx2Bylm1PCCkZurG/cJXYzVir8Ya5xboPoqee19cvF4gHgBzFpIxIJEREBERArDbtZ8G1SihpVFYk2W5qIG1AqC+h19uhmPcHCcauHZ6a8M5+HrxSRyIHLLe1zr3dZv7EwqtTrswuWZiSbkkkkkyP3XwijFIQLEVFsbnqwBHtBI9sl7Mk11RakREi1oDezDMVSqrJakSzLUbKjA21zHQMCNL/aOolfbZ3ibEVsop0xc2u7cNPNmY2nYb/YpFfDLUfKhZ2I6FlC2PsDN75we9WKotVzowK2AuLgflLcOTDHtllJfmF9Nz8k6sOPKz8Jbv9otndzBNRw6I7Bm1Jy3yi5vZSeYEk5xO7W3lo4Gg1mqU81QFlIuiU0Z2NmIzBQpFhrbkDOgwO3kq1FRadTtKzhjky5Fy2c2ckBs4sLX53Aldu6dNx7Wav3X2S0SI2nvNg8O/Dr4mnTewbK7WNjex8tD7py9f0vbNp12o1XZQLEVVXiUXUi4Kmndr94Kix7+c4O/la7drPgnqplR1qMzqQ13Ack9pB2hbUXtY259J3exttYfFU+Jh6yVU70N7eBHMe2cXs3CK7Yl37TM73J1OjEDysAB7BOxVy+yL3IwRxGIV7oq02FQgsOIcrXFqfrWvbU2HnLXlT7uYQLi0K3BFRbEHoXAI9oJHtlsRXOHXShN7cYKeHsaa1DUYU1VxdLm7ZmHUAKT525c5Vu8ezTSqIWOe/as3q/dtfUS096NjPiUprTqikUqB7lc9xkZctrj7V7+E53aW4uIrWz4xSQLA8G1vcwncebo7dNvxr+60z005Ju8mOPz1f1jU7uVtAVsKtqS0ihyFUFk0AN1HQEN778+cn5BbpbCfCUmpvWFUl82YLksMqi1rm/Ln4ydkbd94jcem63L+M3/cl/giRu19vYbClRiK6Ui98uc2zZbZreWYe+cttf0r7Pw9VEaoXRwSKtG1RVI5q4BzKdRyBveHHdzR24P2av8AhVP0zNPd7evB40XwuIWpbmBdWHmrAEe6bm3Pq1f8Gp+mYKrepgSNnWuP+GffRpQK4rnzB+EzF8oc7OJJN/Lxnv0ZOxxWvcfhMMeG+qLXnxxcHW2nPu8Z9nis1lJHQE/whsVttPazYSm2HqolSpfVlcsW7mNgSp8G11685n9HdOpVqmsAqU1uCA4Z2JBADIPVHXtdw06yIXHYdsIwNUGo3aN/WJJuSTbmTeYvR7i0XGoBUsTmUi+hGRjY/wDqCn2S68vHcbJlN/MP9T1GN3ePLX5b2+ey4Ymq20KQdqZqKHVRUZSQCEN+1r00Os9rjaRDEVEIUBmIYWUEXBY30BGt5SM8TQG2aBJAqqSrIpANzerk4drcweKnaGna585vwERECtNjY8cCvoeyWHToTNHc3Gh8SosfWU9PtiedlfQYn7z/AJmae4B/a181+MQxyfai54iIbHHb9VgtfCArfMao6f8AT75wu/uIVcQAFsMoOlgPdO339oM1fB2HI1Sf/rnC+kLDN8pBt+6Oomjinjspzys3qrG3GpU6uCplqamzZlzKDZhazC/I+M6KjhUUkqiqSSSVUAktbMTbmTYX8hID0eoVwNMHnc/ynSynP6qtx8EiP6sYPjNXbDUnrMcxqVFFSpe1hlZ7lQBoALADSS8SLr4BK62Vjh+1c+zUqDkOjtLGlU7N/wDOfiVfjaFXLPDHurjg+KUa+up5D+8EtqUpuP8AXE+8vxiXXDnB9L4TIKnvRTNA1sj5QL27N/ztJ1uUqDZVRjsl7sb5R1PcJZhJfKeds8O52HvpSxNUU0p1FJ6tltyv0J7p08pH0ZOfl9PU/vdf8Bl3Ry4zG6hx22dyRW0N3MLXqirXoJWdRlXijOqi9+yjXVTfqBc2HcJKxK03ilTVQAoCgcgBYDyAmttr6vW/CqfAZuTQ299Vr/g1P0zEK4fEDLgCTqPDnMXo7rBsQLA6A87fZMjMR/4T7vzmL0TfXD90/CZpuOPTbpiw4pM5drkmPE+o33T+UyT4RMzarTZ9BThOJlGYDuFo3TtUxKXVQbt6nZP0bdRrOkrbqkI1OjVC025K6klfAMCLjwI9sy7u7qrhmztUNR7EDTKq30JAuSTa4vfrylcy5d6t7PF4vQZ48uN+7zd+f5bGM3ZpVHDlnWwTKqZAqtTDhHF1JJAqNoSVPUGexu7TyOuepd2zFwwVs3DppeygLypLzWw1taTESx7TnsLujRQgipVNmRwCUtmQ0iG0QHXgICL256A6zoYiAiIgV1swD5PW0+1/ORW6J/aU++vxiZdls/yfEetze3PvPKRW5Tt8spXzWzrzv9oQwyfai6oiIbnLb4H57C/+5/25xe/w+eX7olk7c2OMQF7WR0N1a1+fMEdQbDu5Cc1tfcuviKgLVqaqBa4DMfdp+c08XJjJNqOTDK26TO4x/ZF8z+QnQTS2Rs5MPRWklyF6nmSTck+2bsoyu7auxmpIRESLpK82dTXJieyPXqX0H22lhyrtnV3tjNTpUq2/ztCnmm9NLdZQMVTsAO2vT/GJb0pHdKuxxlIEn6RPjEu6HPTzWLy/KVngMGg2aygaZR1PdLNYSuMI2XB1Kb9l0GVlPMEDlL+H3/R3l9v1Qno5w6jGqQNRfv8AsmW2+MUcw/8Ala3vtKs9HdJjjRlFwtyx6KMrAX8zYS2459dZxb6Wk2008fd/rNavtK/qEj3W90lpir4dXtm1A6XNvaOshjljL4Syxys8oyjtCoTYDMfAfmb2HtmbaeY4WtnAB4VTQG+nDPOSCIALAADuHKYdo0S9Gog5sjKPMqQPznMspb2mjHGyd7tXmNwy/wBHEBRbSafovpAYm4HQ/CZu4quBgnR7q6mxVtCD4iYvRhhnNcuFPDUG7fukkWCg9TqT4W8pqy+iqMfqiz5rV8aq9bnuH/NJ7xVZVXtdenU+UhUpl2si27+dlHeT3+Ez8eEve+F3JnZ2nlnfFvUYIDlzG2nO3U38v5SYUWFpH7LwpUszDW+UeQOp9p/ISRnOSzep4d4pdbvkiIlawiIgIiDArHZeNBw9cZeRYc/EyI3OxObF0hb99fiEmdl4ZBRrA6Fi2l+epmhuts7h4qmSpBzr1/xjxk/8eXnV/Z5U9TwXOYzOb+Z9624kK+9GGFQpmYlWZXIpvZCt9X7Oi9lu36unPlJLZ2LFajTqqCBURagDWuA6hgDbS+sg9VsREQEREBERASttnY0WxQsey9QdPttLJld7O2YR8pujgu9Qi4Ot3blp4xrajnuM1tze6+JBxdIWP0qfqCXRKj3c2JUTFU2NKoLVENyptbOPCW5O2ac9NZcbomvisBSqfSUqb/fVW/MTYicaGLD4ZKYyoiovcgCj3CZYiAiIgInirVVeZAmhW2oL2QEny/IDUyWOFy8I5ZzHy3a1JDq6qbfaANvfNLE7SC6IPAd3kB1mMYWrU1c5R46n2AaCb2GwaJyGvedT7+nsk9Y4+e6G8svHZoUcC9Q5qhIH/wAj/tH8fKSlGkFFlFhPcSGWdy8pY4THwRESKZERAREQERECutki9CsSO0pYa8wQT7po7tVScRTuSTnW19eTgn+AJ9k77GbAo1CzWZC3rFGK5vEjlfxtefNlbu4fDnNTTt8szEs1vC+g9lpV08m/Pb5eRP8AzdcuOWp2u/Hfztk/oHD3zcJb3v172Nufq3duzy7R0m9h6KoqogCqoCqByAAsAPCwmSJa9ciIgIiICIiAnl2AFyQB4z1IHfhrYGoR9ql/+ineNyeUOXK4YXKe0tTHHX7S+8T0lUHkQfI3lebaOShTZNCbXPs8ZKbgNc1O+wv79P5zn+Tjt1N7+P8ArzvT+t5uTlmGeMk/DK32/LHZxNZ8SelNz7gPzmM1ax5Uwv3mB/KTmL0rlG7MdSsq8yBNM4Wq3rVAPBR/PSeqey0HPM3mf5C07rGea5vK+I+VdqKNFBY/85Dn/CY89d+S5B46f6n+AkhSpKuiqB5C09x1SeI50W+ajqeyxzdi3loPfz/jN2jRVRZVA8v598yROXK3ylMZPBERIpEREBERAREQEREBERAREQEREBERAREQEREBMWJoLURkcBlYWIPIgzLEDnMXuhTcBTWrBByW6G3gCUJ995K7I2TSw6Zaa2ubkk3Zj4n+XKb0SMxk8K8eHDG7xnciIklhERAREQEREBERATVxCG5ILai2moHKbUQI4IQRfiEEA9TbW9tfKfagNyRxBcclHIm/jJCIEf2hfWodLchp4jXnPIUhedQefO3vklEDSwgbMLl+XJgLdP46zdiIH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4" descr="data:image/jpeg;base64,/9j/4AAQSkZJRgABAQAAAQABAAD/2wCEAAkGBxQQEBAQEBERFRQVFhcQEBAUEBYVFBcQFxUXGBkWFhMYHSkgGBsmHBMWIjEjJSkrMjouFyEzRDMsQygvLisBCgoKDg0OGxAQGiwkICUuLDMvLCwuNzc0LC8yNCwsLiw0LCwsLCw0Ly80LCwvLywsLCwtNDctLCwsLCw0MCwsLP/AABEIASgAqgMBEQACEQEDEQH/xAAcAAEAAQUBAQAAAAAAAAAAAAAABQEDBAYHAgj/xABFEAACAgEDAQYCBgYHBgcBAAABAgADEQQSITEFBhMiQVEyYRQjQnGBkQcVFlJU0yQzYpKTlNFDY3OCobFTZHKDssHxNP/EABsBAQACAwEBAAAAAAAAAAAAAAABBAIDBQcG/8QANBEBAAIABAMDCgYDAQAAAAAAAAECAwQRIRIxQQUTURQVIjJTYXGRodFCUoHB4fAGcrHS/9oADAMBAAIRAxEAPwDuMBAQEBAQEBAQEBAQEBAQEBAQEBAQEBAQEBAQIfvRrLqqd2mVmsO4Kq1GzkVWMobHwguqDOD1xxncoRtvbl26zaHIViCF0tpOwXBS9Xl+sKoTuUbjnoOMQLV+s1uy4HfkBlRq9KVJxpqbN6q24jNhtULz7ckZgZFnaWq+uKo+UYqKjp3BZAzlGru2lWLVhTjBAbykpngMjtrWXVWbkFzJ4a5VKTYB9cosbCqSWCHIXJ6HAbBBCP1faOuSq1gGd1ISoLo3Ac/QxZvI3Eopuyvrj4cjO4A1naWobxtqmykM9VqLp3LLWLaRuXHLt4b2kqAT5RxkFWDzqdZrFpsqQWFwh8OxNM4yo0e5WG/dhjcrDaxJ5APUGBmJrLlu2CuwI9jkWDTMdxAoKrZ+5uVrfOcAFOSMbWClfaGrK1sa25FRdfDIcWMH8WtfKVIUhCCSAQxG/jkNg0uoFihl3YyR5lZTkEqfKwBHIMC9AQEBAQEBAQLWrv8ADrewgnapcgdTgZwPygQ6941UKLQfEIVhWitko7UqDluODqKwcH1PsQAyre3qV6lznG0LU7FslgCgUHcMoeny9xkC9vUMQA+dzBEwp8zFSw2n7XCsePaBa1HaGl0r3MQqsFay5kqJbCobCWKLknaCf/2BTWd4EVQawWbxaqWQqylQ+oWglgRxyzEZ67fxgVXvFSAzM4xgWIFVmZqTW9ivjHIK02kY/dx14gXW7epBxuYnIXC1u3mLbdvA67uMQPH7R6fYLPFwhXcHKsB/U+Pg5HDeF58HnAPtAyPpdVSBwMByzAKh3MQCzNtAyeFJz68dciA03a9VjitHyzB2XCnBVPD3ENjH+2r+/d8jAxr+8mnQOWZ/Ju3AVWEgKhsJwFz8Kk/hAs395a1tVDu2FbC7+FZlHR6V8y7fKuLw244AHMC4neGlVPiOMjeWCo5wqNaMkYyP6hx06r8xkPQ7w1GwVjxCcOzfVsNvhmnIIIzyNRWRxjBzAoneGosPONrJU9eEfcTYbsDkY58FsAc5BGORkJiAgICAgIFu+oOrI3wsCrDJHBGDyORAi27tacsX2vk4H9fbxgUgEDdgH+jU8j1TPqchkJ2LUCpCnytvTzv5TuZsDnhcueOnT2GAt19gUqnhAPszu2G2xlHOQqhmO1QeijgemIHrV9h02tczh/rU8K5RdYqshUrkorAbtpI3AZxjngYDxb3eoZ95V924WHF1ihmFotXcA2GAdQQDwMkdGOQx9b3bRlrSohAhXr4h+rRXVEUrYpCr4rYGSOTx6gMjS9jUjLAu2XFpPjOV8ZDywQNtUlgSwAAJzn1gV03YFFQC1oVAxtxY+QVq8INktnf4YC7uuB1gVfQUL4NPCkF2oUWFWyQ2/bggnh2yPn6YGA9absWmu3xkUhsMow77QrCsELXnaOKa+g+z8zAsfszp8MuxyGUoQb7T5WRkI+Ljy2MPy9oF5uw6S5codx3bs2OQQ/h7gVzgg+BXx/Z+ZyFs93aMsdrjcr1uBdaAyOzuQwDYbzXWEZ6bzjEBb3doZi5V9xJYsLrByfB9m/8ALU/3PmchQ93NOVZCjFWQUuptsIapTYQpBbkfXWfmP3RgJcQEBAQEBAQEBAQECO1Xa6KxqrDW2jrVXg7f+I5IWvg58xBI6AwLP6usv51Vg2/w1LMK/Tiyzh7fX91SDgqesCUppVFCIqqqjCqoAUAegA4Age4FjWaNLkKWqGU4OD1DDkMpHKsDyCOQYEb4tul4s3XU+loXN1Y/3iD+sUfvKN3TIPLwJWi9bFV0ZWVgGV1IZSp6EEcEQLkBAQEBAQEBAQEBAQECC7194voVRNdNuovYfU6WlGd2b3baDsQerH/qeIFdJTfqkV9QzUIwBOmr3JZ91t3DD08qbcYxuYQJbSaVKkFdSKijoqqAB+AgXoCAgICBE6jsxq2a3SEI7HdZS2RRaeuSBk1uf31HryHwMBidg97qNXqNRpFJTUUYNlLEZ2kDLKRwwBODj5e8DYYCAgICAgICAgWNfq1oqtusOErRrXPsigsT+QMDCs7bRSilX3WB2rQbCXVFViUO7D8OMAEnrxwcBVO3KzatRWwFrX06MVG021obCOCSPKrHJAHGOpAIScBAQEBAQEBA8hhkjIyOSM88/L8IFjUdn1WPXY9aM9ZzVYVG9DjB2v1GQSDjqCRAp2hrRSqsVZtzpUAuM7rGCgnJHGSIEa3eaoP4W1xbvenwm2BvFREs2Bi21nZLEZQDyCemDgL1XbyNcKNlgY2WUA+UjfWm8kgMSqkA4JGM4HBIyEtAQEBAQEC3ehZWAO0kEBsA4Pvg8GBAWd0qjTbR5RXY7Wmta8JXYwQB6F3ZpcFC4Kn4nZvWBfq7uqL0v3+ZbXvBVArtvrNZrd85avkNjjzIp9IE5Ajn7FqJJJuySScaq8DJ54AfA/CBT9R1e9/+b1H8yA/UdXvf/m9R/MgP1HV73/5vUfzID9R1e9/+b1H8yA/UdXvf/m9R/MgP1HV73/5vUfzIEV2j3E0uovrvt+kFq1K141dy4yck7w2/0H2scdIGyU1BFCjOAMDLFjj5sxJP4wLHaOiFyqpZl2uloK4zurYMAcg8ZAgR+o7t12V3VuzMLyzajcEbe7KihiCuAyLUiqRjGPU8wPadgILUtL2Epc+pUeUed6zWQWAyV2seM9cZziBLwEBAQEBAQOfd6n7VXVLXptXVVThn8V6FsZgXHl2bPiQNjqNwK4yc4lE7N27NSwIviuWbAHIUHgdW2gDcepxx6DpkwmGXAQEBAQEBAQEBAQND7RHaX001jXCugBNippansu3O/VmXFbYAX1+HdgDOJRLd9OrBfOcnqcdB8h7/AH/9ukhK7AQEBAQEC1qtQtaPY5wqgsx+QGYGgdr6+012at0JG0tSoUsQVJC4+YbofvPRpoxr3rMRWFnK4NcW3DafBsHcjt19VpanuXbYQcjBA4ZlyASTg7D+RHtnbSZmusozeDXBx7YdZ1iGyTJXICAgICAgICAgYvaetFFT2t0UcD3YnAX8SQPxgc97c1WoWptSiPZawV6dlRfBZuOgOOByP3SFM0YtsSLRwxsuZLBwsW8VxJ038ejdO7XaTX0Um5SlprRnQgghmQNjB59ePuI6qZuidY1V8ata4lq0nWInZMSWsgICAgIEB32cjScdDZUrn2U2L/8Ae384HM+1NBYLrPD1dVa58qfSHUgYHVQODLnleDXC4dPS+DmYuTzFsSbVnaeW6X7gtuvcnXU2sAAqrqWsIQ7t2AeM7vCI/wDTKFZ16rOXymYwNZxuXR1NTkAzNaVgICAgICAgICBA98NM1tNSK9aDxRv8R9uRsfAU+rbtpx7AwS0fXfo8se61xqdKoax3AywIBYkDp6Zly+cicLgrG/i5NuzrzabRMbtg7o9gNoiQ11Ls7Eko/OBs28H2+s/vylEaLmVwLYNeG067t2ElaICAgICBjdo6Nb6rKX+FwVPuPYj5g4I+YgcP7/WUaGxaNWurNloZrHpeoLtBADItiHIYH34OR6TDuImeJspjzTRNfor7A0zka7SPq9p31bL0rUhhgbh4ZIbAJ5z1x7xWkVbcfOWx68Mw68BM1ZWAgICAgICAgIEd292b9JoasEBuHrY9BYpypPy9D8iYHDO9j0VWtp9RqWotceJZnStYEDOwKEo+d3l64wQfXM09xOs21WMPMVpMaw3D9EnYC1b7qr1upsANdi1tXz9vKvzwAo+9z7TOleFOZzMY8xMRpo6pM1YgICAgICBqvfmjS2Io1FVNjJmwGytH2V/aJDe4BAHuM8bSRE2isbprSbzpWN2R3Gvos0lTaZNlZBCJgDaisVxheBznP354yJFbRaNYbMfAtgYk4ducNimTUQEBAQEBAQEBAQNE/SJ3W0eqZbtRQzWKhDWJ4u4Vc+lZG5gfhBz1PGOQmdI3IrNpiI5/39Gz93NPXXpqRSmxNihE2ldqYyq7SMjg+vOSc4OYjdM1ms8MpSEEBAQEBAQLNmlRs7q0OfiyoOeMc568CRMakTpyVo06IMIiqPQKoA/ISUzMzOsrsIICAgICAgICAgIFMQGIFYCAgICAgICAgIDMBAQEBAQEBAQEBAQEBAQEBAQEBAQEDUbtLetmt1NZdTXZYaa/CdvFDaakAYz5kDhzgD4ucjnIZGu1WqC2KviZXIZkp52KKyLK+CGZsuCoyeeMbeQJq77H86NtW4L4Z01g27TcVcWdLFIFJGAcHOSCdqhj1dq6wJXvrcsfDZsaV8YKUNYpxnGC92OPs4yCMMEnRq9QaL2K4sVsVkowVgQuCBs3qOSDlW2nPxgchgJ2nq2LeR0IFf1b6VmyrtR5xap25Gbwy9eAcKBlg9frLVjGamYZZWIqYMFW91NhUrhs1KrgKc5424YEAbX6sM+Q2xfD2bdMzM6tqrayx54IqWpjgHGSdp+GBldha/UWNV49ZXdQrv8AVsgW/am9WDj3ZsEE9CCBjLBPQEBAQEBAQEBAQEBAQEBAQECxqtUK/DyD53FYxj4jnrz04gX4CAgICAgICAgICAgICAgICAgICAgRvbXXTf8AHT/s0CSgICAgICAgICAgICAgICAgICAgICBrHfftkaU6DNbv4urroTaR/XMG2Bs9AfNyM4x0MDZ4CAgICAgICAgICAgICAgICAgIFDAZgY+r0iW+HvXPhuLU+Vi5wf8AqYGRmAzArAQEBAQEBAQEBAQEBAQEBAoYHJ/0h99bl1XgaS5kWrK2MuPNacZH3L0+/M52ZzNovw0nk+y7E7Gwb4He5ius25RPSP5at+2Wu/i7fzH+kr+U4vi7XmXIeyj6/c/bLXfxdv5j/SPKcXxPMuQ9lH1+5+2Wu/i7fzH+keU4vieZch7KPr9z9std/F2/mP8ASPKcXxPMuQ9lH1+7r/cft/6dpEcn6xPq7h/bA+L7iMH8SPSdPAxe8pr1fCdq5GcnmJpHqzvHw/jk2ObnOICAgICAgICAgICAgICBr3fbt76DpHsGPEb6ukf7w+uPYAE/hNOPi93TXq6HZeRnOZmMP8POfh/dnAWYkkkkk8kk5JJ9SfUzivTq1isaRyUhOsEJICBs36P+8H0LVqXOKrcVXew58r/8pP5EyxlsXgv7pcbtzIeVZeeH1q7x+8fr/wB0d5BnYecKwEBAQEBAQEBAQEBAQKEwOEfpC7wfTdWQhzVVmur2Jz5n/Ej8gJx8zi8d9uUPRewsh5Ll9bR6Vt5/aEd2BoarRc15YKnhksLAm1WsCMTlTnAbOB7esww61tEzPRZz+ZxsK1Iwuc8XTXlGsdY+a7d2Mq1JarM31gFq8D6iw/VMOpGQpJz03pMu6jSJjx3+HRrw8/ecScOYiPR26+lHrR79NdvhK9232ElV9VVZfzNaGLMGArrsZd+8ADO1GJX0I+eAvhRFoiPe15TtDEvg3xLxG0V0203mInTSZnbWYiJ683i/sqqptWWFjpWtd1BDhN1djoBuO05O1/T1BicOI1mfdoypnMbFjCisxE2m0W210msfGPD5TC4vd1WttrDPg1o2nDYDG6yoXLW/zAyhx6svHMRgxMzHyYz2naMOtpiOc8WnLSJ4ZmPdPOPdEtcml2YnZ2z9GHeD6VpfBc5towjE9Wq+w3zPGD93znVyuLx00nnDzzt7IeTZjjrHo23j49Y/duktOGQEBAQEBAQEBAQEBA039JneD6LpTUhxbfmtcdVr+23y4OB8z8pVzWLwU0jnLt9hZDynMcVvVrpM++ekOIzkvRNV6vUOquisQr4DqOjYOQD78zKJmNmu2HS1otaN45e79V79YWrlxac2Ab8MCSEOFDAexQEA+wMnit4tXk+Bb0eCNKz4ePPT49V3W6vUIz12WtlvrHG8MCbUVicjgllK5k2m1ZmJn+ywwcHLXit6VjbaNtNOGf26Ldfa1ygKtrgABAM8bVOQv3AnOPcyOO3SWdsnl5trNI15/Pq9WX3qtVxsbBd7Kn35bxV27m9w3w8n5RrbadWNaYFrWw4rGukRO3SddI/6xtTUw2u/+0Hihsg5BdlJOOh3KZFonnLdhXpOtafhnT9dvuke6vbR0OqrvGSo8lqj7VTfEP8AsR8wJng4k4d4sq9o5OM5l7YXXp7p6fZ9Caa4WKroQysAysOhUjII/CdqJiY1h5has1tNbc4XZKCAgICAgICAgICAgcw/TD2Kx8PWrkhQKbRnhQT5WA9BkkH7xKGdw52vD63/ABjOxW1stbrvHx6x8mo6DvCldVVbo7hFRdpI27luss3LknBAtABx9kStTGrWNJdnH7NxMTEtesxGszOvX1axpy5axvv1lip2uvjeIyuR4Io8RSFu3BQPFz+9xjr04z6zHvI4t/DT+W22Rv3PBWY14uLSfV/1+Ef2F4duJtOReG2/GHUNnxLn2E45Qi/B46oDj0E97GjV5uvxbcOnhpPhWNfj6O3xndW7t5CjKqPypQgkbWDaeqnzj+wat6/NvTGSnFjw/umn8pp2diReLWmOevXWNLTbb466T8HjQdtpWlKFbPIGRwrrsOfFxaoIP1g8b148o/CKYkRpzZZjIXve8xMb6aaxOv4dazpPqzw/X55C940yNwtPmZmOUDFvFosU8ADP1GDx9v5c599Xw8Wmey8TTSs15R4+Fonnr+b6KJ29UA4KWndXZV8SjixtSfxx9JH9z58O+r4f3f7k9mY229dpievSKf8An6sHtK99dqx4YdjYVrqRjkjOBjqcDJJ/Ema7a4ltI6ruXpXJZbW+kaazOn95u893+zRpdNTpwxbw0Clj6nqTz6ZJwPadjDpwVirzfN5icxjWxZjTWUjM1cgICAgICAgICAgIGNr9Gt9b1WDKOpRh8iMfnItWLRMSzwsS2FeL0neN4fPHb3ZTaPUW6d+qHytjhkPKsPvGJw8Sk0tNZepZHNVzWBXFr1+k9YR8wWyAgICAgdM/RH3eyW11g6Zr0+ffo7j/AOI/5pfyWF+Of0fHf5Ln+WVpPvt+0fu6mJ0XyCsBAQEBAQEBAQEBAQEDQP0r93/GoGrrX6ykfWY9aM5P90nP3FpTzmFxV446Po/8d7Q7nG7i3q35f7fzy+Tj05b70gICAgZ/YfZT6vUVaevq7YJ/dTqzH7hkzPDpN7RWFTO5uuVwLYtun1npD6I7P0KUVV01jCIoRR8gPU+p+c7laxWIiHl2Li2xcScS/OZ1lkyWsgICAgICAgICAgICAgeLEBBBAIIwQehB9DGhE6bw+f8Avn2CdDq3qAPhn6ylves+mfcHI/D5zi4+H3d9HpvZOejOZeLz60bT8f5QU0umQEBA6/8Aon7v+FQdXYPPcMV+60Z6/wDMRn7gJ1MnhcNeKer4P/I8/wB9jdxSfRrz98/x93QZcfNkBAQEBAQEBAQEBAQEBAx9frForax84GAABlmYnCoo9WJIAHuYGFd2TXqkrOt09LOATtI3hN3VQx68BQT6kTG9K29aNW/AzONga91aa6+Cx+yGi/g6P8MTX3GH+WFjzpnPa2+Z+yGi/g6P8MR3GH+WDzpnPa2+Z+yGi/g6P8MR3GH+WDzpnPa2+ah7oaL+Do/wxJ7jD/LCPOmc9rb5s2jVbLjpmUKNgfTkdGRcK649GUkH7nX2ONqlM67ykIQQEBAQEBAQEBAQEBAQPFtgVSzEBQCzMTgBQMkknoIEV2fWdS66qxSEXP0SthghSMG51PR2BIAPKqccFmACYgICAgIGD2vojcg2ELajC2hyMhbQCBn+yQSrY6qzCBc7M1ovrWwAqeVes/ElinDIceoIIyOD1HBgZUBAQEBAQEBAQEBAQECFf+mWbR//ADVNh/a+9T8Of/DRhz7sMdFYME1AQEBAQEBAh9X/AEa8Xj+quK16j+zbwtd33Hitv/bPAUwJiAgICAgICAgICAgIGq96NRq7dRp9JolwnNmu1DFlVaGBUVo4GTYcsfLyNqnIyDA2XTULWioihVUBFVRgBQMAAegAgXYCAgICAgIFrU0LYj1uoZWBR1IyCpGCCPYgwNe7u94FbVX9mOXN+nQPvdWU2UFsK/mHmIBQMw4JyR1gbNAQEBAQEBAQEBAQAEBAQEBAQEBAQEDEu7Pra6u8qPFrDKlg4bYw8yE+qkgHHuoMDKzArAQEBAQKGBoHZPeGys3PZYSgF/g733rYU1libwcZTwqghZRnKsG9CYGYO91ocqV0rhUSwmq2xi9b/SMWVgKSVA04Y4DcFsFsAsFaO97sCf6OAiWvY24nhLAisArEBSHVs7iMDqAcgA73F6381KFarHZSzbyFFwNleAw2q1QBzkDcfNwAwU7F70WMKqyPEYOtbMxXxLQ2qvoZ69mE+rWlbGA3eVuvRmDdICAgICAgICAgebMYORkYORjOR7Y9YGg9n9kahE0VL12GrT3V2UAtklXqY4tHoKWZkGc5BU9RAktI+usNAey+sNtNp8GkOlngubK+UZdgsFYDc53NyRggK92X1u+pdQbgi1ICr0od2aa9zPcCCLBaLF24OVwcfagbbAQEBAtam9a13OwUZAyT9okAAe5JIAHuYET2P2hRayXKQtuorQ7TYSSqBmVQM7cgMx49CTAp+0IB81LqpvbSLZuUr44JVQ3OQGYAA4PLDOIHjsftmrVtValbBvDsWzeQr07TUzVuueCd9bAjgrg5IIyEh2N2mmqq8VAwG50KuNrAoxXlT0zgMPkwMDPgICAgICAgICBb1F61o9jnCopd29lUZJ/IQIxu3lDJWarw7EDb4W7aGYKrttJ8hLdRnGGzjacBHL3q/olVjAC+ykMvkPheOdG2pxjduCYrfqfTGehIZVvemtPKyWlx4Q2ooOWtdEXaC3A32oPNjrnpzAnEbIBwR8j1geoCAgYfamgF6Bd71lXS1LE27gyMCOGBBBwQcjoT98CP7K7tJprBYt1zeUAo4qwzhdgclawwO0AYBC+UHGeYFxO765y1trAXNqlrOwKLmJIPCgkKTkAk8gE5wIHj9mauCGsD+ANG9gK5spBQ+ddu0thCMgDh2+WAy+z+yUotvsrJAuKu1QCisWKgTeoAzkqqg5J+EdIEhAQEBAQEBAQEDzYgYFWAIIIYEZBB4II9RAjKe7unQ1FayDXnYfFsJwccMxbLgbVwGyBtXGMCB4PdjSkIPCOEUVoPFswFFb1DHm6+Ha6564OPQQPR7t6bIbwjkFWB8Wz4lZHB+L96tW+8Z9TAloCAgICAgICAgICAgICAgICAgICAgICAgIH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6" descr="data:image/jpeg;base64,/9j/4AAQSkZJRgABAQAAAQABAAD/2wCEAAkGBxQQEBAQEBERFRQVFhcQEBAUEBYVFBcQFxUXGBkWFhMYHSkgGBsmHBMWIjEjJSkrMjouFyEzRDMsQygvLisBCgoKDg0OGxAQGiwkICUuLDMvLCwuNzc0LC8yNCwsLiw0LCwsLCw0Ly80LCwvLywsLCwtNDctLCwsLCw0MCwsLP/AABEIASgAqgMBEQACEQEDEQH/xAAcAAEAAQUBAQAAAAAAAAAAAAAABQEDBAYHAgj/xABFEAACAgEDAQYCBgYHBgcBAAABAgADEQQSITEFBhMiQVEyYRQjQnGBkQcVFlJU0yQzYpKTlNFDY3OCobFTZHKDssHxNP/EABsBAQACAwEBAAAAAAAAAAAAAAABBAIDBQcG/8QANBEBAAIABAMDCgYDAQAAAAAAAAECAwQRIRIxQQUTURQVIjJTYXGRodFCUoHB4fAGcrHS/9oADAMBAAIRAxEAPwDuMBAQEBAQEBAQEBAQEBAQEBAQEBAQEBAQEBAQIfvRrLqqd2mVmsO4Kq1GzkVWMobHwguqDOD1xxncoRtvbl26zaHIViCF0tpOwXBS9Xl+sKoTuUbjnoOMQLV+s1uy4HfkBlRq9KVJxpqbN6q24jNhtULz7ckZgZFnaWq+uKo+UYqKjp3BZAzlGru2lWLVhTjBAbykpngMjtrWXVWbkFzJ4a5VKTYB9cosbCqSWCHIXJ6HAbBBCP1faOuSq1gGd1ISoLo3Ac/QxZvI3Eopuyvrj4cjO4A1naWobxtqmykM9VqLp3LLWLaRuXHLt4b2kqAT5RxkFWDzqdZrFpsqQWFwh8OxNM4yo0e5WG/dhjcrDaxJ5APUGBmJrLlu2CuwI9jkWDTMdxAoKrZ+5uVrfOcAFOSMbWClfaGrK1sa25FRdfDIcWMH8WtfKVIUhCCSAQxG/jkNg0uoFihl3YyR5lZTkEqfKwBHIMC9AQEBAQEBAQLWrv8ADrewgnapcgdTgZwPygQ6941UKLQfEIVhWitko7UqDluODqKwcH1PsQAyre3qV6lznG0LU7FslgCgUHcMoeny9xkC9vUMQA+dzBEwp8zFSw2n7XCsePaBa1HaGl0r3MQqsFay5kqJbCobCWKLknaCf/2BTWd4EVQawWbxaqWQqylQ+oWglgRxyzEZ67fxgVXvFSAzM4xgWIFVmZqTW9ivjHIK02kY/dx14gXW7epBxuYnIXC1u3mLbdvA67uMQPH7R6fYLPFwhXcHKsB/U+Pg5HDeF58HnAPtAyPpdVSBwMByzAKh3MQCzNtAyeFJz68dciA03a9VjitHyzB2XCnBVPD3ENjH+2r+/d8jAxr+8mnQOWZ/Ju3AVWEgKhsJwFz8Kk/hAs395a1tVDu2FbC7+FZlHR6V8y7fKuLw244AHMC4neGlVPiOMjeWCo5wqNaMkYyP6hx06r8xkPQ7w1GwVjxCcOzfVsNvhmnIIIzyNRWRxjBzAoneGosPONrJU9eEfcTYbsDkY58FsAc5BGORkJiAgICAgIFu+oOrI3wsCrDJHBGDyORAi27tacsX2vk4H9fbxgUgEDdgH+jU8j1TPqchkJ2LUCpCnytvTzv5TuZsDnhcueOnT2GAt19gUqnhAPszu2G2xlHOQqhmO1QeijgemIHrV9h02tczh/rU8K5RdYqshUrkorAbtpI3AZxjngYDxb3eoZ95V924WHF1ihmFotXcA2GAdQQDwMkdGOQx9b3bRlrSohAhXr4h+rRXVEUrYpCr4rYGSOTx6gMjS9jUjLAu2XFpPjOV8ZDywQNtUlgSwAAJzn1gV03YFFQC1oVAxtxY+QVq8INktnf4YC7uuB1gVfQUL4NPCkF2oUWFWyQ2/bggnh2yPn6YGA9absWmu3xkUhsMow77QrCsELXnaOKa+g+z8zAsfszp8MuxyGUoQb7T5WRkI+Ljy2MPy9oF5uw6S5codx3bs2OQQ/h7gVzgg+BXx/Z+ZyFs93aMsdrjcr1uBdaAyOzuQwDYbzXWEZ6bzjEBb3doZi5V9xJYsLrByfB9m/8ALU/3PmchQ93NOVZCjFWQUuptsIapTYQpBbkfXWfmP3RgJcQEBAQEBAQEBAQECO1Xa6KxqrDW2jrVXg7f+I5IWvg58xBI6AwLP6usv51Vg2/w1LMK/Tiyzh7fX91SDgqesCUppVFCIqqqjCqoAUAegA4Age4FjWaNLkKWqGU4OD1DDkMpHKsDyCOQYEb4tul4s3XU+loXN1Y/3iD+sUfvKN3TIPLwJWi9bFV0ZWVgGV1IZSp6EEcEQLkBAQEBAQEBAQEBAQECC7194voVRNdNuovYfU6WlGd2b3baDsQerH/qeIFdJTfqkV9QzUIwBOmr3JZ91t3DD08qbcYxuYQJbSaVKkFdSKijoqqAB+AgXoCAgICBE6jsxq2a3SEI7HdZS2RRaeuSBk1uf31HryHwMBidg97qNXqNRpFJTUUYNlLEZ2kDLKRwwBODj5e8DYYCAgICAgICAgWNfq1oqtusOErRrXPsigsT+QMDCs7bRSilX3WB2rQbCXVFViUO7D8OMAEnrxwcBVO3KzatRWwFrX06MVG021obCOCSPKrHJAHGOpAIScBAQEBAQEBA8hhkjIyOSM88/L8IFjUdn1WPXY9aM9ZzVYVG9DjB2v1GQSDjqCRAp2hrRSqsVZtzpUAuM7rGCgnJHGSIEa3eaoP4W1xbvenwm2BvFREs2Bi21nZLEZQDyCemDgL1XbyNcKNlgY2WUA+UjfWm8kgMSqkA4JGM4HBIyEtAQEBAQEC3ehZWAO0kEBsA4Pvg8GBAWd0qjTbR5RXY7Wmta8JXYwQB6F3ZpcFC4Kn4nZvWBfq7uqL0v3+ZbXvBVArtvrNZrd85avkNjjzIp9IE5Ajn7FqJJJuySScaq8DJ54AfA/CBT9R1e9/+b1H8yA/UdXvf/m9R/MgP1HV73/5vUfzID9R1e9/+b1H8yA/UdXvf/m9R/MgP1HV73/5vUfzIEV2j3E0uovrvt+kFq1K141dy4yck7w2/0H2scdIGyU1BFCjOAMDLFjj5sxJP4wLHaOiFyqpZl2uloK4zurYMAcg8ZAgR+o7t12V3VuzMLyzajcEbe7KihiCuAyLUiqRjGPU8wPadgILUtL2Epc+pUeUed6zWQWAyV2seM9cZziBLwEBAQEBAQOfd6n7VXVLXptXVVThn8V6FsZgXHl2bPiQNjqNwK4yc4lE7N27NSwIviuWbAHIUHgdW2gDcepxx6DpkwmGXAQEBAQEBAQEBAQND7RHaX001jXCugBNippansu3O/VmXFbYAX1+HdgDOJRLd9OrBfOcnqcdB8h7/AH/9ukhK7AQEBAQEC1qtQtaPY5wqgsx+QGYGgdr6+012at0JG0tSoUsQVJC4+YbofvPRpoxr3rMRWFnK4NcW3DafBsHcjt19VpanuXbYQcjBA4ZlyASTg7D+RHtnbSZmusozeDXBx7YdZ1iGyTJXICAgICAgICAgYvaetFFT2t0UcD3YnAX8SQPxgc97c1WoWptSiPZawV6dlRfBZuOgOOByP3SFM0YtsSLRwxsuZLBwsW8VxJ038ejdO7XaTX0Um5SlprRnQgghmQNjB59ePuI6qZuidY1V8ata4lq0nWInZMSWsgICAgIEB32cjScdDZUrn2U2L/8Ae384HM+1NBYLrPD1dVa58qfSHUgYHVQODLnleDXC4dPS+DmYuTzFsSbVnaeW6X7gtuvcnXU2sAAqrqWsIQ7t2AeM7vCI/wDTKFZ16rOXymYwNZxuXR1NTkAzNaVgICAgICAgICBA98NM1tNSK9aDxRv8R9uRsfAU+rbtpx7AwS0fXfo8se61xqdKoax3AywIBYkDp6Zly+cicLgrG/i5NuzrzabRMbtg7o9gNoiQ11Ls7Eko/OBs28H2+s/vylEaLmVwLYNeG067t2ElaICAgICBjdo6Nb6rKX+FwVPuPYj5g4I+YgcP7/WUaGxaNWurNloZrHpeoLtBADItiHIYH34OR6TDuImeJspjzTRNfor7A0zka7SPq9p31bL0rUhhgbh4ZIbAJ5z1x7xWkVbcfOWx68Mw68BM1ZWAgICAgICAgIEd292b9JoasEBuHrY9BYpypPy9D8iYHDO9j0VWtp9RqWotceJZnStYEDOwKEo+d3l64wQfXM09xOs21WMPMVpMaw3D9EnYC1b7qr1upsANdi1tXz9vKvzwAo+9z7TOleFOZzMY8xMRpo6pM1YgICAgICBqvfmjS2Io1FVNjJmwGytH2V/aJDe4BAHuM8bSRE2isbprSbzpWN2R3Gvos0lTaZNlZBCJgDaisVxheBznP354yJFbRaNYbMfAtgYk4ducNimTUQEBAQEBAQEBAQNE/SJ3W0eqZbtRQzWKhDWJ4u4Vc+lZG5gfhBz1PGOQmdI3IrNpiI5/39Gz93NPXXpqRSmxNihE2ldqYyq7SMjg+vOSc4OYjdM1ms8MpSEEBAQEBAQLNmlRs7q0OfiyoOeMc568CRMakTpyVo06IMIiqPQKoA/ISUzMzOsrsIICAgICAgICAgIFMQGIFYCAgICAgICAgIDMBAQEBAQEBAQEBAQEBAQEBAQEBAQEDUbtLetmt1NZdTXZYaa/CdvFDaakAYz5kDhzgD4ucjnIZGu1WqC2KviZXIZkp52KKyLK+CGZsuCoyeeMbeQJq77H86NtW4L4Z01g27TcVcWdLFIFJGAcHOSCdqhj1dq6wJXvrcsfDZsaV8YKUNYpxnGC92OPs4yCMMEnRq9QaL2K4sVsVkowVgQuCBs3qOSDlW2nPxgchgJ2nq2LeR0IFf1b6VmyrtR5xap25Gbwy9eAcKBlg9frLVjGamYZZWIqYMFW91NhUrhs1KrgKc5424YEAbX6sM+Q2xfD2bdMzM6tqrayx54IqWpjgHGSdp+GBldha/UWNV49ZXdQrv8AVsgW/am9WDj3ZsEE9CCBjLBPQEBAQEBAQEBAQEBAQEBAQECxqtUK/DyD53FYxj4jnrz04gX4CAgICAgICAgICAgICAgICAgICAgRvbXXTf8AHT/s0CSgICAgICAgICAgICAgICAgICAgICBrHfftkaU6DNbv4urroTaR/XMG2Bs9AfNyM4x0MDZ4CAgICAgICAgICAgICAgICAgIFDAZgY+r0iW+HvXPhuLU+Vi5wf8AqYGRmAzArAQEBAQEBAQEBAQEBAQEBAoYHJ/0h99bl1XgaS5kWrK2MuPNacZH3L0+/M52ZzNovw0nk+y7E7Gwb4He5ius25RPSP5at+2Wu/i7fzH+kr+U4vi7XmXIeyj6/c/bLXfxdv5j/SPKcXxPMuQ9lH1+5+2Wu/i7fzH+keU4vieZch7KPr9z9std/F2/mP8ASPKcXxPMuQ9lH1+7r/cft/6dpEcn6xPq7h/bA+L7iMH8SPSdPAxe8pr1fCdq5GcnmJpHqzvHw/jk2ObnOICAgICAgICAgICAgICBr3fbt76DpHsGPEb6ukf7w+uPYAE/hNOPi93TXq6HZeRnOZmMP8POfh/dnAWYkkkkk8kk5JJ9SfUzivTq1isaRyUhOsEJICBs36P+8H0LVqXOKrcVXew58r/8pP5EyxlsXgv7pcbtzIeVZeeH1q7x+8fr/wB0d5BnYecKwEBAQEBAQEBAQEBAQKEwOEfpC7wfTdWQhzVVmur2Jz5n/Ej8gJx8zi8d9uUPRewsh5Ll9bR6Vt5/aEd2BoarRc15YKnhksLAm1WsCMTlTnAbOB7esww61tEzPRZz+ZxsK1Iwuc8XTXlGsdY+a7d2Mq1JarM31gFq8D6iw/VMOpGQpJz03pMu6jSJjx3+HRrw8/ecScOYiPR26+lHrR79NdvhK9232ElV9VVZfzNaGLMGArrsZd+8ADO1GJX0I+eAvhRFoiPe15TtDEvg3xLxG0V0203mInTSZnbWYiJ683i/sqqptWWFjpWtd1BDhN1djoBuO05O1/T1BicOI1mfdoypnMbFjCisxE2m0W210msfGPD5TC4vd1WttrDPg1o2nDYDG6yoXLW/zAyhx6svHMRgxMzHyYz2naMOtpiOc8WnLSJ4ZmPdPOPdEtcml2YnZ2z9GHeD6VpfBc5towjE9Wq+w3zPGD93znVyuLx00nnDzzt7IeTZjjrHo23j49Y/duktOGQEBAQEBAQEBAQEBA039JneD6LpTUhxbfmtcdVr+23y4OB8z8pVzWLwU0jnLt9hZDynMcVvVrpM++ekOIzkvRNV6vUOquisQr4DqOjYOQD78zKJmNmu2HS1otaN45e79V79YWrlxac2Ab8MCSEOFDAexQEA+wMnit4tXk+Bb0eCNKz4ePPT49V3W6vUIz12WtlvrHG8MCbUVicjgllK5k2m1ZmJn+ywwcHLXit6VjbaNtNOGf26Ldfa1ygKtrgABAM8bVOQv3AnOPcyOO3SWdsnl5trNI15/Pq9WX3qtVxsbBd7Kn35bxV27m9w3w8n5RrbadWNaYFrWw4rGukRO3SddI/6xtTUw2u/+0Hihsg5BdlJOOh3KZFonnLdhXpOtafhnT9dvuke6vbR0OqrvGSo8lqj7VTfEP8AsR8wJng4k4d4sq9o5OM5l7YXXp7p6fZ9Caa4WKroQysAysOhUjII/CdqJiY1h5has1tNbc4XZKCAgICAgICAgICAgcw/TD2Kx8PWrkhQKbRnhQT5WA9BkkH7xKGdw52vD63/ABjOxW1stbrvHx6x8mo6DvCldVVbo7hFRdpI27luss3LknBAtABx9kStTGrWNJdnH7NxMTEtesxGszOvX1axpy5axvv1lip2uvjeIyuR4Io8RSFu3BQPFz+9xjr04z6zHvI4t/DT+W22Rv3PBWY14uLSfV/1+Ef2F4duJtOReG2/GHUNnxLn2E45Qi/B46oDj0E97GjV5uvxbcOnhpPhWNfj6O3xndW7t5CjKqPypQgkbWDaeqnzj+wat6/NvTGSnFjw/umn8pp2diReLWmOevXWNLTbb466T8HjQdtpWlKFbPIGRwrrsOfFxaoIP1g8b148o/CKYkRpzZZjIXve8xMb6aaxOv4dazpPqzw/X55C940yNwtPmZmOUDFvFosU8ADP1GDx9v5c599Xw8Wmey8TTSs15R4+Fonnr+b6KJ29UA4KWndXZV8SjixtSfxx9JH9z58O+r4f3f7k9mY229dpievSKf8An6sHtK99dqx4YdjYVrqRjkjOBjqcDJJ/Ema7a4ltI6ruXpXJZbW+kaazOn95u893+zRpdNTpwxbw0Clj6nqTz6ZJwPadjDpwVirzfN5icxjWxZjTWUjM1cgICAgICAgICAgIGNr9Gt9b1WDKOpRh8iMfnItWLRMSzwsS2FeL0neN4fPHb3ZTaPUW6d+qHytjhkPKsPvGJw8Sk0tNZepZHNVzWBXFr1+k9YR8wWyAgICAgdM/RH3eyW11g6Zr0+ffo7j/AOI/5pfyWF+Of0fHf5Ln+WVpPvt+0fu6mJ0XyCsBAQEBAQEBAQEBAQEDQP0r93/GoGrrX6ykfWY9aM5P90nP3FpTzmFxV446Po/8d7Q7nG7i3q35f7fzy+Tj05b70gICAgZ/YfZT6vUVaevq7YJ/dTqzH7hkzPDpN7RWFTO5uuVwLYtun1npD6I7P0KUVV01jCIoRR8gPU+p+c7laxWIiHl2Li2xcScS/OZ1lkyWsgICAgICAgICAgICAgeLEBBBAIIwQehB9DGhE6bw+f8Avn2CdDq3qAPhn6ylves+mfcHI/D5zi4+H3d9HpvZOejOZeLz60bT8f5QU0umQEBA6/8Aon7v+FQdXYPPcMV+60Z6/wDMRn7gJ1MnhcNeKer4P/I8/wB9jdxSfRrz98/x93QZcfNkBAQEBAQEBAQEBAQEBAx9frForax84GAABlmYnCoo9WJIAHuYGFd2TXqkrOt09LOATtI3hN3VQx68BQT6kTG9K29aNW/AzONga91aa6+Cx+yGi/g6P8MTX3GH+WFjzpnPa2+Z+yGi/g6P8MR3GH+WDzpnPa2+Z+yGi/g6P8MR3GH+WDzpnPa2+ah7oaL+Do/wxJ7jD/LCPOmc9rb5s2jVbLjpmUKNgfTkdGRcK649GUkH7nX2ONqlM67ykIQQEBAQEBAQEBAQEBAQPFtgVSzEBQCzMTgBQMkknoIEV2fWdS66qxSEXP0SthghSMG51PR2BIAPKqccFmACYgICAgIGD2vojcg2ELajC2hyMhbQCBn+yQSrY6qzCBc7M1ovrWwAqeVes/ElinDIceoIIyOD1HBgZUBAQEBAQEBAQEBAQECFf+mWbR//ADVNh/a+9T8Of/DRhz7sMdFYME1AQEBAQEBAh9X/AEa8Xj+quK16j+zbwtd33Hitv/bPAUwJiAgICAgICAgICAgIGq96NRq7dRp9JolwnNmu1DFlVaGBUVo4GTYcsfLyNqnIyDA2XTULWioihVUBFVRgBQMAAegAgXYCAgICAgIFrU0LYj1uoZWBR1IyCpGCCPYgwNe7u94FbVX9mOXN+nQPvdWU2UFsK/mHmIBQMw4JyR1gbNAQEBAQEBAQEBAQAEBAQEBAQEBAQEDEu7Pra6u8qPFrDKlg4bYw8yE+qkgHHuoMDKzArAQEBAQKGBoHZPeGys3PZYSgF/g733rYU1libwcZTwqghZRnKsG9CYGYO91ocqV0rhUSwmq2xi9b/SMWVgKSVA04Y4DcFsFsAsFaO97sCf6OAiWvY24nhLAisArEBSHVs7iMDqAcgA73F6381KFarHZSzbyFFwNleAw2q1QBzkDcfNwAwU7F70WMKqyPEYOtbMxXxLQ2qvoZ69mE+rWlbGA3eVuvRmDdICAgICAgICAgebMYORkYORjOR7Y9YGg9n9kahE0VL12GrT3V2UAtklXqY4tHoKWZkGc5BU9RAktI+usNAey+sNtNp8GkOlngubK+UZdgsFYDc53NyRggK92X1u+pdQbgi1ICr0od2aa9zPcCCLBaLF24OVwcfagbbAQEBAtam9a13OwUZAyT9okAAe5JIAHuYET2P2hRayXKQtuorQ7TYSSqBmVQM7cgMx49CTAp+0IB81LqpvbSLZuUr44JVQ3OQGYAA4PLDOIHjsftmrVtValbBvDsWzeQr07TUzVuueCd9bAjgrg5IIyEh2N2mmqq8VAwG50KuNrAoxXlT0zgMPkwMDPgICAgICAgICBb1F61o9jnCopd29lUZJ/IQIxu3lDJWarw7EDb4W7aGYKrttJ8hLdRnGGzjacBHL3q/olVjAC+ykMvkPheOdG2pxjduCYrfqfTGehIZVvemtPKyWlx4Q2ooOWtdEXaC3A32oPNjrnpzAnEbIBwR8j1geoCAgYfamgF6Bd71lXS1LE27gyMCOGBBBwQcjoT98CP7K7tJprBYt1zeUAo4qwzhdgclawwO0AYBC+UHGeYFxO765y1trAXNqlrOwKLmJIPCgkKTkAk8gE5wIHj9mauCGsD+ANG9gK5spBQ+ddu0thCMgDh2+WAy+z+yUotvsrJAuKu1QCisWKgTeoAzkqqg5J+EdIEhAQEBAQEBAQEDzYgYFWAIIIYEZBB4II9RAjKe7unQ1FayDXnYfFsJwccMxbLgbVwGyBtXGMCB4PdjSkIPCOEUVoPFswFFb1DHm6+Ha6564OPQQPR7t6bIbwjkFWB8Wz4lZHB+L96tW+8Z9TAloCAgICAgICAgICAgICAgICAgICAgICAgIH/2Q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3800" b="1" dirty="0" smtClean="0">
                <a:latin typeface="Arial" pitchFamily="34" charset="0"/>
                <a:cs typeface="Arial" pitchFamily="34" charset="0"/>
              </a:rPr>
              <a:t>Metodologia</a:t>
            </a:r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sz="3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39552" y="645333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Fonte: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www.ufrgs.br/labvir.pdf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11560" y="2204864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Retrovírus ER-</a:t>
            </a:r>
            <a:r>
              <a:rPr lang="pt-BR" sz="2000" i="1" dirty="0" err="1" smtClean="0">
                <a:latin typeface="Arial" pitchFamily="34" charset="0"/>
                <a:cs typeface="Arial" pitchFamily="34" charset="0"/>
              </a:rPr>
              <a:t>Asi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293T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279795" y="2776877"/>
            <a:ext cx="1636021" cy="10522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1285440" y="2825453"/>
            <a:ext cx="458086" cy="407501"/>
          </a:xfrm>
          <a:prstGeom prst="ellipse">
            <a:avLst/>
          </a:prstGeom>
          <a:solidFill>
            <a:srgbClr val="F6FC0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1285440" y="3410809"/>
            <a:ext cx="458086" cy="407501"/>
          </a:xfrm>
          <a:prstGeom prst="ellipse">
            <a:avLst/>
          </a:prstGeom>
          <a:solidFill>
            <a:srgbClr val="F6FC0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/>
          <p:nvPr/>
        </p:nvSpPr>
        <p:spPr>
          <a:xfrm>
            <a:off x="1861504" y="3401517"/>
            <a:ext cx="458086" cy="407501"/>
          </a:xfrm>
          <a:prstGeom prst="ellipse">
            <a:avLst/>
          </a:prstGeom>
          <a:solidFill>
            <a:srgbClr val="F6FC0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/>
          <p:nvPr/>
        </p:nvSpPr>
        <p:spPr>
          <a:xfrm>
            <a:off x="2437568" y="3401517"/>
            <a:ext cx="458086" cy="407501"/>
          </a:xfrm>
          <a:prstGeom prst="ellipse">
            <a:avLst/>
          </a:prstGeom>
          <a:solidFill>
            <a:srgbClr val="F6FC0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/>
          <p:nvPr/>
        </p:nvSpPr>
        <p:spPr>
          <a:xfrm>
            <a:off x="1861504" y="2825453"/>
            <a:ext cx="458086" cy="407501"/>
          </a:xfrm>
          <a:prstGeom prst="ellipse">
            <a:avLst/>
          </a:prstGeom>
          <a:solidFill>
            <a:srgbClr val="F6FC0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/>
          <p:cNvSpPr/>
          <p:nvPr/>
        </p:nvSpPr>
        <p:spPr>
          <a:xfrm>
            <a:off x="2437568" y="2825453"/>
            <a:ext cx="458086" cy="407501"/>
          </a:xfrm>
          <a:prstGeom prst="ellipse">
            <a:avLst/>
          </a:prstGeom>
          <a:solidFill>
            <a:srgbClr val="F6FC0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611560" y="1475492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itchFamily="34" charset="0"/>
                <a:cs typeface="Arial" pitchFamily="34" charset="0"/>
              </a:rPr>
              <a:t>Empacotamento do retrovírus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ER-</a:t>
            </a:r>
            <a:r>
              <a:rPr lang="pt-BR" sz="2000" b="1" i="1" dirty="0" err="1" smtClean="0">
                <a:latin typeface="Arial" pitchFamily="34" charset="0"/>
                <a:cs typeface="Arial" pitchFamily="34" charset="0"/>
              </a:rPr>
              <a:t>Asi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SI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771012" y="4077072"/>
            <a:ext cx="26888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Vetor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co-transfectado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Seta em curva para cima 29"/>
          <p:cNvSpPr/>
          <p:nvPr/>
        </p:nvSpPr>
        <p:spPr>
          <a:xfrm rot="4898594">
            <a:off x="14050" y="4462532"/>
            <a:ext cx="706400" cy="421298"/>
          </a:xfrm>
          <a:prstGeom prst="curved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4396626" y="2708920"/>
            <a:ext cx="39917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Células divididas (placas) → 24 h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896000" y="5529426"/>
            <a:ext cx="3623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3°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Sobrenadante,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aliquotado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armazenado a -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80°C.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771012" y="4621198"/>
            <a:ext cx="2664296" cy="1548482"/>
            <a:chOff x="5364088" y="5016932"/>
            <a:chExt cx="2664296" cy="1548482"/>
          </a:xfrm>
        </p:grpSpPr>
        <p:sp>
          <p:nvSpPr>
            <p:cNvPr id="18" name="Retângulo 17"/>
            <p:cNvSpPr/>
            <p:nvPr/>
          </p:nvSpPr>
          <p:spPr>
            <a:xfrm>
              <a:off x="5364088" y="6165304"/>
              <a:ext cx="26566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pt-BR" sz="2000" dirty="0" smtClean="0">
                  <a:latin typeface="Arial" pitchFamily="34" charset="0"/>
                  <a:cs typeface="Arial" pitchFamily="34" charset="0"/>
                </a:rPr>
                <a:t>pCS2-mGP    pMD2G</a:t>
              </a:r>
              <a:endParaRPr lang="pt-BR" sz="20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175" name="Picture 7" descr="https://djalmasantos.files.wordpress.com/2011/02/075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76"/>
            <a:stretch/>
          </p:blipFill>
          <p:spPr bwMode="auto">
            <a:xfrm>
              <a:off x="5448246" y="5016932"/>
              <a:ext cx="1067970" cy="1149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7" descr="https://djalmasantos.files.wordpress.com/2011/02/075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76"/>
            <a:stretch/>
          </p:blipFill>
          <p:spPr bwMode="auto">
            <a:xfrm>
              <a:off x="6960414" y="5018658"/>
              <a:ext cx="1067970" cy="1149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Seta para a direita 20"/>
          <p:cNvSpPr/>
          <p:nvPr/>
        </p:nvSpPr>
        <p:spPr>
          <a:xfrm rot="18139145">
            <a:off x="3652621" y="3923331"/>
            <a:ext cx="1324801" cy="28129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7" name="Grupo 36"/>
          <p:cNvGrpSpPr/>
          <p:nvPr/>
        </p:nvGrpSpPr>
        <p:grpSpPr>
          <a:xfrm>
            <a:off x="5363223" y="3479509"/>
            <a:ext cx="936969" cy="1749691"/>
            <a:chOff x="6708521" y="1628800"/>
            <a:chExt cx="1500390" cy="2377040"/>
          </a:xfrm>
        </p:grpSpPr>
        <p:pic>
          <p:nvPicPr>
            <p:cNvPr id="38" name="Picture 2" descr="http://www.scielo.br/img/revistas/abd/v83n3/a02fig4.gif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19" t="18007" r="66989" b="57847"/>
            <a:stretch/>
          </p:blipFill>
          <p:spPr bwMode="auto">
            <a:xfrm>
              <a:off x="6887183" y="1628800"/>
              <a:ext cx="1321728" cy="2261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tângulo 38"/>
            <p:cNvSpPr/>
            <p:nvPr/>
          </p:nvSpPr>
          <p:spPr>
            <a:xfrm>
              <a:off x="6708521" y="2996952"/>
              <a:ext cx="815807" cy="1008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2" name="Retângulo 21"/>
          <p:cNvSpPr/>
          <p:nvPr/>
        </p:nvSpPr>
        <p:spPr>
          <a:xfrm>
            <a:off x="6948264" y="4581128"/>
            <a:ext cx="1426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2°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Filtrado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5150186" y="3501008"/>
            <a:ext cx="429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1°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04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0" descr="data:image/jpeg;base64,/9j/4AAQSkZJRgABAQAAAQABAAD/2wCEAAkGBxMTERUUExIVFRUXFhgUGBgUGBgYFRkYFxIYGBUVFhcYHCggGBolGxUYITEhJSkrLi4uFyAzODUsNzQtLisBCgoKDg0OGxAQGy0kICY3LSwsNC4sLDQ3LSwsLi8sLDQsLCwtNyw0LSwsLCwsNCw1LCwsLCw0LCwsLC0sLCwsLP/AABEIALsBDQMBIgACEQEDEQH/xAAbAAEAAgMBAQAAAAAAAAAAAAAABQcDBAYCAf/EAEgQAAIBAgMFBAUJBAkCBwAAAAECAAMRBBIhBQYTMUEiUWFxBzKBkbIUIzM0UnJzsbMkQqHBFRZDU2KS0dLwY8M1RIKDoqO0/8QAGQEBAAMBAQAAAAAAAAAAAAAAAAIDBAEF/8QAKxEBAQACAQMDAQgDAQAAAAAAAAECEQMSITEEQXEyIlFhcoGRocETFOEF/9oADAMBAAIRAxEAPwC8YiICIiAiIgIiICIiAiIgIiICIiAiIgIiICJyhxeMucpql87ZleiOAgDtlCMArOGW2oZuQuVPZPyrt3G3cJhDpcjMlT92lXYrcGzZmpUgGHLjC4uLEOsichS3mxD1CtOkrhagViq1DlOdwaTFb62UHieqOom1gtqYs0atR6ZD8SmFThVPm1ZKfF7I7VbIzP2l0bLpYQOlicsm08eB9AHuzMAVZSFC1mCE3tcmnTUMbW4gJzdfFXbOO1KYcMACbmlVQvanXfRGOZNaNNLG5vWDcrAh1kTmKm2sWGAGGLDiBTZKgNi7KVBPZOUBWNW+UhrAEieKe18cy3FBRbq1KqM10U6IWBWzFk19bJcWBEDqonN0Np4upTxV6HCZFbhdlySc1QKNVIc5VRrqD69iDbWT3fq1moKa4s+Z+ehyCqwpFhlWzGmEJGUak6DlAkYiICIiAiIgIiICIiAiIgIiICIiAiIgIiICIiAiIgIiIHwCeatQKpZjYKCST0AFyZ7mjt36rX/BqfpmBydfevFVKZrUEpJSBsoqqzOw7zlYBfLXzklunvQ2IY06yKtS2YFL5GtzFjqp15XPWcrhWcbO5f8ALzJ6O2Y4ntdAfhMMuOeXXO6zoiIaiIiAiIgIiICIiAiR7bbw4qtSNUCorKrKb9ktSaqtzawBSm5zcuyRe+k9ttjDixOIogEAi9RNQxIUjXUEg28jA3Ymi+2KAy/PIc2TKFYMSHqCmjALclS7AX5azegIiICIiAiIgIiICIiAiIgIiICIiAmjtz6tX/Bqfpmb00du/Va/4NT9MwVwFKqv9H+sPeI9Hjg4nQg6Hl90zRXCuNnWt/Ed8y+jOky4rUWup7vsmGLCTrxWtERDaREQEREBERAw4vErTQu5sosNASbswVQAASSSQABqSZFU96cOWZTxFKsFAalVBbMlNrqMt7DjJmv6v71pLYnDrUUq4up6eRuCD0IIBBHIia1PY9BSpFJQVvbTlcID7xTT/KIHL7UbZ1V+I7VsxZ37FOvmGfCLSKsop3CmmUYBhqbERWobOYZGq1GL1GS+VrvUrLi6bEEU7EE1sRqvZBA5cju47F7Pw5NPh5mWxZaas5XsgDOeQ7IUAE3AAtpafdjVNnYklaSrmvmKMGRtCx0B5rd2JAuLuSdTDnVN6R7nZ/ESpxa5JqcZVWnVZSxxCVQwtSJys9dACDZswtc3nQ0d5MO4qGm5qGnTNVgisWKhc3YuO0eQsOpAmelsTDrbLSUWII8LMjKB3AGlTsOQyC094bZNGmCEpqAVyED1ctrWA5AHrbn1h182PtNMRT4icszJzVtUYqbMhKkacwZvTDhcMtNcqCwuT1OpNySTqSSSST3zNAREQERECNxm2Fpuy8Ko4RczsgXKl1ZgGuwJNl6A2uL2ExrvHhiB2zcrmtkqZh2ioBULcG6NpzsjHkCZnxmx6NV87oSbAHtOFYC+XMgIViMxIJBIOotIna7bPoswqnK7BSRTNU1AFL5W+aOZPpKguLXDEaiC3Tf/AKyYXMV4wvr0bKbBzo1rH6N7WOuRrXsZ6G8OHNwKlyACQFctcvky5Qt8+bTJ61+kjdl09nYkFaOVrC+UF0YD53UKbEWOIqajln8Bbf8A6tYa4PDNwCARUqBheoKjMGzXDlxcv6x6kwS7ff6y4X++W1s2azcPLkz5uJbLbLY3v1HeJmwW26FVwlOoGbKWtZgQAxXtXHZN1YWNjoZjO72GyZOCuTLky65ctgMtr2tYAWnrC7DoU3V1Q5lBClndrZiSx7TG5OY6nW2nKBr0d6MMyK2crmXMFZWzAWQ6gA/3iAHkSwAJJEYnerCoATVFiEbuGV6lNM12sNGqpccxmGnKe03awoXLwrjLl1eoSFvTICktdQDRpkWtly6W1ng7qYO5JohrqFOZnYEA0zqC1j9DTuTqcuvWBMq1xfv79D7jyn2eaaBQAL2AAFySdO8nUnxM9QE0tt/Vq34VT4DN2Y69RVVmawUAlr8rAXN/ZAruop+Qe6YdwAfla/db4ZF7UwpqK1XDo9Ojc2VyWPmALZR4Xbzk/wCjOtRDMppsKxX6RjcMBqVUWGTvtre3PSd0x4Y/biw4nmrUCgsxAUAkkmwAAuSSeQmDCbQpVfo6iPz9VgeVr8vMe8TjY2YiICJ4pVQwBUgg8iNRPcBERAREQKw2DVHCxLG5Yu5JPMkkkmaW61cNi6VtCHXXwJsR7QSPbJLYVMcCvoPWf8zI3dRAMXT0/fX4xHZh7dUW5ERDcROT2jvRWo4l0NEGktUorgNqq7P+UOGPJTnKWbkVz6XW591N7XyF1w2YAsNKmhyJXdmQ5O0hXDnK2mbiJygdTE5Wtva3EWkKQDmpTptdi1r4tKNSwyi65SxV+8C45zqoCIiAlabIqBnxjtqxq1Lk87B2AHkAAPYJZcrjYtMWxWn9pV+NoU83sh93a4OLpZdGFVdR3FwrD2qSPbLflP7t0wMXTsP7RPjEuCEfT/SREQ0EREBERATS239WrfhVPgM3Zo7d+rV/wan6ZgrjqFhgjrPO4w+eHt+BpDjFv/RxObXyHf5Tb9GVdmqm5vr4fYadZMN9UWDtukjYastRiiGm4ZhqVBUgkCxuR3WN+4zk8XUw9SozV61TioQFb5MwK8Q4cBaK5GbMSyKUa7Xc3GWwHWbbdVw1ZmUOopuSpNgQFOhPQePScxSfK12wYNPjsA+Y5iaVR71NXYs18LRa7WuT11M41oupgcEtPs1yzsrLStRq27QdexZHYUnbGoLi4a6gZowmBwgUO+JAJuQKdKqaR4ld6q0qYsBVojiZWQDzK8pu4TaOGUoDhbMQjLqQEBamyXzE5KamghNjZAg0tMFLG4VqSK2DyqVpK4LkIqvh2Yga9hCQAToHFybwOh2ftjC4ektEVCclkstGp9oqCqqh+bLAqGHZ0sCZvYHeDD1n4dOqGfJxMtmDZcqNyIGoFWnccxnF7Tm6e0KCnOcIVDNoSSeyKTVh17CioNALr2iQNTOg2HhKBprWp0uHxKa6XOgKKLWvYNZVBI1OQdwgeMLvErsi8GqueoaWvDIDqpZl7NQ5rWIOXNlKkG1jJqRmE2DQpFCiMvDXInzlQhU07ABa2XQdnloJJwERECp9jV24GJ7R0Z7e8yO3KrscZTBN+2vxCdDslB8mraDm35mRG69vldHQfSL8Qhh6p1Rae1a1RKRakuZ7qNQWspdQ75QQWyqWbKDc5bDnIOhi9oZvUQh2uM1MrkC0qZKm1U+sxcDXs9c06iIbnK/0htErdaVMWB1ak4zfNk+pxgUs4Kak30IsDPp2pj831dcvFUHsNfIXqBlU57Mcq0m4hsvzhB1FpLbZxFVMppqMmpqNzZVFtQOvXoeXKcvtfexhUVcNWzliqgMg1ZjYAdkcyRJY4XLwjcpPKQo7Q2iwX5qmnLNmpObEmiGUDii4QvV7XJuHpYanZwGPxbrW41HhgUyU4Sk1Q1jYLn7FRjoQOQOhkpsapWakDXULU1uF7r6E2JsbeP8ApN6RSctsevijWpCo1bLlZnz01CatVyUQQgbOoKXc2ByLYHMxHUxEBKt2ViG/bNeVSrbQfbaWlK62ZSXLiuyNalXp/jaFPNfDmN1MSxxlIE/2idB9sS7JTe7yKMVRsoHzqch/1BLkhz093iw4rFJTALsFBNhfqe4DmTp/CauL21QpW4jlb66o/wDtmpvViKaJT4lPPmqBVJbIFbKxzFh4A6dZx286P2Q2MWrYC/0Q8x2eUsww6k8s9LEwWNp1VzU3Dre1x0Pce46j3zYkBuZWpNQJpUxTAcggMXBOVe1mOp0IHsk/IWauk5dwiInHSaO3B+zV/wAGp+mZvTS239WrfhVP0zBVZthHGzrW18x3zZ9GVIrWNxz/ANjTJWxC/wBH3zDp+c+ejusDiAAb6H4Whiwt68Vi7RDmk4QBnymwaxBNuRB0Pt0kDl2iL5MmpJAqBeyFw/YXst+9VAvYmwJt3zpp8Y6G2phtc4W2la4FPrZXC6/PKEzlW0PDLE5dMy6dx8VH2gTY0lKZb6ilnBFbs9nPlL5LHmFFtLnQecTvC1OmeM60a9rinl0sSQDre4uCLg20mPdbbuKxDglEahdgagBWxA0tdu1rYWA6yfRdbR65vTO7bSAJtSJv6q2Fhx2Bylm1PCCkZurG/cJXYzVir8Ya5xboPoqee19cvF4gHgBzFpIxIJEREBERArDbtZ8G1SihpVFYk2W5qIG1AqC+h19uhmPcHCcauHZ6a8M5+HrxSRyIHLLe1zr3dZv7EwqtTrswuWZiSbkkkkkyP3XwijFIQLEVFsbnqwBHtBI9sl7Mk11RakREi1oDezDMVSqrJakSzLUbKjA21zHQMCNL/aOolfbZ3ibEVsop0xc2u7cNPNmY2nYb/YpFfDLUfKhZ2I6FlC2PsDN75we9WKotVzowK2AuLgflLcOTDHtllJfmF9Nz8k6sOPKz8Jbv9otndzBNRw6I7Bm1Jy3yi5vZSeYEk5xO7W3lo4Gg1mqU81QFlIuiU0Z2NmIzBQpFhrbkDOgwO3kq1FRadTtKzhjky5Fy2c2ckBs4sLX53Aldu6dNx7Wav3X2S0SI2nvNg8O/Dr4mnTewbK7WNjex8tD7py9f0vbNp12o1XZQLEVVXiUXUi4Kmndr94Kix7+c4O/la7drPgnqplR1qMzqQ13Ack9pB2hbUXtY259J3exttYfFU+Jh6yVU70N7eBHMe2cXs3CK7Yl37TM73J1OjEDysAB7BOxVy+yL3IwRxGIV7oq02FQgsOIcrXFqfrWvbU2HnLXlT7uYQLi0K3BFRbEHoXAI9oJHtlsRXOHXShN7cYKeHsaa1DUYU1VxdLm7ZmHUAKT525c5Vu8ezTSqIWOe/as3q/dtfUS096NjPiUprTqikUqB7lc9xkZctrj7V7+E53aW4uIrWz4xSQLA8G1vcwncebo7dNvxr+60z005Ju8mOPz1f1jU7uVtAVsKtqS0ihyFUFk0AN1HQEN778+cn5BbpbCfCUmpvWFUl82YLksMqi1rm/Ln4ydkbd94jcem63L+M3/cl/giRu19vYbClRiK6Ui98uc2zZbZreWYe+cttf0r7Pw9VEaoXRwSKtG1RVI5q4BzKdRyBveHHdzR24P2av8AhVP0zNPd7evB40XwuIWpbmBdWHmrAEe6bm3Pq1f8Gp+mYKrepgSNnWuP+GffRpQK4rnzB+EzF8oc7OJJN/Lxnv0ZOxxWvcfhMMeG+qLXnxxcHW2nPu8Z9nis1lJHQE/whsVttPazYSm2HqolSpfVlcsW7mNgSp8G11685n9HdOpVqmsAqU1uCA4Z2JBADIPVHXtdw06yIXHYdsIwNUGo3aN/WJJuSTbmTeYvR7i0XGoBUsTmUi+hGRjY/wDqCn2S68vHcbJlN/MP9T1GN3ePLX5b2+ey4Ymq20KQdqZqKHVRUZSQCEN+1r00Os9rjaRDEVEIUBmIYWUEXBY30BGt5SM8TQG2aBJAqqSrIpANzerk4drcweKnaGna585vwERECtNjY8cCvoeyWHToTNHc3Gh8SosfWU9PtiedlfQYn7z/AJmae4B/a181+MQxyfai54iIbHHb9VgtfCArfMao6f8AT75wu/uIVcQAFsMoOlgPdO339oM1fB2HI1Sf/rnC+kLDN8pBt+6Oomjinjspzys3qrG3GpU6uCplqamzZlzKDZhazC/I+M6KjhUUkqiqSSSVUAktbMTbmTYX8hID0eoVwNMHnc/ynSynP6qtx8EiP6sYPjNXbDUnrMcxqVFFSpe1hlZ7lQBoALADSS8SLr4BK62Vjh+1c+zUqDkOjtLGlU7N/wDOfiVfjaFXLPDHurjg+KUa+up5D+8EtqUpuP8AXE+8vxiXXDnB9L4TIKnvRTNA1sj5QL27N/ztJ1uUqDZVRjsl7sb5R1PcJZhJfKeds8O52HvpSxNUU0p1FJ6tltyv0J7p08pH0ZOfl9PU/vdf8Bl3Ry4zG6hx22dyRW0N3MLXqirXoJWdRlXijOqi9+yjXVTfqBc2HcJKxK03ilTVQAoCgcgBYDyAmttr6vW/CqfAZuTQ299Vr/g1P0zEK4fEDLgCTqPDnMXo7rBsQLA6A87fZMjMR/4T7vzmL0TfXD90/CZpuOPTbpiw4pM5drkmPE+o33T+UyT4RMzarTZ9BThOJlGYDuFo3TtUxKXVQbt6nZP0bdRrOkrbqkI1OjVC025K6klfAMCLjwI9sy7u7qrhmztUNR7EDTKq30JAuSTa4vfrylcy5d6t7PF4vQZ48uN+7zd+f5bGM3ZpVHDlnWwTKqZAqtTDhHF1JJAqNoSVPUGexu7TyOuepd2zFwwVs3DppeygLypLzWw1taTESx7TnsLujRQgipVNmRwCUtmQ0iG0QHXgICL256A6zoYiAiIgV1swD5PW0+1/ORW6J/aU++vxiZdls/yfEetze3PvPKRW5Tt8spXzWzrzv9oQwyfai6oiIbnLb4H57C/+5/25xe/w+eX7olk7c2OMQF7WR0N1a1+fMEdQbDu5Cc1tfcuviKgLVqaqBa4DMfdp+c08XJjJNqOTDK26TO4x/ZF8z+QnQTS2Rs5MPRWklyF6nmSTck+2bsoyu7auxmpIRESLpK82dTXJieyPXqX0H22lhyrtnV3tjNTpUq2/ztCnmm9NLdZQMVTsAO2vT/GJb0pHdKuxxlIEn6RPjEu6HPTzWLy/KVngMGg2aygaZR1PdLNYSuMI2XB1Kb9l0GVlPMEDlL+H3/R3l9v1Qno5w6jGqQNRfv8AsmW2+MUcw/8Ala3vtKs9HdJjjRlFwtyx6KMrAX8zYS2459dZxb6Wk2008fd/rNavtK/qEj3W90lpir4dXtm1A6XNvaOshjljL4Syxys8oyjtCoTYDMfAfmb2HtmbaeY4WtnAB4VTQG+nDPOSCIALAADuHKYdo0S9Gog5sjKPMqQPznMspb2mjHGyd7tXmNwy/wBHEBRbSafovpAYm4HQ/CZu4quBgnR7q6mxVtCD4iYvRhhnNcuFPDUG7fukkWCg9TqT4W8pqy+iqMfqiz5rV8aq9bnuH/NJ7xVZVXtdenU+UhUpl2si27+dlHeT3+Ez8eEve+F3JnZ2nlnfFvUYIDlzG2nO3U38v5SYUWFpH7LwpUszDW+UeQOp9p/ISRnOSzep4d4pdbvkiIlawiIgIiDArHZeNBw9cZeRYc/EyI3OxObF0hb99fiEmdl4ZBRrA6Fi2l+epmhuts7h4qmSpBzr1/xjxk/8eXnV/Z5U9TwXOYzOb+Z9624kK+9GGFQpmYlWZXIpvZCt9X7Oi9lu36unPlJLZ2LFajTqqCBURagDWuA6hgDbS+sg9VsREQEREBERASttnY0WxQsey9QdPttLJld7O2YR8pujgu9Qi4Ot3blp4xrajnuM1tze6+JBxdIWP0qfqCXRKj3c2JUTFU2NKoLVENyptbOPCW5O2ac9NZcbomvisBSqfSUqb/fVW/MTYicaGLD4ZKYyoiovcgCj3CZYiAiIgInirVVeZAmhW2oL2QEny/IDUyWOFy8I5ZzHy3a1JDq6qbfaANvfNLE7SC6IPAd3kB1mMYWrU1c5R46n2AaCb2GwaJyGvedT7+nsk9Y4+e6G8svHZoUcC9Q5qhIH/wAj/tH8fKSlGkFFlFhPcSGWdy8pY4THwRESKZERAREQERECutki9CsSO0pYa8wQT7po7tVScRTuSTnW19eTgn+AJ9k77GbAo1CzWZC3rFGK5vEjlfxtefNlbu4fDnNTTt8szEs1vC+g9lpV08m/Pb5eRP8AzdcuOWp2u/Hfztk/oHD3zcJb3v172Nufq3duzy7R0m9h6KoqogCqoCqByAAsAPCwmSJa9ciIgIiICIiAnl2AFyQB4z1IHfhrYGoR9ql/+ineNyeUOXK4YXKe0tTHHX7S+8T0lUHkQfI3lebaOShTZNCbXPs8ZKbgNc1O+wv79P5zn+Tjt1N7+P8ArzvT+t5uTlmGeMk/DK32/LHZxNZ8SelNz7gPzmM1ax5Uwv3mB/KTmL0rlG7MdSsq8yBNM4Wq3rVAPBR/PSeqey0HPM3mf5C07rGea5vK+I+VdqKNFBY/85Dn/CY89d+S5B46f6n+AkhSpKuiqB5C09x1SeI50W+ajqeyxzdi3loPfz/jN2jRVRZVA8v598yROXK3ylMZPBERIpEREBERAREQEREBERAREQEREBERAREQEREBMWJoLURkcBlYWIPIgzLEDnMXuhTcBTWrBByW6G3gCUJ995K7I2TSw6Zaa2ubkk3Zj4n+XKb0SMxk8K8eHDG7xnciIklhERAREQEREBERATVxCG5ILai2moHKbUQI4IQRfiEEA9TbW9tfKfagNyRxBcclHIm/jJCIEf2hfWodLchp4jXnPIUhedQefO3vklEDSwgbMLl+XJgLdP46zdiIH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2" descr="data:image/jpeg;base64,/9j/4AAQSkZJRgABAQAAAQABAAD/2wCEAAkGBxMTERUUExIVFRUXFhgUGBgUGBgYFRkYFxIYGBUVFhcYHCggGBolGxUYITEhJSkrLi4uFyAzODUsNzQtLisBCgoKDg0OGxAQGy0kICY3LSwsNC4sLDQ3LSwsLi8sLDQsLCwtNyw0LSwsLCwsNCw1LCwsLCw0LCwsLC0sLCwsLP/AABEIALsBDQMBIgACEQEDEQH/xAAbAAEAAgMBAQAAAAAAAAAAAAAABQcDBAYCAf/EAEgQAAIBAgMFBAUJBAkCBwAAAAECAAMRBBIhBQYTMUEiUWFxBzKBkbIUIzM0UnJzsbMkQqHBFRZDU2KS0dLwY8M1RIKDoqO0/8QAGQEBAAMBAQAAAAAAAAAAAAAAAAIDBAEF/8QAKxEBAQACAQMDAQgDAQAAAAAAAAECEQMSITEEQXEyIlFhcoGRocETFOEF/9oADAMBAAIRAxEAPwC8YiICIiAiIgIiICIiAiIgIiICIiAiIgIiICJyhxeMucpql87ZleiOAgDtlCMArOGW2oZuQuVPZPyrt3G3cJhDpcjMlT92lXYrcGzZmpUgGHLjC4uLEOsichS3mxD1CtOkrhagViq1DlOdwaTFb62UHieqOom1gtqYs0atR6ZD8SmFThVPm1ZKfF7I7VbIzP2l0bLpYQOlicsm08eB9AHuzMAVZSFC1mCE3tcmnTUMbW4gJzdfFXbOO1KYcMACbmlVQvanXfRGOZNaNNLG5vWDcrAh1kTmKm2sWGAGGLDiBTZKgNi7KVBPZOUBWNW+UhrAEieKe18cy3FBRbq1KqM10U6IWBWzFk19bJcWBEDqonN0Np4upTxV6HCZFbhdlySc1QKNVIc5VRrqD69iDbWT3fq1moKa4s+Z+ehyCqwpFhlWzGmEJGUak6DlAkYiICIiAiIgIiICIiAiIgIiICIiAiIgIiICIiAiIgIiIHwCeatQKpZjYKCST0AFyZ7mjt36rX/BqfpmBydfevFVKZrUEpJSBsoqqzOw7zlYBfLXzklunvQ2IY06yKtS2YFL5GtzFjqp15XPWcrhWcbO5f8ALzJ6O2Y4ntdAfhMMuOeXXO6zoiIaiIiAiIgIiICIiAiR7bbw4qtSNUCorKrKb9ktSaqtzawBSm5zcuyRe+k9ttjDixOIogEAi9RNQxIUjXUEg28jA3Ymi+2KAy/PIc2TKFYMSHqCmjALclS7AX5azegIiICIiAiIgIiICIiAiIgIiICIiAmjtz6tX/Bqfpmb00du/Va/4NT9MwVwFKqv9H+sPeI9Hjg4nQg6Hl90zRXCuNnWt/Ed8y+jOky4rUWup7vsmGLCTrxWtERDaREQEREBERAw4vErTQu5sosNASbswVQAASSSQABqSZFU96cOWZTxFKsFAalVBbMlNrqMt7DjJmv6v71pLYnDrUUq4up6eRuCD0IIBBHIia1PY9BSpFJQVvbTlcID7xTT/KIHL7UbZ1V+I7VsxZ37FOvmGfCLSKsop3CmmUYBhqbERWobOYZGq1GL1GS+VrvUrLi6bEEU7EE1sRqvZBA5cju47F7Pw5NPh5mWxZaas5XsgDOeQ7IUAE3AAtpafdjVNnYklaSrmvmKMGRtCx0B5rd2JAuLuSdTDnVN6R7nZ/ESpxa5JqcZVWnVZSxxCVQwtSJys9dACDZswtc3nQ0d5MO4qGm5qGnTNVgisWKhc3YuO0eQsOpAmelsTDrbLSUWII8LMjKB3AGlTsOQyC094bZNGmCEpqAVyED1ctrWA5AHrbn1h182PtNMRT4icszJzVtUYqbMhKkacwZvTDhcMtNcqCwuT1OpNySTqSSSST3zNAREQERECNxm2Fpuy8Ko4RczsgXKl1ZgGuwJNl6A2uL2ExrvHhiB2zcrmtkqZh2ioBULcG6NpzsjHkCZnxmx6NV87oSbAHtOFYC+XMgIViMxIJBIOotIna7bPoswqnK7BSRTNU1AFL5W+aOZPpKguLXDEaiC3Tf/AKyYXMV4wvr0bKbBzo1rH6N7WOuRrXsZ6G8OHNwKlyACQFctcvky5Qt8+bTJ61+kjdl09nYkFaOVrC+UF0YD53UKbEWOIqajln8Bbf8A6tYa4PDNwCARUqBheoKjMGzXDlxcv6x6kwS7ff6y4X++W1s2azcPLkz5uJbLbLY3v1HeJmwW26FVwlOoGbKWtZgQAxXtXHZN1YWNjoZjO72GyZOCuTLky65ctgMtr2tYAWnrC7DoU3V1Q5lBClndrZiSx7TG5OY6nW2nKBr0d6MMyK2crmXMFZWzAWQ6gA/3iAHkSwAJJEYnerCoATVFiEbuGV6lNM12sNGqpccxmGnKe03awoXLwrjLl1eoSFvTICktdQDRpkWtly6W1ng7qYO5JohrqFOZnYEA0zqC1j9DTuTqcuvWBMq1xfv79D7jyn2eaaBQAL2AAFySdO8nUnxM9QE0tt/Vq34VT4DN2Y69RVVmawUAlr8rAXN/ZAruop+Qe6YdwAfla/db4ZF7UwpqK1XDo9Ojc2VyWPmALZR4Xbzk/wCjOtRDMppsKxX6RjcMBqVUWGTvtre3PSd0x4Y/biw4nmrUCgsxAUAkkmwAAuSSeQmDCbQpVfo6iPz9VgeVr8vMe8TjY2YiICJ4pVQwBUgg8iNRPcBERAREQKw2DVHCxLG5Yu5JPMkkkmaW61cNi6VtCHXXwJsR7QSPbJLYVMcCvoPWf8zI3dRAMXT0/fX4xHZh7dUW5ERDcROT2jvRWo4l0NEGktUorgNqq7P+UOGPJTnKWbkVz6XW591N7XyF1w2YAsNKmhyJXdmQ5O0hXDnK2mbiJygdTE5Wtva3EWkKQDmpTptdi1r4tKNSwyi65SxV+8C45zqoCIiAlabIqBnxjtqxq1Lk87B2AHkAAPYJZcrjYtMWxWn9pV+NoU83sh93a4OLpZdGFVdR3FwrD2qSPbLflP7t0wMXTsP7RPjEuCEfT/SREQ0EREBERATS239WrfhVPgM3Zo7d+rV/wan6ZgrjqFhgjrPO4w+eHt+BpDjFv/RxObXyHf5Tb9GVdmqm5vr4fYadZMN9UWDtukjYastRiiGm4ZhqVBUgkCxuR3WN+4zk8XUw9SozV61TioQFb5MwK8Q4cBaK5GbMSyKUa7Xc3GWwHWbbdVw1ZmUOopuSpNgQFOhPQePScxSfK12wYNPjsA+Y5iaVR71NXYs18LRa7WuT11M41oupgcEtPs1yzsrLStRq27QdexZHYUnbGoLi4a6gZowmBwgUO+JAJuQKdKqaR4ld6q0qYsBVojiZWQDzK8pu4TaOGUoDhbMQjLqQEBamyXzE5KamghNjZAg0tMFLG4VqSK2DyqVpK4LkIqvh2Yga9hCQAToHFybwOh2ftjC4ektEVCclkstGp9oqCqqh+bLAqGHZ0sCZvYHeDD1n4dOqGfJxMtmDZcqNyIGoFWnccxnF7Tm6e0KCnOcIVDNoSSeyKTVh17CioNALr2iQNTOg2HhKBprWp0uHxKa6XOgKKLWvYNZVBI1OQdwgeMLvErsi8GqueoaWvDIDqpZl7NQ5rWIOXNlKkG1jJqRmE2DQpFCiMvDXInzlQhU07ABa2XQdnloJJwERECp9jV24GJ7R0Z7e8yO3KrscZTBN+2vxCdDslB8mraDm35mRG69vldHQfSL8Qhh6p1Rae1a1RKRakuZ7qNQWspdQ75QQWyqWbKDc5bDnIOhi9oZvUQh2uM1MrkC0qZKm1U+sxcDXs9c06iIbnK/0htErdaVMWB1ak4zfNk+pxgUs4Kak30IsDPp2pj831dcvFUHsNfIXqBlU57Mcq0m4hsvzhB1FpLbZxFVMppqMmpqNzZVFtQOvXoeXKcvtfexhUVcNWzliqgMg1ZjYAdkcyRJY4XLwjcpPKQo7Q2iwX5qmnLNmpObEmiGUDii4QvV7XJuHpYanZwGPxbrW41HhgUyU4Sk1Q1jYLn7FRjoQOQOhkpsapWakDXULU1uF7r6E2JsbeP8ApN6RSctsevijWpCo1bLlZnz01CatVyUQQgbOoKXc2ByLYHMxHUxEBKt2ViG/bNeVSrbQfbaWlK62ZSXLiuyNalXp/jaFPNfDmN1MSxxlIE/2idB9sS7JTe7yKMVRsoHzqch/1BLkhz093iw4rFJTALsFBNhfqe4DmTp/CauL21QpW4jlb66o/wDtmpvViKaJT4lPPmqBVJbIFbKxzFh4A6dZx286P2Q2MWrYC/0Q8x2eUsww6k8s9LEwWNp1VzU3Dre1x0Pce46j3zYkBuZWpNQJpUxTAcggMXBOVe1mOp0IHsk/IWauk5dwiInHSaO3B+zV/wAGp+mZvTS239WrfhVP0zBVZthHGzrW18x3zZ9GVIrWNxz/ANjTJWxC/wBH3zDp+c+ejusDiAAb6H4Whiwt68Vi7RDmk4QBnymwaxBNuRB0Pt0kDl2iL5MmpJAqBeyFw/YXst+9VAvYmwJt3zpp8Y6G2phtc4W2la4FPrZXC6/PKEzlW0PDLE5dMy6dx8VH2gTY0lKZb6ilnBFbs9nPlL5LHmFFtLnQecTvC1OmeM60a9rinl0sSQDre4uCLg20mPdbbuKxDglEahdgagBWxA0tdu1rYWA6yfRdbR65vTO7bSAJtSJv6q2Fhx2Bylm1PCCkZurG/cJXYzVir8Ya5xboPoqee19cvF4gHgBzFpIxIJEREBERArDbtZ8G1SihpVFYk2W5qIG1AqC+h19uhmPcHCcauHZ6a8M5+HrxSRyIHLLe1zr3dZv7EwqtTrswuWZiSbkkkkkyP3XwijFIQLEVFsbnqwBHtBI9sl7Mk11RakREi1oDezDMVSqrJakSzLUbKjA21zHQMCNL/aOolfbZ3ibEVsop0xc2u7cNPNmY2nYb/YpFfDLUfKhZ2I6FlC2PsDN75we9WKotVzowK2AuLgflLcOTDHtllJfmF9Nz8k6sOPKz8Jbv9otndzBNRw6I7Bm1Jy3yi5vZSeYEk5xO7W3lo4Gg1mqU81QFlIuiU0Z2NmIzBQpFhrbkDOgwO3kq1FRadTtKzhjky5Fy2c2ckBs4sLX53Aldu6dNx7Wav3X2S0SI2nvNg8O/Dr4mnTewbK7WNjex8tD7py9f0vbNp12o1XZQLEVVXiUXUi4Kmndr94Kix7+c4O/la7drPgnqplR1qMzqQ13Ack9pB2hbUXtY259J3exttYfFU+Jh6yVU70N7eBHMe2cXs3CK7Yl37TM73J1OjEDysAB7BOxVy+yL3IwRxGIV7oq02FQgsOIcrXFqfrWvbU2HnLXlT7uYQLi0K3BFRbEHoXAI9oJHtlsRXOHXShN7cYKeHsaa1DUYU1VxdLm7ZmHUAKT525c5Vu8ezTSqIWOe/as3q/dtfUS096NjPiUprTqikUqB7lc9xkZctrj7V7+E53aW4uIrWz4xSQLA8G1vcwncebo7dNvxr+60z005Ju8mOPz1f1jU7uVtAVsKtqS0ihyFUFk0AN1HQEN778+cn5BbpbCfCUmpvWFUl82YLksMqi1rm/Ln4ydkbd94jcem63L+M3/cl/giRu19vYbClRiK6Ui98uc2zZbZreWYe+cttf0r7Pw9VEaoXRwSKtG1RVI5q4BzKdRyBveHHdzR24P2av8AhVP0zNPd7evB40XwuIWpbmBdWHmrAEe6bm3Pq1f8Gp+mYKrepgSNnWuP+GffRpQK4rnzB+EzF8oc7OJJN/Lxnv0ZOxxWvcfhMMeG+qLXnxxcHW2nPu8Z9nis1lJHQE/whsVttPazYSm2HqolSpfVlcsW7mNgSp8G11685n9HdOpVqmsAqU1uCA4Z2JBADIPVHXtdw06yIXHYdsIwNUGo3aN/WJJuSTbmTeYvR7i0XGoBUsTmUi+hGRjY/wDqCn2S68vHcbJlN/MP9T1GN3ePLX5b2+ey4Ymq20KQdqZqKHVRUZSQCEN+1r00Os9rjaRDEVEIUBmIYWUEXBY30BGt5SM8TQG2aBJAqqSrIpANzerk4drcweKnaGna585vwERECtNjY8cCvoeyWHToTNHc3Gh8SosfWU9PtiedlfQYn7z/AJmae4B/a181+MQxyfai54iIbHHb9VgtfCArfMao6f8AT75wu/uIVcQAFsMoOlgPdO339oM1fB2HI1Sf/rnC+kLDN8pBt+6Oomjinjspzys3qrG3GpU6uCplqamzZlzKDZhazC/I+M6KjhUUkqiqSSSVUAktbMTbmTYX8hID0eoVwNMHnc/ynSynP6qtx8EiP6sYPjNXbDUnrMcxqVFFSpe1hlZ7lQBoALADSS8SLr4BK62Vjh+1c+zUqDkOjtLGlU7N/wDOfiVfjaFXLPDHurjg+KUa+up5D+8EtqUpuP8AXE+8vxiXXDnB9L4TIKnvRTNA1sj5QL27N/ztJ1uUqDZVRjsl7sb5R1PcJZhJfKeds8O52HvpSxNUU0p1FJ6tltyv0J7p08pH0ZOfl9PU/vdf8Bl3Ry4zG6hx22dyRW0N3MLXqirXoJWdRlXijOqi9+yjXVTfqBc2HcJKxK03ilTVQAoCgcgBYDyAmttr6vW/CqfAZuTQ299Vr/g1P0zEK4fEDLgCTqPDnMXo7rBsQLA6A87fZMjMR/4T7vzmL0TfXD90/CZpuOPTbpiw4pM5drkmPE+o33T+UyT4RMzarTZ9BThOJlGYDuFo3TtUxKXVQbt6nZP0bdRrOkrbqkI1OjVC025K6klfAMCLjwI9sy7u7qrhmztUNR7EDTKq30JAuSTa4vfrylcy5d6t7PF4vQZ48uN+7zd+f5bGM3ZpVHDlnWwTKqZAqtTDhHF1JJAqNoSVPUGexu7TyOuepd2zFwwVs3DppeygLypLzWw1taTESx7TnsLujRQgipVNmRwCUtmQ0iG0QHXgICL256A6zoYiAiIgV1swD5PW0+1/ORW6J/aU++vxiZdls/yfEetze3PvPKRW5Tt8spXzWzrzv9oQwyfai6oiIbnLb4H57C/+5/25xe/w+eX7olk7c2OMQF7WR0N1a1+fMEdQbDu5Cc1tfcuviKgLVqaqBa4DMfdp+c08XJjJNqOTDK26TO4x/ZF8z+QnQTS2Rs5MPRWklyF6nmSTck+2bsoyu7auxmpIRESLpK82dTXJieyPXqX0H22lhyrtnV3tjNTpUq2/ztCnmm9NLdZQMVTsAO2vT/GJb0pHdKuxxlIEn6RPjEu6HPTzWLy/KVngMGg2aygaZR1PdLNYSuMI2XB1Kb9l0GVlPMEDlL+H3/R3l9v1Qno5w6jGqQNRfv8AsmW2+MUcw/8Ala3vtKs9HdJjjRlFwtyx6KMrAX8zYS2459dZxb6Wk2008fd/rNavtK/qEj3W90lpir4dXtm1A6XNvaOshjljL4Syxys8oyjtCoTYDMfAfmb2HtmbaeY4WtnAB4VTQG+nDPOSCIALAADuHKYdo0S9Gog5sjKPMqQPznMspb2mjHGyd7tXmNwy/wBHEBRbSafovpAYm4HQ/CZu4quBgnR7q6mxVtCD4iYvRhhnNcuFPDUG7fukkWCg9TqT4W8pqy+iqMfqiz5rV8aq9bnuH/NJ7xVZVXtdenU+UhUpl2si27+dlHeT3+Ez8eEve+F3JnZ2nlnfFvUYIDlzG2nO3U38v5SYUWFpH7LwpUszDW+UeQOp9p/ISRnOSzep4d4pdbvkiIlawiIgIiDArHZeNBw9cZeRYc/EyI3OxObF0hb99fiEmdl4ZBRrA6Fi2l+epmhuts7h4qmSpBzr1/xjxk/8eXnV/Z5U9TwXOYzOb+Z9624kK+9GGFQpmYlWZXIpvZCt9X7Oi9lu36unPlJLZ2LFajTqqCBURagDWuA6hgDbS+sg9VsREQEREBERASttnY0WxQsey9QdPttLJld7O2YR8pujgu9Qi4Ot3blp4xrajnuM1tze6+JBxdIWP0qfqCXRKj3c2JUTFU2NKoLVENyptbOPCW5O2ac9NZcbomvisBSqfSUqb/fVW/MTYicaGLD4ZKYyoiovcgCj3CZYiAiIgInirVVeZAmhW2oL2QEny/IDUyWOFy8I5ZzHy3a1JDq6qbfaANvfNLE7SC6IPAd3kB1mMYWrU1c5R46n2AaCb2GwaJyGvedT7+nsk9Y4+e6G8svHZoUcC9Q5qhIH/wAj/tH8fKSlGkFFlFhPcSGWdy8pY4THwRESKZERAREQERECutki9CsSO0pYa8wQT7po7tVScRTuSTnW19eTgn+AJ9k77GbAo1CzWZC3rFGK5vEjlfxtefNlbu4fDnNTTt8szEs1vC+g9lpV08m/Pb5eRP8AzdcuOWp2u/Hfztk/oHD3zcJb3v172Nufq3duzy7R0m9h6KoqogCqoCqByAAsAPCwmSJa9ciIgIiICIiAnl2AFyQB4z1IHfhrYGoR9ql/+ineNyeUOXK4YXKe0tTHHX7S+8T0lUHkQfI3lebaOShTZNCbXPs8ZKbgNc1O+wv79P5zn+Tjt1N7+P8ArzvT+t5uTlmGeMk/DK32/LHZxNZ8SelNz7gPzmM1ax5Uwv3mB/KTmL0rlG7MdSsq8yBNM4Wq3rVAPBR/PSeqey0HPM3mf5C07rGea5vK+I+VdqKNFBY/85Dn/CY89d+S5B46f6n+AkhSpKuiqB5C09x1SeI50W+ajqeyxzdi3loPfz/jN2jRVRZVA8v598yROXK3ylMZPBERIpEREBERAREQEREBERAREQEREBERAREQEREBMWJoLURkcBlYWIPIgzLEDnMXuhTcBTWrBByW6G3gCUJ995K7I2TSw6Zaa2ubkk3Zj4n+XKb0SMxk8K8eHDG7xnciIklhERAREQEREBERATVxCG5ILai2moHKbUQI4IQRfiEEA9TbW9tfKfagNyRxBcclHIm/jJCIEf2hfWodLchp4jXnPIUhedQefO3vklEDSwgbMLl+XJgLdP46zdiIH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4" descr="data:image/jpeg;base64,/9j/4AAQSkZJRgABAQAAAQABAAD/2wCEAAkGBxQQEBAQEBERFRQVFhcQEBAUEBYVFBcQFxUXGBkWFhMYHSkgGBsmHBMWIjEjJSkrMjouFyEzRDMsQygvLisBCgoKDg0OGxAQGiwkICUuLDMvLCwuNzc0LC8yNCwsLiw0LCwsLCw0Ly80LCwvLywsLCwtNDctLCwsLCw0MCwsLP/AABEIASgAqgMBEQACEQEDEQH/xAAcAAEAAQUBAQAAAAAAAAAAAAAABQEDBAYHAgj/xABFEAACAgEDAQYCBgYHBgcBAAABAgADEQQSITEFBhMiQVEyYRQjQnGBkQcVFlJU0yQzYpKTlNFDY3OCobFTZHKDssHxNP/EABsBAQACAwEBAAAAAAAAAAAAAAABBAIDBQcG/8QANBEBAAIABAMDCgYDAQAAAAAAAAECAwQRIRIxQQUTURQVIjJTYXGRodFCUoHB4fAGcrHS/9oADAMBAAIRAxEAPwDuMBAQEBAQEBAQEBAQEBAQEBAQEBAQEBAQEBAQIfvRrLqqd2mVmsO4Kq1GzkVWMobHwguqDOD1xxncoRtvbl26zaHIViCF0tpOwXBS9Xl+sKoTuUbjnoOMQLV+s1uy4HfkBlRq9KVJxpqbN6q24jNhtULz7ckZgZFnaWq+uKo+UYqKjp3BZAzlGru2lWLVhTjBAbykpngMjtrWXVWbkFzJ4a5VKTYB9cosbCqSWCHIXJ6HAbBBCP1faOuSq1gGd1ISoLo3Ac/QxZvI3Eopuyvrj4cjO4A1naWobxtqmykM9VqLp3LLWLaRuXHLt4b2kqAT5RxkFWDzqdZrFpsqQWFwh8OxNM4yo0e5WG/dhjcrDaxJ5APUGBmJrLlu2CuwI9jkWDTMdxAoKrZ+5uVrfOcAFOSMbWClfaGrK1sa25FRdfDIcWMH8WtfKVIUhCCSAQxG/jkNg0uoFihl3YyR5lZTkEqfKwBHIMC9AQEBAQEBAQLWrv8ADrewgnapcgdTgZwPygQ6941UKLQfEIVhWitko7UqDluODqKwcH1PsQAyre3qV6lznG0LU7FslgCgUHcMoeny9xkC9vUMQA+dzBEwp8zFSw2n7XCsePaBa1HaGl0r3MQqsFay5kqJbCobCWKLknaCf/2BTWd4EVQawWbxaqWQqylQ+oWglgRxyzEZ67fxgVXvFSAzM4xgWIFVmZqTW9ivjHIK02kY/dx14gXW7epBxuYnIXC1u3mLbdvA67uMQPH7R6fYLPFwhXcHKsB/U+Pg5HDeF58HnAPtAyPpdVSBwMByzAKh3MQCzNtAyeFJz68dciA03a9VjitHyzB2XCnBVPD3ENjH+2r+/d8jAxr+8mnQOWZ/Ju3AVWEgKhsJwFz8Kk/hAs395a1tVDu2FbC7+FZlHR6V8y7fKuLw244AHMC4neGlVPiOMjeWCo5wqNaMkYyP6hx06r8xkPQ7w1GwVjxCcOzfVsNvhmnIIIzyNRWRxjBzAoneGosPONrJU9eEfcTYbsDkY58FsAc5BGORkJiAgICAgIFu+oOrI3wsCrDJHBGDyORAi27tacsX2vk4H9fbxgUgEDdgH+jU8j1TPqchkJ2LUCpCnytvTzv5TuZsDnhcueOnT2GAt19gUqnhAPszu2G2xlHOQqhmO1QeijgemIHrV9h02tczh/rU8K5RdYqshUrkorAbtpI3AZxjngYDxb3eoZ95V924WHF1ihmFotXcA2GAdQQDwMkdGOQx9b3bRlrSohAhXr4h+rRXVEUrYpCr4rYGSOTx6gMjS9jUjLAu2XFpPjOV8ZDywQNtUlgSwAAJzn1gV03YFFQC1oVAxtxY+QVq8INktnf4YC7uuB1gVfQUL4NPCkF2oUWFWyQ2/bggnh2yPn6YGA9absWmu3xkUhsMow77QrCsELXnaOKa+g+z8zAsfszp8MuxyGUoQb7T5WRkI+Ljy2MPy9oF5uw6S5codx3bs2OQQ/h7gVzgg+BXx/Z+ZyFs93aMsdrjcr1uBdaAyOzuQwDYbzXWEZ6bzjEBb3doZi5V9xJYsLrByfB9m/8ALU/3PmchQ93NOVZCjFWQUuptsIapTYQpBbkfXWfmP3RgJcQEBAQEBAQEBAQECO1Xa6KxqrDW2jrVXg7f+I5IWvg58xBI6AwLP6usv51Vg2/w1LMK/Tiyzh7fX91SDgqesCUppVFCIqqqjCqoAUAegA4Age4FjWaNLkKWqGU4OD1DDkMpHKsDyCOQYEb4tul4s3XU+loXN1Y/3iD+sUfvKN3TIPLwJWi9bFV0ZWVgGV1IZSp6EEcEQLkBAQEBAQEBAQEBAQECC7194voVRNdNuovYfU6WlGd2b3baDsQerH/qeIFdJTfqkV9QzUIwBOmr3JZ91t3DD08qbcYxuYQJbSaVKkFdSKijoqqAB+AgXoCAgICBE6jsxq2a3SEI7HdZS2RRaeuSBk1uf31HryHwMBidg97qNXqNRpFJTUUYNlLEZ2kDLKRwwBODj5e8DYYCAgICAgICAgWNfq1oqtusOErRrXPsigsT+QMDCs7bRSilX3WB2rQbCXVFViUO7D8OMAEnrxwcBVO3KzatRWwFrX06MVG021obCOCSPKrHJAHGOpAIScBAQEBAQEBA8hhkjIyOSM88/L8IFjUdn1WPXY9aM9ZzVYVG9DjB2v1GQSDjqCRAp2hrRSqsVZtzpUAuM7rGCgnJHGSIEa3eaoP4W1xbvenwm2BvFREs2Bi21nZLEZQDyCemDgL1XbyNcKNlgY2WUA+UjfWm8kgMSqkA4JGM4HBIyEtAQEBAQEC3ehZWAO0kEBsA4Pvg8GBAWd0qjTbR5RXY7Wmta8JXYwQB6F3ZpcFC4Kn4nZvWBfq7uqL0v3+ZbXvBVArtvrNZrd85avkNjjzIp9IE5Ajn7FqJJJuySScaq8DJ54AfA/CBT9R1e9/+b1H8yA/UdXvf/m9R/MgP1HV73/5vUfzID9R1e9/+b1H8yA/UdXvf/m9R/MgP1HV73/5vUfzIEV2j3E0uovrvt+kFq1K141dy4yck7w2/0H2scdIGyU1BFCjOAMDLFjj5sxJP4wLHaOiFyqpZl2uloK4zurYMAcg8ZAgR+o7t12V3VuzMLyzajcEbe7KihiCuAyLUiqRjGPU8wPadgILUtL2Epc+pUeUed6zWQWAyV2seM9cZziBLwEBAQEBAQOfd6n7VXVLXptXVVThn8V6FsZgXHl2bPiQNjqNwK4yc4lE7N27NSwIviuWbAHIUHgdW2gDcepxx6DpkwmGXAQEBAQEBAQEBAQND7RHaX001jXCugBNippansu3O/VmXFbYAX1+HdgDOJRLd9OrBfOcnqcdB8h7/AH/9ukhK7AQEBAQEC1qtQtaPY5wqgsx+QGYGgdr6+012at0JG0tSoUsQVJC4+YbofvPRpoxr3rMRWFnK4NcW3DafBsHcjt19VpanuXbYQcjBA4ZlyASTg7D+RHtnbSZmusozeDXBx7YdZ1iGyTJXICAgICAgICAgYvaetFFT2t0UcD3YnAX8SQPxgc97c1WoWptSiPZawV6dlRfBZuOgOOByP3SFM0YtsSLRwxsuZLBwsW8VxJ038ejdO7XaTX0Um5SlprRnQgghmQNjB59ePuI6qZuidY1V8ata4lq0nWInZMSWsgICAgIEB32cjScdDZUrn2U2L/8Ae384HM+1NBYLrPD1dVa58qfSHUgYHVQODLnleDXC4dPS+DmYuTzFsSbVnaeW6X7gtuvcnXU2sAAqrqWsIQ7t2AeM7vCI/wDTKFZ16rOXymYwNZxuXR1NTkAzNaVgICAgICAgICBA98NM1tNSK9aDxRv8R9uRsfAU+rbtpx7AwS0fXfo8se61xqdKoax3AywIBYkDp6Zly+cicLgrG/i5NuzrzabRMbtg7o9gNoiQ11Ls7Eko/OBs28H2+s/vylEaLmVwLYNeG067t2ElaICAgICBjdo6Nb6rKX+FwVPuPYj5g4I+YgcP7/WUaGxaNWurNloZrHpeoLtBADItiHIYH34OR6TDuImeJspjzTRNfor7A0zka7SPq9p31bL0rUhhgbh4ZIbAJ5z1x7xWkVbcfOWx68Mw68BM1ZWAgICAgICAgIEd292b9JoasEBuHrY9BYpypPy9D8iYHDO9j0VWtp9RqWotceJZnStYEDOwKEo+d3l64wQfXM09xOs21WMPMVpMaw3D9EnYC1b7qr1upsANdi1tXz9vKvzwAo+9z7TOleFOZzMY8xMRpo6pM1YgICAgICBqvfmjS2Io1FVNjJmwGytH2V/aJDe4BAHuM8bSRE2isbprSbzpWN2R3Gvos0lTaZNlZBCJgDaisVxheBznP354yJFbRaNYbMfAtgYk4ducNimTUQEBAQEBAQEBAQNE/SJ3W0eqZbtRQzWKhDWJ4u4Vc+lZG5gfhBz1PGOQmdI3IrNpiI5/39Gz93NPXXpqRSmxNihE2ldqYyq7SMjg+vOSc4OYjdM1ms8MpSEEBAQEBAQLNmlRs7q0OfiyoOeMc568CRMakTpyVo06IMIiqPQKoA/ISUzMzOsrsIICAgICAgICAgIFMQGIFYCAgICAgICAgIDMBAQEBAQEBAQEBAQEBAQEBAQEBAQEDUbtLetmt1NZdTXZYaa/CdvFDaakAYz5kDhzgD4ucjnIZGu1WqC2KviZXIZkp52KKyLK+CGZsuCoyeeMbeQJq77H86NtW4L4Z01g27TcVcWdLFIFJGAcHOSCdqhj1dq6wJXvrcsfDZsaV8YKUNYpxnGC92OPs4yCMMEnRq9QaL2K4sVsVkowVgQuCBs3qOSDlW2nPxgchgJ2nq2LeR0IFf1b6VmyrtR5xap25Gbwy9eAcKBlg9frLVjGamYZZWIqYMFW91NhUrhs1KrgKc5424YEAbX6sM+Q2xfD2bdMzM6tqrayx54IqWpjgHGSdp+GBldha/UWNV49ZXdQrv8AVsgW/am9WDj3ZsEE9CCBjLBPQEBAQEBAQEBAQEBAQEBAQECxqtUK/DyD53FYxj4jnrz04gX4CAgICAgICAgICAgICAgICAgICAgRvbXXTf8AHT/s0CSgICAgICAgICAgICAgICAgICAgICBrHfftkaU6DNbv4urroTaR/XMG2Bs9AfNyM4x0MDZ4CAgICAgICAgICAgICAgICAgIFDAZgY+r0iW+HvXPhuLU+Vi5wf8AqYGRmAzArAQEBAQEBAQEBAQEBAQEBAoYHJ/0h99bl1XgaS5kWrK2MuPNacZH3L0+/M52ZzNovw0nk+y7E7Gwb4He5ius25RPSP5at+2Wu/i7fzH+kr+U4vi7XmXIeyj6/c/bLXfxdv5j/SPKcXxPMuQ9lH1+5+2Wu/i7fzH+keU4vieZch7KPr9z9std/F2/mP8ASPKcXxPMuQ9lH1+7r/cft/6dpEcn6xPq7h/bA+L7iMH8SPSdPAxe8pr1fCdq5GcnmJpHqzvHw/jk2ObnOICAgICAgICAgICAgICBr3fbt76DpHsGPEb6ukf7w+uPYAE/hNOPi93TXq6HZeRnOZmMP8POfh/dnAWYkkkkk8kk5JJ9SfUzivTq1isaRyUhOsEJICBs36P+8H0LVqXOKrcVXew58r/8pP5EyxlsXgv7pcbtzIeVZeeH1q7x+8fr/wB0d5BnYecKwEBAQEBAQEBAQEBAQKEwOEfpC7wfTdWQhzVVmur2Jz5n/Ej8gJx8zi8d9uUPRewsh5Ll9bR6Vt5/aEd2BoarRc15YKnhksLAm1WsCMTlTnAbOB7esww61tEzPRZz+ZxsK1Iwuc8XTXlGsdY+a7d2Mq1JarM31gFq8D6iw/VMOpGQpJz03pMu6jSJjx3+HRrw8/ecScOYiPR26+lHrR79NdvhK9232ElV9VVZfzNaGLMGArrsZd+8ADO1GJX0I+eAvhRFoiPe15TtDEvg3xLxG0V0203mInTSZnbWYiJ683i/sqqptWWFjpWtd1BDhN1djoBuO05O1/T1BicOI1mfdoypnMbFjCisxE2m0W210msfGPD5TC4vd1WttrDPg1o2nDYDG6yoXLW/zAyhx6svHMRgxMzHyYz2naMOtpiOc8WnLSJ4ZmPdPOPdEtcml2YnZ2z9GHeD6VpfBc5towjE9Wq+w3zPGD93znVyuLx00nnDzzt7IeTZjjrHo23j49Y/duktOGQEBAQEBAQEBAQEBA039JneD6LpTUhxbfmtcdVr+23y4OB8z8pVzWLwU0jnLt9hZDynMcVvVrpM++ekOIzkvRNV6vUOquisQr4DqOjYOQD78zKJmNmu2HS1otaN45e79V79YWrlxac2Ab8MCSEOFDAexQEA+wMnit4tXk+Bb0eCNKz4ePPT49V3W6vUIz12WtlvrHG8MCbUVicjgllK5k2m1ZmJn+ywwcHLXit6VjbaNtNOGf26Ldfa1ygKtrgABAM8bVOQv3AnOPcyOO3SWdsnl5trNI15/Pq9WX3qtVxsbBd7Kn35bxV27m9w3w8n5RrbadWNaYFrWw4rGukRO3SddI/6xtTUw2u/+0Hihsg5BdlJOOh3KZFonnLdhXpOtafhnT9dvuke6vbR0OqrvGSo8lqj7VTfEP8AsR8wJng4k4d4sq9o5OM5l7YXXp7p6fZ9Caa4WKroQysAysOhUjII/CdqJiY1h5has1tNbc4XZKCAgICAgICAgICAgcw/TD2Kx8PWrkhQKbRnhQT5WA9BkkH7xKGdw52vD63/ABjOxW1stbrvHx6x8mo6DvCldVVbo7hFRdpI27luss3LknBAtABx9kStTGrWNJdnH7NxMTEtesxGszOvX1axpy5axvv1lip2uvjeIyuR4Io8RSFu3BQPFz+9xjr04z6zHvI4t/DT+W22Rv3PBWY14uLSfV/1+Ef2F4duJtOReG2/GHUNnxLn2E45Qi/B46oDj0E97GjV5uvxbcOnhpPhWNfj6O3xndW7t5CjKqPypQgkbWDaeqnzj+wat6/NvTGSnFjw/umn8pp2diReLWmOevXWNLTbb466T8HjQdtpWlKFbPIGRwrrsOfFxaoIP1g8b148o/CKYkRpzZZjIXve8xMb6aaxOv4dazpPqzw/X55C940yNwtPmZmOUDFvFosU8ADP1GDx9v5c599Xw8Wmey8TTSs15R4+Fonnr+b6KJ29UA4KWndXZV8SjixtSfxx9JH9z58O+r4f3f7k9mY229dpievSKf8An6sHtK99dqx4YdjYVrqRjkjOBjqcDJJ/Ema7a4ltI6ruXpXJZbW+kaazOn95u893+zRpdNTpwxbw0Clj6nqTz6ZJwPadjDpwVirzfN5icxjWxZjTWUjM1cgICAgICAgICAgIGNr9Gt9b1WDKOpRh8iMfnItWLRMSzwsS2FeL0neN4fPHb3ZTaPUW6d+qHytjhkPKsPvGJw8Sk0tNZepZHNVzWBXFr1+k9YR8wWyAgICAgdM/RH3eyW11g6Zr0+ffo7j/AOI/5pfyWF+Of0fHf5Ln+WVpPvt+0fu6mJ0XyCsBAQEBAQEBAQEBAQEDQP0r93/GoGrrX6ykfWY9aM5P90nP3FpTzmFxV446Po/8d7Q7nG7i3q35f7fzy+Tj05b70gICAgZ/YfZT6vUVaevq7YJ/dTqzH7hkzPDpN7RWFTO5uuVwLYtun1npD6I7P0KUVV01jCIoRR8gPU+p+c7laxWIiHl2Li2xcScS/OZ1lkyWsgICAgICAgICAgICAgeLEBBBAIIwQehB9DGhE6bw+f8Avn2CdDq3qAPhn6ylves+mfcHI/D5zi4+H3d9HpvZOejOZeLz60bT8f5QU0umQEBA6/8Aon7v+FQdXYPPcMV+60Z6/wDMRn7gJ1MnhcNeKer4P/I8/wB9jdxSfRrz98/x93QZcfNkBAQEBAQEBAQEBAQEBAx9frForax84GAABlmYnCoo9WJIAHuYGFd2TXqkrOt09LOATtI3hN3VQx68BQT6kTG9K29aNW/AzONga91aa6+Cx+yGi/g6P8MTX3GH+WFjzpnPa2+Z+yGi/g6P8MR3GH+WDzpnPa2+Z+yGi/g6P8MR3GH+WDzpnPa2+ah7oaL+Do/wxJ7jD/LCPOmc9rb5s2jVbLjpmUKNgfTkdGRcK649GUkH7nX2ONqlM67ykIQQEBAQEBAQEBAQEBAQPFtgVSzEBQCzMTgBQMkknoIEV2fWdS66qxSEXP0SthghSMG51PR2BIAPKqccFmACYgICAgIGD2vojcg2ELajC2hyMhbQCBn+yQSrY6qzCBc7M1ovrWwAqeVes/ElinDIceoIIyOD1HBgZUBAQEBAQEBAQEBAQECFf+mWbR//ADVNh/a+9T8Of/DRhz7sMdFYME1AQEBAQEBAh9X/AEa8Xj+quK16j+zbwtd33Hitv/bPAUwJiAgICAgICAgICAgIGq96NRq7dRp9JolwnNmu1DFlVaGBUVo4GTYcsfLyNqnIyDA2XTULWioihVUBFVRgBQMAAegAgXYCAgICAgIFrU0LYj1uoZWBR1IyCpGCCPYgwNe7u94FbVX9mOXN+nQPvdWU2UFsK/mHmIBQMw4JyR1gbNAQEBAQEBAQEBAQAEBAQEBAQEBAQEDEu7Pra6u8qPFrDKlg4bYw8yE+qkgHHuoMDKzArAQEBAQKGBoHZPeGys3PZYSgF/g733rYU1libwcZTwqghZRnKsG9CYGYO91ocqV0rhUSwmq2xi9b/SMWVgKSVA04Y4DcFsFsAsFaO97sCf6OAiWvY24nhLAisArEBSHVs7iMDqAcgA73F6381KFarHZSzbyFFwNleAw2q1QBzkDcfNwAwU7F70WMKqyPEYOtbMxXxLQ2qvoZ69mE+rWlbGA3eVuvRmDdICAgICAgICAgebMYORkYORjOR7Y9YGg9n9kahE0VL12GrT3V2UAtklXqY4tHoKWZkGc5BU9RAktI+usNAey+sNtNp8GkOlngubK+UZdgsFYDc53NyRggK92X1u+pdQbgi1ICr0od2aa9zPcCCLBaLF24OVwcfagbbAQEBAtam9a13OwUZAyT9okAAe5JIAHuYET2P2hRayXKQtuorQ7TYSSqBmVQM7cgMx49CTAp+0IB81LqpvbSLZuUr44JVQ3OQGYAA4PLDOIHjsftmrVtValbBvDsWzeQr07TUzVuueCd9bAjgrg5IIyEh2N2mmqq8VAwG50KuNrAoxXlT0zgMPkwMDPgICAgICAgICBb1F61o9jnCopd29lUZJ/IQIxu3lDJWarw7EDb4W7aGYKrttJ8hLdRnGGzjacBHL3q/olVjAC+ykMvkPheOdG2pxjduCYrfqfTGehIZVvemtPKyWlx4Q2ooOWtdEXaC3A32oPNjrnpzAnEbIBwR8j1geoCAgYfamgF6Bd71lXS1LE27gyMCOGBBBwQcjoT98CP7K7tJprBYt1zeUAo4qwzhdgclawwO0AYBC+UHGeYFxO765y1trAXNqlrOwKLmJIPCgkKTkAk8gE5wIHj9mauCGsD+ANG9gK5spBQ+ddu0thCMgDh2+WAy+z+yUotvsrJAuKu1QCisWKgTeoAzkqqg5J+EdIEhAQEBAQEBAQEDzYgYFWAIIIYEZBB4II9RAjKe7unQ1FayDXnYfFsJwccMxbLgbVwGyBtXGMCB4PdjSkIPCOEUVoPFswFFb1DHm6+Ha6564OPQQPR7t6bIbwjkFWB8Wz4lZHB+L96tW+8Z9TAloCAgICAgICAgICAgICAgICAgICAgICAgIH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6" descr="data:image/jpeg;base64,/9j/4AAQSkZJRgABAQAAAQABAAD/2wCEAAkGBxQQEBAQEBERFRQVFhcQEBAUEBYVFBcQFxUXGBkWFhMYHSkgGBsmHBMWIjEjJSkrMjouFyEzRDMsQygvLisBCgoKDg0OGxAQGiwkICUuLDMvLCwuNzc0LC8yNCwsLiw0LCwsLCw0Ly80LCwvLywsLCwtNDctLCwsLCw0MCwsLP/AABEIASgAqgMBEQACEQEDEQH/xAAcAAEAAQUBAQAAAAAAAAAAAAAABQEDBAYHAgj/xABFEAACAgEDAQYCBgYHBgcBAAABAgADEQQSITEFBhMiQVEyYRQjQnGBkQcVFlJU0yQzYpKTlNFDY3OCobFTZHKDssHxNP/EABsBAQACAwEBAAAAAAAAAAAAAAABBAIDBQcG/8QANBEBAAIABAMDCgYDAQAAAAAAAAECAwQRIRIxQQUTURQVIjJTYXGRodFCUoHB4fAGcrHS/9oADAMBAAIRAxEAPwDuMBAQEBAQEBAQEBAQEBAQEBAQEBAQEBAQEBAQIfvRrLqqd2mVmsO4Kq1GzkVWMobHwguqDOD1xxncoRtvbl26zaHIViCF0tpOwXBS9Xl+sKoTuUbjnoOMQLV+s1uy4HfkBlRq9KVJxpqbN6q24jNhtULz7ckZgZFnaWq+uKo+UYqKjp3BZAzlGru2lWLVhTjBAbykpngMjtrWXVWbkFzJ4a5VKTYB9cosbCqSWCHIXJ6HAbBBCP1faOuSq1gGd1ISoLo3Ac/QxZvI3Eopuyvrj4cjO4A1naWobxtqmykM9VqLp3LLWLaRuXHLt4b2kqAT5RxkFWDzqdZrFpsqQWFwh8OxNM4yo0e5WG/dhjcrDaxJ5APUGBmJrLlu2CuwI9jkWDTMdxAoKrZ+5uVrfOcAFOSMbWClfaGrK1sa25FRdfDIcWMH8WtfKVIUhCCSAQxG/jkNg0uoFihl3YyR5lZTkEqfKwBHIMC9AQEBAQEBAQLWrv8ADrewgnapcgdTgZwPygQ6941UKLQfEIVhWitko7UqDluODqKwcH1PsQAyre3qV6lznG0LU7FslgCgUHcMoeny9xkC9vUMQA+dzBEwp8zFSw2n7XCsePaBa1HaGl0r3MQqsFay5kqJbCobCWKLknaCf/2BTWd4EVQawWbxaqWQqylQ+oWglgRxyzEZ67fxgVXvFSAzM4xgWIFVmZqTW9ivjHIK02kY/dx14gXW7epBxuYnIXC1u3mLbdvA67uMQPH7R6fYLPFwhXcHKsB/U+Pg5HDeF58HnAPtAyPpdVSBwMByzAKh3MQCzNtAyeFJz68dciA03a9VjitHyzB2XCnBVPD3ENjH+2r+/d8jAxr+8mnQOWZ/Ju3AVWEgKhsJwFz8Kk/hAs395a1tVDu2FbC7+FZlHR6V8y7fKuLw244AHMC4neGlVPiOMjeWCo5wqNaMkYyP6hx06r8xkPQ7w1GwVjxCcOzfVsNvhmnIIIzyNRWRxjBzAoneGosPONrJU9eEfcTYbsDkY58FsAc5BGORkJiAgICAgIFu+oOrI3wsCrDJHBGDyORAi27tacsX2vk4H9fbxgUgEDdgH+jU8j1TPqchkJ2LUCpCnytvTzv5TuZsDnhcueOnT2GAt19gUqnhAPszu2G2xlHOQqhmO1QeijgemIHrV9h02tczh/rU8K5RdYqshUrkorAbtpI3AZxjngYDxb3eoZ95V924WHF1ihmFotXcA2GAdQQDwMkdGOQx9b3bRlrSohAhXr4h+rRXVEUrYpCr4rYGSOTx6gMjS9jUjLAu2XFpPjOV8ZDywQNtUlgSwAAJzn1gV03YFFQC1oVAxtxY+QVq8INktnf4YC7uuB1gVfQUL4NPCkF2oUWFWyQ2/bggnh2yPn6YGA9absWmu3xkUhsMow77QrCsELXnaOKa+g+z8zAsfszp8MuxyGUoQb7T5WRkI+Ljy2MPy9oF5uw6S5codx3bs2OQQ/h7gVzgg+BXx/Z+ZyFs93aMsdrjcr1uBdaAyOzuQwDYbzXWEZ6bzjEBb3doZi5V9xJYsLrByfB9m/8ALU/3PmchQ93NOVZCjFWQUuptsIapTYQpBbkfXWfmP3RgJcQEBAQEBAQEBAQECO1Xa6KxqrDW2jrVXg7f+I5IWvg58xBI6AwLP6usv51Vg2/w1LMK/Tiyzh7fX91SDgqesCUppVFCIqqqjCqoAUAegA4Age4FjWaNLkKWqGU4OD1DDkMpHKsDyCOQYEb4tul4s3XU+loXN1Y/3iD+sUfvKN3TIPLwJWi9bFV0ZWVgGV1IZSp6EEcEQLkBAQEBAQEBAQEBAQECC7194voVRNdNuovYfU6WlGd2b3baDsQerH/qeIFdJTfqkV9QzUIwBOmr3JZ91t3DD08qbcYxuYQJbSaVKkFdSKijoqqAB+AgXoCAgICBE6jsxq2a3SEI7HdZS2RRaeuSBk1uf31HryHwMBidg97qNXqNRpFJTUUYNlLEZ2kDLKRwwBODj5e8DYYCAgICAgICAgWNfq1oqtusOErRrXPsigsT+QMDCs7bRSilX3WB2rQbCXVFViUO7D8OMAEnrxwcBVO3KzatRWwFrX06MVG021obCOCSPKrHJAHGOpAIScBAQEBAQEBA8hhkjIyOSM88/L8IFjUdn1WPXY9aM9ZzVYVG9DjB2v1GQSDjqCRAp2hrRSqsVZtzpUAuM7rGCgnJHGSIEa3eaoP4W1xbvenwm2BvFREs2Bi21nZLEZQDyCemDgL1XbyNcKNlgY2WUA+UjfWm8kgMSqkA4JGM4HBIyEtAQEBAQEC3ehZWAO0kEBsA4Pvg8GBAWd0qjTbR5RXY7Wmta8JXYwQB6F3ZpcFC4Kn4nZvWBfq7uqL0v3+ZbXvBVArtvrNZrd85avkNjjzIp9IE5Ajn7FqJJJuySScaq8DJ54AfA/CBT9R1e9/+b1H8yA/UdXvf/m9R/MgP1HV73/5vUfzID9R1e9/+b1H8yA/UdXvf/m9R/MgP1HV73/5vUfzIEV2j3E0uovrvt+kFq1K141dy4yck7w2/0H2scdIGyU1BFCjOAMDLFjj5sxJP4wLHaOiFyqpZl2uloK4zurYMAcg8ZAgR+o7t12V3VuzMLyzajcEbe7KihiCuAyLUiqRjGPU8wPadgILUtL2Epc+pUeUed6zWQWAyV2seM9cZziBLwEBAQEBAQOfd6n7VXVLXptXVVThn8V6FsZgXHl2bPiQNjqNwK4yc4lE7N27NSwIviuWbAHIUHgdW2gDcepxx6DpkwmGXAQEBAQEBAQEBAQND7RHaX001jXCugBNippansu3O/VmXFbYAX1+HdgDOJRLd9OrBfOcnqcdB8h7/AH/9ukhK7AQEBAQEC1qtQtaPY5wqgsx+QGYGgdr6+012at0JG0tSoUsQVJC4+YbofvPRpoxr3rMRWFnK4NcW3DafBsHcjt19VpanuXbYQcjBA4ZlyASTg7D+RHtnbSZmusozeDXBx7YdZ1iGyTJXICAgICAgICAgYvaetFFT2t0UcD3YnAX8SQPxgc97c1WoWptSiPZawV6dlRfBZuOgOOByP3SFM0YtsSLRwxsuZLBwsW8VxJ038ejdO7XaTX0Um5SlprRnQgghmQNjB59ePuI6qZuidY1V8ata4lq0nWInZMSWsgICAgIEB32cjScdDZUrn2U2L/8Ae384HM+1NBYLrPD1dVa58qfSHUgYHVQODLnleDXC4dPS+DmYuTzFsSbVnaeW6X7gtuvcnXU2sAAqrqWsIQ7t2AeM7vCI/wDTKFZ16rOXymYwNZxuXR1NTkAzNaVgICAgICAgICBA98NM1tNSK9aDxRv8R9uRsfAU+rbtpx7AwS0fXfo8se61xqdKoax3AywIBYkDp6Zly+cicLgrG/i5NuzrzabRMbtg7o9gNoiQ11Ls7Eko/OBs28H2+s/vylEaLmVwLYNeG067t2ElaICAgICBjdo6Nb6rKX+FwVPuPYj5g4I+YgcP7/WUaGxaNWurNloZrHpeoLtBADItiHIYH34OR6TDuImeJspjzTRNfor7A0zka7SPq9p31bL0rUhhgbh4ZIbAJ5z1x7xWkVbcfOWx68Mw68BM1ZWAgICAgICAgIEd292b9JoasEBuHrY9BYpypPy9D8iYHDO9j0VWtp9RqWotceJZnStYEDOwKEo+d3l64wQfXM09xOs21WMPMVpMaw3D9EnYC1b7qr1upsANdi1tXz9vKvzwAo+9z7TOleFOZzMY8xMRpo6pM1YgICAgICBqvfmjS2Io1FVNjJmwGytH2V/aJDe4BAHuM8bSRE2isbprSbzpWN2R3Gvos0lTaZNlZBCJgDaisVxheBznP354yJFbRaNYbMfAtgYk4ducNimTUQEBAQEBAQEBAQNE/SJ3W0eqZbtRQzWKhDWJ4u4Vc+lZG5gfhBz1PGOQmdI3IrNpiI5/39Gz93NPXXpqRSmxNihE2ldqYyq7SMjg+vOSc4OYjdM1ms8MpSEEBAQEBAQLNmlRs7q0OfiyoOeMc568CRMakTpyVo06IMIiqPQKoA/ISUzMzOsrsIICAgICAgICAgIFMQGIFYCAgICAgICAgIDMBAQEBAQEBAQEBAQEBAQEBAQEBAQEDUbtLetmt1NZdTXZYaa/CdvFDaakAYz5kDhzgD4ucjnIZGu1WqC2KviZXIZkp52KKyLK+CGZsuCoyeeMbeQJq77H86NtW4L4Z01g27TcVcWdLFIFJGAcHOSCdqhj1dq6wJXvrcsfDZsaV8YKUNYpxnGC92OPs4yCMMEnRq9QaL2K4sVsVkowVgQuCBs3qOSDlW2nPxgchgJ2nq2LeR0IFf1b6VmyrtR5xap25Gbwy9eAcKBlg9frLVjGamYZZWIqYMFW91NhUrhs1KrgKc5424YEAbX6sM+Q2xfD2bdMzM6tqrayx54IqWpjgHGSdp+GBldha/UWNV49ZXdQrv8AVsgW/am9WDj3ZsEE9CCBjLBPQEBAQEBAQEBAQEBAQEBAQECxqtUK/DyD53FYxj4jnrz04gX4CAgICAgICAgICAgICAgICAgICAgRvbXXTf8AHT/s0CSgICAgICAgICAgICAgICAgICAgICBrHfftkaU6DNbv4urroTaR/XMG2Bs9AfNyM4x0MDZ4CAgICAgICAgICAgICAgICAgIFDAZgY+r0iW+HvXPhuLU+Vi5wf8AqYGRmAzArAQEBAQEBAQEBAQEBAQEBAoYHJ/0h99bl1XgaS5kWrK2MuPNacZH3L0+/M52ZzNovw0nk+y7E7Gwb4He5ius25RPSP5at+2Wu/i7fzH+kr+U4vi7XmXIeyj6/c/bLXfxdv5j/SPKcXxPMuQ9lH1+5+2Wu/i7fzH+keU4vieZch7KPr9z9std/F2/mP8ASPKcXxPMuQ9lH1+7r/cft/6dpEcn6xPq7h/bA+L7iMH8SPSdPAxe8pr1fCdq5GcnmJpHqzvHw/jk2ObnOICAgICAgICAgICAgICBr3fbt76DpHsGPEb6ukf7w+uPYAE/hNOPi93TXq6HZeRnOZmMP8POfh/dnAWYkkkkk8kk5JJ9SfUzivTq1isaRyUhOsEJICBs36P+8H0LVqXOKrcVXew58r/8pP5EyxlsXgv7pcbtzIeVZeeH1q7x+8fr/wB0d5BnYecKwEBAQEBAQEBAQEBAQKEwOEfpC7wfTdWQhzVVmur2Jz5n/Ej8gJx8zi8d9uUPRewsh5Ll9bR6Vt5/aEd2BoarRc15YKnhksLAm1WsCMTlTnAbOB7esww61tEzPRZz+ZxsK1Iwuc8XTXlGsdY+a7d2Mq1JarM31gFq8D6iw/VMOpGQpJz03pMu6jSJjx3+HRrw8/ecScOYiPR26+lHrR79NdvhK9232ElV9VVZfzNaGLMGArrsZd+8ADO1GJX0I+eAvhRFoiPe15TtDEvg3xLxG0V0203mInTSZnbWYiJ683i/sqqptWWFjpWtd1BDhN1djoBuO05O1/T1BicOI1mfdoypnMbFjCisxE2m0W210msfGPD5TC4vd1WttrDPg1o2nDYDG6yoXLW/zAyhx6svHMRgxMzHyYz2naMOtpiOc8WnLSJ4ZmPdPOPdEtcml2YnZ2z9GHeD6VpfBc5towjE9Wq+w3zPGD93znVyuLx00nnDzzt7IeTZjjrHo23j49Y/duktOGQEBAQEBAQEBAQEBA039JneD6LpTUhxbfmtcdVr+23y4OB8z8pVzWLwU0jnLt9hZDynMcVvVrpM++ekOIzkvRNV6vUOquisQr4DqOjYOQD78zKJmNmu2HS1otaN45e79V79YWrlxac2Ab8MCSEOFDAexQEA+wMnit4tXk+Bb0eCNKz4ePPT49V3W6vUIz12WtlvrHG8MCbUVicjgllK5k2m1ZmJn+ywwcHLXit6VjbaNtNOGf26Ldfa1ygKtrgABAM8bVOQv3AnOPcyOO3SWdsnl5trNI15/Pq9WX3qtVxsbBd7Kn35bxV27m9w3w8n5RrbadWNaYFrWw4rGukRO3SddI/6xtTUw2u/+0Hihsg5BdlJOOh3KZFonnLdhXpOtafhnT9dvuke6vbR0OqrvGSo8lqj7VTfEP8AsR8wJng4k4d4sq9o5OM5l7YXXp7p6fZ9Caa4WKroQysAysOhUjII/CdqJiY1h5has1tNbc4XZKCAgICAgICAgICAgcw/TD2Kx8PWrkhQKbRnhQT5WA9BkkH7xKGdw52vD63/ABjOxW1stbrvHx6x8mo6DvCldVVbo7hFRdpI27luss3LknBAtABx9kStTGrWNJdnH7NxMTEtesxGszOvX1axpy5axvv1lip2uvjeIyuR4Io8RSFu3BQPFz+9xjr04z6zHvI4t/DT+W22Rv3PBWY14uLSfV/1+Ef2F4duJtOReG2/GHUNnxLn2E45Qi/B46oDj0E97GjV5uvxbcOnhpPhWNfj6O3xndW7t5CjKqPypQgkbWDaeqnzj+wat6/NvTGSnFjw/umn8pp2diReLWmOevXWNLTbb466T8HjQdtpWlKFbPIGRwrrsOfFxaoIP1g8b148o/CKYkRpzZZjIXve8xMb6aaxOv4dazpPqzw/X55C940yNwtPmZmOUDFvFosU8ADP1GDx9v5c599Xw8Wmey8TTSs15R4+Fonnr+b6KJ29UA4KWndXZV8SjixtSfxx9JH9z58O+r4f3f7k9mY229dpievSKf8An6sHtK99dqx4YdjYVrqRjkjOBjqcDJJ/Ema7a4ltI6ruXpXJZbW+kaazOn95u893+zRpdNTpwxbw0Clj6nqTz6ZJwPadjDpwVirzfN5icxjWxZjTWUjM1cgICAgICAgICAgIGNr9Gt9b1WDKOpRh8iMfnItWLRMSzwsS2FeL0neN4fPHb3ZTaPUW6d+qHytjhkPKsPvGJw8Sk0tNZepZHNVzWBXFr1+k9YR8wWyAgICAgdM/RH3eyW11g6Zr0+ffo7j/AOI/5pfyWF+Of0fHf5Ln+WVpPvt+0fu6mJ0XyCsBAQEBAQEBAQEBAQEDQP0r93/GoGrrX6ykfWY9aM5P90nP3FpTzmFxV446Po/8d7Q7nG7i3q35f7fzy+Tj05b70gICAgZ/YfZT6vUVaevq7YJ/dTqzH7hkzPDpN7RWFTO5uuVwLYtun1npD6I7P0KUVV01jCIoRR8gPU+p+c7laxWIiHl2Li2xcScS/OZ1lkyWsgICAgICAgICAgICAgeLEBBBAIIwQehB9DGhE6bw+f8Avn2CdDq3qAPhn6ylves+mfcHI/D5zi4+H3d9HpvZOejOZeLz60bT8f5QU0umQEBA6/8Aon7v+FQdXYPPcMV+60Z6/wDMRn7gJ1MnhcNeKer4P/I8/wB9jdxSfRrz98/x93QZcfNkBAQEBAQEBAQEBAQEBAx9frForax84GAABlmYnCoo9WJIAHuYGFd2TXqkrOt09LOATtI3hN3VQx68BQT6kTG9K29aNW/AzONga91aa6+Cx+yGi/g6P8MTX3GH+WFjzpnPa2+Z+yGi/g6P8MR3GH+WDzpnPa2+Z+yGi/g6P8MR3GH+WDzpnPa2+ah7oaL+Do/wxJ7jD/LCPOmc9rb5s2jVbLjpmUKNgfTkdGRcK649GUkH7nX2ONqlM67ykIQQEBAQEBAQEBAQEBAQPFtgVSzEBQCzMTgBQMkknoIEV2fWdS66qxSEXP0SthghSMG51PR2BIAPKqccFmACYgICAgIGD2vojcg2ELajC2hyMhbQCBn+yQSrY6qzCBc7M1ovrWwAqeVes/ElinDIceoIIyOD1HBgZUBAQEBAQEBAQEBAQECFf+mWbR//ADVNh/a+9T8Of/DRhz7sMdFYME1AQEBAQEBAh9X/AEa8Xj+quK16j+zbwtd33Hitv/bPAUwJiAgICAgICAgICAgIGq96NRq7dRp9JolwnNmu1DFlVaGBUVo4GTYcsfLyNqnIyDA2XTULWioihVUBFVRgBQMAAegAgXYCAgICAgIFrU0LYj1uoZWBR1IyCpGCCPYgwNe7u94FbVX9mOXN+nQPvdWU2UFsK/mHmIBQMw4JyR1gbNAQEBAQEBAQEBAQAEBAQEBAQEBAQEDEu7Pra6u8qPFrDKlg4bYw8yE+qkgHHuoMDKzArAQEBAQKGBoHZPeGys3PZYSgF/g733rYU1libwcZTwqghZRnKsG9CYGYO91ocqV0rhUSwmq2xi9b/SMWVgKSVA04Y4DcFsFsAsFaO97sCf6OAiWvY24nhLAisArEBSHVs7iMDqAcgA73F6381KFarHZSzbyFFwNleAw2q1QBzkDcfNwAwU7F70WMKqyPEYOtbMxXxLQ2qvoZ69mE+rWlbGA3eVuvRmDdICAgICAgICAgebMYORkYORjOR7Y9YGg9n9kahE0VL12GrT3V2UAtklXqY4tHoKWZkGc5BU9RAktI+usNAey+sNtNp8GkOlngubK+UZdgsFYDc53NyRggK92X1u+pdQbgi1ICr0od2aa9zPcCCLBaLF24OVwcfagbbAQEBAtam9a13OwUZAyT9okAAe5JIAHuYET2P2hRayXKQtuorQ7TYSSqBmVQM7cgMx49CTAp+0IB81LqpvbSLZuUr44JVQ3OQGYAA4PLDOIHjsftmrVtValbBvDsWzeQr07TUzVuueCd9bAjgrg5IIyEh2N2mmqq8VAwG50KuNrAoxXlT0zgMPkwMDPgICAgICAgICBb1F61o9jnCopd29lUZJ/IQIxu3lDJWarw7EDb4W7aGYKrttJ8hLdRnGGzjacBHL3q/olVjAC+ykMvkPheOdG2pxjduCYrfqfTGehIZVvemtPKyWlx4Q2ooOWtdEXaC3A32oPNjrnpzAnEbIBwR8j1geoCAgYfamgF6Bd71lXS1LE27gyMCOGBBBwQcjoT98CP7K7tJprBYt1zeUAo4qwzhdgclawwO0AYBC+UHGeYFxO765y1trAXNqlrOwKLmJIPCgkKTkAk8gE5wIHj9mauCGsD+ANG9gK5spBQ+ddu0thCMgDh2+WAy+z+yUotvsrJAuKu1QCisWKgTeoAzkqqg5J+EdIEhAQEBAQEBAQEDzYgYFWAIIIYEZBB4II9RAjKe7unQ1FayDXnYfFsJwccMxbLgbVwGyBtXGMCB4PdjSkIPCOEUVoPFswFFb1DHm6+Ha6564OPQQPR7t6bIbwjkFWB8Wz4lZHB+L96tW+8Z9TAloCAgICAgICAgICAgICAgICAgICAgICAgIH/2Q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39552" y="645333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Fonte: </a:t>
            </a:r>
            <a:r>
              <a:rPr lang="pt-BR" dirty="0">
                <a:latin typeface="Arial" pitchFamily="34" charset="0"/>
                <a:cs typeface="Arial" pitchFamily="34" charset="0"/>
              </a:rPr>
              <a:t>http://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www.clontech.com/US/Products/Fluorescent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11560" y="1475492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Cultura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celular, transfecção e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sorção 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3800" b="1" dirty="0" smtClean="0">
                <a:latin typeface="Arial" pitchFamily="34" charset="0"/>
                <a:cs typeface="Arial" pitchFamily="34" charset="0"/>
              </a:rPr>
              <a:t>Metodologia</a:t>
            </a:r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sz="3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11560" y="2132856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Retrovírus ER-</a:t>
            </a:r>
            <a:r>
              <a:rPr lang="pt-BR" sz="2000" i="1" dirty="0" err="1" smtClean="0">
                <a:latin typeface="Arial" pitchFamily="34" charset="0"/>
                <a:cs typeface="Arial" pitchFamily="34" charset="0"/>
              </a:rPr>
              <a:t>Asi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U2OS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635509" y="4077072"/>
            <a:ext cx="41620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Transfecção célula ER-</a:t>
            </a:r>
            <a:r>
              <a:rPr lang="pt-BR" sz="2000" i="1" dirty="0" err="1" smtClean="0">
                <a:latin typeface="Arial" pitchFamily="34" charset="0"/>
                <a:cs typeface="Arial" pitchFamily="34" charset="0"/>
              </a:rPr>
              <a:t>Asi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293T </a:t>
            </a:r>
          </a:p>
        </p:txBody>
      </p:sp>
      <p:grpSp>
        <p:nvGrpSpPr>
          <p:cNvPr id="27" name="Grupo 26"/>
          <p:cNvGrpSpPr/>
          <p:nvPr/>
        </p:nvGrpSpPr>
        <p:grpSpPr>
          <a:xfrm>
            <a:off x="4932040" y="3507930"/>
            <a:ext cx="2520280" cy="1795848"/>
            <a:chOff x="-5792690" y="3312569"/>
            <a:chExt cx="4412974" cy="3140767"/>
          </a:xfrm>
        </p:grpSpPr>
        <p:pic>
          <p:nvPicPr>
            <p:cNvPr id="2048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11" t="22282" r="49379" b="34783"/>
            <a:stretch/>
          </p:blipFill>
          <p:spPr bwMode="auto">
            <a:xfrm>
              <a:off x="-5792690" y="3312569"/>
              <a:ext cx="3644416" cy="3140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etângulo 27"/>
            <p:cNvSpPr/>
            <p:nvPr/>
          </p:nvSpPr>
          <p:spPr>
            <a:xfrm>
              <a:off x="-2916832" y="5517232"/>
              <a:ext cx="1537116" cy="2000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3" name="Seta em curva para cima 32"/>
          <p:cNvSpPr/>
          <p:nvPr/>
        </p:nvSpPr>
        <p:spPr>
          <a:xfrm rot="4562978">
            <a:off x="544838" y="2824785"/>
            <a:ext cx="706400" cy="421298"/>
          </a:xfrm>
          <a:prstGeom prst="curved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6588224" y="4739428"/>
            <a:ext cx="2555776" cy="1713908"/>
            <a:chOff x="-5749821" y="-24185"/>
            <a:chExt cx="4293487" cy="3037041"/>
          </a:xfrm>
        </p:grpSpPr>
        <p:pic>
          <p:nvPicPr>
            <p:cNvPr id="20484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67" t="36651" r="49344" b="21832"/>
            <a:stretch/>
          </p:blipFill>
          <p:spPr bwMode="auto">
            <a:xfrm>
              <a:off x="-5749821" y="-24185"/>
              <a:ext cx="3576601" cy="3037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tângulo 23"/>
            <p:cNvSpPr/>
            <p:nvPr/>
          </p:nvSpPr>
          <p:spPr>
            <a:xfrm>
              <a:off x="-2811145" y="1906430"/>
              <a:ext cx="1354811" cy="468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0" name="Retângulo 29"/>
          <p:cNvSpPr/>
          <p:nvPr/>
        </p:nvSpPr>
        <p:spPr>
          <a:xfrm>
            <a:off x="611560" y="5261138"/>
            <a:ext cx="2920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Purificação G</a:t>
            </a:r>
            <a:r>
              <a:rPr lang="pt-BR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 S/G</a:t>
            </a:r>
            <a:r>
              <a:rPr lang="pt-BR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/M</a:t>
            </a:r>
          </a:p>
        </p:txBody>
      </p:sp>
      <p:sp>
        <p:nvSpPr>
          <p:cNvPr id="35" name="Seta em curva para cima 34"/>
          <p:cNvSpPr/>
          <p:nvPr/>
        </p:nvSpPr>
        <p:spPr>
          <a:xfrm rot="1272415">
            <a:off x="4336249" y="4766409"/>
            <a:ext cx="706400" cy="421298"/>
          </a:xfrm>
          <a:prstGeom prst="curved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323509" y="3059668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 err="1" smtClean="0">
                <a:latin typeface="Arial" pitchFamily="34" charset="0"/>
                <a:cs typeface="Arial" pitchFamily="34" charset="0"/>
              </a:rPr>
              <a:t>qPCR</a:t>
            </a:r>
            <a:endParaRPr lang="pt-BR" b="1" dirty="0"/>
          </a:p>
        </p:txBody>
      </p:sp>
      <p:sp>
        <p:nvSpPr>
          <p:cNvPr id="32" name="Seta em curva para cima 31"/>
          <p:cNvSpPr/>
          <p:nvPr/>
        </p:nvSpPr>
        <p:spPr>
          <a:xfrm rot="18423129">
            <a:off x="7264031" y="3929477"/>
            <a:ext cx="706400" cy="421298"/>
          </a:xfrm>
          <a:prstGeom prst="curved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6783293" y="3068960"/>
            <a:ext cx="1402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 err="1" smtClean="0">
                <a:latin typeface="Arial" pitchFamily="34" charset="0"/>
                <a:cs typeface="Arial" pitchFamily="34" charset="0"/>
              </a:rPr>
              <a:t>Citometria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de fluxo</a:t>
            </a:r>
            <a:endParaRPr lang="pt-BR" b="1" dirty="0"/>
          </a:p>
        </p:txBody>
      </p:sp>
      <p:sp>
        <p:nvSpPr>
          <p:cNvPr id="13" name="Retângulo 12"/>
          <p:cNvSpPr/>
          <p:nvPr/>
        </p:nvSpPr>
        <p:spPr>
          <a:xfrm>
            <a:off x="611560" y="3964994"/>
            <a:ext cx="18888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WT (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wild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type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77318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2" grpId="0"/>
      <p:bldP spid="33" grpId="0" animBg="1"/>
      <p:bldP spid="33" grpId="1" animBg="1"/>
      <p:bldP spid="30" grpId="0"/>
      <p:bldP spid="35" grpId="0" animBg="1"/>
      <p:bldP spid="10" grpId="0"/>
      <p:bldP spid="10" grpId="1"/>
      <p:bldP spid="32" grpId="0" animBg="1"/>
      <p:bldP spid="34" grpId="0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0" descr="data:image/jpeg;base64,/9j/4AAQSkZJRgABAQAAAQABAAD/2wCEAAkGBxMTERUUExIVFRUXFhgUGBgUGBgYFRkYFxIYGBUVFhcYHCggGBolGxUYITEhJSkrLi4uFyAzODUsNzQtLisBCgoKDg0OGxAQGy0kICY3LSwsNC4sLDQ3LSwsLi8sLDQsLCwtNyw0LSwsLCwsNCw1LCwsLCw0LCwsLC0sLCwsLP/AABEIALsBDQMBIgACEQEDEQH/xAAbAAEAAgMBAQAAAAAAAAAAAAAABQcDBAYCAf/EAEgQAAIBAgMFBAUJBAkCBwAAAAECAAMRBBIhBQYTMUEiUWFxBzKBkbIUIzM0UnJzsbMkQqHBFRZDU2KS0dLwY8M1RIKDoqO0/8QAGQEBAAMBAQAAAAAAAAAAAAAAAAIDBAEF/8QAKxEBAQACAQMDAQgDAQAAAAAAAAECEQMSITEEQXEyIlFhcoGRocETFOEF/9oADAMBAAIRAxEAPwC8YiICIiAiIgIiICIiAiIgIiICIiAiIgIiICJyhxeMucpql87ZleiOAgDtlCMArOGW2oZuQuVPZPyrt3G3cJhDpcjMlT92lXYrcGzZmpUgGHLjC4uLEOsichS3mxD1CtOkrhagViq1DlOdwaTFb62UHieqOom1gtqYs0atR6ZD8SmFThVPm1ZKfF7I7VbIzP2l0bLpYQOlicsm08eB9AHuzMAVZSFC1mCE3tcmnTUMbW4gJzdfFXbOO1KYcMACbmlVQvanXfRGOZNaNNLG5vWDcrAh1kTmKm2sWGAGGLDiBTZKgNi7KVBPZOUBWNW+UhrAEieKe18cy3FBRbq1KqM10U6IWBWzFk19bJcWBEDqonN0Np4upTxV6HCZFbhdlySc1QKNVIc5VRrqD69iDbWT3fq1moKa4s+Z+ehyCqwpFhlWzGmEJGUak6DlAkYiICIiAiIgIiICIiAiIgIiICIiAiIgIiICIiAiIgIiIHwCeatQKpZjYKCST0AFyZ7mjt36rX/BqfpmBydfevFVKZrUEpJSBsoqqzOw7zlYBfLXzklunvQ2IY06yKtS2YFL5GtzFjqp15XPWcrhWcbO5f8ALzJ6O2Y4ntdAfhMMuOeXXO6zoiIaiIiAiIgIiICIiAiR7bbw4qtSNUCorKrKb9ktSaqtzawBSm5zcuyRe+k9ttjDixOIogEAi9RNQxIUjXUEg28jA3Ymi+2KAy/PIc2TKFYMSHqCmjALclS7AX5azegIiICIiAiIgIiICIiAiIgIiICIiAmjtz6tX/Bqfpmb00du/Va/4NT9MwVwFKqv9H+sPeI9Hjg4nQg6Hl90zRXCuNnWt/Ed8y+jOky4rUWup7vsmGLCTrxWtERDaREQEREBERAw4vErTQu5sosNASbswVQAASSSQABqSZFU96cOWZTxFKsFAalVBbMlNrqMt7DjJmv6v71pLYnDrUUq4up6eRuCD0IIBBHIia1PY9BSpFJQVvbTlcID7xTT/KIHL7UbZ1V+I7VsxZ37FOvmGfCLSKsop3CmmUYBhqbERWobOYZGq1GL1GS+VrvUrLi6bEEU7EE1sRqvZBA5cju47F7Pw5NPh5mWxZaas5XsgDOeQ7IUAE3AAtpafdjVNnYklaSrmvmKMGRtCx0B5rd2JAuLuSdTDnVN6R7nZ/ESpxa5JqcZVWnVZSxxCVQwtSJys9dACDZswtc3nQ0d5MO4qGm5qGnTNVgisWKhc3YuO0eQsOpAmelsTDrbLSUWII8LMjKB3AGlTsOQyC094bZNGmCEpqAVyED1ctrWA5AHrbn1h182PtNMRT4icszJzVtUYqbMhKkacwZvTDhcMtNcqCwuT1OpNySTqSSSST3zNAREQERECNxm2Fpuy8Ko4RczsgXKl1ZgGuwJNl6A2uL2ExrvHhiB2zcrmtkqZh2ioBULcG6NpzsjHkCZnxmx6NV87oSbAHtOFYC+XMgIViMxIJBIOotIna7bPoswqnK7BSRTNU1AFL5W+aOZPpKguLXDEaiC3Tf/AKyYXMV4wvr0bKbBzo1rH6N7WOuRrXsZ6G8OHNwKlyACQFctcvky5Qt8+bTJ61+kjdl09nYkFaOVrC+UF0YD53UKbEWOIqajln8Bbf8A6tYa4PDNwCARUqBheoKjMGzXDlxcv6x6kwS7ff6y4X++W1s2azcPLkz5uJbLbLY3v1HeJmwW26FVwlOoGbKWtZgQAxXtXHZN1YWNjoZjO72GyZOCuTLky65ctgMtr2tYAWnrC7DoU3V1Q5lBClndrZiSx7TG5OY6nW2nKBr0d6MMyK2crmXMFZWzAWQ6gA/3iAHkSwAJJEYnerCoATVFiEbuGV6lNM12sNGqpccxmGnKe03awoXLwrjLl1eoSFvTICktdQDRpkWtly6W1ng7qYO5JohrqFOZnYEA0zqC1j9DTuTqcuvWBMq1xfv79D7jyn2eaaBQAL2AAFySdO8nUnxM9QE0tt/Vq34VT4DN2Y69RVVmawUAlr8rAXN/ZAruop+Qe6YdwAfla/db4ZF7UwpqK1XDo9Ojc2VyWPmALZR4Xbzk/wCjOtRDMppsKxX6RjcMBqVUWGTvtre3PSd0x4Y/biw4nmrUCgsxAUAkkmwAAuSSeQmDCbQpVfo6iPz9VgeVr8vMe8TjY2YiICJ4pVQwBUgg8iNRPcBERAREQKw2DVHCxLG5Yu5JPMkkkmaW61cNi6VtCHXXwJsR7QSPbJLYVMcCvoPWf8zI3dRAMXT0/fX4xHZh7dUW5ERDcROT2jvRWo4l0NEGktUorgNqq7P+UOGPJTnKWbkVz6XW591N7XyF1w2YAsNKmhyJXdmQ5O0hXDnK2mbiJygdTE5Wtva3EWkKQDmpTptdi1r4tKNSwyi65SxV+8C45zqoCIiAlabIqBnxjtqxq1Lk87B2AHkAAPYJZcrjYtMWxWn9pV+NoU83sh93a4OLpZdGFVdR3FwrD2qSPbLflP7t0wMXTsP7RPjEuCEfT/SREQ0EREBERATS239WrfhVPgM3Zo7d+rV/wan6ZgrjqFhgjrPO4w+eHt+BpDjFv/RxObXyHf5Tb9GVdmqm5vr4fYadZMN9UWDtukjYastRiiGm4ZhqVBUgkCxuR3WN+4zk8XUw9SozV61TioQFb5MwK8Q4cBaK5GbMSyKUa7Xc3GWwHWbbdVw1ZmUOopuSpNgQFOhPQePScxSfK12wYNPjsA+Y5iaVR71NXYs18LRa7WuT11M41oupgcEtPs1yzsrLStRq27QdexZHYUnbGoLi4a6gZowmBwgUO+JAJuQKdKqaR4ld6q0qYsBVojiZWQDzK8pu4TaOGUoDhbMQjLqQEBamyXzE5KamghNjZAg0tMFLG4VqSK2DyqVpK4LkIqvh2Yga9hCQAToHFybwOh2ftjC4ektEVCclkstGp9oqCqqh+bLAqGHZ0sCZvYHeDD1n4dOqGfJxMtmDZcqNyIGoFWnccxnF7Tm6e0KCnOcIVDNoSSeyKTVh17CioNALr2iQNTOg2HhKBprWp0uHxKa6XOgKKLWvYNZVBI1OQdwgeMLvErsi8GqueoaWvDIDqpZl7NQ5rWIOXNlKkG1jJqRmE2DQpFCiMvDXInzlQhU07ABa2XQdnloJJwERECp9jV24GJ7R0Z7e8yO3KrscZTBN+2vxCdDslB8mraDm35mRG69vldHQfSL8Qhh6p1Rae1a1RKRakuZ7qNQWspdQ75QQWyqWbKDc5bDnIOhi9oZvUQh2uM1MrkC0qZKm1U+sxcDXs9c06iIbnK/0htErdaVMWB1ak4zfNk+pxgUs4Kak30IsDPp2pj831dcvFUHsNfIXqBlU57Mcq0m4hsvzhB1FpLbZxFVMppqMmpqNzZVFtQOvXoeXKcvtfexhUVcNWzliqgMg1ZjYAdkcyRJY4XLwjcpPKQo7Q2iwX5qmnLNmpObEmiGUDii4QvV7XJuHpYanZwGPxbrW41HhgUyU4Sk1Q1jYLn7FRjoQOQOhkpsapWakDXULU1uF7r6E2JsbeP8ApN6RSctsevijWpCo1bLlZnz01CatVyUQQgbOoKXc2ByLYHMxHUxEBKt2ViG/bNeVSrbQfbaWlK62ZSXLiuyNalXp/jaFPNfDmN1MSxxlIE/2idB9sS7JTe7yKMVRsoHzqch/1BLkhz093iw4rFJTALsFBNhfqe4DmTp/CauL21QpW4jlb66o/wDtmpvViKaJT4lPPmqBVJbIFbKxzFh4A6dZx286P2Q2MWrYC/0Q8x2eUsww6k8s9LEwWNp1VzU3Dre1x0Pce46j3zYkBuZWpNQJpUxTAcggMXBOVe1mOp0IHsk/IWauk5dwiInHSaO3B+zV/wAGp+mZvTS239WrfhVP0zBVZthHGzrW18x3zZ9GVIrWNxz/ANjTJWxC/wBH3zDp+c+ejusDiAAb6H4Whiwt68Vi7RDmk4QBnymwaxBNuRB0Pt0kDl2iL5MmpJAqBeyFw/YXst+9VAvYmwJt3zpp8Y6G2phtc4W2la4FPrZXC6/PKEzlW0PDLE5dMy6dx8VH2gTY0lKZb6ilnBFbs9nPlL5LHmFFtLnQecTvC1OmeM60a9rinl0sSQDre4uCLg20mPdbbuKxDglEahdgagBWxA0tdu1rYWA6yfRdbR65vTO7bSAJtSJv6q2Fhx2Bylm1PCCkZurG/cJXYzVir8Ya5xboPoqee19cvF4gHgBzFpIxIJEREBERArDbtZ8G1SihpVFYk2W5qIG1AqC+h19uhmPcHCcauHZ6a8M5+HrxSRyIHLLe1zr3dZv7EwqtTrswuWZiSbkkkkkyP3XwijFIQLEVFsbnqwBHtBI9sl7Mk11RakREi1oDezDMVSqrJakSzLUbKjA21zHQMCNL/aOolfbZ3ibEVsop0xc2u7cNPNmY2nYb/YpFfDLUfKhZ2I6FlC2PsDN75we9WKotVzowK2AuLgflLcOTDHtllJfmF9Nz8k6sOPKz8Jbv9otndzBNRw6I7Bm1Jy3yi5vZSeYEk5xO7W3lo4Gg1mqU81QFlIuiU0Z2NmIzBQpFhrbkDOgwO3kq1FRadTtKzhjky5Fy2c2ckBs4sLX53Aldu6dNx7Wav3X2S0SI2nvNg8O/Dr4mnTewbK7WNjex8tD7py9f0vbNp12o1XZQLEVVXiUXUi4Kmndr94Kix7+c4O/la7drPgnqplR1qMzqQ13Ack9pB2hbUXtY259J3exttYfFU+Jh6yVU70N7eBHMe2cXs3CK7Yl37TM73J1OjEDysAB7BOxVy+yL3IwRxGIV7oq02FQgsOIcrXFqfrWvbU2HnLXlT7uYQLi0K3BFRbEHoXAI9oJHtlsRXOHXShN7cYKeHsaa1DUYU1VxdLm7ZmHUAKT525c5Vu8ezTSqIWOe/as3q/dtfUS096NjPiUprTqikUqB7lc9xkZctrj7V7+E53aW4uIrWz4xSQLA8G1vcwncebo7dNvxr+60z005Ju8mOPz1f1jU7uVtAVsKtqS0ihyFUFk0AN1HQEN778+cn5BbpbCfCUmpvWFUl82YLksMqi1rm/Ln4ydkbd94jcem63L+M3/cl/giRu19vYbClRiK6Ui98uc2zZbZreWYe+cttf0r7Pw9VEaoXRwSKtG1RVI5q4BzKdRyBveHHdzR24P2av8AhVP0zNPd7evB40XwuIWpbmBdWHmrAEe6bm3Pq1f8Gp+mYKrepgSNnWuP+GffRpQK4rnzB+EzF8oc7OJJN/Lxnv0ZOxxWvcfhMMeG+qLXnxxcHW2nPu8Z9nis1lJHQE/whsVttPazYSm2HqolSpfVlcsW7mNgSp8G11685n9HdOpVqmsAqU1uCA4Z2JBADIPVHXtdw06yIXHYdsIwNUGo3aN/WJJuSTbmTeYvR7i0XGoBUsTmUi+hGRjY/wDqCn2S68vHcbJlN/MP9T1GN3ePLX5b2+ey4Ymq20KQdqZqKHVRUZSQCEN+1r00Os9rjaRDEVEIUBmIYWUEXBY30BGt5SM8TQG2aBJAqqSrIpANzerk4drcweKnaGna585vwERECtNjY8cCvoeyWHToTNHc3Gh8SosfWU9PtiedlfQYn7z/AJmae4B/a181+MQxyfai54iIbHHb9VgtfCArfMao6f8AT75wu/uIVcQAFsMoOlgPdO339oM1fB2HI1Sf/rnC+kLDN8pBt+6Oomjinjspzys3qrG3GpU6uCplqamzZlzKDZhazC/I+M6KjhUUkqiqSSSVUAktbMTbmTYX8hID0eoVwNMHnc/ynSynP6qtx8EiP6sYPjNXbDUnrMcxqVFFSpe1hlZ7lQBoALADSS8SLr4BK62Vjh+1c+zUqDkOjtLGlU7N/wDOfiVfjaFXLPDHurjg+KUa+up5D+8EtqUpuP8AXE+8vxiXXDnB9L4TIKnvRTNA1sj5QL27N/ztJ1uUqDZVRjsl7sb5R1PcJZhJfKeds8O52HvpSxNUU0p1FJ6tltyv0J7p08pH0ZOfl9PU/vdf8Bl3Ry4zG6hx22dyRW0N3MLXqirXoJWdRlXijOqi9+yjXVTfqBc2HcJKxK03ilTVQAoCgcgBYDyAmttr6vW/CqfAZuTQ299Vr/g1P0zEK4fEDLgCTqPDnMXo7rBsQLA6A87fZMjMR/4T7vzmL0TfXD90/CZpuOPTbpiw4pM5drkmPE+o33T+UyT4RMzarTZ9BThOJlGYDuFo3TtUxKXVQbt6nZP0bdRrOkrbqkI1OjVC025K6klfAMCLjwI9sy7u7qrhmztUNR7EDTKq30JAuSTa4vfrylcy5d6t7PF4vQZ48uN+7zd+f5bGM3ZpVHDlnWwTKqZAqtTDhHF1JJAqNoSVPUGexu7TyOuepd2zFwwVs3DppeygLypLzWw1taTESx7TnsLujRQgipVNmRwCUtmQ0iG0QHXgICL256A6zoYiAiIgV1swD5PW0+1/ORW6J/aU++vxiZdls/yfEetze3PvPKRW5Tt8spXzWzrzv9oQwyfai6oiIbnLb4H57C/+5/25xe/w+eX7olk7c2OMQF7WR0N1a1+fMEdQbDu5Cc1tfcuviKgLVqaqBa4DMfdp+c08XJjJNqOTDK26TO4x/ZF8z+QnQTS2Rs5MPRWklyF6nmSTck+2bsoyu7auxmpIRESLpK82dTXJieyPXqX0H22lhyrtnV3tjNTpUq2/ztCnmm9NLdZQMVTsAO2vT/GJb0pHdKuxxlIEn6RPjEu6HPTzWLy/KVngMGg2aygaZR1PdLNYSuMI2XB1Kb9l0GVlPMEDlL+H3/R3l9v1Qno5w6jGqQNRfv8AsmW2+MUcw/8Ala3vtKs9HdJjjRlFwtyx6KMrAX8zYS2459dZxb6Wk2008fd/rNavtK/qEj3W90lpir4dXtm1A6XNvaOshjljL4Syxys8oyjtCoTYDMfAfmb2HtmbaeY4WtnAB4VTQG+nDPOSCIALAADuHKYdo0S9Gog5sjKPMqQPznMspb2mjHGyd7tXmNwy/wBHEBRbSafovpAYm4HQ/CZu4quBgnR7q6mxVtCD4iYvRhhnNcuFPDUG7fukkWCg9TqT4W8pqy+iqMfqiz5rV8aq9bnuH/NJ7xVZVXtdenU+UhUpl2si27+dlHeT3+Ez8eEve+F3JnZ2nlnfFvUYIDlzG2nO3U38v5SYUWFpH7LwpUszDW+UeQOp9p/ISRnOSzep4d4pdbvkiIlawiIgIiDArHZeNBw9cZeRYc/EyI3OxObF0hb99fiEmdl4ZBRrA6Fi2l+epmhuts7h4qmSpBzr1/xjxk/8eXnV/Z5U9TwXOYzOb+Z9624kK+9GGFQpmYlWZXIpvZCt9X7Oi9lu36unPlJLZ2LFajTqqCBURagDWuA6hgDbS+sg9VsREQEREBERASttnY0WxQsey9QdPttLJld7O2YR8pujgu9Qi4Ot3blp4xrajnuM1tze6+JBxdIWP0qfqCXRKj3c2JUTFU2NKoLVENyptbOPCW5O2ac9NZcbomvisBSqfSUqb/fVW/MTYicaGLD4ZKYyoiovcgCj3CZYiAiIgInirVVeZAmhW2oL2QEny/IDUyWOFy8I5ZzHy3a1JDq6qbfaANvfNLE7SC6IPAd3kB1mMYWrU1c5R46n2AaCb2GwaJyGvedT7+nsk9Y4+e6G8svHZoUcC9Q5qhIH/wAj/tH8fKSlGkFFlFhPcSGWdy8pY4THwRESKZERAREQERECutki9CsSO0pYa8wQT7po7tVScRTuSTnW19eTgn+AJ9k77GbAo1CzWZC3rFGK5vEjlfxtefNlbu4fDnNTTt8szEs1vC+g9lpV08m/Pb5eRP8AzdcuOWp2u/Hfztk/oHD3zcJb3v172Nufq3duzy7R0m9h6KoqogCqoCqByAAsAPCwmSJa9ciIgIiICIiAnl2AFyQB4z1IHfhrYGoR9ql/+ineNyeUOXK4YXKe0tTHHX7S+8T0lUHkQfI3lebaOShTZNCbXPs8ZKbgNc1O+wv79P5zn+Tjt1N7+P8ArzvT+t5uTlmGeMk/DK32/LHZxNZ8SelNz7gPzmM1ax5Uwv3mB/KTmL0rlG7MdSsq8yBNM4Wq3rVAPBR/PSeqey0HPM3mf5C07rGea5vK+I+VdqKNFBY/85Dn/CY89d+S5B46f6n+AkhSpKuiqB5C09x1SeI50W+ajqeyxzdi3loPfz/jN2jRVRZVA8v598yROXK3ylMZPBERIpEREBERAREQEREBERAREQEREBERAREQEREBMWJoLURkcBlYWIPIgzLEDnMXuhTcBTWrBByW6G3gCUJ995K7I2TSw6Zaa2ubkk3Zj4n+XKb0SMxk8K8eHDG7xnciIklhERAREQEREBERATVxCG5ILai2moHKbUQI4IQRfiEEA9TbW9tfKfagNyRxBcclHIm/jJCIEf2hfWodLchp4jXnPIUhedQefO3vklEDSwgbMLl+XJgLdP46zdiIH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2" descr="data:image/jpeg;base64,/9j/4AAQSkZJRgABAQAAAQABAAD/2wCEAAkGBxMTERUUExIVFRUXFhgUGBgUGBgYFRkYFxIYGBUVFhcYHCggGBolGxUYITEhJSkrLi4uFyAzODUsNzQtLisBCgoKDg0OGxAQGy0kICY3LSwsNC4sLDQ3LSwsLi8sLDQsLCwtNyw0LSwsLCwsNCw1LCwsLCw0LCwsLC0sLCwsLP/AABEIALsBDQMBIgACEQEDEQH/xAAbAAEAAgMBAQAAAAAAAAAAAAAABQcDBAYCAf/EAEgQAAIBAgMFBAUJBAkCBwAAAAECAAMRBBIhBQYTMUEiUWFxBzKBkbIUIzM0UnJzsbMkQqHBFRZDU2KS0dLwY8M1RIKDoqO0/8QAGQEBAAMBAQAAAAAAAAAAAAAAAAIDBAEF/8QAKxEBAQACAQMDAQgDAQAAAAAAAAECEQMSITEEQXEyIlFhcoGRocETFOEF/9oADAMBAAIRAxEAPwC8YiICIiAiIgIiICIiAiIgIiICIiAiIgIiICJyhxeMucpql87ZleiOAgDtlCMArOGW2oZuQuVPZPyrt3G3cJhDpcjMlT92lXYrcGzZmpUgGHLjC4uLEOsichS3mxD1CtOkrhagViq1DlOdwaTFb62UHieqOom1gtqYs0atR6ZD8SmFThVPm1ZKfF7I7VbIzP2l0bLpYQOlicsm08eB9AHuzMAVZSFC1mCE3tcmnTUMbW4gJzdfFXbOO1KYcMACbmlVQvanXfRGOZNaNNLG5vWDcrAh1kTmKm2sWGAGGLDiBTZKgNi7KVBPZOUBWNW+UhrAEieKe18cy3FBRbq1KqM10U6IWBWzFk19bJcWBEDqonN0Np4upTxV6HCZFbhdlySc1QKNVIc5VRrqD69iDbWT3fq1moKa4s+Z+ehyCqwpFhlWzGmEJGUak6DlAkYiICIiAiIgIiICIiAiIgIiICIiAiIgIiICIiAiIgIiIHwCeatQKpZjYKCST0AFyZ7mjt36rX/BqfpmBydfevFVKZrUEpJSBsoqqzOw7zlYBfLXzklunvQ2IY06yKtS2YFL5GtzFjqp15XPWcrhWcbO5f8ALzJ6O2Y4ntdAfhMMuOeXXO6zoiIaiIiAiIgIiICIiAiR7bbw4qtSNUCorKrKb9ktSaqtzawBSm5zcuyRe+k9ttjDixOIogEAi9RNQxIUjXUEg28jA3Ymi+2KAy/PIc2TKFYMSHqCmjALclS7AX5azegIiICIiAiIgIiICIiAiIgIiICIiAmjtz6tX/Bqfpmb00du/Va/4NT9MwVwFKqv9H+sPeI9Hjg4nQg6Hl90zRXCuNnWt/Ed8y+jOky4rUWup7vsmGLCTrxWtERDaREQEREBERAw4vErTQu5sosNASbswVQAASSSQABqSZFU96cOWZTxFKsFAalVBbMlNrqMt7DjJmv6v71pLYnDrUUq4up6eRuCD0IIBBHIia1PY9BSpFJQVvbTlcID7xTT/KIHL7UbZ1V+I7VsxZ37FOvmGfCLSKsop3CmmUYBhqbERWobOYZGq1GL1GS+VrvUrLi6bEEU7EE1sRqvZBA5cju47F7Pw5NPh5mWxZaas5XsgDOeQ7IUAE3AAtpafdjVNnYklaSrmvmKMGRtCx0B5rd2JAuLuSdTDnVN6R7nZ/ESpxa5JqcZVWnVZSxxCVQwtSJys9dACDZswtc3nQ0d5MO4qGm5qGnTNVgisWKhc3YuO0eQsOpAmelsTDrbLSUWII8LMjKB3AGlTsOQyC094bZNGmCEpqAVyED1ctrWA5AHrbn1h182PtNMRT4icszJzVtUYqbMhKkacwZvTDhcMtNcqCwuT1OpNySTqSSSST3zNAREQERECNxm2Fpuy8Ko4RczsgXKl1ZgGuwJNl6A2uL2ExrvHhiB2zcrmtkqZh2ioBULcG6NpzsjHkCZnxmx6NV87oSbAHtOFYC+XMgIViMxIJBIOotIna7bPoswqnK7BSRTNU1AFL5W+aOZPpKguLXDEaiC3Tf/AKyYXMV4wvr0bKbBzo1rH6N7WOuRrXsZ6G8OHNwKlyACQFctcvky5Qt8+bTJ61+kjdl09nYkFaOVrC+UF0YD53UKbEWOIqajln8Bbf8A6tYa4PDNwCARUqBheoKjMGzXDlxcv6x6kwS7ff6y4X++W1s2azcPLkz5uJbLbLY3v1HeJmwW26FVwlOoGbKWtZgQAxXtXHZN1YWNjoZjO72GyZOCuTLky65ctgMtr2tYAWnrC7DoU3V1Q5lBClndrZiSx7TG5OY6nW2nKBr0d6MMyK2crmXMFZWzAWQ6gA/3iAHkSwAJJEYnerCoATVFiEbuGV6lNM12sNGqpccxmGnKe03awoXLwrjLl1eoSFvTICktdQDRpkWtly6W1ng7qYO5JohrqFOZnYEA0zqC1j9DTuTqcuvWBMq1xfv79D7jyn2eaaBQAL2AAFySdO8nUnxM9QE0tt/Vq34VT4DN2Y69RVVmawUAlr8rAXN/ZAruop+Qe6YdwAfla/db4ZF7UwpqK1XDo9Ojc2VyWPmALZR4Xbzk/wCjOtRDMppsKxX6RjcMBqVUWGTvtre3PSd0x4Y/biw4nmrUCgsxAUAkkmwAAuSSeQmDCbQpVfo6iPz9VgeVr8vMe8TjY2YiICJ4pVQwBUgg8iNRPcBERAREQKw2DVHCxLG5Yu5JPMkkkmaW61cNi6VtCHXXwJsR7QSPbJLYVMcCvoPWf8zI3dRAMXT0/fX4xHZh7dUW5ERDcROT2jvRWo4l0NEGktUorgNqq7P+UOGPJTnKWbkVz6XW591N7XyF1w2YAsNKmhyJXdmQ5O0hXDnK2mbiJygdTE5Wtva3EWkKQDmpTptdi1r4tKNSwyi65SxV+8C45zqoCIiAlabIqBnxjtqxq1Lk87B2AHkAAPYJZcrjYtMWxWn9pV+NoU83sh93a4OLpZdGFVdR3FwrD2qSPbLflP7t0wMXTsP7RPjEuCEfT/SREQ0EREBERATS239WrfhVPgM3Zo7d+rV/wan6ZgrjqFhgjrPO4w+eHt+BpDjFv/RxObXyHf5Tb9GVdmqm5vr4fYadZMN9UWDtukjYastRiiGm4ZhqVBUgkCxuR3WN+4zk8XUw9SozV61TioQFb5MwK8Q4cBaK5GbMSyKUa7Xc3GWwHWbbdVw1ZmUOopuSpNgQFOhPQePScxSfK12wYNPjsA+Y5iaVR71NXYs18LRa7WuT11M41oupgcEtPs1yzsrLStRq27QdexZHYUnbGoLi4a6gZowmBwgUO+JAJuQKdKqaR4ld6q0qYsBVojiZWQDzK8pu4TaOGUoDhbMQjLqQEBamyXzE5KamghNjZAg0tMFLG4VqSK2DyqVpK4LkIqvh2Yga9hCQAToHFybwOh2ftjC4ektEVCclkstGp9oqCqqh+bLAqGHZ0sCZvYHeDD1n4dOqGfJxMtmDZcqNyIGoFWnccxnF7Tm6e0KCnOcIVDNoSSeyKTVh17CioNALr2iQNTOg2HhKBprWp0uHxKa6XOgKKLWvYNZVBI1OQdwgeMLvErsi8GqueoaWvDIDqpZl7NQ5rWIOXNlKkG1jJqRmE2DQpFCiMvDXInzlQhU07ABa2XQdnloJJwERECp9jV24GJ7R0Z7e8yO3KrscZTBN+2vxCdDslB8mraDm35mRG69vldHQfSL8Qhh6p1Rae1a1RKRakuZ7qNQWspdQ75QQWyqWbKDc5bDnIOhi9oZvUQh2uM1MrkC0qZKm1U+sxcDXs9c06iIbnK/0htErdaVMWB1ak4zfNk+pxgUs4Kak30IsDPp2pj831dcvFUHsNfIXqBlU57Mcq0m4hsvzhB1FpLbZxFVMppqMmpqNzZVFtQOvXoeXKcvtfexhUVcNWzliqgMg1ZjYAdkcyRJY4XLwjcpPKQo7Q2iwX5qmnLNmpObEmiGUDii4QvV7XJuHpYanZwGPxbrW41HhgUyU4Sk1Q1jYLn7FRjoQOQOhkpsapWakDXULU1uF7r6E2JsbeP8ApN6RSctsevijWpCo1bLlZnz01CatVyUQQgbOoKXc2ByLYHMxHUxEBKt2ViG/bNeVSrbQfbaWlK62ZSXLiuyNalXp/jaFPNfDmN1MSxxlIE/2idB9sS7JTe7yKMVRsoHzqch/1BLkhz093iw4rFJTALsFBNhfqe4DmTp/CauL21QpW4jlb66o/wDtmpvViKaJT4lPPmqBVJbIFbKxzFh4A6dZx286P2Q2MWrYC/0Q8x2eUsww6k8s9LEwWNp1VzU3Dre1x0Pce46j3zYkBuZWpNQJpUxTAcggMXBOVe1mOp0IHsk/IWauk5dwiInHSaO3B+zV/wAGp+mZvTS239WrfhVP0zBVZthHGzrW18x3zZ9GVIrWNxz/ANjTJWxC/wBH3zDp+c+ejusDiAAb6H4Whiwt68Vi7RDmk4QBnymwaxBNuRB0Pt0kDl2iL5MmpJAqBeyFw/YXst+9VAvYmwJt3zpp8Y6G2phtc4W2la4FPrZXC6/PKEzlW0PDLE5dMy6dx8VH2gTY0lKZb6ilnBFbs9nPlL5LHmFFtLnQecTvC1OmeM60a9rinl0sSQDre4uCLg20mPdbbuKxDglEahdgagBWxA0tdu1rYWA6yfRdbR65vTO7bSAJtSJv6q2Fhx2Bylm1PCCkZurG/cJXYzVir8Ya5xboPoqee19cvF4gHgBzFpIxIJEREBERArDbtZ8G1SihpVFYk2W5qIG1AqC+h19uhmPcHCcauHZ6a8M5+HrxSRyIHLLe1zr3dZv7EwqtTrswuWZiSbkkkkkyP3XwijFIQLEVFsbnqwBHtBI9sl7Mk11RakREi1oDezDMVSqrJakSzLUbKjA21zHQMCNL/aOolfbZ3ibEVsop0xc2u7cNPNmY2nYb/YpFfDLUfKhZ2I6FlC2PsDN75we9WKotVzowK2AuLgflLcOTDHtllJfmF9Nz8k6sOPKz8Jbv9otndzBNRw6I7Bm1Jy3yi5vZSeYEk5xO7W3lo4Gg1mqU81QFlIuiU0Z2NmIzBQpFhrbkDOgwO3kq1FRadTtKzhjky5Fy2c2ckBs4sLX53Aldu6dNx7Wav3X2S0SI2nvNg8O/Dr4mnTewbK7WNjex8tD7py9f0vbNp12o1XZQLEVVXiUXUi4Kmndr94Kix7+c4O/la7drPgnqplR1qMzqQ13Ack9pB2hbUXtY259J3exttYfFU+Jh6yVU70N7eBHMe2cXs3CK7Yl37TM73J1OjEDysAB7BOxVy+yL3IwRxGIV7oq02FQgsOIcrXFqfrWvbU2HnLXlT7uYQLi0K3BFRbEHoXAI9oJHtlsRXOHXShN7cYKeHsaa1DUYU1VxdLm7ZmHUAKT525c5Vu8ezTSqIWOe/as3q/dtfUS096NjPiUprTqikUqB7lc9xkZctrj7V7+E53aW4uIrWz4xSQLA8G1vcwncebo7dNvxr+60z005Ju8mOPz1f1jU7uVtAVsKtqS0ihyFUFk0AN1HQEN778+cn5BbpbCfCUmpvWFUl82YLksMqi1rm/Ln4ydkbd94jcem63L+M3/cl/giRu19vYbClRiK6Ui98uc2zZbZreWYe+cttf0r7Pw9VEaoXRwSKtG1RVI5q4BzKdRyBveHHdzR24P2av8AhVP0zNPd7evB40XwuIWpbmBdWHmrAEe6bm3Pq1f8Gp+mYKrepgSNnWuP+GffRpQK4rnzB+EzF8oc7OJJN/Lxnv0ZOxxWvcfhMMeG+qLXnxxcHW2nPu8Z9nis1lJHQE/whsVttPazYSm2HqolSpfVlcsW7mNgSp8G11685n9HdOpVqmsAqU1uCA4Z2JBADIPVHXtdw06yIXHYdsIwNUGo3aN/WJJuSTbmTeYvR7i0XGoBUsTmUi+hGRjY/wDqCn2S68vHcbJlN/MP9T1GN3ePLX5b2+ey4Ymq20KQdqZqKHVRUZSQCEN+1r00Os9rjaRDEVEIUBmIYWUEXBY30BGt5SM8TQG2aBJAqqSrIpANzerk4drcweKnaGna585vwERECtNjY8cCvoeyWHToTNHc3Gh8SosfWU9PtiedlfQYn7z/AJmae4B/a181+MQxyfai54iIbHHb9VgtfCArfMao6f8AT75wu/uIVcQAFsMoOlgPdO339oM1fB2HI1Sf/rnC+kLDN8pBt+6Oomjinjspzys3qrG3GpU6uCplqamzZlzKDZhazC/I+M6KjhUUkqiqSSSVUAktbMTbmTYX8hID0eoVwNMHnc/ynSynP6qtx8EiP6sYPjNXbDUnrMcxqVFFSpe1hlZ7lQBoALADSS8SLr4BK62Vjh+1c+zUqDkOjtLGlU7N/wDOfiVfjaFXLPDHurjg+KUa+up5D+8EtqUpuP8AXE+8vxiXXDnB9L4TIKnvRTNA1sj5QL27N/ztJ1uUqDZVRjsl7sb5R1PcJZhJfKeds8O52HvpSxNUU0p1FJ6tltyv0J7p08pH0ZOfl9PU/vdf8Bl3Ry4zG6hx22dyRW0N3MLXqirXoJWdRlXijOqi9+yjXVTfqBc2HcJKxK03ilTVQAoCgcgBYDyAmttr6vW/CqfAZuTQ299Vr/g1P0zEK4fEDLgCTqPDnMXo7rBsQLA6A87fZMjMR/4T7vzmL0TfXD90/CZpuOPTbpiw4pM5drkmPE+o33T+UyT4RMzarTZ9BThOJlGYDuFo3TtUxKXVQbt6nZP0bdRrOkrbqkI1OjVC025K6klfAMCLjwI9sy7u7qrhmztUNR7EDTKq30JAuSTa4vfrylcy5d6t7PF4vQZ48uN+7zd+f5bGM3ZpVHDlnWwTKqZAqtTDhHF1JJAqNoSVPUGexu7TyOuepd2zFwwVs3DppeygLypLzWw1taTESx7TnsLujRQgipVNmRwCUtmQ0iG0QHXgICL256A6zoYiAiIgV1swD5PW0+1/ORW6J/aU++vxiZdls/yfEetze3PvPKRW5Tt8spXzWzrzv9oQwyfai6oiIbnLb4H57C/+5/25xe/w+eX7olk7c2OMQF7WR0N1a1+fMEdQbDu5Cc1tfcuviKgLVqaqBa4DMfdp+c08XJjJNqOTDK26TO4x/ZF8z+QnQTS2Rs5MPRWklyF6nmSTck+2bsoyu7auxmpIRESLpK82dTXJieyPXqX0H22lhyrtnV3tjNTpUq2/ztCnmm9NLdZQMVTsAO2vT/GJb0pHdKuxxlIEn6RPjEu6HPTzWLy/KVngMGg2aygaZR1PdLNYSuMI2XB1Kb9l0GVlPMEDlL+H3/R3l9v1Qno5w6jGqQNRfv8AsmW2+MUcw/8Ala3vtKs9HdJjjRlFwtyx6KMrAX8zYS2459dZxb6Wk2008fd/rNavtK/qEj3W90lpir4dXtm1A6XNvaOshjljL4Syxys8oyjtCoTYDMfAfmb2HtmbaeY4WtnAB4VTQG+nDPOSCIALAADuHKYdo0S9Gog5sjKPMqQPznMspb2mjHGyd7tXmNwy/wBHEBRbSafovpAYm4HQ/CZu4quBgnR7q6mxVtCD4iYvRhhnNcuFPDUG7fukkWCg9TqT4W8pqy+iqMfqiz5rV8aq9bnuH/NJ7xVZVXtdenU+UhUpl2si27+dlHeT3+Ez8eEve+F3JnZ2nlnfFvUYIDlzG2nO3U38v5SYUWFpH7LwpUszDW+UeQOp9p/ISRnOSzep4d4pdbvkiIlawiIgIiDArHZeNBw9cZeRYc/EyI3OxObF0hb99fiEmdl4ZBRrA6Fi2l+epmhuts7h4qmSpBzr1/xjxk/8eXnV/Z5U9TwXOYzOb+Z9624kK+9GGFQpmYlWZXIpvZCt9X7Oi9lu36unPlJLZ2LFajTqqCBURagDWuA6hgDbS+sg9VsREQEREBERASttnY0WxQsey9QdPttLJld7O2YR8pujgu9Qi4Ot3blp4xrajnuM1tze6+JBxdIWP0qfqCXRKj3c2JUTFU2NKoLVENyptbOPCW5O2ac9NZcbomvisBSqfSUqb/fVW/MTYicaGLD4ZKYyoiovcgCj3CZYiAiIgInirVVeZAmhW2oL2QEny/IDUyWOFy8I5ZzHy3a1JDq6qbfaANvfNLE7SC6IPAd3kB1mMYWrU1c5R46n2AaCb2GwaJyGvedT7+nsk9Y4+e6G8svHZoUcC9Q5qhIH/wAj/tH8fKSlGkFFlFhPcSGWdy8pY4THwRESKZERAREQERECutki9CsSO0pYa8wQT7po7tVScRTuSTnW19eTgn+AJ9k77GbAo1CzWZC3rFGK5vEjlfxtefNlbu4fDnNTTt8szEs1vC+g9lpV08m/Pb5eRP8AzdcuOWp2u/Hfztk/oHD3zcJb3v172Nufq3duzy7R0m9h6KoqogCqoCqByAAsAPCwmSJa9ciIgIiICIiAnl2AFyQB4z1IHfhrYGoR9ql/+ineNyeUOXK4YXKe0tTHHX7S+8T0lUHkQfI3lebaOShTZNCbXPs8ZKbgNc1O+wv79P5zn+Tjt1N7+P8ArzvT+t5uTlmGeMk/DK32/LHZxNZ8SelNz7gPzmM1ax5Uwv3mB/KTmL0rlG7MdSsq8yBNM4Wq3rVAPBR/PSeqey0HPM3mf5C07rGea5vK+I+VdqKNFBY/85Dn/CY89d+S5B46f6n+AkhSpKuiqB5C09x1SeI50W+ajqeyxzdi3loPfz/jN2jRVRZVA8v598yROXK3ylMZPBERIpEREBERAREQEREBERAREQEREBERAREQEREBMWJoLURkcBlYWIPIgzLEDnMXuhTcBTWrBByW6G3gCUJ995K7I2TSw6Zaa2ubkk3Zj4n+XKb0SMxk8K8eHDG7xnciIklhERAREQEREBERATVxCG5ILai2moHKbUQI4IQRfiEEA9TbW9tfKfagNyRxBcclHIm/jJCIEf2hfWodLchp4jXnPIUhedQefO3vklEDSwgbMLl+XJgLdP46zdiIH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4" descr="data:image/jpeg;base64,/9j/4AAQSkZJRgABAQAAAQABAAD/2wCEAAkGBxQQEBAQEBERFRQVFhcQEBAUEBYVFBcQFxUXGBkWFhMYHSkgGBsmHBMWIjEjJSkrMjouFyEzRDMsQygvLisBCgoKDg0OGxAQGiwkICUuLDMvLCwuNzc0LC8yNCwsLiw0LCwsLCw0Ly80LCwvLywsLCwtNDctLCwsLCw0MCwsLP/AABEIASgAqgMBEQACEQEDEQH/xAAcAAEAAQUBAQAAAAAAAAAAAAAABQEDBAYHAgj/xABFEAACAgEDAQYCBgYHBgcBAAABAgADEQQSITEFBhMiQVEyYRQjQnGBkQcVFlJU0yQzYpKTlNFDY3OCobFTZHKDssHxNP/EABsBAQACAwEBAAAAAAAAAAAAAAABBAIDBQcG/8QANBEBAAIABAMDCgYDAQAAAAAAAAECAwQRIRIxQQUTURQVIjJTYXGRodFCUoHB4fAGcrHS/9oADAMBAAIRAxEAPwDuMBAQEBAQEBAQEBAQEBAQEBAQEBAQEBAQEBAQIfvRrLqqd2mVmsO4Kq1GzkVWMobHwguqDOD1xxncoRtvbl26zaHIViCF0tpOwXBS9Xl+sKoTuUbjnoOMQLV+s1uy4HfkBlRq9KVJxpqbN6q24jNhtULz7ckZgZFnaWq+uKo+UYqKjp3BZAzlGru2lWLVhTjBAbykpngMjtrWXVWbkFzJ4a5VKTYB9cosbCqSWCHIXJ6HAbBBCP1faOuSq1gGd1ISoLo3Ac/QxZvI3Eopuyvrj4cjO4A1naWobxtqmykM9VqLp3LLWLaRuXHLt4b2kqAT5RxkFWDzqdZrFpsqQWFwh8OxNM4yo0e5WG/dhjcrDaxJ5APUGBmJrLlu2CuwI9jkWDTMdxAoKrZ+5uVrfOcAFOSMbWClfaGrK1sa25FRdfDIcWMH8WtfKVIUhCCSAQxG/jkNg0uoFihl3YyR5lZTkEqfKwBHIMC9AQEBAQEBAQLWrv8ADrewgnapcgdTgZwPygQ6941UKLQfEIVhWitko7UqDluODqKwcH1PsQAyre3qV6lznG0LU7FslgCgUHcMoeny9xkC9vUMQA+dzBEwp8zFSw2n7XCsePaBa1HaGl0r3MQqsFay5kqJbCobCWKLknaCf/2BTWd4EVQawWbxaqWQqylQ+oWglgRxyzEZ67fxgVXvFSAzM4xgWIFVmZqTW9ivjHIK02kY/dx14gXW7epBxuYnIXC1u3mLbdvA67uMQPH7R6fYLPFwhXcHKsB/U+Pg5HDeF58HnAPtAyPpdVSBwMByzAKh3MQCzNtAyeFJz68dciA03a9VjitHyzB2XCnBVPD3ENjH+2r+/d8jAxr+8mnQOWZ/Ju3AVWEgKhsJwFz8Kk/hAs395a1tVDu2FbC7+FZlHR6V8y7fKuLw244AHMC4neGlVPiOMjeWCo5wqNaMkYyP6hx06r8xkPQ7w1GwVjxCcOzfVsNvhmnIIIzyNRWRxjBzAoneGosPONrJU9eEfcTYbsDkY58FsAc5BGORkJiAgICAgIFu+oOrI3wsCrDJHBGDyORAi27tacsX2vk4H9fbxgUgEDdgH+jU8j1TPqchkJ2LUCpCnytvTzv5TuZsDnhcueOnT2GAt19gUqnhAPszu2G2xlHOQqhmO1QeijgemIHrV9h02tczh/rU8K5RdYqshUrkorAbtpI3AZxjngYDxb3eoZ95V924WHF1ihmFotXcA2GAdQQDwMkdGOQx9b3bRlrSohAhXr4h+rRXVEUrYpCr4rYGSOTx6gMjS9jUjLAu2XFpPjOV8ZDywQNtUlgSwAAJzn1gV03YFFQC1oVAxtxY+QVq8INktnf4YC7uuB1gVfQUL4NPCkF2oUWFWyQ2/bggnh2yPn6YGA9absWmu3xkUhsMow77QrCsELXnaOKa+g+z8zAsfszp8MuxyGUoQb7T5WRkI+Ljy2MPy9oF5uw6S5codx3bs2OQQ/h7gVzgg+BXx/Z+ZyFs93aMsdrjcr1uBdaAyOzuQwDYbzXWEZ6bzjEBb3doZi5V9xJYsLrByfB9m/8ALU/3PmchQ93NOVZCjFWQUuptsIapTYQpBbkfXWfmP3RgJcQEBAQEBAQEBAQECO1Xa6KxqrDW2jrVXg7f+I5IWvg58xBI6AwLP6usv51Vg2/w1LMK/Tiyzh7fX91SDgqesCUppVFCIqqqjCqoAUAegA4Age4FjWaNLkKWqGU4OD1DDkMpHKsDyCOQYEb4tul4s3XU+loXN1Y/3iD+sUfvKN3TIPLwJWi9bFV0ZWVgGV1IZSp6EEcEQLkBAQEBAQEBAQEBAQECC7194voVRNdNuovYfU6WlGd2b3baDsQerH/qeIFdJTfqkV9QzUIwBOmr3JZ91t3DD08qbcYxuYQJbSaVKkFdSKijoqqAB+AgXoCAgICBE6jsxq2a3SEI7HdZS2RRaeuSBk1uf31HryHwMBidg97qNXqNRpFJTUUYNlLEZ2kDLKRwwBODj5e8DYYCAgICAgICAgWNfq1oqtusOErRrXPsigsT+QMDCs7bRSilX3WB2rQbCXVFViUO7D8OMAEnrxwcBVO3KzatRWwFrX06MVG021obCOCSPKrHJAHGOpAIScBAQEBAQEBA8hhkjIyOSM88/L8IFjUdn1WPXY9aM9ZzVYVG9DjB2v1GQSDjqCRAp2hrRSqsVZtzpUAuM7rGCgnJHGSIEa3eaoP4W1xbvenwm2BvFREs2Bi21nZLEZQDyCemDgL1XbyNcKNlgY2WUA+UjfWm8kgMSqkA4JGM4HBIyEtAQEBAQEC3ehZWAO0kEBsA4Pvg8GBAWd0qjTbR5RXY7Wmta8JXYwQB6F3ZpcFC4Kn4nZvWBfq7uqL0v3+ZbXvBVArtvrNZrd85avkNjjzIp9IE5Ajn7FqJJJuySScaq8DJ54AfA/CBT9R1e9/+b1H8yA/UdXvf/m9R/MgP1HV73/5vUfzID9R1e9/+b1H8yA/UdXvf/m9R/MgP1HV73/5vUfzIEV2j3E0uovrvt+kFq1K141dy4yck7w2/0H2scdIGyU1BFCjOAMDLFjj5sxJP4wLHaOiFyqpZl2uloK4zurYMAcg8ZAgR+o7t12V3VuzMLyzajcEbe7KihiCuAyLUiqRjGPU8wPadgILUtL2Epc+pUeUed6zWQWAyV2seM9cZziBLwEBAQEBAQOfd6n7VXVLXptXVVThn8V6FsZgXHl2bPiQNjqNwK4yc4lE7N27NSwIviuWbAHIUHgdW2gDcepxx6DpkwmGXAQEBAQEBAQEBAQND7RHaX001jXCugBNippansu3O/VmXFbYAX1+HdgDOJRLd9OrBfOcnqcdB8h7/AH/9ukhK7AQEBAQEC1qtQtaPY5wqgsx+QGYGgdr6+012at0JG0tSoUsQVJC4+YbofvPRpoxr3rMRWFnK4NcW3DafBsHcjt19VpanuXbYQcjBA4ZlyASTg7D+RHtnbSZmusozeDXBx7YdZ1iGyTJXICAgICAgICAgYvaetFFT2t0UcD3YnAX8SQPxgc97c1WoWptSiPZawV6dlRfBZuOgOOByP3SFM0YtsSLRwxsuZLBwsW8VxJ038ejdO7XaTX0Um5SlprRnQgghmQNjB59ePuI6qZuidY1V8ata4lq0nWInZMSWsgICAgIEB32cjScdDZUrn2U2L/8Ae384HM+1NBYLrPD1dVa58qfSHUgYHVQODLnleDXC4dPS+DmYuTzFsSbVnaeW6X7gtuvcnXU2sAAqrqWsIQ7t2AeM7vCI/wDTKFZ16rOXymYwNZxuXR1NTkAzNaVgICAgICAgICBA98NM1tNSK9aDxRv8R9uRsfAU+rbtpx7AwS0fXfo8se61xqdKoax3AywIBYkDp6Zly+cicLgrG/i5NuzrzabRMbtg7o9gNoiQ11Ls7Eko/OBs28H2+s/vylEaLmVwLYNeG067t2ElaICAgICBjdo6Nb6rKX+FwVPuPYj5g4I+YgcP7/WUaGxaNWurNloZrHpeoLtBADItiHIYH34OR6TDuImeJspjzTRNfor7A0zka7SPq9p31bL0rUhhgbh4ZIbAJ5z1x7xWkVbcfOWx68Mw68BM1ZWAgICAgICAgIEd292b9JoasEBuHrY9BYpypPy9D8iYHDO9j0VWtp9RqWotceJZnStYEDOwKEo+d3l64wQfXM09xOs21WMPMVpMaw3D9EnYC1b7qr1upsANdi1tXz9vKvzwAo+9z7TOleFOZzMY8xMRpo6pM1YgICAgICBqvfmjS2Io1FVNjJmwGytH2V/aJDe4BAHuM8bSRE2isbprSbzpWN2R3Gvos0lTaZNlZBCJgDaisVxheBznP354yJFbRaNYbMfAtgYk4ducNimTUQEBAQEBAQEBAQNE/SJ3W0eqZbtRQzWKhDWJ4u4Vc+lZG5gfhBz1PGOQmdI3IrNpiI5/39Gz93NPXXpqRSmxNihE2ldqYyq7SMjg+vOSc4OYjdM1ms8MpSEEBAQEBAQLNmlRs7q0OfiyoOeMc568CRMakTpyVo06IMIiqPQKoA/ISUzMzOsrsIICAgICAgICAgIFMQGIFYCAgICAgICAgIDMBAQEBAQEBAQEBAQEBAQEBAQEBAQEDUbtLetmt1NZdTXZYaa/CdvFDaakAYz5kDhzgD4ucjnIZGu1WqC2KviZXIZkp52KKyLK+CGZsuCoyeeMbeQJq77H86NtW4L4Z01g27TcVcWdLFIFJGAcHOSCdqhj1dq6wJXvrcsfDZsaV8YKUNYpxnGC92OPs4yCMMEnRq9QaL2K4sVsVkowVgQuCBs3qOSDlW2nPxgchgJ2nq2LeR0IFf1b6VmyrtR5xap25Gbwy9eAcKBlg9frLVjGamYZZWIqYMFW91NhUrhs1KrgKc5424YEAbX6sM+Q2xfD2bdMzM6tqrayx54IqWpjgHGSdp+GBldha/UWNV49ZXdQrv8AVsgW/am9WDj3ZsEE9CCBjLBPQEBAQEBAQEBAQEBAQEBAQECxqtUK/DyD53FYxj4jnrz04gX4CAgICAgICAgICAgICAgICAgICAgRvbXXTf8AHT/s0CSgICAgICAgICAgICAgICAgICAgICBrHfftkaU6DNbv4urroTaR/XMG2Bs9AfNyM4x0MDZ4CAgICAgICAgICAgICAgICAgIFDAZgY+r0iW+HvXPhuLU+Vi5wf8AqYGRmAzArAQEBAQEBAQEBAQEBAQEBAoYHJ/0h99bl1XgaS5kWrK2MuPNacZH3L0+/M52ZzNovw0nk+y7E7Gwb4He5ius25RPSP5at+2Wu/i7fzH+kr+U4vi7XmXIeyj6/c/bLXfxdv5j/SPKcXxPMuQ9lH1+5+2Wu/i7fzH+keU4vieZch7KPr9z9std/F2/mP8ASPKcXxPMuQ9lH1+7r/cft/6dpEcn6xPq7h/bA+L7iMH8SPSdPAxe8pr1fCdq5GcnmJpHqzvHw/jk2ObnOICAgICAgICAgICAgICBr3fbt76DpHsGPEb6ukf7w+uPYAE/hNOPi93TXq6HZeRnOZmMP8POfh/dnAWYkkkkk8kk5JJ9SfUzivTq1isaRyUhOsEJICBs36P+8H0LVqXOKrcVXew58r/8pP5EyxlsXgv7pcbtzIeVZeeH1q7x+8fr/wB0d5BnYecKwEBAQEBAQEBAQEBAQKEwOEfpC7wfTdWQhzVVmur2Jz5n/Ej8gJx8zi8d9uUPRewsh5Ll9bR6Vt5/aEd2BoarRc15YKnhksLAm1WsCMTlTnAbOB7esww61tEzPRZz+ZxsK1Iwuc8XTXlGsdY+a7d2Mq1JarM31gFq8D6iw/VMOpGQpJz03pMu6jSJjx3+HRrw8/ecScOYiPR26+lHrR79NdvhK9232ElV9VVZfzNaGLMGArrsZd+8ADO1GJX0I+eAvhRFoiPe15TtDEvg3xLxG0V0203mInTSZnbWYiJ683i/sqqptWWFjpWtd1BDhN1djoBuO05O1/T1BicOI1mfdoypnMbFjCisxE2m0W210msfGPD5TC4vd1WttrDPg1o2nDYDG6yoXLW/zAyhx6svHMRgxMzHyYz2naMOtpiOc8WnLSJ4ZmPdPOPdEtcml2YnZ2z9GHeD6VpfBc5towjE9Wq+w3zPGD93znVyuLx00nnDzzt7IeTZjjrHo23j49Y/duktOGQEBAQEBAQEBAQEBA039JneD6LpTUhxbfmtcdVr+23y4OB8z8pVzWLwU0jnLt9hZDynMcVvVrpM++ekOIzkvRNV6vUOquisQr4DqOjYOQD78zKJmNmu2HS1otaN45e79V79YWrlxac2Ab8MCSEOFDAexQEA+wMnit4tXk+Bb0eCNKz4ePPT49V3W6vUIz12WtlvrHG8MCbUVicjgllK5k2m1ZmJn+ywwcHLXit6VjbaNtNOGf26Ldfa1ygKtrgABAM8bVOQv3AnOPcyOO3SWdsnl5trNI15/Pq9WX3qtVxsbBd7Kn35bxV27m9w3w8n5RrbadWNaYFrWw4rGukRO3SddI/6xtTUw2u/+0Hihsg5BdlJOOh3KZFonnLdhXpOtafhnT9dvuke6vbR0OqrvGSo8lqj7VTfEP8AsR8wJng4k4d4sq9o5OM5l7YXXp7p6fZ9Caa4WKroQysAysOhUjII/CdqJiY1h5has1tNbc4XZKCAgICAgICAgICAgcw/TD2Kx8PWrkhQKbRnhQT5WA9BkkH7xKGdw52vD63/ABjOxW1stbrvHx6x8mo6DvCldVVbo7hFRdpI27luss3LknBAtABx9kStTGrWNJdnH7NxMTEtesxGszOvX1axpy5axvv1lip2uvjeIyuR4Io8RSFu3BQPFz+9xjr04z6zHvI4t/DT+W22Rv3PBWY14uLSfV/1+Ef2F4duJtOReG2/GHUNnxLn2E45Qi/B46oDj0E97GjV5uvxbcOnhpPhWNfj6O3xndW7t5CjKqPypQgkbWDaeqnzj+wat6/NvTGSnFjw/umn8pp2diReLWmOevXWNLTbb466T8HjQdtpWlKFbPIGRwrrsOfFxaoIP1g8b148o/CKYkRpzZZjIXve8xMb6aaxOv4dazpPqzw/X55C940yNwtPmZmOUDFvFosU8ADP1GDx9v5c599Xw8Wmey8TTSs15R4+Fonnr+b6KJ29UA4KWndXZV8SjixtSfxx9JH9z58O+r4f3f7k9mY229dpievSKf8An6sHtK99dqx4YdjYVrqRjkjOBjqcDJJ/Ema7a4ltI6ruXpXJZbW+kaazOn95u893+zRpdNTpwxbw0Clj6nqTz6ZJwPadjDpwVirzfN5icxjWxZjTWUjM1cgICAgICAgICAgIGNr9Gt9b1WDKOpRh8iMfnItWLRMSzwsS2FeL0neN4fPHb3ZTaPUW6d+qHytjhkPKsPvGJw8Sk0tNZepZHNVzWBXFr1+k9YR8wWyAgICAgdM/RH3eyW11g6Zr0+ffo7j/AOI/5pfyWF+Of0fHf5Ln+WVpPvt+0fu6mJ0XyCsBAQEBAQEBAQEBAQEDQP0r93/GoGrrX6ykfWY9aM5P90nP3FpTzmFxV446Po/8d7Q7nG7i3q35f7fzy+Tj05b70gICAgZ/YfZT6vUVaevq7YJ/dTqzH7hkzPDpN7RWFTO5uuVwLYtun1npD6I7P0KUVV01jCIoRR8gPU+p+c7laxWIiHl2Li2xcScS/OZ1lkyWsgICAgICAgICAgICAgeLEBBBAIIwQehB9DGhE6bw+f8Avn2CdDq3qAPhn6ylves+mfcHI/D5zi4+H3d9HpvZOejOZeLz60bT8f5QU0umQEBA6/8Aon7v+FQdXYPPcMV+60Z6/wDMRn7gJ1MnhcNeKer4P/I8/wB9jdxSfRrz98/x93QZcfNkBAQEBAQEBAQEBAQEBAx9frForax84GAABlmYnCoo9WJIAHuYGFd2TXqkrOt09LOATtI3hN3VQx68BQT6kTG9K29aNW/AzONga91aa6+Cx+yGi/g6P8MTX3GH+WFjzpnPa2+Z+yGi/g6P8MR3GH+WDzpnPa2+Z+yGi/g6P8MR3GH+WDzpnPa2+ah7oaL+Do/wxJ7jD/LCPOmc9rb5s2jVbLjpmUKNgfTkdGRcK649GUkH7nX2ONqlM67ykIQQEBAQEBAQEBAQEBAQPFtgVSzEBQCzMTgBQMkknoIEV2fWdS66qxSEXP0SthghSMG51PR2BIAPKqccFmACYgICAgIGD2vojcg2ELajC2hyMhbQCBn+yQSrY6qzCBc7M1ovrWwAqeVes/ElinDIceoIIyOD1HBgZUBAQEBAQEBAQEBAQECFf+mWbR//ADVNh/a+9T8Of/DRhz7sMdFYME1AQEBAQEBAh9X/AEa8Xj+quK16j+zbwtd33Hitv/bPAUwJiAgICAgICAgICAgIGq96NRq7dRp9JolwnNmu1DFlVaGBUVo4GTYcsfLyNqnIyDA2XTULWioihVUBFVRgBQMAAegAgXYCAgICAgIFrU0LYj1uoZWBR1IyCpGCCPYgwNe7u94FbVX9mOXN+nQPvdWU2UFsK/mHmIBQMw4JyR1gbNAQEBAQEBAQEBAQAEBAQEBAQEBAQEDEu7Pra6u8qPFrDKlg4bYw8yE+qkgHHuoMDKzArAQEBAQKGBoHZPeGys3PZYSgF/g733rYU1libwcZTwqghZRnKsG9CYGYO91ocqV0rhUSwmq2xi9b/SMWVgKSVA04Y4DcFsFsAsFaO97sCf6OAiWvY24nhLAisArEBSHVs7iMDqAcgA73F6381KFarHZSzbyFFwNleAw2q1QBzkDcfNwAwU7F70WMKqyPEYOtbMxXxLQ2qvoZ69mE+rWlbGA3eVuvRmDdICAgICAgICAgebMYORkYORjOR7Y9YGg9n9kahE0VL12GrT3V2UAtklXqY4tHoKWZkGc5BU9RAktI+usNAey+sNtNp8GkOlngubK+UZdgsFYDc53NyRggK92X1u+pdQbgi1ICr0od2aa9zPcCCLBaLF24OVwcfagbbAQEBAtam9a13OwUZAyT9okAAe5JIAHuYET2P2hRayXKQtuorQ7TYSSqBmVQM7cgMx49CTAp+0IB81LqpvbSLZuUr44JVQ3OQGYAA4PLDOIHjsftmrVtValbBvDsWzeQr07TUzVuueCd9bAjgrg5IIyEh2N2mmqq8VAwG50KuNrAoxXlT0zgMPkwMDPgICAgICAgICBb1F61o9jnCopd29lUZJ/IQIxu3lDJWarw7EDb4W7aGYKrttJ8hLdRnGGzjacBHL3q/olVjAC+ykMvkPheOdG2pxjduCYrfqfTGehIZVvemtPKyWlx4Q2ooOWtdEXaC3A32oPNjrnpzAnEbIBwR8j1geoCAgYfamgF6Bd71lXS1LE27gyMCOGBBBwQcjoT98CP7K7tJprBYt1zeUAo4qwzhdgclawwO0AYBC+UHGeYFxO765y1trAXNqlrOwKLmJIPCgkKTkAk8gE5wIHj9mauCGsD+ANG9gK5spBQ+ddu0thCMgDh2+WAy+z+yUotvsrJAuKu1QCisWKgTeoAzkqqg5J+EdIEhAQEBAQEBAQEDzYgYFWAIIIYEZBB4II9RAjKe7unQ1FayDXnYfFsJwccMxbLgbVwGyBtXGMCB4PdjSkIPCOEUVoPFswFFb1DHm6+Ha6564OPQQPR7t6bIbwjkFWB8Wz4lZHB+L96tW+8Z9TAloCAgICAgICAgICAgICAgICAgICAgICAgIH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6" descr="data:image/jpeg;base64,/9j/4AAQSkZJRgABAQAAAQABAAD/2wCEAAkGBxQQEBAQEBERFRQVFhcQEBAUEBYVFBcQFxUXGBkWFhMYHSkgGBsmHBMWIjEjJSkrMjouFyEzRDMsQygvLisBCgoKDg0OGxAQGiwkICUuLDMvLCwuNzc0LC8yNCwsLiw0LCwsLCw0Ly80LCwvLywsLCwtNDctLCwsLCw0MCwsLP/AABEIASgAqgMBEQACEQEDEQH/xAAcAAEAAQUBAQAAAAAAAAAAAAAABQEDBAYHAgj/xABFEAACAgEDAQYCBgYHBgcBAAABAgADEQQSITEFBhMiQVEyYRQjQnGBkQcVFlJU0yQzYpKTlNFDY3OCobFTZHKDssHxNP/EABsBAQACAwEBAAAAAAAAAAAAAAABBAIDBQcG/8QANBEBAAIABAMDCgYDAQAAAAAAAAECAwQRIRIxQQUTURQVIjJTYXGRodFCUoHB4fAGcrHS/9oADAMBAAIRAxEAPwDuMBAQEBAQEBAQEBAQEBAQEBAQEBAQEBAQEBAQIfvRrLqqd2mVmsO4Kq1GzkVWMobHwguqDOD1xxncoRtvbl26zaHIViCF0tpOwXBS9Xl+sKoTuUbjnoOMQLV+s1uy4HfkBlRq9KVJxpqbN6q24jNhtULz7ckZgZFnaWq+uKo+UYqKjp3BZAzlGru2lWLVhTjBAbykpngMjtrWXVWbkFzJ4a5VKTYB9cosbCqSWCHIXJ6HAbBBCP1faOuSq1gGd1ISoLo3Ac/QxZvI3Eopuyvrj4cjO4A1naWobxtqmykM9VqLp3LLWLaRuXHLt4b2kqAT5RxkFWDzqdZrFpsqQWFwh8OxNM4yo0e5WG/dhjcrDaxJ5APUGBmJrLlu2CuwI9jkWDTMdxAoKrZ+5uVrfOcAFOSMbWClfaGrK1sa25FRdfDIcWMH8WtfKVIUhCCSAQxG/jkNg0uoFihl3YyR5lZTkEqfKwBHIMC9AQEBAQEBAQLWrv8ADrewgnapcgdTgZwPygQ6941UKLQfEIVhWitko7UqDluODqKwcH1PsQAyre3qV6lznG0LU7FslgCgUHcMoeny9xkC9vUMQA+dzBEwp8zFSw2n7XCsePaBa1HaGl0r3MQqsFay5kqJbCobCWKLknaCf/2BTWd4EVQawWbxaqWQqylQ+oWglgRxyzEZ67fxgVXvFSAzM4xgWIFVmZqTW9ivjHIK02kY/dx14gXW7epBxuYnIXC1u3mLbdvA67uMQPH7R6fYLPFwhXcHKsB/U+Pg5HDeF58HnAPtAyPpdVSBwMByzAKh3MQCzNtAyeFJz68dciA03a9VjitHyzB2XCnBVPD3ENjH+2r+/d8jAxr+8mnQOWZ/Ju3AVWEgKhsJwFz8Kk/hAs395a1tVDu2FbC7+FZlHR6V8y7fKuLw244AHMC4neGlVPiOMjeWCo5wqNaMkYyP6hx06r8xkPQ7w1GwVjxCcOzfVsNvhmnIIIzyNRWRxjBzAoneGosPONrJU9eEfcTYbsDkY58FsAc5BGORkJiAgICAgIFu+oOrI3wsCrDJHBGDyORAi27tacsX2vk4H9fbxgUgEDdgH+jU8j1TPqchkJ2LUCpCnytvTzv5TuZsDnhcueOnT2GAt19gUqnhAPszu2G2xlHOQqhmO1QeijgemIHrV9h02tczh/rU8K5RdYqshUrkorAbtpI3AZxjngYDxb3eoZ95V924WHF1ihmFotXcA2GAdQQDwMkdGOQx9b3bRlrSohAhXr4h+rRXVEUrYpCr4rYGSOTx6gMjS9jUjLAu2XFpPjOV8ZDywQNtUlgSwAAJzn1gV03YFFQC1oVAxtxY+QVq8INktnf4YC7uuB1gVfQUL4NPCkF2oUWFWyQ2/bggnh2yPn6YGA9absWmu3xkUhsMow77QrCsELXnaOKa+g+z8zAsfszp8MuxyGUoQb7T5WRkI+Ljy2MPy9oF5uw6S5codx3bs2OQQ/h7gVzgg+BXx/Z+ZyFs93aMsdrjcr1uBdaAyOzuQwDYbzXWEZ6bzjEBb3doZi5V9xJYsLrByfB9m/8ALU/3PmchQ93NOVZCjFWQUuptsIapTYQpBbkfXWfmP3RgJcQEBAQEBAQEBAQECO1Xa6KxqrDW2jrVXg7f+I5IWvg58xBI6AwLP6usv51Vg2/w1LMK/Tiyzh7fX91SDgqesCUppVFCIqqqjCqoAUAegA4Age4FjWaNLkKWqGU4OD1DDkMpHKsDyCOQYEb4tul4s3XU+loXN1Y/3iD+sUfvKN3TIPLwJWi9bFV0ZWVgGV1IZSp6EEcEQLkBAQEBAQEBAQEBAQECC7194voVRNdNuovYfU6WlGd2b3baDsQerH/qeIFdJTfqkV9QzUIwBOmr3JZ91t3DD08qbcYxuYQJbSaVKkFdSKijoqqAB+AgXoCAgICBE6jsxq2a3SEI7HdZS2RRaeuSBk1uf31HryHwMBidg97qNXqNRpFJTUUYNlLEZ2kDLKRwwBODj5e8DYYCAgICAgICAgWNfq1oqtusOErRrXPsigsT+QMDCs7bRSilX3WB2rQbCXVFViUO7D8OMAEnrxwcBVO3KzatRWwFrX06MVG021obCOCSPKrHJAHGOpAIScBAQEBAQEBA8hhkjIyOSM88/L8IFjUdn1WPXY9aM9ZzVYVG9DjB2v1GQSDjqCRAp2hrRSqsVZtzpUAuM7rGCgnJHGSIEa3eaoP4W1xbvenwm2BvFREs2Bi21nZLEZQDyCemDgL1XbyNcKNlgY2WUA+UjfWm8kgMSqkA4JGM4HBIyEtAQEBAQEC3ehZWAO0kEBsA4Pvg8GBAWd0qjTbR5RXY7Wmta8JXYwQB6F3ZpcFC4Kn4nZvWBfq7uqL0v3+ZbXvBVArtvrNZrd85avkNjjzIp9IE5Ajn7FqJJJuySScaq8DJ54AfA/CBT9R1e9/+b1H8yA/UdXvf/m9R/MgP1HV73/5vUfzID9R1e9/+b1H8yA/UdXvf/m9R/MgP1HV73/5vUfzIEV2j3E0uovrvt+kFq1K141dy4yck7w2/0H2scdIGyU1BFCjOAMDLFjj5sxJP4wLHaOiFyqpZl2uloK4zurYMAcg8ZAgR+o7t12V3VuzMLyzajcEbe7KihiCuAyLUiqRjGPU8wPadgILUtL2Epc+pUeUed6zWQWAyV2seM9cZziBLwEBAQEBAQOfd6n7VXVLXptXVVThn8V6FsZgXHl2bPiQNjqNwK4yc4lE7N27NSwIviuWbAHIUHgdW2gDcepxx6DpkwmGXAQEBAQEBAQEBAQND7RHaX001jXCugBNippansu3O/VmXFbYAX1+HdgDOJRLd9OrBfOcnqcdB8h7/AH/9ukhK7AQEBAQEC1qtQtaPY5wqgsx+QGYGgdr6+012at0JG0tSoUsQVJC4+YbofvPRpoxr3rMRWFnK4NcW3DafBsHcjt19VpanuXbYQcjBA4ZlyASTg7D+RHtnbSZmusozeDXBx7YdZ1iGyTJXICAgICAgICAgYvaetFFT2t0UcD3YnAX8SQPxgc97c1WoWptSiPZawV6dlRfBZuOgOOByP3SFM0YtsSLRwxsuZLBwsW8VxJ038ejdO7XaTX0Um5SlprRnQgghmQNjB59ePuI6qZuidY1V8ata4lq0nWInZMSWsgICAgIEB32cjScdDZUrn2U2L/8Ae384HM+1NBYLrPD1dVa58qfSHUgYHVQODLnleDXC4dPS+DmYuTzFsSbVnaeW6X7gtuvcnXU2sAAqrqWsIQ7t2AeM7vCI/wDTKFZ16rOXymYwNZxuXR1NTkAzNaVgICAgICAgICBA98NM1tNSK9aDxRv8R9uRsfAU+rbtpx7AwS0fXfo8se61xqdKoax3AywIBYkDp6Zly+cicLgrG/i5NuzrzabRMbtg7o9gNoiQ11Ls7Eko/OBs28H2+s/vylEaLmVwLYNeG067t2ElaICAgICBjdo6Nb6rKX+FwVPuPYj5g4I+YgcP7/WUaGxaNWurNloZrHpeoLtBADItiHIYH34OR6TDuImeJspjzTRNfor7A0zka7SPq9p31bL0rUhhgbh4ZIbAJ5z1x7xWkVbcfOWx68Mw68BM1ZWAgICAgICAgIEd292b9JoasEBuHrY9BYpypPy9D8iYHDO9j0VWtp9RqWotceJZnStYEDOwKEo+d3l64wQfXM09xOs21WMPMVpMaw3D9EnYC1b7qr1upsANdi1tXz9vKvzwAo+9z7TOleFOZzMY8xMRpo6pM1YgICAgICBqvfmjS2Io1FVNjJmwGytH2V/aJDe4BAHuM8bSRE2isbprSbzpWN2R3Gvos0lTaZNlZBCJgDaisVxheBznP354yJFbRaNYbMfAtgYk4ducNimTUQEBAQEBAQEBAQNE/SJ3W0eqZbtRQzWKhDWJ4u4Vc+lZG5gfhBz1PGOQmdI3IrNpiI5/39Gz93NPXXpqRSmxNihE2ldqYyq7SMjg+vOSc4OYjdM1ms8MpSEEBAQEBAQLNmlRs7q0OfiyoOeMc568CRMakTpyVo06IMIiqPQKoA/ISUzMzOsrsIICAgICAgICAgIFMQGIFYCAgICAgICAgIDMBAQEBAQEBAQEBAQEBAQEBAQEBAQEDUbtLetmt1NZdTXZYaa/CdvFDaakAYz5kDhzgD4ucjnIZGu1WqC2KviZXIZkp52KKyLK+CGZsuCoyeeMbeQJq77H86NtW4L4Z01g27TcVcWdLFIFJGAcHOSCdqhj1dq6wJXvrcsfDZsaV8YKUNYpxnGC92OPs4yCMMEnRq9QaL2K4sVsVkowVgQuCBs3qOSDlW2nPxgchgJ2nq2LeR0IFf1b6VmyrtR5xap25Gbwy9eAcKBlg9frLVjGamYZZWIqYMFW91NhUrhs1KrgKc5424YEAbX6sM+Q2xfD2bdMzM6tqrayx54IqWpjgHGSdp+GBldha/UWNV49ZXdQrv8AVsgW/am9WDj3ZsEE9CCBjLBPQEBAQEBAQEBAQEBAQEBAQECxqtUK/DyD53FYxj4jnrz04gX4CAgICAgICAgICAgICAgICAgICAgRvbXXTf8AHT/s0CSgICAgICAgICAgICAgICAgICAgICBrHfftkaU6DNbv4urroTaR/XMG2Bs9AfNyM4x0MDZ4CAgICAgICAgICAgICAgICAgIFDAZgY+r0iW+HvXPhuLU+Vi5wf8AqYGRmAzArAQEBAQEBAQEBAQEBAQEBAoYHJ/0h99bl1XgaS5kWrK2MuPNacZH3L0+/M52ZzNovw0nk+y7E7Gwb4He5ius25RPSP5at+2Wu/i7fzH+kr+U4vi7XmXIeyj6/c/bLXfxdv5j/SPKcXxPMuQ9lH1+5+2Wu/i7fzH+keU4vieZch7KPr9z9std/F2/mP8ASPKcXxPMuQ9lH1+7r/cft/6dpEcn6xPq7h/bA+L7iMH8SPSdPAxe8pr1fCdq5GcnmJpHqzvHw/jk2ObnOICAgICAgICAgICAgICBr3fbt76DpHsGPEb6ukf7w+uPYAE/hNOPi93TXq6HZeRnOZmMP8POfh/dnAWYkkkkk8kk5JJ9SfUzivTq1isaRyUhOsEJICBs36P+8H0LVqXOKrcVXew58r/8pP5EyxlsXgv7pcbtzIeVZeeH1q7x+8fr/wB0d5BnYecKwEBAQEBAQEBAQEBAQKEwOEfpC7wfTdWQhzVVmur2Jz5n/Ej8gJx8zi8d9uUPRewsh5Ll9bR6Vt5/aEd2BoarRc15YKnhksLAm1WsCMTlTnAbOB7esww61tEzPRZz+ZxsK1Iwuc8XTXlGsdY+a7d2Mq1JarM31gFq8D6iw/VMOpGQpJz03pMu6jSJjx3+HRrw8/ecScOYiPR26+lHrR79NdvhK9232ElV9VVZfzNaGLMGArrsZd+8ADO1GJX0I+eAvhRFoiPe15TtDEvg3xLxG0V0203mInTSZnbWYiJ683i/sqqptWWFjpWtd1BDhN1djoBuO05O1/T1BicOI1mfdoypnMbFjCisxE2m0W210msfGPD5TC4vd1WttrDPg1o2nDYDG6yoXLW/zAyhx6svHMRgxMzHyYz2naMOtpiOc8WnLSJ4ZmPdPOPdEtcml2YnZ2z9GHeD6VpfBc5towjE9Wq+w3zPGD93znVyuLx00nnDzzt7IeTZjjrHo23j49Y/duktOGQEBAQEBAQEBAQEBA039JneD6LpTUhxbfmtcdVr+23y4OB8z8pVzWLwU0jnLt9hZDynMcVvVrpM++ekOIzkvRNV6vUOquisQr4DqOjYOQD78zKJmNmu2HS1otaN45e79V79YWrlxac2Ab8MCSEOFDAexQEA+wMnit4tXk+Bb0eCNKz4ePPT49V3W6vUIz12WtlvrHG8MCbUVicjgllK5k2m1ZmJn+ywwcHLXit6VjbaNtNOGf26Ldfa1ygKtrgABAM8bVOQv3AnOPcyOO3SWdsnl5trNI15/Pq9WX3qtVxsbBd7Kn35bxV27m9w3w8n5RrbadWNaYFrWw4rGukRO3SddI/6xtTUw2u/+0Hihsg5BdlJOOh3KZFonnLdhXpOtafhnT9dvuke6vbR0OqrvGSo8lqj7VTfEP8AsR8wJng4k4d4sq9o5OM5l7YXXp7p6fZ9Caa4WKroQysAysOhUjII/CdqJiY1h5has1tNbc4XZKCAgICAgICAgICAgcw/TD2Kx8PWrkhQKbRnhQT5WA9BkkH7xKGdw52vD63/ABjOxW1stbrvHx6x8mo6DvCldVVbo7hFRdpI27luss3LknBAtABx9kStTGrWNJdnH7NxMTEtesxGszOvX1axpy5axvv1lip2uvjeIyuR4Io8RSFu3BQPFz+9xjr04z6zHvI4t/DT+W22Rv3PBWY14uLSfV/1+Ef2F4duJtOReG2/GHUNnxLn2E45Qi/B46oDj0E97GjV5uvxbcOnhpPhWNfj6O3xndW7t5CjKqPypQgkbWDaeqnzj+wat6/NvTGSnFjw/umn8pp2diReLWmOevXWNLTbb466T8HjQdtpWlKFbPIGRwrrsOfFxaoIP1g8b148o/CKYkRpzZZjIXve8xMb6aaxOv4dazpPqzw/X55C940yNwtPmZmOUDFvFosU8ADP1GDx9v5c599Xw8Wmey8TTSs15R4+Fonnr+b6KJ29UA4KWndXZV8SjixtSfxx9JH9z58O+r4f3f7k9mY229dpievSKf8An6sHtK99dqx4YdjYVrqRjkjOBjqcDJJ/Ema7a4ltI6ruXpXJZbW+kaazOn95u893+zRpdNTpwxbw0Clj6nqTz6ZJwPadjDpwVirzfN5icxjWxZjTWUjM1cgICAgICAgICAgIGNr9Gt9b1WDKOpRh8iMfnItWLRMSzwsS2FeL0neN4fPHb3ZTaPUW6d+qHytjhkPKsPvGJw8Sk0tNZepZHNVzWBXFr1+k9YR8wWyAgICAgdM/RH3eyW11g6Zr0+ffo7j/AOI/5pfyWF+Of0fHf5Ln+WVpPvt+0fu6mJ0XyCsBAQEBAQEBAQEBAQEDQP0r93/GoGrrX6ykfWY9aM5P90nP3FpTzmFxV446Po/8d7Q7nG7i3q35f7fzy+Tj05b70gICAgZ/YfZT6vUVaevq7YJ/dTqzH7hkzPDpN7RWFTO5uuVwLYtun1npD6I7P0KUVV01jCIoRR8gPU+p+c7laxWIiHl2Li2xcScS/OZ1lkyWsgICAgICAgICAgICAgeLEBBBAIIwQehB9DGhE6bw+f8Avn2CdDq3qAPhn6ylves+mfcHI/D5zi4+H3d9HpvZOejOZeLz60bT8f5QU0umQEBA6/8Aon7v+FQdXYPPcMV+60Z6/wDMRn7gJ1MnhcNeKer4P/I8/wB9jdxSfRrz98/x93QZcfNkBAQEBAQEBAQEBAQEBAx9frForax84GAABlmYnCoo9WJIAHuYGFd2TXqkrOt09LOATtI3hN3VQx68BQT6kTG9K29aNW/AzONga91aa6+Cx+yGi/g6P8MTX3GH+WFjzpnPa2+Z+yGi/g6P8MR3GH+WDzpnPa2+Z+yGi/g6P8MR3GH+WDzpnPa2+ah7oaL+Do/wxJ7jD/LCPOmc9rb5s2jVbLjpmUKNgfTkdGRcK649GUkH7nX2ONqlM67ykIQQEBAQEBAQEBAQEBAQPFtgVSzEBQCzMTgBQMkknoIEV2fWdS66qxSEXP0SthghSMG51PR2BIAPKqccFmACYgICAgIGD2vojcg2ELajC2hyMhbQCBn+yQSrY6qzCBc7M1ovrWwAqeVes/ElinDIceoIIyOD1HBgZUBAQEBAQEBAQEBAQECFf+mWbR//ADVNh/a+9T8Of/DRhz7sMdFYME1AQEBAQEBAh9X/AEa8Xj+quK16j+zbwtd33Hitv/bPAUwJiAgICAgICAgICAgIGq96NRq7dRp9JolwnNmu1DFlVaGBUVo4GTYcsfLyNqnIyDA2XTULWioihVUBFVRgBQMAAegAgXYCAgICAgIFrU0LYj1uoZWBR1IyCpGCCPYgwNe7u94FbVX9mOXN+nQPvdWU2UFsK/mHmIBQMw4JyR1gbNAQEBAQEBAQEBAQAEBAQEBAQEBAQEDEu7Pra6u8qPFrDKlg4bYw8yE+qkgHHuoMDKzArAQEBAQKGBoHZPeGys3PZYSgF/g733rYU1libwcZTwqghZRnKsG9CYGYO91ocqV0rhUSwmq2xi9b/SMWVgKSVA04Y4DcFsFsAsFaO97sCf6OAiWvY24nhLAisArEBSHVs7iMDqAcgA73F6381KFarHZSzbyFFwNleAw2q1QBzkDcfNwAwU7F70WMKqyPEYOtbMxXxLQ2qvoZ69mE+rWlbGA3eVuvRmDdICAgICAgICAgebMYORkYORjOR7Y9YGg9n9kahE0VL12GrT3V2UAtklXqY4tHoKWZkGc5BU9RAktI+usNAey+sNtNp8GkOlngubK+UZdgsFYDc53NyRggK92X1u+pdQbgi1ICr0od2aa9zPcCCLBaLF24OVwcfagbbAQEBAtam9a13OwUZAyT9okAAe5JIAHuYET2P2hRayXKQtuorQ7TYSSqBmVQM7cgMx49CTAp+0IB81LqpvbSLZuUr44JVQ3OQGYAA4PLDOIHjsftmrVtValbBvDsWzeQr07TUzVuueCd9bAjgrg5IIyEh2N2mmqq8VAwG50KuNrAoxXlT0zgMPkwMDPgICAgICAgICBb1F61o9jnCopd29lUZJ/IQIxu3lDJWarw7EDb4W7aGYKrttJ8hLdRnGGzjacBHL3q/olVjAC+ykMvkPheOdG2pxjduCYrfqfTGehIZVvemtPKyWlx4Q2ooOWtdEXaC3A32oPNjrnpzAnEbIBwR8j1geoCAgYfamgF6Bd71lXS1LE27gyMCOGBBBwQcjoT98CP7K7tJprBYt1zeUAo4qwzhdgclawwO0AYBC+UHGeYFxO765y1trAXNqlrOwKLmJIPCgkKTkAk8gE5wIHj9mauCGsD+ANG9gK5spBQ+ddu0thCMgDh2+WAy+z+yUotvsrJAuKu1QCisWKgTeoAzkqqg5J+EdIEhAQEBAQEBAQEDzYgYFWAIIIYEZBB4II9RAjKe7unQ1FayDXnYfFsJwccMxbLgbVwGyBtXGMCB4PdjSkIPCOEUVoPFswFFb1DHm6+Ha6564OPQQPR7t6bIbwjkFWB8Wz4lZHB+L96tW+8Z9TAloCAgICAgICAgICAgICAgICAgICAgICAgIH/2Q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612774" y="6453336"/>
            <a:ext cx="85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Fonte: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www.bio-rad.com/en-us/product/singleshot-cell-lysis-rt-qpcr-kits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3800" b="1" dirty="0" smtClean="0">
                <a:latin typeface="Arial" pitchFamily="34" charset="0"/>
                <a:cs typeface="Arial" pitchFamily="34" charset="0"/>
              </a:rPr>
              <a:t>Metodologia</a:t>
            </a:r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sz="3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2843808" y="1819563"/>
            <a:ext cx="1394074" cy="1825461"/>
            <a:chOff x="5427671" y="4076023"/>
            <a:chExt cx="1552385" cy="1963065"/>
          </a:xfrm>
        </p:grpSpPr>
        <p:pic>
          <p:nvPicPr>
            <p:cNvPr id="17410" name="Picture 2" descr="http://www.scielo.br/img/revistas/abd/v83n3/a02fig4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66" t="37548" r="19108" b="42014"/>
            <a:stretch/>
          </p:blipFill>
          <p:spPr bwMode="auto">
            <a:xfrm>
              <a:off x="5457550" y="4124888"/>
              <a:ext cx="1291709" cy="191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tângulo 20"/>
            <p:cNvSpPr/>
            <p:nvPr/>
          </p:nvSpPr>
          <p:spPr>
            <a:xfrm>
              <a:off x="5427671" y="4868635"/>
              <a:ext cx="656497" cy="1170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6651808" y="4365105"/>
              <a:ext cx="328248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6301407" y="4076023"/>
              <a:ext cx="514525" cy="289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8" name="Picture 4" descr="http://www.bio-rad.com/webroot/web/images/lsr/products/amplification_pcr/product_detail/global/preamp-singleshot-workflo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5" t="59408" r="8538" b="4529"/>
          <a:stretch/>
        </p:blipFill>
        <p:spPr bwMode="auto">
          <a:xfrm>
            <a:off x="107505" y="4803146"/>
            <a:ext cx="4160850" cy="147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tângulo 28"/>
          <p:cNvSpPr/>
          <p:nvPr/>
        </p:nvSpPr>
        <p:spPr>
          <a:xfrm>
            <a:off x="611560" y="1475492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Extração do DNA genômico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303363" y="2312150"/>
            <a:ext cx="19960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ER-</a:t>
            </a:r>
            <a:r>
              <a:rPr lang="pt-BR" sz="2000" i="1" dirty="0" err="1">
                <a:latin typeface="Arial" pitchFamily="34" charset="0"/>
                <a:cs typeface="Arial" pitchFamily="34" charset="0"/>
              </a:rPr>
              <a:t>Asi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SI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U2OS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303363" y="2852936"/>
            <a:ext cx="1948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ER-</a:t>
            </a:r>
            <a:r>
              <a:rPr lang="pt-BR" sz="2000" i="1" dirty="0" err="1">
                <a:latin typeface="Arial" pitchFamily="34" charset="0"/>
                <a:cs typeface="Arial" pitchFamily="34" charset="0"/>
              </a:rPr>
              <a:t>Asi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SI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293T </a:t>
            </a:r>
          </a:p>
        </p:txBody>
      </p:sp>
      <p:sp>
        <p:nvSpPr>
          <p:cNvPr id="30" name="Chave direita 29"/>
          <p:cNvSpPr/>
          <p:nvPr/>
        </p:nvSpPr>
        <p:spPr>
          <a:xfrm>
            <a:off x="2247579" y="2312150"/>
            <a:ext cx="524221" cy="940896"/>
          </a:xfrm>
          <a:prstGeom prst="rightBrac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3203848" y="3532946"/>
            <a:ext cx="927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000" dirty="0" err="1">
                <a:latin typeface="Arial" pitchFamily="34" charset="0"/>
                <a:cs typeface="Arial" pitchFamily="34" charset="0"/>
              </a:rPr>
              <a:t>gDNA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2" name="Seta para a direita 31"/>
          <p:cNvSpPr/>
          <p:nvPr/>
        </p:nvSpPr>
        <p:spPr>
          <a:xfrm>
            <a:off x="4283968" y="2724879"/>
            <a:ext cx="575763" cy="157653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/>
          <p:cNvSpPr/>
          <p:nvPr/>
        </p:nvSpPr>
        <p:spPr>
          <a:xfrm>
            <a:off x="6948264" y="3269646"/>
            <a:ext cx="16802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dirty="0">
                <a:latin typeface="Arial" pitchFamily="34" charset="0"/>
                <a:cs typeface="Arial" pitchFamily="34" charset="0"/>
              </a:rPr>
              <a:t>bola de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agar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solidificado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Seta para a direita 38"/>
          <p:cNvSpPr/>
          <p:nvPr/>
        </p:nvSpPr>
        <p:spPr>
          <a:xfrm rot="8314771">
            <a:off x="6419483" y="3982122"/>
            <a:ext cx="648072" cy="17027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Seta em curva para a esquerda 35"/>
          <p:cNvSpPr/>
          <p:nvPr/>
        </p:nvSpPr>
        <p:spPr>
          <a:xfrm rot="4430244">
            <a:off x="4395445" y="5194750"/>
            <a:ext cx="494431" cy="753552"/>
          </a:xfrm>
          <a:prstGeom prst="curvedLef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88840"/>
            <a:ext cx="493287" cy="127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tângulo 16"/>
          <p:cNvSpPr/>
          <p:nvPr/>
        </p:nvSpPr>
        <p:spPr>
          <a:xfrm rot="2259123">
            <a:off x="5071701" y="2264340"/>
            <a:ext cx="1008112" cy="10367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>
              <a:rot lat="2588275" lon="19810145" rev="1969832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378" y="2640449"/>
            <a:ext cx="455591" cy="29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Seta para a direita 51"/>
          <p:cNvSpPr/>
          <p:nvPr/>
        </p:nvSpPr>
        <p:spPr>
          <a:xfrm>
            <a:off x="6516216" y="2708920"/>
            <a:ext cx="575763" cy="157653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4508427" y="1628800"/>
            <a:ext cx="22958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Suspensão celular</a:t>
            </a: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50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µL 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5040560" y="436510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1 mL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tampão de ESP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→ 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lavada e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eluída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1 mL fosfato.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Fundida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 70°C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(10 min) e tampão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da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enzima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restrição; 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4°C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para uso futuro.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05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0" descr="data:image/jpeg;base64,/9j/4AAQSkZJRgABAQAAAQABAAD/2wCEAAkGBxMTERUUExIVFRUXFhgUGBgUGBgYFRkYFxIYGBUVFhcYHCggGBolGxUYITEhJSkrLi4uFyAzODUsNzQtLisBCgoKDg0OGxAQGy0kICY3LSwsNC4sLDQ3LSwsLi8sLDQsLCwtNyw0LSwsLCwsNCw1LCwsLCw0LCwsLC0sLCwsLP/AABEIALsBDQMBIgACEQEDEQH/xAAbAAEAAgMBAQAAAAAAAAAAAAAABQcDBAYCAf/EAEgQAAIBAgMFBAUJBAkCBwAAAAECAAMRBBIhBQYTMUEiUWFxBzKBkbIUIzM0UnJzsbMkQqHBFRZDU2KS0dLwY8M1RIKDoqO0/8QAGQEBAAMBAQAAAAAAAAAAAAAAAAIDBAEF/8QAKxEBAQACAQMDAQgDAQAAAAAAAAECEQMSITEEQXEyIlFhcoGRocETFOEF/9oADAMBAAIRAxEAPwC8YiICIiAiIgIiICIiAiIgIiICIiAiIgIiICJyhxeMucpql87ZleiOAgDtlCMArOGW2oZuQuVPZPyrt3G3cJhDpcjMlT92lXYrcGzZmpUgGHLjC4uLEOsichS3mxD1CtOkrhagViq1DlOdwaTFb62UHieqOom1gtqYs0atR6ZD8SmFThVPm1ZKfF7I7VbIzP2l0bLpYQOlicsm08eB9AHuzMAVZSFC1mCE3tcmnTUMbW4gJzdfFXbOO1KYcMACbmlVQvanXfRGOZNaNNLG5vWDcrAh1kTmKm2sWGAGGLDiBTZKgNi7KVBPZOUBWNW+UhrAEieKe18cy3FBRbq1KqM10U6IWBWzFk19bJcWBEDqonN0Np4upTxV6HCZFbhdlySc1QKNVIc5VRrqD69iDbWT3fq1moKa4s+Z+ehyCqwpFhlWzGmEJGUak6DlAkYiICIiAiIgIiICIiAiIgIiICIiAiIgIiICIiAiIgIiIHwCeatQKpZjYKCST0AFyZ7mjt36rX/BqfpmBydfevFVKZrUEpJSBsoqqzOw7zlYBfLXzklunvQ2IY06yKtS2YFL5GtzFjqp15XPWcrhWcbO5f8ALzJ6O2Y4ntdAfhMMuOeXXO6zoiIaiIiAiIgIiICIiAiR7bbw4qtSNUCorKrKb9ktSaqtzawBSm5zcuyRe+k9ttjDixOIogEAi9RNQxIUjXUEg28jA3Ymi+2KAy/PIc2TKFYMSHqCmjALclS7AX5azegIiICIiAiIgIiICIiAiIgIiICIiAmjtz6tX/Bqfpmb00du/Va/4NT9MwVwFKqv9H+sPeI9Hjg4nQg6Hl90zRXCuNnWt/Ed8y+jOky4rUWup7vsmGLCTrxWtERDaREQEREBERAw4vErTQu5sosNASbswVQAASSSQABqSZFU96cOWZTxFKsFAalVBbMlNrqMt7DjJmv6v71pLYnDrUUq4up6eRuCD0IIBBHIia1PY9BSpFJQVvbTlcID7xTT/KIHL7UbZ1V+I7VsxZ37FOvmGfCLSKsop3CmmUYBhqbERWobOYZGq1GL1GS+VrvUrLi6bEEU7EE1sRqvZBA5cju47F7Pw5NPh5mWxZaas5XsgDOeQ7IUAE3AAtpafdjVNnYklaSrmvmKMGRtCx0B5rd2JAuLuSdTDnVN6R7nZ/ESpxa5JqcZVWnVZSxxCVQwtSJys9dACDZswtc3nQ0d5MO4qGm5qGnTNVgisWKhc3YuO0eQsOpAmelsTDrbLSUWII8LMjKB3AGlTsOQyC094bZNGmCEpqAVyED1ctrWA5AHrbn1h182PtNMRT4icszJzVtUYqbMhKkacwZvTDhcMtNcqCwuT1OpNySTqSSSST3zNAREQERECNxm2Fpuy8Ko4RczsgXKl1ZgGuwJNl6A2uL2ExrvHhiB2zcrmtkqZh2ioBULcG6NpzsjHkCZnxmx6NV87oSbAHtOFYC+XMgIViMxIJBIOotIna7bPoswqnK7BSRTNU1AFL5W+aOZPpKguLXDEaiC3Tf/AKyYXMV4wvr0bKbBzo1rH6N7WOuRrXsZ6G8OHNwKlyACQFctcvky5Qt8+bTJ61+kjdl09nYkFaOVrC+UF0YD53UKbEWOIqajln8Bbf8A6tYa4PDNwCARUqBheoKjMGzXDlxcv6x6kwS7ff6y4X++W1s2azcPLkz5uJbLbLY3v1HeJmwW26FVwlOoGbKWtZgQAxXtXHZN1YWNjoZjO72GyZOCuTLky65ctgMtr2tYAWnrC7DoU3V1Q5lBClndrZiSx7TG5OY6nW2nKBr0d6MMyK2crmXMFZWzAWQ6gA/3iAHkSwAJJEYnerCoATVFiEbuGV6lNM12sNGqpccxmGnKe03awoXLwrjLl1eoSFvTICktdQDRpkWtly6W1ng7qYO5JohrqFOZnYEA0zqC1j9DTuTqcuvWBMq1xfv79D7jyn2eaaBQAL2AAFySdO8nUnxM9QE0tt/Vq34VT4DN2Y69RVVmawUAlr8rAXN/ZAruop+Qe6YdwAfla/db4ZF7UwpqK1XDo9Ojc2VyWPmALZR4Xbzk/wCjOtRDMppsKxX6RjcMBqVUWGTvtre3PSd0x4Y/biw4nmrUCgsxAUAkkmwAAuSSeQmDCbQpVfo6iPz9VgeVr8vMe8TjY2YiICJ4pVQwBUgg8iNRPcBERAREQKw2DVHCxLG5Yu5JPMkkkmaW61cNi6VtCHXXwJsR7QSPbJLYVMcCvoPWf8zI3dRAMXT0/fX4xHZh7dUW5ERDcROT2jvRWo4l0NEGktUorgNqq7P+UOGPJTnKWbkVz6XW591N7XyF1w2YAsNKmhyJXdmQ5O0hXDnK2mbiJygdTE5Wtva3EWkKQDmpTptdi1r4tKNSwyi65SxV+8C45zqoCIiAlabIqBnxjtqxq1Lk87B2AHkAAPYJZcrjYtMWxWn9pV+NoU83sh93a4OLpZdGFVdR3FwrD2qSPbLflP7t0wMXTsP7RPjEuCEfT/SREQ0EREBERATS239WrfhVPgM3Zo7d+rV/wan6ZgrjqFhgjrPO4w+eHt+BpDjFv/RxObXyHf5Tb9GVdmqm5vr4fYadZMN9UWDtukjYastRiiGm4ZhqVBUgkCxuR3WN+4zk8XUw9SozV61TioQFb5MwK8Q4cBaK5GbMSyKUa7Xc3GWwHWbbdVw1ZmUOopuSpNgQFOhPQePScxSfK12wYNPjsA+Y5iaVR71NXYs18LRa7WuT11M41oupgcEtPs1yzsrLStRq27QdexZHYUnbGoLi4a6gZowmBwgUO+JAJuQKdKqaR4ld6q0qYsBVojiZWQDzK8pu4TaOGUoDhbMQjLqQEBamyXzE5KamghNjZAg0tMFLG4VqSK2DyqVpK4LkIqvh2Yga9hCQAToHFybwOh2ftjC4ektEVCclkstGp9oqCqqh+bLAqGHZ0sCZvYHeDD1n4dOqGfJxMtmDZcqNyIGoFWnccxnF7Tm6e0KCnOcIVDNoSSeyKTVh17CioNALr2iQNTOg2HhKBprWp0uHxKa6XOgKKLWvYNZVBI1OQdwgeMLvErsi8GqueoaWvDIDqpZl7NQ5rWIOXNlKkG1jJqRmE2DQpFCiMvDXInzlQhU07ABa2XQdnloJJwERECp9jV24GJ7R0Z7e8yO3KrscZTBN+2vxCdDslB8mraDm35mRG69vldHQfSL8Qhh6p1Rae1a1RKRakuZ7qNQWspdQ75QQWyqWbKDc5bDnIOhi9oZvUQh2uM1MrkC0qZKm1U+sxcDXs9c06iIbnK/0htErdaVMWB1ak4zfNk+pxgUs4Kak30IsDPp2pj831dcvFUHsNfIXqBlU57Mcq0m4hsvzhB1FpLbZxFVMppqMmpqNzZVFtQOvXoeXKcvtfexhUVcNWzliqgMg1ZjYAdkcyRJY4XLwjcpPKQo7Q2iwX5qmnLNmpObEmiGUDii4QvV7XJuHpYanZwGPxbrW41HhgUyU4Sk1Q1jYLn7FRjoQOQOhkpsapWakDXULU1uF7r6E2JsbeP8ApN6RSctsevijWpCo1bLlZnz01CatVyUQQgbOoKXc2ByLYHMxHUxEBKt2ViG/bNeVSrbQfbaWlK62ZSXLiuyNalXp/jaFPNfDmN1MSxxlIE/2idB9sS7JTe7yKMVRsoHzqch/1BLkhz093iw4rFJTALsFBNhfqe4DmTp/CauL21QpW4jlb66o/wDtmpvViKaJT4lPPmqBVJbIFbKxzFh4A6dZx286P2Q2MWrYC/0Q8x2eUsww6k8s9LEwWNp1VzU3Dre1x0Pce46j3zYkBuZWpNQJpUxTAcggMXBOVe1mOp0IHsk/IWauk5dwiInHSaO3B+zV/wAGp+mZvTS239WrfhVP0zBVZthHGzrW18x3zZ9GVIrWNxz/ANjTJWxC/wBH3zDp+c+ejusDiAAb6H4Whiwt68Vi7RDmk4QBnymwaxBNuRB0Pt0kDl2iL5MmpJAqBeyFw/YXst+9VAvYmwJt3zpp8Y6G2phtc4W2la4FPrZXC6/PKEzlW0PDLE5dMy6dx8VH2gTY0lKZb6ilnBFbs9nPlL5LHmFFtLnQecTvC1OmeM60a9rinl0sSQDre4uCLg20mPdbbuKxDglEahdgagBWxA0tdu1rYWA6yfRdbR65vTO7bSAJtSJv6q2Fhx2Bylm1PCCkZurG/cJXYzVir8Ya5xboPoqee19cvF4gHgBzFpIxIJEREBERArDbtZ8G1SihpVFYk2W5qIG1AqC+h19uhmPcHCcauHZ6a8M5+HrxSRyIHLLe1zr3dZv7EwqtTrswuWZiSbkkkkkyP3XwijFIQLEVFsbnqwBHtBI9sl7Mk11RakREi1oDezDMVSqrJakSzLUbKjA21zHQMCNL/aOolfbZ3ibEVsop0xc2u7cNPNmY2nYb/YpFfDLUfKhZ2I6FlC2PsDN75we9WKotVzowK2AuLgflLcOTDHtllJfmF9Nz8k6sOPKz8Jbv9otndzBNRw6I7Bm1Jy3yi5vZSeYEk5xO7W3lo4Gg1mqU81QFlIuiU0Z2NmIzBQpFhrbkDOgwO3kq1FRadTtKzhjky5Fy2c2ckBs4sLX53Aldu6dNx7Wav3X2S0SI2nvNg8O/Dr4mnTewbK7WNjex8tD7py9f0vbNp12o1XZQLEVVXiUXUi4Kmndr94Kix7+c4O/la7drPgnqplR1qMzqQ13Ack9pB2hbUXtY259J3exttYfFU+Jh6yVU70N7eBHMe2cXs3CK7Yl37TM73J1OjEDysAB7BOxVy+yL3IwRxGIV7oq02FQgsOIcrXFqfrWvbU2HnLXlT7uYQLi0K3BFRbEHoXAI9oJHtlsRXOHXShN7cYKeHsaa1DUYU1VxdLm7ZmHUAKT525c5Vu8ezTSqIWOe/as3q/dtfUS096NjPiUprTqikUqB7lc9xkZctrj7V7+E53aW4uIrWz4xSQLA8G1vcwncebo7dNvxr+60z005Ju8mOPz1f1jU7uVtAVsKtqS0ihyFUFk0AN1HQEN778+cn5BbpbCfCUmpvWFUl82YLksMqi1rm/Ln4ydkbd94jcem63L+M3/cl/giRu19vYbClRiK6Ui98uc2zZbZreWYe+cttf0r7Pw9VEaoXRwSKtG1RVI5q4BzKdRyBveHHdzR24P2av8AhVP0zNPd7evB40XwuIWpbmBdWHmrAEe6bm3Pq1f8Gp+mYKrepgSNnWuP+GffRpQK4rnzB+EzF8oc7OJJN/Lxnv0ZOxxWvcfhMMeG+qLXnxxcHW2nPu8Z9nis1lJHQE/whsVttPazYSm2HqolSpfVlcsW7mNgSp8G11685n9HdOpVqmsAqU1uCA4Z2JBADIPVHXtdw06yIXHYdsIwNUGo3aN/WJJuSTbmTeYvR7i0XGoBUsTmUi+hGRjY/wDqCn2S68vHcbJlN/MP9T1GN3ePLX5b2+ey4Ymq20KQdqZqKHVRUZSQCEN+1r00Os9rjaRDEVEIUBmIYWUEXBY30BGt5SM8TQG2aBJAqqSrIpANzerk4drcweKnaGna585vwERECtNjY8cCvoeyWHToTNHc3Gh8SosfWU9PtiedlfQYn7z/AJmae4B/a181+MQxyfai54iIbHHb9VgtfCArfMao6f8AT75wu/uIVcQAFsMoOlgPdO339oM1fB2HI1Sf/rnC+kLDN8pBt+6Oomjinjspzys3qrG3GpU6uCplqamzZlzKDZhazC/I+M6KjhUUkqiqSSSVUAktbMTbmTYX8hID0eoVwNMHnc/ynSynP6qtx8EiP6sYPjNXbDUnrMcxqVFFSpe1hlZ7lQBoALADSS8SLr4BK62Vjh+1c+zUqDkOjtLGlU7N/wDOfiVfjaFXLPDHurjg+KUa+up5D+8EtqUpuP8AXE+8vxiXXDnB9L4TIKnvRTNA1sj5QL27N/ztJ1uUqDZVRjsl7sb5R1PcJZhJfKeds8O52HvpSxNUU0p1FJ6tltyv0J7p08pH0ZOfl9PU/vdf8Bl3Ry4zG6hx22dyRW0N3MLXqirXoJWdRlXijOqi9+yjXVTfqBc2HcJKxK03ilTVQAoCgcgBYDyAmttr6vW/CqfAZuTQ299Vr/g1P0zEK4fEDLgCTqPDnMXo7rBsQLA6A87fZMjMR/4T7vzmL0TfXD90/CZpuOPTbpiw4pM5drkmPE+o33T+UyT4RMzarTZ9BThOJlGYDuFo3TtUxKXVQbt6nZP0bdRrOkrbqkI1OjVC025K6klfAMCLjwI9sy7u7qrhmztUNR7EDTKq30JAuSTa4vfrylcy5d6t7PF4vQZ48uN+7zd+f5bGM3ZpVHDlnWwTKqZAqtTDhHF1JJAqNoSVPUGexu7TyOuepd2zFwwVs3DppeygLypLzWw1taTESx7TnsLujRQgipVNmRwCUtmQ0iG0QHXgICL256A6zoYiAiIgV1swD5PW0+1/ORW6J/aU++vxiZdls/yfEetze3PvPKRW5Tt8spXzWzrzv9oQwyfai6oiIbnLb4H57C/+5/25xe/w+eX7olk7c2OMQF7WR0N1a1+fMEdQbDu5Cc1tfcuviKgLVqaqBa4DMfdp+c08XJjJNqOTDK26TO4x/ZF8z+QnQTS2Rs5MPRWklyF6nmSTck+2bsoyu7auxmpIRESLpK82dTXJieyPXqX0H22lhyrtnV3tjNTpUq2/ztCnmm9NLdZQMVTsAO2vT/GJb0pHdKuxxlIEn6RPjEu6HPTzWLy/KVngMGg2aygaZR1PdLNYSuMI2XB1Kb9l0GVlPMEDlL+H3/R3l9v1Qno5w6jGqQNRfv8AsmW2+MUcw/8Ala3vtKs9HdJjjRlFwtyx6KMrAX8zYS2459dZxb6Wk2008fd/rNavtK/qEj3W90lpir4dXtm1A6XNvaOshjljL4Syxys8oyjtCoTYDMfAfmb2HtmbaeY4WtnAB4VTQG+nDPOSCIALAADuHKYdo0S9Gog5sjKPMqQPznMspb2mjHGyd7tXmNwy/wBHEBRbSafovpAYm4HQ/CZu4quBgnR7q6mxVtCD4iYvRhhnNcuFPDUG7fukkWCg9TqT4W8pqy+iqMfqiz5rV8aq9bnuH/NJ7xVZVXtdenU+UhUpl2si27+dlHeT3+Ez8eEve+F3JnZ2nlnfFvUYIDlzG2nO3U38v5SYUWFpH7LwpUszDW+UeQOp9p/ISRnOSzep4d4pdbvkiIlawiIgIiDArHZeNBw9cZeRYc/EyI3OxObF0hb99fiEmdl4ZBRrA6Fi2l+epmhuts7h4qmSpBzr1/xjxk/8eXnV/Z5U9TwXOYzOb+Z9624kK+9GGFQpmYlWZXIpvZCt9X7Oi9lu36unPlJLZ2LFajTqqCBURagDWuA6hgDbS+sg9VsREQEREBERASttnY0WxQsey9QdPttLJld7O2YR8pujgu9Qi4Ot3blp4xrajnuM1tze6+JBxdIWP0qfqCXRKj3c2JUTFU2NKoLVENyptbOPCW5O2ac9NZcbomvisBSqfSUqb/fVW/MTYicaGLD4ZKYyoiovcgCj3CZYiAiIgInirVVeZAmhW2oL2QEny/IDUyWOFy8I5ZzHy3a1JDq6qbfaANvfNLE7SC6IPAd3kB1mMYWrU1c5R46n2AaCb2GwaJyGvedT7+nsk9Y4+e6G8svHZoUcC9Q5qhIH/wAj/tH8fKSlGkFFlFhPcSGWdy8pY4THwRESKZERAREQERECutki9CsSO0pYa8wQT7po7tVScRTuSTnW19eTgn+AJ9k77GbAo1CzWZC3rFGK5vEjlfxtefNlbu4fDnNTTt8szEs1vC+g9lpV08m/Pb5eRP8AzdcuOWp2u/Hfztk/oHD3zcJb3v172Nufq3duzy7R0m9h6KoqogCqoCqByAAsAPCwmSJa9ciIgIiICIiAnl2AFyQB4z1IHfhrYGoR9ql/+ineNyeUOXK4YXKe0tTHHX7S+8T0lUHkQfI3lebaOShTZNCbXPs8ZKbgNc1O+wv79P5zn+Tjt1N7+P8ArzvT+t5uTlmGeMk/DK32/LHZxNZ8SelNz7gPzmM1ax5Uwv3mB/KTmL0rlG7MdSsq8yBNM4Wq3rVAPBR/PSeqey0HPM3mf5C07rGea5vK+I+VdqKNFBY/85Dn/CY89d+S5B46f6n+AkhSpKuiqB5C09x1SeI50W+ajqeyxzdi3loPfz/jN2jRVRZVA8v598yROXK3ylMZPBERIpEREBERAREQEREBERAREQEREBERAREQEREBMWJoLURkcBlYWIPIgzLEDnMXuhTcBTWrBByW6G3gCUJ995K7I2TSw6Zaa2ubkk3Zj4n+XKb0SMxk8K8eHDG7xnciIklhERAREQEREBERATVxCG5ILai2moHKbUQI4IQRfiEEA9TbW9tfKfagNyRxBcclHIm/jJCIEf2hfWodLchp4jXnPIUhedQefO3vklEDSwgbMLl+XJgLdP46zdiIH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2" descr="data:image/jpeg;base64,/9j/4AAQSkZJRgABAQAAAQABAAD/2wCEAAkGBxMTERUUExIVFRUXFhgUGBgUGBgYFRkYFxIYGBUVFhcYHCggGBolGxUYITEhJSkrLi4uFyAzODUsNzQtLisBCgoKDg0OGxAQGy0kICY3LSwsNC4sLDQ3LSwsLi8sLDQsLCwtNyw0LSwsLCwsNCw1LCwsLCw0LCwsLC0sLCwsLP/AABEIALsBDQMBIgACEQEDEQH/xAAbAAEAAgMBAQAAAAAAAAAAAAAABQcDBAYCAf/EAEgQAAIBAgMFBAUJBAkCBwAAAAECAAMRBBIhBQYTMUEiUWFxBzKBkbIUIzM0UnJzsbMkQqHBFRZDU2KS0dLwY8M1RIKDoqO0/8QAGQEBAAMBAQAAAAAAAAAAAAAAAAIDBAEF/8QAKxEBAQACAQMDAQgDAQAAAAAAAAECEQMSITEEQXEyIlFhcoGRocETFOEF/9oADAMBAAIRAxEAPwC8YiICIiAiIgIiICIiAiIgIiICIiAiIgIiICJyhxeMucpql87ZleiOAgDtlCMArOGW2oZuQuVPZPyrt3G3cJhDpcjMlT92lXYrcGzZmpUgGHLjC4uLEOsichS3mxD1CtOkrhagViq1DlOdwaTFb62UHieqOom1gtqYs0atR6ZD8SmFThVPm1ZKfF7I7VbIzP2l0bLpYQOlicsm08eB9AHuzMAVZSFC1mCE3tcmnTUMbW4gJzdfFXbOO1KYcMACbmlVQvanXfRGOZNaNNLG5vWDcrAh1kTmKm2sWGAGGLDiBTZKgNi7KVBPZOUBWNW+UhrAEieKe18cy3FBRbq1KqM10U6IWBWzFk19bJcWBEDqonN0Np4upTxV6HCZFbhdlySc1QKNVIc5VRrqD69iDbWT3fq1moKa4s+Z+ehyCqwpFhlWzGmEJGUak6DlAkYiICIiAiIgIiICIiAiIgIiICIiAiIgIiICIiAiIgIiIHwCeatQKpZjYKCST0AFyZ7mjt36rX/BqfpmBydfevFVKZrUEpJSBsoqqzOw7zlYBfLXzklunvQ2IY06yKtS2YFL5GtzFjqp15XPWcrhWcbO5f8ALzJ6O2Y4ntdAfhMMuOeXXO6zoiIaiIiAiIgIiICIiAiR7bbw4qtSNUCorKrKb9ktSaqtzawBSm5zcuyRe+k9ttjDixOIogEAi9RNQxIUjXUEg28jA3Ymi+2KAy/PIc2TKFYMSHqCmjALclS7AX5azegIiICIiAiIgIiICIiAiIgIiICIiAmjtz6tX/Bqfpmb00du/Va/4NT9MwVwFKqv9H+sPeI9Hjg4nQg6Hl90zRXCuNnWt/Ed8y+jOky4rUWup7vsmGLCTrxWtERDaREQEREBERAw4vErTQu5sosNASbswVQAASSSQABqSZFU96cOWZTxFKsFAalVBbMlNrqMt7DjJmv6v71pLYnDrUUq4up6eRuCD0IIBBHIia1PY9BSpFJQVvbTlcID7xTT/KIHL7UbZ1V+I7VsxZ37FOvmGfCLSKsop3CmmUYBhqbERWobOYZGq1GL1GS+VrvUrLi6bEEU7EE1sRqvZBA5cju47F7Pw5NPh5mWxZaas5XsgDOeQ7IUAE3AAtpafdjVNnYklaSrmvmKMGRtCx0B5rd2JAuLuSdTDnVN6R7nZ/ESpxa5JqcZVWnVZSxxCVQwtSJys9dACDZswtc3nQ0d5MO4qGm5qGnTNVgisWKhc3YuO0eQsOpAmelsTDrbLSUWII8LMjKB3AGlTsOQyC094bZNGmCEpqAVyED1ctrWA5AHrbn1h182PtNMRT4icszJzVtUYqbMhKkacwZvTDhcMtNcqCwuT1OpNySTqSSSST3zNAREQERECNxm2Fpuy8Ko4RczsgXKl1ZgGuwJNl6A2uL2ExrvHhiB2zcrmtkqZh2ioBULcG6NpzsjHkCZnxmx6NV87oSbAHtOFYC+XMgIViMxIJBIOotIna7bPoswqnK7BSRTNU1AFL5W+aOZPpKguLXDEaiC3Tf/AKyYXMV4wvr0bKbBzo1rH6N7WOuRrXsZ6G8OHNwKlyACQFctcvky5Qt8+bTJ61+kjdl09nYkFaOVrC+UF0YD53UKbEWOIqajln8Bbf8A6tYa4PDNwCARUqBheoKjMGzXDlxcv6x6kwS7ff6y4X++W1s2azcPLkz5uJbLbLY3v1HeJmwW26FVwlOoGbKWtZgQAxXtXHZN1YWNjoZjO72GyZOCuTLky65ctgMtr2tYAWnrC7DoU3V1Q5lBClndrZiSx7TG5OY6nW2nKBr0d6MMyK2crmXMFZWzAWQ6gA/3iAHkSwAJJEYnerCoATVFiEbuGV6lNM12sNGqpccxmGnKe03awoXLwrjLl1eoSFvTICktdQDRpkWtly6W1ng7qYO5JohrqFOZnYEA0zqC1j9DTuTqcuvWBMq1xfv79D7jyn2eaaBQAL2AAFySdO8nUnxM9QE0tt/Vq34VT4DN2Y69RVVmawUAlr8rAXN/ZAruop+Qe6YdwAfla/db4ZF7UwpqK1XDo9Ojc2VyWPmALZR4Xbzk/wCjOtRDMppsKxX6RjcMBqVUWGTvtre3PSd0x4Y/biw4nmrUCgsxAUAkkmwAAuSSeQmDCbQpVfo6iPz9VgeVr8vMe8TjY2YiICJ4pVQwBUgg8iNRPcBERAREQKw2DVHCxLG5Yu5JPMkkkmaW61cNi6VtCHXXwJsR7QSPbJLYVMcCvoPWf8zI3dRAMXT0/fX4xHZh7dUW5ERDcROT2jvRWo4l0NEGktUorgNqq7P+UOGPJTnKWbkVz6XW591N7XyF1w2YAsNKmhyJXdmQ5O0hXDnK2mbiJygdTE5Wtva3EWkKQDmpTptdi1r4tKNSwyi65SxV+8C45zqoCIiAlabIqBnxjtqxq1Lk87B2AHkAAPYJZcrjYtMWxWn9pV+NoU83sh93a4OLpZdGFVdR3FwrD2qSPbLflP7t0wMXTsP7RPjEuCEfT/SREQ0EREBERATS239WrfhVPgM3Zo7d+rV/wan6ZgrjqFhgjrPO4w+eHt+BpDjFv/RxObXyHf5Tb9GVdmqm5vr4fYadZMN9UWDtukjYastRiiGm4ZhqVBUgkCxuR3WN+4zk8XUw9SozV61TioQFb5MwK8Q4cBaK5GbMSyKUa7Xc3GWwHWbbdVw1ZmUOopuSpNgQFOhPQePScxSfK12wYNPjsA+Y5iaVR71NXYs18LRa7WuT11M41oupgcEtPs1yzsrLStRq27QdexZHYUnbGoLi4a6gZowmBwgUO+JAJuQKdKqaR4ld6q0qYsBVojiZWQDzK8pu4TaOGUoDhbMQjLqQEBamyXzE5KamghNjZAg0tMFLG4VqSK2DyqVpK4LkIqvh2Yga9hCQAToHFybwOh2ftjC4ektEVCclkstGp9oqCqqh+bLAqGHZ0sCZvYHeDD1n4dOqGfJxMtmDZcqNyIGoFWnccxnF7Tm6e0KCnOcIVDNoSSeyKTVh17CioNALr2iQNTOg2HhKBprWp0uHxKa6XOgKKLWvYNZVBI1OQdwgeMLvErsi8GqueoaWvDIDqpZl7NQ5rWIOXNlKkG1jJqRmE2DQpFCiMvDXInzlQhU07ABa2XQdnloJJwERECp9jV24GJ7R0Z7e8yO3KrscZTBN+2vxCdDslB8mraDm35mRG69vldHQfSL8Qhh6p1Rae1a1RKRakuZ7qNQWspdQ75QQWyqWbKDc5bDnIOhi9oZvUQh2uM1MrkC0qZKm1U+sxcDXs9c06iIbnK/0htErdaVMWB1ak4zfNk+pxgUs4Kak30IsDPp2pj831dcvFUHsNfIXqBlU57Mcq0m4hsvzhB1FpLbZxFVMppqMmpqNzZVFtQOvXoeXKcvtfexhUVcNWzliqgMg1ZjYAdkcyRJY4XLwjcpPKQo7Q2iwX5qmnLNmpObEmiGUDii4QvV7XJuHpYanZwGPxbrW41HhgUyU4Sk1Q1jYLn7FRjoQOQOhkpsapWakDXULU1uF7r6E2JsbeP8ApN6RSctsevijWpCo1bLlZnz01CatVyUQQgbOoKXc2ByLYHMxHUxEBKt2ViG/bNeVSrbQfbaWlK62ZSXLiuyNalXp/jaFPNfDmN1MSxxlIE/2idB9sS7JTe7yKMVRsoHzqch/1BLkhz093iw4rFJTALsFBNhfqe4DmTp/CauL21QpW4jlb66o/wDtmpvViKaJT4lPPmqBVJbIFbKxzFh4A6dZx286P2Q2MWrYC/0Q8x2eUsww6k8s9LEwWNp1VzU3Dre1x0Pce46j3zYkBuZWpNQJpUxTAcggMXBOVe1mOp0IHsk/IWauk5dwiInHSaO3B+zV/wAGp+mZvTS239WrfhVP0zBVZthHGzrW18x3zZ9GVIrWNxz/ANjTJWxC/wBH3zDp+c+ejusDiAAb6H4Whiwt68Vi7RDmk4QBnymwaxBNuRB0Pt0kDl2iL5MmpJAqBeyFw/YXst+9VAvYmwJt3zpp8Y6G2phtc4W2la4FPrZXC6/PKEzlW0PDLE5dMy6dx8VH2gTY0lKZb6ilnBFbs9nPlL5LHmFFtLnQecTvC1OmeM60a9rinl0sSQDre4uCLg20mPdbbuKxDglEahdgagBWxA0tdu1rYWA6yfRdbR65vTO7bSAJtSJv6q2Fhx2Bylm1PCCkZurG/cJXYzVir8Ya5xboPoqee19cvF4gHgBzFpIxIJEREBERArDbtZ8G1SihpVFYk2W5qIG1AqC+h19uhmPcHCcauHZ6a8M5+HrxSRyIHLLe1zr3dZv7EwqtTrswuWZiSbkkkkkyP3XwijFIQLEVFsbnqwBHtBI9sl7Mk11RakREi1oDezDMVSqrJakSzLUbKjA21zHQMCNL/aOolfbZ3ibEVsop0xc2u7cNPNmY2nYb/YpFfDLUfKhZ2I6FlC2PsDN75we9WKotVzowK2AuLgflLcOTDHtllJfmF9Nz8k6sOPKz8Jbv9otndzBNRw6I7Bm1Jy3yi5vZSeYEk5xO7W3lo4Gg1mqU81QFlIuiU0Z2NmIzBQpFhrbkDOgwO3kq1FRadTtKzhjky5Fy2c2ckBs4sLX53Aldu6dNx7Wav3X2S0SI2nvNg8O/Dr4mnTewbK7WNjex8tD7py9f0vbNp12o1XZQLEVVXiUXUi4Kmndr94Kix7+c4O/la7drPgnqplR1qMzqQ13Ack9pB2hbUXtY259J3exttYfFU+Jh6yVU70N7eBHMe2cXs3CK7Yl37TM73J1OjEDysAB7BOxVy+yL3IwRxGIV7oq02FQgsOIcrXFqfrWvbU2HnLXlT7uYQLi0K3BFRbEHoXAI9oJHtlsRXOHXShN7cYKeHsaa1DUYU1VxdLm7ZmHUAKT525c5Vu8ezTSqIWOe/as3q/dtfUS096NjPiUprTqikUqB7lc9xkZctrj7V7+E53aW4uIrWz4xSQLA8G1vcwncebo7dNvxr+60z005Ju8mOPz1f1jU7uVtAVsKtqS0ihyFUFk0AN1HQEN778+cn5BbpbCfCUmpvWFUl82YLksMqi1rm/Ln4ydkbd94jcem63L+M3/cl/giRu19vYbClRiK6Ui98uc2zZbZreWYe+cttf0r7Pw9VEaoXRwSKtG1RVI5q4BzKdRyBveHHdzR24P2av8AhVP0zNPd7evB40XwuIWpbmBdWHmrAEe6bm3Pq1f8Gp+mYKrepgSNnWuP+GffRpQK4rnzB+EzF8oc7OJJN/Lxnv0ZOxxWvcfhMMeG+qLXnxxcHW2nPu8Z9nis1lJHQE/whsVttPazYSm2HqolSpfVlcsW7mNgSp8G11685n9HdOpVqmsAqU1uCA4Z2JBADIPVHXtdw06yIXHYdsIwNUGo3aN/WJJuSTbmTeYvR7i0XGoBUsTmUi+hGRjY/wDqCn2S68vHcbJlN/MP9T1GN3ePLX5b2+ey4Ymq20KQdqZqKHVRUZSQCEN+1r00Os9rjaRDEVEIUBmIYWUEXBY30BGt5SM8TQG2aBJAqqSrIpANzerk4drcweKnaGna585vwERECtNjY8cCvoeyWHToTNHc3Gh8SosfWU9PtiedlfQYn7z/AJmae4B/a181+MQxyfai54iIbHHb9VgtfCArfMao6f8AT75wu/uIVcQAFsMoOlgPdO339oM1fB2HI1Sf/rnC+kLDN8pBt+6Oomjinjspzys3qrG3GpU6uCplqamzZlzKDZhazC/I+M6KjhUUkqiqSSSVUAktbMTbmTYX8hID0eoVwNMHnc/ynSynP6qtx8EiP6sYPjNXbDUnrMcxqVFFSpe1hlZ7lQBoALADSS8SLr4BK62Vjh+1c+zUqDkOjtLGlU7N/wDOfiVfjaFXLPDHurjg+KUa+up5D+8EtqUpuP8AXE+8vxiXXDnB9L4TIKnvRTNA1sj5QL27N/ztJ1uUqDZVRjsl7sb5R1PcJZhJfKeds8O52HvpSxNUU0p1FJ6tltyv0J7p08pH0ZOfl9PU/vdf8Bl3Ry4zG6hx22dyRW0N3MLXqirXoJWdRlXijOqi9+yjXVTfqBc2HcJKxK03ilTVQAoCgcgBYDyAmttr6vW/CqfAZuTQ299Vr/g1P0zEK4fEDLgCTqPDnMXo7rBsQLA6A87fZMjMR/4T7vzmL0TfXD90/CZpuOPTbpiw4pM5drkmPE+o33T+UyT4RMzarTZ9BThOJlGYDuFo3TtUxKXVQbt6nZP0bdRrOkrbqkI1OjVC025K6klfAMCLjwI9sy7u7qrhmztUNR7EDTKq30JAuSTa4vfrylcy5d6t7PF4vQZ48uN+7zd+f5bGM3ZpVHDlnWwTKqZAqtTDhHF1JJAqNoSVPUGexu7TyOuepd2zFwwVs3DppeygLypLzWw1taTESx7TnsLujRQgipVNmRwCUtmQ0iG0QHXgICL256A6zoYiAiIgV1swD5PW0+1/ORW6J/aU++vxiZdls/yfEetze3PvPKRW5Tt8spXzWzrzv9oQwyfai6oiIbnLb4H57C/+5/25xe/w+eX7olk7c2OMQF7WR0N1a1+fMEdQbDu5Cc1tfcuviKgLVqaqBa4DMfdp+c08XJjJNqOTDK26TO4x/ZF8z+QnQTS2Rs5MPRWklyF6nmSTck+2bsoyu7auxmpIRESLpK82dTXJieyPXqX0H22lhyrtnV3tjNTpUq2/ztCnmm9NLdZQMVTsAO2vT/GJb0pHdKuxxlIEn6RPjEu6HPTzWLy/KVngMGg2aygaZR1PdLNYSuMI2XB1Kb9l0GVlPMEDlL+H3/R3l9v1Qno5w6jGqQNRfv8AsmW2+MUcw/8Ala3vtKs9HdJjjRlFwtyx6KMrAX8zYS2459dZxb6Wk2008fd/rNavtK/qEj3W90lpir4dXtm1A6XNvaOshjljL4Syxys8oyjtCoTYDMfAfmb2HtmbaeY4WtnAB4VTQG+nDPOSCIALAADuHKYdo0S9Gog5sjKPMqQPznMspb2mjHGyd7tXmNwy/wBHEBRbSafovpAYm4HQ/CZu4quBgnR7q6mxVtCD4iYvRhhnNcuFPDUG7fukkWCg9TqT4W8pqy+iqMfqiz5rV8aq9bnuH/NJ7xVZVXtdenU+UhUpl2si27+dlHeT3+Ez8eEve+F3JnZ2nlnfFvUYIDlzG2nO3U38v5SYUWFpH7LwpUszDW+UeQOp9p/ISRnOSzep4d4pdbvkiIlawiIgIiDArHZeNBw9cZeRYc/EyI3OxObF0hb99fiEmdl4ZBRrA6Fi2l+epmhuts7h4qmSpBzr1/xjxk/8eXnV/Z5U9TwXOYzOb+Z9624kK+9GGFQpmYlWZXIpvZCt9X7Oi9lu36unPlJLZ2LFajTqqCBURagDWuA6hgDbS+sg9VsREQEREBERASttnY0WxQsey9QdPttLJld7O2YR8pujgu9Qi4Ot3blp4xrajnuM1tze6+JBxdIWP0qfqCXRKj3c2JUTFU2NKoLVENyptbOPCW5O2ac9NZcbomvisBSqfSUqb/fVW/MTYicaGLD4ZKYyoiovcgCj3CZYiAiIgInirVVeZAmhW2oL2QEny/IDUyWOFy8I5ZzHy3a1JDq6qbfaANvfNLE7SC6IPAd3kB1mMYWrU1c5R46n2AaCb2GwaJyGvedT7+nsk9Y4+e6G8svHZoUcC9Q5qhIH/wAj/tH8fKSlGkFFlFhPcSGWdy8pY4THwRESKZERAREQERECutki9CsSO0pYa8wQT7po7tVScRTuSTnW19eTgn+AJ9k77GbAo1CzWZC3rFGK5vEjlfxtefNlbu4fDnNTTt8szEs1vC+g9lpV08m/Pb5eRP8AzdcuOWp2u/Hfztk/oHD3zcJb3v172Nufq3duzy7R0m9h6KoqogCqoCqByAAsAPCwmSJa9ciIgIiICIiAnl2AFyQB4z1IHfhrYGoR9ql/+ineNyeUOXK4YXKe0tTHHX7S+8T0lUHkQfI3lebaOShTZNCbXPs8ZKbgNc1O+wv79P5zn+Tjt1N7+P8ArzvT+t5uTlmGeMk/DK32/LHZxNZ8SelNz7gPzmM1ax5Uwv3mB/KTmL0rlG7MdSsq8yBNM4Wq3rVAPBR/PSeqey0HPM3mf5C07rGea5vK+I+VdqKNFBY/85Dn/CY89d+S5B46f6n+AkhSpKuiqB5C09x1SeI50W+ajqeyxzdi3loPfz/jN2jRVRZVA8v598yROXK3ylMZPBERIpEREBERAREQEREBERAREQEREBERAREQEREBMWJoLURkcBlYWIPIgzLEDnMXuhTcBTWrBByW6G3gCUJ995K7I2TSw6Zaa2ubkk3Zj4n+XKb0SMxk8K8eHDG7xnciIklhERAREQEREBERATVxCG5ILai2moHKbUQI4IQRfiEEA9TbW9tfKfagNyRxBcclHIm/jJCIEf2hfWodLchp4jXnPIUhedQefO3vklEDSwgbMLl+XJgLdP46zdiIH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4" descr="data:image/jpeg;base64,/9j/4AAQSkZJRgABAQAAAQABAAD/2wCEAAkGBxQQEBAQEBERFRQVFhcQEBAUEBYVFBcQFxUXGBkWFhMYHSkgGBsmHBMWIjEjJSkrMjouFyEzRDMsQygvLisBCgoKDg0OGxAQGiwkICUuLDMvLCwuNzc0LC8yNCwsLiw0LCwsLCw0Ly80LCwvLywsLCwtNDctLCwsLCw0MCwsLP/AABEIASgAqgMBEQACEQEDEQH/xAAcAAEAAQUBAQAAAAAAAAAAAAAABQEDBAYHAgj/xABFEAACAgEDAQYCBgYHBgcBAAABAgADEQQSITEFBhMiQVEyYRQjQnGBkQcVFlJU0yQzYpKTlNFDY3OCobFTZHKDssHxNP/EABsBAQACAwEBAAAAAAAAAAAAAAABBAIDBQcG/8QANBEBAAIABAMDCgYDAQAAAAAAAAECAwQRIRIxQQUTURQVIjJTYXGRodFCUoHB4fAGcrHS/9oADAMBAAIRAxEAPwDuMBAQEBAQEBAQEBAQEBAQEBAQEBAQEBAQEBAQIfvRrLqqd2mVmsO4Kq1GzkVWMobHwguqDOD1xxncoRtvbl26zaHIViCF0tpOwXBS9Xl+sKoTuUbjnoOMQLV+s1uy4HfkBlRq9KVJxpqbN6q24jNhtULz7ckZgZFnaWq+uKo+UYqKjp3BZAzlGru2lWLVhTjBAbykpngMjtrWXVWbkFzJ4a5VKTYB9cosbCqSWCHIXJ6HAbBBCP1faOuSq1gGd1ISoLo3Ac/QxZvI3Eopuyvrj4cjO4A1naWobxtqmykM9VqLp3LLWLaRuXHLt4b2kqAT5RxkFWDzqdZrFpsqQWFwh8OxNM4yo0e5WG/dhjcrDaxJ5APUGBmJrLlu2CuwI9jkWDTMdxAoKrZ+5uVrfOcAFOSMbWClfaGrK1sa25FRdfDIcWMH8WtfKVIUhCCSAQxG/jkNg0uoFihl3YyR5lZTkEqfKwBHIMC9AQEBAQEBAQLWrv8ADrewgnapcgdTgZwPygQ6941UKLQfEIVhWitko7UqDluODqKwcH1PsQAyre3qV6lznG0LU7FslgCgUHcMoeny9xkC9vUMQA+dzBEwp8zFSw2n7XCsePaBa1HaGl0r3MQqsFay5kqJbCobCWKLknaCf/2BTWd4EVQawWbxaqWQqylQ+oWglgRxyzEZ67fxgVXvFSAzM4xgWIFVmZqTW9ivjHIK02kY/dx14gXW7epBxuYnIXC1u3mLbdvA67uMQPH7R6fYLPFwhXcHKsB/U+Pg5HDeF58HnAPtAyPpdVSBwMByzAKh3MQCzNtAyeFJz68dciA03a9VjitHyzB2XCnBVPD3ENjH+2r+/d8jAxr+8mnQOWZ/Ju3AVWEgKhsJwFz8Kk/hAs395a1tVDu2FbC7+FZlHR6V8y7fKuLw244AHMC4neGlVPiOMjeWCo5wqNaMkYyP6hx06r8xkPQ7w1GwVjxCcOzfVsNvhmnIIIzyNRWRxjBzAoneGosPONrJU9eEfcTYbsDkY58FsAc5BGORkJiAgICAgIFu+oOrI3wsCrDJHBGDyORAi27tacsX2vk4H9fbxgUgEDdgH+jU8j1TPqchkJ2LUCpCnytvTzv5TuZsDnhcueOnT2GAt19gUqnhAPszu2G2xlHOQqhmO1QeijgemIHrV9h02tczh/rU8K5RdYqshUrkorAbtpI3AZxjngYDxb3eoZ95V924WHF1ihmFotXcA2GAdQQDwMkdGOQx9b3bRlrSohAhXr4h+rRXVEUrYpCr4rYGSOTx6gMjS9jUjLAu2XFpPjOV8ZDywQNtUlgSwAAJzn1gV03YFFQC1oVAxtxY+QVq8INktnf4YC7uuB1gVfQUL4NPCkF2oUWFWyQ2/bggnh2yPn6YGA9absWmu3xkUhsMow77QrCsELXnaOKa+g+z8zAsfszp8MuxyGUoQb7T5WRkI+Ljy2MPy9oF5uw6S5codx3bs2OQQ/h7gVzgg+BXx/Z+ZyFs93aMsdrjcr1uBdaAyOzuQwDYbzXWEZ6bzjEBb3doZi5V9xJYsLrByfB9m/8ALU/3PmchQ93NOVZCjFWQUuptsIapTYQpBbkfXWfmP3RgJcQEBAQEBAQEBAQECO1Xa6KxqrDW2jrVXg7f+I5IWvg58xBI6AwLP6usv51Vg2/w1LMK/Tiyzh7fX91SDgqesCUppVFCIqqqjCqoAUAegA4Age4FjWaNLkKWqGU4OD1DDkMpHKsDyCOQYEb4tul4s3XU+loXN1Y/3iD+sUfvKN3TIPLwJWi9bFV0ZWVgGV1IZSp6EEcEQLkBAQEBAQEBAQEBAQECC7194voVRNdNuovYfU6WlGd2b3baDsQerH/qeIFdJTfqkV9QzUIwBOmr3JZ91t3DD08qbcYxuYQJbSaVKkFdSKijoqqAB+AgXoCAgICBE6jsxq2a3SEI7HdZS2RRaeuSBk1uf31HryHwMBidg97qNXqNRpFJTUUYNlLEZ2kDLKRwwBODj5e8DYYCAgICAgICAgWNfq1oqtusOErRrXPsigsT+QMDCs7bRSilX3WB2rQbCXVFViUO7D8OMAEnrxwcBVO3KzatRWwFrX06MVG021obCOCSPKrHJAHGOpAIScBAQEBAQEBA8hhkjIyOSM88/L8IFjUdn1WPXY9aM9ZzVYVG9DjB2v1GQSDjqCRAp2hrRSqsVZtzpUAuM7rGCgnJHGSIEa3eaoP4W1xbvenwm2BvFREs2Bi21nZLEZQDyCemDgL1XbyNcKNlgY2WUA+UjfWm8kgMSqkA4JGM4HBIyEtAQEBAQEC3ehZWAO0kEBsA4Pvg8GBAWd0qjTbR5RXY7Wmta8JXYwQB6F3ZpcFC4Kn4nZvWBfq7uqL0v3+ZbXvBVArtvrNZrd85avkNjjzIp9IE5Ajn7FqJJJuySScaq8DJ54AfA/CBT9R1e9/+b1H8yA/UdXvf/m9R/MgP1HV73/5vUfzID9R1e9/+b1H8yA/UdXvf/m9R/MgP1HV73/5vUfzIEV2j3E0uovrvt+kFq1K141dy4yck7w2/0H2scdIGyU1BFCjOAMDLFjj5sxJP4wLHaOiFyqpZl2uloK4zurYMAcg8ZAgR+o7t12V3VuzMLyzajcEbe7KihiCuAyLUiqRjGPU8wPadgILUtL2Epc+pUeUed6zWQWAyV2seM9cZziBLwEBAQEBAQOfd6n7VXVLXptXVVThn8V6FsZgXHl2bPiQNjqNwK4yc4lE7N27NSwIviuWbAHIUHgdW2gDcepxx6DpkwmGXAQEBAQEBAQEBAQND7RHaX001jXCugBNippansu3O/VmXFbYAX1+HdgDOJRLd9OrBfOcnqcdB8h7/AH/9ukhK7AQEBAQEC1qtQtaPY5wqgsx+QGYGgdr6+012at0JG0tSoUsQVJC4+YbofvPRpoxr3rMRWFnK4NcW3DafBsHcjt19VpanuXbYQcjBA4ZlyASTg7D+RHtnbSZmusozeDXBx7YdZ1iGyTJXICAgICAgICAgYvaetFFT2t0UcD3YnAX8SQPxgc97c1WoWptSiPZawV6dlRfBZuOgOOByP3SFM0YtsSLRwxsuZLBwsW8VxJ038ejdO7XaTX0Um5SlprRnQgghmQNjB59ePuI6qZuidY1V8ata4lq0nWInZMSWsgICAgIEB32cjScdDZUrn2U2L/8Ae384HM+1NBYLrPD1dVa58qfSHUgYHVQODLnleDXC4dPS+DmYuTzFsSbVnaeW6X7gtuvcnXU2sAAqrqWsIQ7t2AeM7vCI/wDTKFZ16rOXymYwNZxuXR1NTkAzNaVgICAgICAgICBA98NM1tNSK9aDxRv8R9uRsfAU+rbtpx7AwS0fXfo8se61xqdKoax3AywIBYkDp6Zly+cicLgrG/i5NuzrzabRMbtg7o9gNoiQ11Ls7Eko/OBs28H2+s/vylEaLmVwLYNeG067t2ElaICAgICBjdo6Nb6rKX+FwVPuPYj5g4I+YgcP7/WUaGxaNWurNloZrHpeoLtBADItiHIYH34OR6TDuImeJspjzTRNfor7A0zka7SPq9p31bL0rUhhgbh4ZIbAJ5z1x7xWkVbcfOWx68Mw68BM1ZWAgICAgICAgIEd292b9JoasEBuHrY9BYpypPy9D8iYHDO9j0VWtp9RqWotceJZnStYEDOwKEo+d3l64wQfXM09xOs21WMPMVpMaw3D9EnYC1b7qr1upsANdi1tXz9vKvzwAo+9z7TOleFOZzMY8xMRpo6pM1YgICAgICBqvfmjS2Io1FVNjJmwGytH2V/aJDe4BAHuM8bSRE2isbprSbzpWN2R3Gvos0lTaZNlZBCJgDaisVxheBznP354yJFbRaNYbMfAtgYk4ducNimTUQEBAQEBAQEBAQNE/SJ3W0eqZbtRQzWKhDWJ4u4Vc+lZG5gfhBz1PGOQmdI3IrNpiI5/39Gz93NPXXpqRSmxNihE2ldqYyq7SMjg+vOSc4OYjdM1ms8MpSEEBAQEBAQLNmlRs7q0OfiyoOeMc568CRMakTpyVo06IMIiqPQKoA/ISUzMzOsrsIICAgICAgICAgIFMQGIFYCAgICAgICAgIDMBAQEBAQEBAQEBAQEBAQEBAQEBAQEDUbtLetmt1NZdTXZYaa/CdvFDaakAYz5kDhzgD4ucjnIZGu1WqC2KviZXIZkp52KKyLK+CGZsuCoyeeMbeQJq77H86NtW4L4Z01g27TcVcWdLFIFJGAcHOSCdqhj1dq6wJXvrcsfDZsaV8YKUNYpxnGC92OPs4yCMMEnRq9QaL2K4sVsVkowVgQuCBs3qOSDlW2nPxgchgJ2nq2LeR0IFf1b6VmyrtR5xap25Gbwy9eAcKBlg9frLVjGamYZZWIqYMFW91NhUrhs1KrgKc5424YEAbX6sM+Q2xfD2bdMzM6tqrayx54IqWpjgHGSdp+GBldha/UWNV49ZXdQrv8AVsgW/am9WDj3ZsEE9CCBjLBPQEBAQEBAQEBAQEBAQEBAQECxqtUK/DyD53FYxj4jnrz04gX4CAgICAgICAgICAgICAgICAgICAgRvbXXTf8AHT/s0CSgICAgICAgICAgICAgICAgICAgICBrHfftkaU6DNbv4urroTaR/XMG2Bs9AfNyM4x0MDZ4CAgICAgICAgICAgICAgICAgIFDAZgY+r0iW+HvXPhuLU+Vi5wf8AqYGRmAzArAQEBAQEBAQEBAQEBAQEBAoYHJ/0h99bl1XgaS5kWrK2MuPNacZH3L0+/M52ZzNovw0nk+y7E7Gwb4He5ius25RPSP5at+2Wu/i7fzH+kr+U4vi7XmXIeyj6/c/bLXfxdv5j/SPKcXxPMuQ9lH1+5+2Wu/i7fzH+keU4vieZch7KPr9z9std/F2/mP8ASPKcXxPMuQ9lH1+7r/cft/6dpEcn6xPq7h/bA+L7iMH8SPSdPAxe8pr1fCdq5GcnmJpHqzvHw/jk2ObnOICAgICAgICAgICAgICBr3fbt76DpHsGPEb6ukf7w+uPYAE/hNOPi93TXq6HZeRnOZmMP8POfh/dnAWYkkkkk8kk5JJ9SfUzivTq1isaRyUhOsEJICBs36P+8H0LVqXOKrcVXew58r/8pP5EyxlsXgv7pcbtzIeVZeeH1q7x+8fr/wB0d5BnYecKwEBAQEBAQEBAQEBAQKEwOEfpC7wfTdWQhzVVmur2Jz5n/Ej8gJx8zi8d9uUPRewsh5Ll9bR6Vt5/aEd2BoarRc15YKnhksLAm1WsCMTlTnAbOB7esww61tEzPRZz+ZxsK1Iwuc8XTXlGsdY+a7d2Mq1JarM31gFq8D6iw/VMOpGQpJz03pMu6jSJjx3+HRrw8/ecScOYiPR26+lHrR79NdvhK9232ElV9VVZfzNaGLMGArrsZd+8ADO1GJX0I+eAvhRFoiPe15TtDEvg3xLxG0V0203mInTSZnbWYiJ683i/sqqptWWFjpWtd1BDhN1djoBuO05O1/T1BicOI1mfdoypnMbFjCisxE2m0W210msfGPD5TC4vd1WttrDPg1o2nDYDG6yoXLW/zAyhx6svHMRgxMzHyYz2naMOtpiOc8WnLSJ4ZmPdPOPdEtcml2YnZ2z9GHeD6VpfBc5towjE9Wq+w3zPGD93znVyuLx00nnDzzt7IeTZjjrHo23j49Y/duktOGQEBAQEBAQEBAQEBA039JneD6LpTUhxbfmtcdVr+23y4OB8z8pVzWLwU0jnLt9hZDynMcVvVrpM++ekOIzkvRNV6vUOquisQr4DqOjYOQD78zKJmNmu2HS1otaN45e79V79YWrlxac2Ab8MCSEOFDAexQEA+wMnit4tXk+Bb0eCNKz4ePPT49V3W6vUIz12WtlvrHG8MCbUVicjgllK5k2m1ZmJn+ywwcHLXit6VjbaNtNOGf26Ldfa1ygKtrgABAM8bVOQv3AnOPcyOO3SWdsnl5trNI15/Pq9WX3qtVxsbBd7Kn35bxV27m9w3w8n5RrbadWNaYFrWw4rGukRO3SddI/6xtTUw2u/+0Hihsg5BdlJOOh3KZFonnLdhXpOtafhnT9dvuke6vbR0OqrvGSo8lqj7VTfEP8AsR8wJng4k4d4sq9o5OM5l7YXXp7p6fZ9Caa4WKroQysAysOhUjII/CdqJiY1h5has1tNbc4XZKCAgICAgICAgICAgcw/TD2Kx8PWrkhQKbRnhQT5WA9BkkH7xKGdw52vD63/ABjOxW1stbrvHx6x8mo6DvCldVVbo7hFRdpI27luss3LknBAtABx9kStTGrWNJdnH7NxMTEtesxGszOvX1axpy5axvv1lip2uvjeIyuR4Io8RSFu3BQPFz+9xjr04z6zHvI4t/DT+W22Rv3PBWY14uLSfV/1+Ef2F4duJtOReG2/GHUNnxLn2E45Qi/B46oDj0E97GjV5uvxbcOnhpPhWNfj6O3xndW7t5CjKqPypQgkbWDaeqnzj+wat6/NvTGSnFjw/umn8pp2diReLWmOevXWNLTbb466T8HjQdtpWlKFbPIGRwrrsOfFxaoIP1g8b148o/CKYkRpzZZjIXve8xMb6aaxOv4dazpPqzw/X55C940yNwtPmZmOUDFvFosU8ADP1GDx9v5c599Xw8Wmey8TTSs15R4+Fonnr+b6KJ29UA4KWndXZV8SjixtSfxx9JH9z58O+r4f3f7k9mY229dpievSKf8An6sHtK99dqx4YdjYVrqRjkjOBjqcDJJ/Ema7a4ltI6ruXpXJZbW+kaazOn95u893+zRpdNTpwxbw0Clj6nqTz6ZJwPadjDpwVirzfN5icxjWxZjTWUjM1cgICAgICAgICAgIGNr9Gt9b1WDKOpRh8iMfnItWLRMSzwsS2FeL0neN4fPHb3ZTaPUW6d+qHytjhkPKsPvGJw8Sk0tNZepZHNVzWBXFr1+k9YR8wWyAgICAgdM/RH3eyW11g6Zr0+ffo7j/AOI/5pfyWF+Of0fHf5Ln+WVpPvt+0fu6mJ0XyCsBAQEBAQEBAQEBAQEDQP0r93/GoGrrX6ykfWY9aM5P90nP3FpTzmFxV446Po/8d7Q7nG7i3q35f7fzy+Tj05b70gICAgZ/YfZT6vUVaevq7YJ/dTqzH7hkzPDpN7RWFTO5uuVwLYtun1npD6I7P0KUVV01jCIoRR8gPU+p+c7laxWIiHl2Li2xcScS/OZ1lkyWsgICAgICAgICAgICAgeLEBBBAIIwQehB9DGhE6bw+f8Avn2CdDq3qAPhn6ylves+mfcHI/D5zi4+H3d9HpvZOejOZeLz60bT8f5QU0umQEBA6/8Aon7v+FQdXYPPcMV+60Z6/wDMRn7gJ1MnhcNeKer4P/I8/wB9jdxSfRrz98/x93QZcfNkBAQEBAQEBAQEBAQEBAx9frForax84GAABlmYnCoo9WJIAHuYGFd2TXqkrOt09LOATtI3hN3VQx68BQT6kTG9K29aNW/AzONga91aa6+Cx+yGi/g6P8MTX3GH+WFjzpnPa2+Z+yGi/g6P8MR3GH+WDzpnPa2+Z+yGi/g6P8MR3GH+WDzpnPa2+ah7oaL+Do/wxJ7jD/LCPOmc9rb5s2jVbLjpmUKNgfTkdGRcK649GUkH7nX2ONqlM67ykIQQEBAQEBAQEBAQEBAQPFtgVSzEBQCzMTgBQMkknoIEV2fWdS66qxSEXP0SthghSMG51PR2BIAPKqccFmACYgICAgIGD2vojcg2ELajC2hyMhbQCBn+yQSrY6qzCBc7M1ovrWwAqeVes/ElinDIceoIIyOD1HBgZUBAQEBAQEBAQEBAQECFf+mWbR//ADVNh/a+9T8Of/DRhz7sMdFYME1AQEBAQEBAh9X/AEa8Xj+quK16j+zbwtd33Hitv/bPAUwJiAgICAgICAgICAgIGq96NRq7dRp9JolwnNmu1DFlVaGBUVo4GTYcsfLyNqnIyDA2XTULWioihVUBFVRgBQMAAegAgXYCAgICAgIFrU0LYj1uoZWBR1IyCpGCCPYgwNe7u94FbVX9mOXN+nQPvdWU2UFsK/mHmIBQMw4JyR1gbNAQEBAQEBAQEBAQAEBAQEBAQEBAQEDEu7Pra6u8qPFrDKlg4bYw8yE+qkgHHuoMDKzArAQEBAQKGBoHZPeGys3PZYSgF/g733rYU1libwcZTwqghZRnKsG9CYGYO91ocqV0rhUSwmq2xi9b/SMWVgKSVA04Y4DcFsFsAsFaO97sCf6OAiWvY24nhLAisArEBSHVs7iMDqAcgA73F6381KFarHZSzbyFFwNleAw2q1QBzkDcfNwAwU7F70WMKqyPEYOtbMxXxLQ2qvoZ69mE+rWlbGA3eVuvRmDdICAgICAgICAgebMYORkYORjOR7Y9YGg9n9kahE0VL12GrT3V2UAtklXqY4tHoKWZkGc5BU9RAktI+usNAey+sNtNp8GkOlngubK+UZdgsFYDc53NyRggK92X1u+pdQbgi1ICr0od2aa9zPcCCLBaLF24OVwcfagbbAQEBAtam9a13OwUZAyT9okAAe5JIAHuYET2P2hRayXKQtuorQ7TYSSqBmVQM7cgMx49CTAp+0IB81LqpvbSLZuUr44JVQ3OQGYAA4PLDOIHjsftmrVtValbBvDsWzeQr07TUzVuueCd9bAjgrg5IIyEh2N2mmqq8VAwG50KuNrAoxXlT0zgMPkwMDPgICAgICAgICBb1F61o9jnCopd29lUZJ/IQIxu3lDJWarw7EDb4W7aGYKrttJ8hLdRnGGzjacBHL3q/olVjAC+ykMvkPheOdG2pxjduCYrfqfTGehIZVvemtPKyWlx4Q2ooOWtdEXaC3A32oPNjrnpzAnEbIBwR8j1geoCAgYfamgF6Bd71lXS1LE27gyMCOGBBBwQcjoT98CP7K7tJprBYt1zeUAo4qwzhdgclawwO0AYBC+UHGeYFxO765y1trAXNqlrOwKLmJIPCgkKTkAk8gE5wIHj9mauCGsD+ANG9gK5spBQ+ddu0thCMgDh2+WAy+z+yUotvsrJAuKu1QCisWKgTeoAzkqqg5J+EdIEhAQEBAQEBAQEDzYgYFWAIIIYEZBB4II9RAjKe7unQ1FayDXnYfFsJwccMxbLgbVwGyBtXGMCB4PdjSkIPCOEUVoPFswFFb1DHm6+Ha6564OPQQPR7t6bIbwjkFWB8Wz4lZHB+L96tW+8Z9TAloCAgICAgICAgICAgICAgICAgICAgICAgIH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6" descr="data:image/jpeg;base64,/9j/4AAQSkZJRgABAQAAAQABAAD/2wCEAAkGBxQQEBAQEBERFRQVFhcQEBAUEBYVFBcQFxUXGBkWFhMYHSkgGBsmHBMWIjEjJSkrMjouFyEzRDMsQygvLisBCgoKDg0OGxAQGiwkICUuLDMvLCwuNzc0LC8yNCwsLiw0LCwsLCw0Ly80LCwvLywsLCwtNDctLCwsLCw0MCwsLP/AABEIASgAqgMBEQACEQEDEQH/xAAcAAEAAQUBAQAAAAAAAAAAAAAABQEDBAYHAgj/xABFEAACAgEDAQYCBgYHBgcBAAABAgADEQQSITEFBhMiQVEyYRQjQnGBkQcVFlJU0yQzYpKTlNFDY3OCobFTZHKDssHxNP/EABsBAQACAwEBAAAAAAAAAAAAAAABBAIDBQcG/8QANBEBAAIABAMDCgYDAQAAAAAAAAECAwQRIRIxQQUTURQVIjJTYXGRodFCUoHB4fAGcrHS/9oADAMBAAIRAxEAPwDuMBAQEBAQEBAQEBAQEBAQEBAQEBAQEBAQEBAQIfvRrLqqd2mVmsO4Kq1GzkVWMobHwguqDOD1xxncoRtvbl26zaHIViCF0tpOwXBS9Xl+sKoTuUbjnoOMQLV+s1uy4HfkBlRq9KVJxpqbN6q24jNhtULz7ckZgZFnaWq+uKo+UYqKjp3BZAzlGru2lWLVhTjBAbykpngMjtrWXVWbkFzJ4a5VKTYB9cosbCqSWCHIXJ6HAbBBCP1faOuSq1gGd1ISoLo3Ac/QxZvI3Eopuyvrj4cjO4A1naWobxtqmykM9VqLp3LLWLaRuXHLt4b2kqAT5RxkFWDzqdZrFpsqQWFwh8OxNM4yo0e5WG/dhjcrDaxJ5APUGBmJrLlu2CuwI9jkWDTMdxAoKrZ+5uVrfOcAFOSMbWClfaGrK1sa25FRdfDIcWMH8WtfKVIUhCCSAQxG/jkNg0uoFihl3YyR5lZTkEqfKwBHIMC9AQEBAQEBAQLWrv8ADrewgnapcgdTgZwPygQ6941UKLQfEIVhWitko7UqDluODqKwcH1PsQAyre3qV6lznG0LU7FslgCgUHcMoeny9xkC9vUMQA+dzBEwp8zFSw2n7XCsePaBa1HaGl0r3MQqsFay5kqJbCobCWKLknaCf/2BTWd4EVQawWbxaqWQqylQ+oWglgRxyzEZ67fxgVXvFSAzM4xgWIFVmZqTW9ivjHIK02kY/dx14gXW7epBxuYnIXC1u3mLbdvA67uMQPH7R6fYLPFwhXcHKsB/U+Pg5HDeF58HnAPtAyPpdVSBwMByzAKh3MQCzNtAyeFJz68dciA03a9VjitHyzB2XCnBVPD3ENjH+2r+/d8jAxr+8mnQOWZ/Ju3AVWEgKhsJwFz8Kk/hAs395a1tVDu2FbC7+FZlHR6V8y7fKuLw244AHMC4neGlVPiOMjeWCo5wqNaMkYyP6hx06r8xkPQ7w1GwVjxCcOzfVsNvhmnIIIzyNRWRxjBzAoneGosPONrJU9eEfcTYbsDkY58FsAc5BGORkJiAgICAgIFu+oOrI3wsCrDJHBGDyORAi27tacsX2vk4H9fbxgUgEDdgH+jU8j1TPqchkJ2LUCpCnytvTzv5TuZsDnhcueOnT2GAt19gUqnhAPszu2G2xlHOQqhmO1QeijgemIHrV9h02tczh/rU8K5RdYqshUrkorAbtpI3AZxjngYDxb3eoZ95V924WHF1ihmFotXcA2GAdQQDwMkdGOQx9b3bRlrSohAhXr4h+rRXVEUrYpCr4rYGSOTx6gMjS9jUjLAu2XFpPjOV8ZDywQNtUlgSwAAJzn1gV03YFFQC1oVAxtxY+QVq8INktnf4YC7uuB1gVfQUL4NPCkF2oUWFWyQ2/bggnh2yPn6YGA9absWmu3xkUhsMow77QrCsELXnaOKa+g+z8zAsfszp8MuxyGUoQb7T5WRkI+Ljy2MPy9oF5uw6S5codx3bs2OQQ/h7gVzgg+BXx/Z+ZyFs93aMsdrjcr1uBdaAyOzuQwDYbzXWEZ6bzjEBb3doZi5V9xJYsLrByfB9m/8ALU/3PmchQ93NOVZCjFWQUuptsIapTYQpBbkfXWfmP3RgJcQEBAQEBAQEBAQECO1Xa6KxqrDW2jrVXg7f+I5IWvg58xBI6AwLP6usv51Vg2/w1LMK/Tiyzh7fX91SDgqesCUppVFCIqqqjCqoAUAegA4Age4FjWaNLkKWqGU4OD1DDkMpHKsDyCOQYEb4tul4s3XU+loXN1Y/3iD+sUfvKN3TIPLwJWi9bFV0ZWVgGV1IZSp6EEcEQLkBAQEBAQEBAQEBAQECC7194voVRNdNuovYfU6WlGd2b3baDsQerH/qeIFdJTfqkV9QzUIwBOmr3JZ91t3DD08qbcYxuYQJbSaVKkFdSKijoqqAB+AgXoCAgICBE6jsxq2a3SEI7HdZS2RRaeuSBk1uf31HryHwMBidg97qNXqNRpFJTUUYNlLEZ2kDLKRwwBODj5e8DYYCAgICAgICAgWNfq1oqtusOErRrXPsigsT+QMDCs7bRSilX3WB2rQbCXVFViUO7D8OMAEnrxwcBVO3KzatRWwFrX06MVG021obCOCSPKrHJAHGOpAIScBAQEBAQEBA8hhkjIyOSM88/L8IFjUdn1WPXY9aM9ZzVYVG9DjB2v1GQSDjqCRAp2hrRSqsVZtzpUAuM7rGCgnJHGSIEa3eaoP4W1xbvenwm2BvFREs2Bi21nZLEZQDyCemDgL1XbyNcKNlgY2WUA+UjfWm8kgMSqkA4JGM4HBIyEtAQEBAQEC3ehZWAO0kEBsA4Pvg8GBAWd0qjTbR5RXY7Wmta8JXYwQB6F3ZpcFC4Kn4nZvWBfq7uqL0v3+ZbXvBVArtvrNZrd85avkNjjzIp9IE5Ajn7FqJJJuySScaq8DJ54AfA/CBT9R1e9/+b1H8yA/UdXvf/m9R/MgP1HV73/5vUfzID9R1e9/+b1H8yA/UdXvf/m9R/MgP1HV73/5vUfzIEV2j3E0uovrvt+kFq1K141dy4yck7w2/0H2scdIGyU1BFCjOAMDLFjj5sxJP4wLHaOiFyqpZl2uloK4zurYMAcg8ZAgR+o7t12V3VuzMLyzajcEbe7KihiCuAyLUiqRjGPU8wPadgILUtL2Epc+pUeUed6zWQWAyV2seM9cZziBLwEBAQEBAQOfd6n7VXVLXptXVVThn8V6FsZgXHl2bPiQNjqNwK4yc4lE7N27NSwIviuWbAHIUHgdW2gDcepxx6DpkwmGXAQEBAQEBAQEBAQND7RHaX001jXCugBNippansu3O/VmXFbYAX1+HdgDOJRLd9OrBfOcnqcdB8h7/AH/9ukhK7AQEBAQEC1qtQtaPY5wqgsx+QGYGgdr6+012at0JG0tSoUsQVJC4+YbofvPRpoxr3rMRWFnK4NcW3DafBsHcjt19VpanuXbYQcjBA4ZlyASTg7D+RHtnbSZmusozeDXBx7YdZ1iGyTJXICAgICAgICAgYvaetFFT2t0UcD3YnAX8SQPxgc97c1WoWptSiPZawV6dlRfBZuOgOOByP3SFM0YtsSLRwxsuZLBwsW8VxJ038ejdO7XaTX0Um5SlprRnQgghmQNjB59ePuI6qZuidY1V8ata4lq0nWInZMSWsgICAgIEB32cjScdDZUrn2U2L/8Ae384HM+1NBYLrPD1dVa58qfSHUgYHVQODLnleDXC4dPS+DmYuTzFsSbVnaeW6X7gtuvcnXU2sAAqrqWsIQ7t2AeM7vCI/wDTKFZ16rOXymYwNZxuXR1NTkAzNaVgICAgICAgICBA98NM1tNSK9aDxRv8R9uRsfAU+rbtpx7AwS0fXfo8se61xqdKoax3AywIBYkDp6Zly+cicLgrG/i5NuzrzabRMbtg7o9gNoiQ11Ls7Eko/OBs28H2+s/vylEaLmVwLYNeG067t2ElaICAgICBjdo6Nb6rKX+FwVPuPYj5g4I+YgcP7/WUaGxaNWurNloZrHpeoLtBADItiHIYH34OR6TDuImeJspjzTRNfor7A0zka7SPq9p31bL0rUhhgbh4ZIbAJ5z1x7xWkVbcfOWx68Mw68BM1ZWAgICAgICAgIEd292b9JoasEBuHrY9BYpypPy9D8iYHDO9j0VWtp9RqWotceJZnStYEDOwKEo+d3l64wQfXM09xOs21WMPMVpMaw3D9EnYC1b7qr1upsANdi1tXz9vKvzwAo+9z7TOleFOZzMY8xMRpo6pM1YgICAgICBqvfmjS2Io1FVNjJmwGytH2V/aJDe4BAHuM8bSRE2isbprSbzpWN2R3Gvos0lTaZNlZBCJgDaisVxheBznP354yJFbRaNYbMfAtgYk4ducNimTUQEBAQEBAQEBAQNE/SJ3W0eqZbtRQzWKhDWJ4u4Vc+lZG5gfhBz1PGOQmdI3IrNpiI5/39Gz93NPXXpqRSmxNihE2ldqYyq7SMjg+vOSc4OYjdM1ms8MpSEEBAQEBAQLNmlRs7q0OfiyoOeMc568CRMakTpyVo06IMIiqPQKoA/ISUzMzOsrsIICAgICAgICAgIFMQGIFYCAgICAgICAgIDMBAQEBAQEBAQEBAQEBAQEBAQEBAQEDUbtLetmt1NZdTXZYaa/CdvFDaakAYz5kDhzgD4ucjnIZGu1WqC2KviZXIZkp52KKyLK+CGZsuCoyeeMbeQJq77H86NtW4L4Z01g27TcVcWdLFIFJGAcHOSCdqhj1dq6wJXvrcsfDZsaV8YKUNYpxnGC92OPs4yCMMEnRq9QaL2K4sVsVkowVgQuCBs3qOSDlW2nPxgchgJ2nq2LeR0IFf1b6VmyrtR5xap25Gbwy9eAcKBlg9frLVjGamYZZWIqYMFW91NhUrhs1KrgKc5424YEAbX6sM+Q2xfD2bdMzM6tqrayx54IqWpjgHGSdp+GBldha/UWNV49ZXdQrv8AVsgW/am9WDj3ZsEE9CCBjLBPQEBAQEBAQEBAQEBAQEBAQECxqtUK/DyD53FYxj4jnrz04gX4CAgICAgICAgICAgICAgICAgICAgRvbXXTf8AHT/s0CSgICAgICAgICAgICAgICAgICAgICBrHfftkaU6DNbv4urroTaR/XMG2Bs9AfNyM4x0MDZ4CAgICAgICAgICAgICAgICAgIFDAZgY+r0iW+HvXPhuLU+Vi5wf8AqYGRmAzArAQEBAQEBAQEBAQEBAQEBAoYHJ/0h99bl1XgaS5kWrK2MuPNacZH3L0+/M52ZzNovw0nk+y7E7Gwb4He5ius25RPSP5at+2Wu/i7fzH+kr+U4vi7XmXIeyj6/c/bLXfxdv5j/SPKcXxPMuQ9lH1+5+2Wu/i7fzH+keU4vieZch7KPr9z9std/F2/mP8ASPKcXxPMuQ9lH1+7r/cft/6dpEcn6xPq7h/bA+L7iMH8SPSdPAxe8pr1fCdq5GcnmJpHqzvHw/jk2ObnOICAgICAgICAgICAgICBr3fbt76DpHsGPEb6ukf7w+uPYAE/hNOPi93TXq6HZeRnOZmMP8POfh/dnAWYkkkkk8kk5JJ9SfUzivTq1isaRyUhOsEJICBs36P+8H0LVqXOKrcVXew58r/8pP5EyxlsXgv7pcbtzIeVZeeH1q7x+8fr/wB0d5BnYecKwEBAQEBAQEBAQEBAQKEwOEfpC7wfTdWQhzVVmur2Jz5n/Ej8gJx8zi8d9uUPRewsh5Ll9bR6Vt5/aEd2BoarRc15YKnhksLAm1WsCMTlTnAbOB7esww61tEzPRZz+ZxsK1Iwuc8XTXlGsdY+a7d2Mq1JarM31gFq8D6iw/VMOpGQpJz03pMu6jSJjx3+HRrw8/ecScOYiPR26+lHrR79NdvhK9232ElV9VVZfzNaGLMGArrsZd+8ADO1GJX0I+eAvhRFoiPe15TtDEvg3xLxG0V0203mInTSZnbWYiJ683i/sqqptWWFjpWtd1BDhN1djoBuO05O1/T1BicOI1mfdoypnMbFjCisxE2m0W210msfGPD5TC4vd1WttrDPg1o2nDYDG6yoXLW/zAyhx6svHMRgxMzHyYz2naMOtpiOc8WnLSJ4ZmPdPOPdEtcml2YnZ2z9GHeD6VpfBc5towjE9Wq+w3zPGD93znVyuLx00nnDzzt7IeTZjjrHo23j49Y/duktOGQEBAQEBAQEBAQEBA039JneD6LpTUhxbfmtcdVr+23y4OB8z8pVzWLwU0jnLt9hZDynMcVvVrpM++ekOIzkvRNV6vUOquisQr4DqOjYOQD78zKJmNmu2HS1otaN45e79V79YWrlxac2Ab8MCSEOFDAexQEA+wMnit4tXk+Bb0eCNKz4ePPT49V3W6vUIz12WtlvrHG8MCbUVicjgllK5k2m1ZmJn+ywwcHLXit6VjbaNtNOGf26Ldfa1ygKtrgABAM8bVOQv3AnOPcyOO3SWdsnl5trNI15/Pq9WX3qtVxsbBd7Kn35bxV27m9w3w8n5RrbadWNaYFrWw4rGukRO3SddI/6xtTUw2u/+0Hihsg5BdlJOOh3KZFonnLdhXpOtafhnT9dvuke6vbR0OqrvGSo8lqj7VTfEP8AsR8wJng4k4d4sq9o5OM5l7YXXp7p6fZ9Caa4WKroQysAysOhUjII/CdqJiY1h5has1tNbc4XZKCAgICAgICAgICAgcw/TD2Kx8PWrkhQKbRnhQT5WA9BkkH7xKGdw52vD63/ABjOxW1stbrvHx6x8mo6DvCldVVbo7hFRdpI27luss3LknBAtABx9kStTGrWNJdnH7NxMTEtesxGszOvX1axpy5axvv1lip2uvjeIyuR4Io8RSFu3BQPFz+9xjr04z6zHvI4t/DT+W22Rv3PBWY14uLSfV/1+Ef2F4duJtOReG2/GHUNnxLn2E45Qi/B46oDj0E97GjV5uvxbcOnhpPhWNfj6O3xndW7t5CjKqPypQgkbWDaeqnzj+wat6/NvTGSnFjw/umn8pp2diReLWmOevXWNLTbb466T8HjQdtpWlKFbPIGRwrrsOfFxaoIP1g8b148o/CKYkRpzZZjIXve8xMb6aaxOv4dazpPqzw/X55C940yNwtPmZmOUDFvFosU8ADP1GDx9v5c599Xw8Wmey8TTSs15R4+Fonnr+b6KJ29UA4KWndXZV8SjixtSfxx9JH9z58O+r4f3f7k9mY229dpievSKf8An6sHtK99dqx4YdjYVrqRjkjOBjqcDJJ/Ema7a4ltI6ruXpXJZbW+kaazOn95u893+zRpdNTpwxbw0Clj6nqTz6ZJwPadjDpwVirzfN5icxjWxZjTWUjM1cgICAgICAgICAgIGNr9Gt9b1WDKOpRh8iMfnItWLRMSzwsS2FeL0neN4fPHb3ZTaPUW6d+qHytjhkPKsPvGJw8Sk0tNZepZHNVzWBXFr1+k9YR8wWyAgICAgdM/RH3eyW11g6Zr0+ffo7j/AOI/5pfyWF+Of0fHf5Ln+WVpPvt+0fu6mJ0XyCsBAQEBAQEBAQEBAQEDQP0r93/GoGrrX6ykfWY9aM5P90nP3FpTzmFxV446Po/8d7Q7nG7i3q35f7fzy+Tj05b70gICAgZ/YfZT6vUVaevq7YJ/dTqzH7hkzPDpN7RWFTO5uuVwLYtun1npD6I7P0KUVV01jCIoRR8gPU+p+c7laxWIiHl2Li2xcScS/OZ1lkyWsgICAgICAgICAgICAgeLEBBBAIIwQehB9DGhE6bw+f8Avn2CdDq3qAPhn6ylves+mfcHI/D5zi4+H3d9HpvZOejOZeLz60bT8f5QU0umQEBA6/8Aon7v+FQdXYPPcMV+60Z6/wDMRn7gJ1MnhcNeKer4P/I8/wB9jdxSfRrz98/x93QZcfNkBAQEBAQEBAQEBAQEBAx9frForax84GAABlmYnCoo9WJIAHuYGFd2TXqkrOt09LOATtI3hN3VQx68BQT6kTG9K29aNW/AzONga91aa6+Cx+yGi/g6P8MTX3GH+WFjzpnPa2+Z+yGi/g6P8MR3GH+WDzpnPa2+Z+yGi/g6P8MR3GH+WDzpnPa2+ah7oaL+Do/wxJ7jD/LCPOmc9rb5s2jVbLjpmUKNgfTkdGRcK649GUkH7nX2ONqlM67ykIQQEBAQEBAQEBAQEBAQPFtgVSzEBQCzMTgBQMkknoIEV2fWdS66qxSEXP0SthghSMG51PR2BIAPKqccFmACYgICAgIGD2vojcg2ELajC2hyMhbQCBn+yQSrY6qzCBc7M1ovrWwAqeVes/ElinDIceoIIyOD1HBgZUBAQEBAQEBAQEBAQECFf+mWbR//ADVNh/a+9T8Of/DRhz7sMdFYME1AQEBAQEBAh9X/AEa8Xj+quK16j+zbwtd33Hitv/bPAUwJiAgICAgICAgICAgIGq96NRq7dRp9JolwnNmu1DFlVaGBUVo4GTYcsfLyNqnIyDA2XTULWioihVUBFVRgBQMAAegAgXYCAgICAgIFrU0LYj1uoZWBR1IyCpGCCPYgwNe7u94FbVX9mOXN+nQPvdWU2UFsK/mHmIBQMw4JyR1gbNAQEBAQEBAQEBAQAEBAQEBAQEBAQEDEu7Pra6u8qPFrDKlg4bYw8yE+qkgHHuoMDKzArAQEBAQKGBoHZPeGys3PZYSgF/g733rYU1libwcZTwqghZRnKsG9CYGYO91ocqV0rhUSwmq2xi9b/SMWVgKSVA04Y4DcFsFsAsFaO97sCf6OAiWvY24nhLAisArEBSHVs7iMDqAcgA73F6381KFarHZSzbyFFwNleAw2q1QBzkDcfNwAwU7F70WMKqyPEYOtbMxXxLQ2qvoZ69mE+rWlbGA3eVuvRmDdICAgICAgICAgebMYORkYORjOR7Y9YGg9n9kahE0VL12GrT3V2UAtklXqY4tHoKWZkGc5BU9RAktI+usNAey+sNtNp8GkOlngubK+UZdgsFYDc53NyRggK92X1u+pdQbgi1ICr0od2aa9zPcCCLBaLF24OVwcfagbbAQEBAtam9a13OwUZAyT9okAAe5JIAHuYET2P2hRayXKQtuorQ7TYSSqBmVQM7cgMx49CTAp+0IB81LqpvbSLZuUr44JVQ3OQGYAA4PLDOIHjsftmrVtValbBvDsWzeQr07TUzVuueCd9bAjgrg5IIyEh2N2mmqq8VAwG50KuNrAoxXlT0zgMPkwMDPgICAgICAgICBb1F61o9jnCopd29lUZJ/IQIxu3lDJWarw7EDb4W7aGYKrttJ8hLdRnGGzjacBHL3q/olVjAC+ykMvkPheOdG2pxjduCYrfqfTGehIZVvemtPKyWlx4Q2ooOWtdEXaC3A32oPNjrnpzAnEbIBwR8j1geoCAgYfamgF6Bd71lXS1LE27gyMCOGBBBwQcjoT98CP7K7tJprBYt1zeUAo4qwzhdgclawwO0AYBC+UHGeYFxO765y1trAXNqlrOwKLmJIPCgkKTkAk8gE5wIHj9mauCGsD+ANG9gK5spBQ+ddu0thCMgDh2+WAy+z+yUotvsrJAuKu1QCisWKgTeoAzkqqg5J+EdIEhAQEBAQEBAQEDzYgYFWAIIIYEZBB4II9RAjKe7unQ1FayDXnYfFsJwccMxbLgbVwGyBtXGMCB4PdjSkIPCOEUVoPFswFFb1DHm6+Ha6564OPQQPR7t6bIbwjkFWB8Wz4lZHB+L96tW+8Z9TAloCAgICAgICAgICAgICAgICAgICAgICAgIH/2Q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-60449" y="6453336"/>
            <a:ext cx="10105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Fonte: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https</a:t>
            </a:r>
            <a:r>
              <a:rPr lang="pt-BR" dirty="0">
                <a:latin typeface="Arial" pitchFamily="34" charset="0"/>
                <a:cs typeface="Arial" pitchFamily="34" charset="0"/>
              </a:rPr>
              <a:t>://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scykness.wordpress.com/western-blot; www.mscience.com/licor-biosciences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3800" b="1" dirty="0" smtClean="0">
                <a:latin typeface="Arial" pitchFamily="34" charset="0"/>
                <a:cs typeface="Arial" pitchFamily="34" charset="0"/>
              </a:rPr>
              <a:t>Metodologia</a:t>
            </a:r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sz="3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11560" y="1475492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Arial" pitchFamily="34" charset="0"/>
                <a:cs typeface="Arial" pitchFamily="34" charset="0"/>
              </a:rPr>
              <a:t>Reagentes, anticorpos e Western </a:t>
            </a:r>
            <a:r>
              <a:rPr lang="pt-BR" sz="2000" b="1" dirty="0" err="1">
                <a:latin typeface="Arial" pitchFamily="34" charset="0"/>
                <a:cs typeface="Arial" pitchFamily="34" charset="0"/>
              </a:rPr>
              <a:t>blotting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19199" y="1988840"/>
            <a:ext cx="79852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Membrana PVDF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9"/>
          <a:stretch/>
        </p:blipFill>
        <p:spPr bwMode="auto">
          <a:xfrm>
            <a:off x="31204" y="3508320"/>
            <a:ext cx="7133084" cy="294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611560" y="2524834"/>
            <a:ext cx="79852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D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igitalizadas usando scanner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Licor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Odyssey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8" name="Picture 4" descr="http://www.mscience.com.au/upload/pages/li-cor/odyssey-clx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71"/>
          <a:stretch/>
        </p:blipFill>
        <p:spPr bwMode="auto">
          <a:xfrm>
            <a:off x="6228184" y="2492896"/>
            <a:ext cx="2703603" cy="284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31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0" descr="data:image/jpeg;base64,/9j/4AAQSkZJRgABAQAAAQABAAD/2wCEAAkGBxMTERUUExIVFRUXFhgUGBgUGBgYFRkYFxIYGBUVFhcYHCggGBolGxUYITEhJSkrLi4uFyAzODUsNzQtLisBCgoKDg0OGxAQGy0kICY3LSwsNC4sLDQ3LSwsLi8sLDQsLCwtNyw0LSwsLCwsNCw1LCwsLCw0LCwsLC0sLCwsLP/AABEIALsBDQMBIgACEQEDEQH/xAAbAAEAAgMBAQAAAAAAAAAAAAAABQcDBAYCAf/EAEgQAAIBAgMFBAUJBAkCBwAAAAECAAMRBBIhBQYTMUEiUWFxBzKBkbIUIzM0UnJzsbMkQqHBFRZDU2KS0dLwY8M1RIKDoqO0/8QAGQEBAAMBAQAAAAAAAAAAAAAAAAIDBAEF/8QAKxEBAQACAQMDAQgDAQAAAAAAAAECEQMSITEEQXEyIlFhcoGRocETFOEF/9oADAMBAAIRAxEAPwC8YiICIiAiIgIiICIiAiIgIiICIiAiIgIiICJyhxeMucpql87ZleiOAgDtlCMArOGW2oZuQuVPZPyrt3G3cJhDpcjMlT92lXYrcGzZmpUgGHLjC4uLEOsichS3mxD1CtOkrhagViq1DlOdwaTFb62UHieqOom1gtqYs0atR6ZD8SmFThVPm1ZKfF7I7VbIzP2l0bLpYQOlicsm08eB9AHuzMAVZSFC1mCE3tcmnTUMbW4gJzdfFXbOO1KYcMACbmlVQvanXfRGOZNaNNLG5vWDcrAh1kTmKm2sWGAGGLDiBTZKgNi7KVBPZOUBWNW+UhrAEieKe18cy3FBRbq1KqM10U6IWBWzFk19bJcWBEDqonN0Np4upTxV6HCZFbhdlySc1QKNVIc5VRrqD69iDbWT3fq1moKa4s+Z+ehyCqwpFhlWzGmEJGUak6DlAkYiICIiAiIgIiICIiAiIgIiICIiAiIgIiICIiAiIgIiIHwCeatQKpZjYKCST0AFyZ7mjt36rX/BqfpmBydfevFVKZrUEpJSBsoqqzOw7zlYBfLXzklunvQ2IY06yKtS2YFL5GtzFjqp15XPWcrhWcbO5f8ALzJ6O2Y4ntdAfhMMuOeXXO6zoiIaiIiAiIgIiICIiAiR7bbw4qtSNUCorKrKb9ktSaqtzawBSm5zcuyRe+k9ttjDixOIogEAi9RNQxIUjXUEg28jA3Ymi+2KAy/PIc2TKFYMSHqCmjALclS7AX5azegIiICIiAiIgIiICIiAiIgIiICIiAmjtz6tX/Bqfpmb00du/Va/4NT9MwVwFKqv9H+sPeI9Hjg4nQg6Hl90zRXCuNnWt/Ed8y+jOky4rUWup7vsmGLCTrxWtERDaREQEREBERAw4vErTQu5sosNASbswVQAASSSQABqSZFU96cOWZTxFKsFAalVBbMlNrqMt7DjJmv6v71pLYnDrUUq4up6eRuCD0IIBBHIia1PY9BSpFJQVvbTlcID7xTT/KIHL7UbZ1V+I7VsxZ37FOvmGfCLSKsop3CmmUYBhqbERWobOYZGq1GL1GS+VrvUrLi6bEEU7EE1sRqvZBA5cju47F7Pw5NPh5mWxZaas5XsgDOeQ7IUAE3AAtpafdjVNnYklaSrmvmKMGRtCx0B5rd2JAuLuSdTDnVN6R7nZ/ESpxa5JqcZVWnVZSxxCVQwtSJys9dACDZswtc3nQ0d5MO4qGm5qGnTNVgisWKhc3YuO0eQsOpAmelsTDrbLSUWII8LMjKB3AGlTsOQyC094bZNGmCEpqAVyED1ctrWA5AHrbn1h182PtNMRT4icszJzVtUYqbMhKkacwZvTDhcMtNcqCwuT1OpNySTqSSSST3zNAREQERECNxm2Fpuy8Ko4RczsgXKl1ZgGuwJNl6A2uL2ExrvHhiB2zcrmtkqZh2ioBULcG6NpzsjHkCZnxmx6NV87oSbAHtOFYC+XMgIViMxIJBIOotIna7bPoswqnK7BSRTNU1AFL5W+aOZPpKguLXDEaiC3Tf/AKyYXMV4wvr0bKbBzo1rH6N7WOuRrXsZ6G8OHNwKlyACQFctcvky5Qt8+bTJ61+kjdl09nYkFaOVrC+UF0YD53UKbEWOIqajln8Bbf8A6tYa4PDNwCARUqBheoKjMGzXDlxcv6x6kwS7ff6y4X++W1s2azcPLkz5uJbLbLY3v1HeJmwW26FVwlOoGbKWtZgQAxXtXHZN1YWNjoZjO72GyZOCuTLky65ctgMtr2tYAWnrC7DoU3V1Q5lBClndrZiSx7TG5OY6nW2nKBr0d6MMyK2crmXMFZWzAWQ6gA/3iAHkSwAJJEYnerCoATVFiEbuGV6lNM12sNGqpccxmGnKe03awoXLwrjLl1eoSFvTICktdQDRpkWtly6W1ng7qYO5JohrqFOZnYEA0zqC1j9DTuTqcuvWBMq1xfv79D7jyn2eaaBQAL2AAFySdO8nUnxM9QE0tt/Vq34VT4DN2Y69RVVmawUAlr8rAXN/ZAruop+Qe6YdwAfla/db4ZF7UwpqK1XDo9Ojc2VyWPmALZR4Xbzk/wCjOtRDMppsKxX6RjcMBqVUWGTvtre3PSd0x4Y/biw4nmrUCgsxAUAkkmwAAuSSeQmDCbQpVfo6iPz9VgeVr8vMe8TjY2YiICJ4pVQwBUgg8iNRPcBERAREQKw2DVHCxLG5Yu5JPMkkkmaW61cNi6VtCHXXwJsR7QSPbJLYVMcCvoPWf8zI3dRAMXT0/fX4xHZh7dUW5ERDcROT2jvRWo4l0NEGktUorgNqq7P+UOGPJTnKWbkVz6XW591N7XyF1w2YAsNKmhyJXdmQ5O0hXDnK2mbiJygdTE5Wtva3EWkKQDmpTptdi1r4tKNSwyi65SxV+8C45zqoCIiAlabIqBnxjtqxq1Lk87B2AHkAAPYJZcrjYtMWxWn9pV+NoU83sh93a4OLpZdGFVdR3FwrD2qSPbLflP7t0wMXTsP7RPjEuCEfT/SREQ0EREBERATS239WrfhVPgM3Zo7d+rV/wan6ZgrjqFhgjrPO4w+eHt+BpDjFv/RxObXyHf5Tb9GVdmqm5vr4fYadZMN9UWDtukjYastRiiGm4ZhqVBUgkCxuR3WN+4zk8XUw9SozV61TioQFb5MwK8Q4cBaK5GbMSyKUa7Xc3GWwHWbbdVw1ZmUOopuSpNgQFOhPQePScxSfK12wYNPjsA+Y5iaVR71NXYs18LRa7WuT11M41oupgcEtPs1yzsrLStRq27QdexZHYUnbGoLi4a6gZowmBwgUO+JAJuQKdKqaR4ld6q0qYsBVojiZWQDzK8pu4TaOGUoDhbMQjLqQEBamyXzE5KamghNjZAg0tMFLG4VqSK2DyqVpK4LkIqvh2Yga9hCQAToHFybwOh2ftjC4ektEVCclkstGp9oqCqqh+bLAqGHZ0sCZvYHeDD1n4dOqGfJxMtmDZcqNyIGoFWnccxnF7Tm6e0KCnOcIVDNoSSeyKTVh17CioNALr2iQNTOg2HhKBprWp0uHxKa6XOgKKLWvYNZVBI1OQdwgeMLvErsi8GqueoaWvDIDqpZl7NQ5rWIOXNlKkG1jJqRmE2DQpFCiMvDXInzlQhU07ABa2XQdnloJJwERECp9jV24GJ7R0Z7e8yO3KrscZTBN+2vxCdDslB8mraDm35mRG69vldHQfSL8Qhh6p1Rae1a1RKRakuZ7qNQWspdQ75QQWyqWbKDc5bDnIOhi9oZvUQh2uM1MrkC0qZKm1U+sxcDXs9c06iIbnK/0htErdaVMWB1ak4zfNk+pxgUs4Kak30IsDPp2pj831dcvFUHsNfIXqBlU57Mcq0m4hsvzhB1FpLbZxFVMppqMmpqNzZVFtQOvXoeXKcvtfexhUVcNWzliqgMg1ZjYAdkcyRJY4XLwjcpPKQo7Q2iwX5qmnLNmpObEmiGUDii4QvV7XJuHpYanZwGPxbrW41HhgUyU4Sk1Q1jYLn7FRjoQOQOhkpsapWakDXULU1uF7r6E2JsbeP8ApN6RSctsevijWpCo1bLlZnz01CatVyUQQgbOoKXc2ByLYHMxHUxEBKt2ViG/bNeVSrbQfbaWlK62ZSXLiuyNalXp/jaFPNfDmN1MSxxlIE/2idB9sS7JTe7yKMVRsoHzqch/1BLkhz093iw4rFJTALsFBNhfqe4DmTp/CauL21QpW4jlb66o/wDtmpvViKaJT4lPPmqBVJbIFbKxzFh4A6dZx286P2Q2MWrYC/0Q8x2eUsww6k8s9LEwWNp1VzU3Dre1x0Pce46j3zYkBuZWpNQJpUxTAcggMXBOVe1mOp0IHsk/IWauk5dwiInHSaO3B+zV/wAGp+mZvTS239WrfhVP0zBVZthHGzrW18x3zZ9GVIrWNxz/ANjTJWxC/wBH3zDp+c+ejusDiAAb6H4Whiwt68Vi7RDmk4QBnymwaxBNuRB0Pt0kDl2iL5MmpJAqBeyFw/YXst+9VAvYmwJt3zpp8Y6G2phtc4W2la4FPrZXC6/PKEzlW0PDLE5dMy6dx8VH2gTY0lKZb6ilnBFbs9nPlL5LHmFFtLnQecTvC1OmeM60a9rinl0sSQDre4uCLg20mPdbbuKxDglEahdgagBWxA0tdu1rYWA6yfRdbR65vTO7bSAJtSJv6q2Fhx2Bylm1PCCkZurG/cJXYzVir8Ya5xboPoqee19cvF4gHgBzFpIxIJEREBERArDbtZ8G1SihpVFYk2W5qIG1AqC+h19uhmPcHCcauHZ6a8M5+HrxSRyIHLLe1zr3dZv7EwqtTrswuWZiSbkkkkkyP3XwijFIQLEVFsbnqwBHtBI9sl7Mk11RakREi1oDezDMVSqrJakSzLUbKjA21zHQMCNL/aOolfbZ3ibEVsop0xc2u7cNPNmY2nYb/YpFfDLUfKhZ2I6FlC2PsDN75we9WKotVzowK2AuLgflLcOTDHtllJfmF9Nz8k6sOPKz8Jbv9otndzBNRw6I7Bm1Jy3yi5vZSeYEk5xO7W3lo4Gg1mqU81QFlIuiU0Z2NmIzBQpFhrbkDOgwO3kq1FRadTtKzhjky5Fy2c2ckBs4sLX53Aldu6dNx7Wav3X2S0SI2nvNg8O/Dr4mnTewbK7WNjex8tD7py9f0vbNp12o1XZQLEVVXiUXUi4Kmndr94Kix7+c4O/la7drPgnqplR1qMzqQ13Ack9pB2hbUXtY259J3exttYfFU+Jh6yVU70N7eBHMe2cXs3CK7Yl37TM73J1OjEDysAB7BOxVy+yL3IwRxGIV7oq02FQgsOIcrXFqfrWvbU2HnLXlT7uYQLi0K3BFRbEHoXAI9oJHtlsRXOHXShN7cYKeHsaa1DUYU1VxdLm7ZmHUAKT525c5Vu8ezTSqIWOe/as3q/dtfUS096NjPiUprTqikUqB7lc9xkZctrj7V7+E53aW4uIrWz4xSQLA8G1vcwncebo7dNvxr+60z005Ju8mOPz1f1jU7uVtAVsKtqS0ihyFUFk0AN1HQEN778+cn5BbpbCfCUmpvWFUl82YLksMqi1rm/Ln4ydkbd94jcem63L+M3/cl/giRu19vYbClRiK6Ui98uc2zZbZreWYe+cttf0r7Pw9VEaoXRwSKtG1RVI5q4BzKdRyBveHHdzR24P2av8AhVP0zNPd7evB40XwuIWpbmBdWHmrAEe6bm3Pq1f8Gp+mYKrepgSNnWuP+GffRpQK4rnzB+EzF8oc7OJJN/Lxnv0ZOxxWvcfhMMeG+qLXnxxcHW2nPu8Z9nis1lJHQE/whsVttPazYSm2HqolSpfVlcsW7mNgSp8G11685n9HdOpVqmsAqU1uCA4Z2JBADIPVHXtdw06yIXHYdsIwNUGo3aN/WJJuSTbmTeYvR7i0XGoBUsTmUi+hGRjY/wDqCn2S68vHcbJlN/MP9T1GN3ePLX5b2+ey4Ymq20KQdqZqKHVRUZSQCEN+1r00Os9rjaRDEVEIUBmIYWUEXBY30BGt5SM8TQG2aBJAqqSrIpANzerk4drcweKnaGna585vwERECtNjY8cCvoeyWHToTNHc3Gh8SosfWU9PtiedlfQYn7z/AJmae4B/a181+MQxyfai54iIbHHb9VgtfCArfMao6f8AT75wu/uIVcQAFsMoOlgPdO339oM1fB2HI1Sf/rnC+kLDN8pBt+6Oomjinjspzys3qrG3GpU6uCplqamzZlzKDZhazC/I+M6KjhUUkqiqSSSVUAktbMTbmTYX8hID0eoVwNMHnc/ynSynP6qtx8EiP6sYPjNXbDUnrMcxqVFFSpe1hlZ7lQBoALADSS8SLr4BK62Vjh+1c+zUqDkOjtLGlU7N/wDOfiVfjaFXLPDHurjg+KUa+up5D+8EtqUpuP8AXE+8vxiXXDnB9L4TIKnvRTNA1sj5QL27N/ztJ1uUqDZVRjsl7sb5R1PcJZhJfKeds8O52HvpSxNUU0p1FJ6tltyv0J7p08pH0ZOfl9PU/vdf8Bl3Ry4zG6hx22dyRW0N3MLXqirXoJWdRlXijOqi9+yjXVTfqBc2HcJKxK03ilTVQAoCgcgBYDyAmttr6vW/CqfAZuTQ299Vr/g1P0zEK4fEDLgCTqPDnMXo7rBsQLA6A87fZMjMR/4T7vzmL0TfXD90/CZpuOPTbpiw4pM5drkmPE+o33T+UyT4RMzarTZ9BThOJlGYDuFo3TtUxKXVQbt6nZP0bdRrOkrbqkI1OjVC025K6klfAMCLjwI9sy7u7qrhmztUNR7EDTKq30JAuSTa4vfrylcy5d6t7PF4vQZ48uN+7zd+f5bGM3ZpVHDlnWwTKqZAqtTDhHF1JJAqNoSVPUGexu7TyOuepd2zFwwVs3DppeygLypLzWw1taTESx7TnsLujRQgipVNmRwCUtmQ0iG0QHXgICL256A6zoYiAiIgV1swD5PW0+1/ORW6J/aU++vxiZdls/yfEetze3PvPKRW5Tt8spXzWzrzv9oQwyfai6oiIbnLb4H57C/+5/25xe/w+eX7olk7c2OMQF7WR0N1a1+fMEdQbDu5Cc1tfcuviKgLVqaqBa4DMfdp+c08XJjJNqOTDK26TO4x/ZF8z+QnQTS2Rs5MPRWklyF6nmSTck+2bsoyu7auxmpIRESLpK82dTXJieyPXqX0H22lhyrtnV3tjNTpUq2/ztCnmm9NLdZQMVTsAO2vT/GJb0pHdKuxxlIEn6RPjEu6HPTzWLy/KVngMGg2aygaZR1PdLNYSuMI2XB1Kb9l0GVlPMEDlL+H3/R3l9v1Qno5w6jGqQNRfv8AsmW2+MUcw/8Ala3vtKs9HdJjjRlFwtyx6KMrAX8zYS2459dZxb6Wk2008fd/rNavtK/qEj3W90lpir4dXtm1A6XNvaOshjljL4Syxys8oyjtCoTYDMfAfmb2HtmbaeY4WtnAB4VTQG+nDPOSCIALAADuHKYdo0S9Gog5sjKPMqQPznMspb2mjHGyd7tXmNwy/wBHEBRbSafovpAYm4HQ/CZu4quBgnR7q6mxVtCD4iYvRhhnNcuFPDUG7fukkWCg9TqT4W8pqy+iqMfqiz5rV8aq9bnuH/NJ7xVZVXtdenU+UhUpl2si27+dlHeT3+Ez8eEve+F3JnZ2nlnfFvUYIDlzG2nO3U38v5SYUWFpH7LwpUszDW+UeQOp9p/ISRnOSzep4d4pdbvkiIlawiIgIiDArHZeNBw9cZeRYc/EyI3OxObF0hb99fiEmdl4ZBRrA6Fi2l+epmhuts7h4qmSpBzr1/xjxk/8eXnV/Z5U9TwXOYzOb+Z9624kK+9GGFQpmYlWZXIpvZCt9X7Oi9lu36unPlJLZ2LFajTqqCBURagDWuA6hgDbS+sg9VsREQEREBERASttnY0WxQsey9QdPttLJld7O2YR8pujgu9Qi4Ot3blp4xrajnuM1tze6+JBxdIWP0qfqCXRKj3c2JUTFU2NKoLVENyptbOPCW5O2ac9NZcbomvisBSqfSUqb/fVW/MTYicaGLD4ZKYyoiovcgCj3CZYiAiIgInirVVeZAmhW2oL2QEny/IDUyWOFy8I5ZzHy3a1JDq6qbfaANvfNLE7SC6IPAd3kB1mMYWrU1c5R46n2AaCb2GwaJyGvedT7+nsk9Y4+e6G8svHZoUcC9Q5qhIH/wAj/tH8fKSlGkFFlFhPcSGWdy8pY4THwRESKZERAREQERECutki9CsSO0pYa8wQT7po7tVScRTuSTnW19eTgn+AJ9k77GbAo1CzWZC3rFGK5vEjlfxtefNlbu4fDnNTTt8szEs1vC+g9lpV08m/Pb5eRP8AzdcuOWp2u/Hfztk/oHD3zcJb3v172Nufq3duzy7R0m9h6KoqogCqoCqByAAsAPCwmSJa9ciIgIiICIiAnl2AFyQB4z1IHfhrYGoR9ql/+ineNyeUOXK4YXKe0tTHHX7S+8T0lUHkQfI3lebaOShTZNCbXPs8ZKbgNc1O+wv79P5zn+Tjt1N7+P8ArzvT+t5uTlmGeMk/DK32/LHZxNZ8SelNz7gPzmM1ax5Uwv3mB/KTmL0rlG7MdSsq8yBNM4Wq3rVAPBR/PSeqey0HPM3mf5C07rGea5vK+I+VdqKNFBY/85Dn/CY89d+S5B46f6n+AkhSpKuiqB5C09x1SeI50W+ajqeyxzdi3loPfz/jN2jRVRZVA8v598yROXK3ylMZPBERIpEREBERAREQEREBERAREQEREBERAREQEREBMWJoLURkcBlYWIPIgzLEDnMXuhTcBTWrBByW6G3gCUJ995K7I2TSw6Zaa2ubkk3Zj4n+XKb0SMxk8K8eHDG7xnciIklhERAREQEREBERATVxCG5ILai2moHKbUQI4IQRfiEEA9TbW9tfKfagNyRxBcclHIm/jJCIEf2hfWodLchp4jXnPIUhedQefO3vklEDSwgbMLl+XJgLdP46zdiIH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2" descr="data:image/jpeg;base64,/9j/4AAQSkZJRgABAQAAAQABAAD/2wCEAAkGBxMTERUUExIVFRUXFhgUGBgUGBgYFRkYFxIYGBUVFhcYHCggGBolGxUYITEhJSkrLi4uFyAzODUsNzQtLisBCgoKDg0OGxAQGy0kICY3LSwsNC4sLDQ3LSwsLi8sLDQsLCwtNyw0LSwsLCwsNCw1LCwsLCw0LCwsLC0sLCwsLP/AABEIALsBDQMBIgACEQEDEQH/xAAbAAEAAgMBAQAAAAAAAAAAAAAABQcDBAYCAf/EAEgQAAIBAgMFBAUJBAkCBwAAAAECAAMRBBIhBQYTMUEiUWFxBzKBkbIUIzM0UnJzsbMkQqHBFRZDU2KS0dLwY8M1RIKDoqO0/8QAGQEBAAMBAQAAAAAAAAAAAAAAAAIDBAEF/8QAKxEBAQACAQMDAQgDAQAAAAAAAAECEQMSITEEQXEyIlFhcoGRocETFOEF/9oADAMBAAIRAxEAPwC8YiICIiAiIgIiICIiAiIgIiICIiAiIgIiICJyhxeMucpql87ZleiOAgDtlCMArOGW2oZuQuVPZPyrt3G3cJhDpcjMlT92lXYrcGzZmpUgGHLjC4uLEOsichS3mxD1CtOkrhagViq1DlOdwaTFb62UHieqOom1gtqYs0atR6ZD8SmFThVPm1ZKfF7I7VbIzP2l0bLpYQOlicsm08eB9AHuzMAVZSFC1mCE3tcmnTUMbW4gJzdfFXbOO1KYcMACbmlVQvanXfRGOZNaNNLG5vWDcrAh1kTmKm2sWGAGGLDiBTZKgNi7KVBPZOUBWNW+UhrAEieKe18cy3FBRbq1KqM10U6IWBWzFk19bJcWBEDqonN0Np4upTxV6HCZFbhdlySc1QKNVIc5VRrqD69iDbWT3fq1moKa4s+Z+ehyCqwpFhlWzGmEJGUak6DlAkYiICIiAiIgIiICIiAiIgIiICIiAiIgIiICIiAiIgIiIHwCeatQKpZjYKCST0AFyZ7mjt36rX/BqfpmBydfevFVKZrUEpJSBsoqqzOw7zlYBfLXzklunvQ2IY06yKtS2YFL5GtzFjqp15XPWcrhWcbO5f8ALzJ6O2Y4ntdAfhMMuOeXXO6zoiIaiIiAiIgIiICIiAiR7bbw4qtSNUCorKrKb9ktSaqtzawBSm5zcuyRe+k9ttjDixOIogEAi9RNQxIUjXUEg28jA3Ymi+2KAy/PIc2TKFYMSHqCmjALclS7AX5azegIiICIiAiIgIiICIiAiIgIiICIiAmjtz6tX/Bqfpmb00du/Va/4NT9MwVwFKqv9H+sPeI9Hjg4nQg6Hl90zRXCuNnWt/Ed8y+jOky4rUWup7vsmGLCTrxWtERDaREQEREBERAw4vErTQu5sosNASbswVQAASSSQABqSZFU96cOWZTxFKsFAalVBbMlNrqMt7DjJmv6v71pLYnDrUUq4up6eRuCD0IIBBHIia1PY9BSpFJQVvbTlcID7xTT/KIHL7UbZ1V+I7VsxZ37FOvmGfCLSKsop3CmmUYBhqbERWobOYZGq1GL1GS+VrvUrLi6bEEU7EE1sRqvZBA5cju47F7Pw5NPh5mWxZaas5XsgDOeQ7IUAE3AAtpafdjVNnYklaSrmvmKMGRtCx0B5rd2JAuLuSdTDnVN6R7nZ/ESpxa5JqcZVWnVZSxxCVQwtSJys9dACDZswtc3nQ0d5MO4qGm5qGnTNVgisWKhc3YuO0eQsOpAmelsTDrbLSUWII8LMjKB3AGlTsOQyC094bZNGmCEpqAVyED1ctrWA5AHrbn1h182PtNMRT4icszJzVtUYqbMhKkacwZvTDhcMtNcqCwuT1OpNySTqSSSST3zNAREQERECNxm2Fpuy8Ko4RczsgXKl1ZgGuwJNl6A2uL2ExrvHhiB2zcrmtkqZh2ioBULcG6NpzsjHkCZnxmx6NV87oSbAHtOFYC+XMgIViMxIJBIOotIna7bPoswqnK7BSRTNU1AFL5W+aOZPpKguLXDEaiC3Tf/AKyYXMV4wvr0bKbBzo1rH6N7WOuRrXsZ6G8OHNwKlyACQFctcvky5Qt8+bTJ61+kjdl09nYkFaOVrC+UF0YD53UKbEWOIqajln8Bbf8A6tYa4PDNwCARUqBheoKjMGzXDlxcv6x6kwS7ff6y4X++W1s2azcPLkz5uJbLbLY3v1HeJmwW26FVwlOoGbKWtZgQAxXtXHZN1YWNjoZjO72GyZOCuTLky65ctgMtr2tYAWnrC7DoU3V1Q5lBClndrZiSx7TG5OY6nW2nKBr0d6MMyK2crmXMFZWzAWQ6gA/3iAHkSwAJJEYnerCoATVFiEbuGV6lNM12sNGqpccxmGnKe03awoXLwrjLl1eoSFvTICktdQDRpkWtly6W1ng7qYO5JohrqFOZnYEA0zqC1j9DTuTqcuvWBMq1xfv79D7jyn2eaaBQAL2AAFySdO8nUnxM9QE0tt/Vq34VT4DN2Y69RVVmawUAlr8rAXN/ZAruop+Qe6YdwAfla/db4ZF7UwpqK1XDo9Ojc2VyWPmALZR4Xbzk/wCjOtRDMppsKxX6RjcMBqVUWGTvtre3PSd0x4Y/biw4nmrUCgsxAUAkkmwAAuSSeQmDCbQpVfo6iPz9VgeVr8vMe8TjY2YiICJ4pVQwBUgg8iNRPcBERAREQKw2DVHCxLG5Yu5JPMkkkmaW61cNi6VtCHXXwJsR7QSPbJLYVMcCvoPWf8zI3dRAMXT0/fX4xHZh7dUW5ERDcROT2jvRWo4l0NEGktUorgNqq7P+UOGPJTnKWbkVz6XW591N7XyF1w2YAsNKmhyJXdmQ5O0hXDnK2mbiJygdTE5Wtva3EWkKQDmpTptdi1r4tKNSwyi65SxV+8C45zqoCIiAlabIqBnxjtqxq1Lk87B2AHkAAPYJZcrjYtMWxWn9pV+NoU83sh93a4OLpZdGFVdR3FwrD2qSPbLflP7t0wMXTsP7RPjEuCEfT/SREQ0EREBERATS239WrfhVPgM3Zo7d+rV/wan6ZgrjqFhgjrPO4w+eHt+BpDjFv/RxObXyHf5Tb9GVdmqm5vr4fYadZMN9UWDtukjYastRiiGm4ZhqVBUgkCxuR3WN+4zk8XUw9SozV61TioQFb5MwK8Q4cBaK5GbMSyKUa7Xc3GWwHWbbdVw1ZmUOopuSpNgQFOhPQePScxSfK12wYNPjsA+Y5iaVR71NXYs18LRa7WuT11M41oupgcEtPs1yzsrLStRq27QdexZHYUnbGoLi4a6gZowmBwgUO+JAJuQKdKqaR4ld6q0qYsBVojiZWQDzK8pu4TaOGUoDhbMQjLqQEBamyXzE5KamghNjZAg0tMFLG4VqSK2DyqVpK4LkIqvh2Yga9hCQAToHFybwOh2ftjC4ektEVCclkstGp9oqCqqh+bLAqGHZ0sCZvYHeDD1n4dOqGfJxMtmDZcqNyIGoFWnccxnF7Tm6e0KCnOcIVDNoSSeyKTVh17CioNALr2iQNTOg2HhKBprWp0uHxKa6XOgKKLWvYNZVBI1OQdwgeMLvErsi8GqueoaWvDIDqpZl7NQ5rWIOXNlKkG1jJqRmE2DQpFCiMvDXInzlQhU07ABa2XQdnloJJwERECp9jV24GJ7R0Z7e8yO3KrscZTBN+2vxCdDslB8mraDm35mRG69vldHQfSL8Qhh6p1Rae1a1RKRakuZ7qNQWspdQ75QQWyqWbKDc5bDnIOhi9oZvUQh2uM1MrkC0qZKm1U+sxcDXs9c06iIbnK/0htErdaVMWB1ak4zfNk+pxgUs4Kak30IsDPp2pj831dcvFUHsNfIXqBlU57Mcq0m4hsvzhB1FpLbZxFVMppqMmpqNzZVFtQOvXoeXKcvtfexhUVcNWzliqgMg1ZjYAdkcyRJY4XLwjcpPKQo7Q2iwX5qmnLNmpObEmiGUDii4QvV7XJuHpYanZwGPxbrW41HhgUyU4Sk1Q1jYLn7FRjoQOQOhkpsapWakDXULU1uF7r6E2JsbeP8ApN6RSctsevijWpCo1bLlZnz01CatVyUQQgbOoKXc2ByLYHMxHUxEBKt2ViG/bNeVSrbQfbaWlK62ZSXLiuyNalXp/jaFPNfDmN1MSxxlIE/2idB9sS7JTe7yKMVRsoHzqch/1BLkhz093iw4rFJTALsFBNhfqe4DmTp/CauL21QpW4jlb66o/wDtmpvViKaJT4lPPmqBVJbIFbKxzFh4A6dZx286P2Q2MWrYC/0Q8x2eUsww6k8s9LEwWNp1VzU3Dre1x0Pce46j3zYkBuZWpNQJpUxTAcggMXBOVe1mOp0IHsk/IWauk5dwiInHSaO3B+zV/wAGp+mZvTS239WrfhVP0zBVZthHGzrW18x3zZ9GVIrWNxz/ANjTJWxC/wBH3zDp+c+ejusDiAAb6H4Whiwt68Vi7RDmk4QBnymwaxBNuRB0Pt0kDl2iL5MmpJAqBeyFw/YXst+9VAvYmwJt3zpp8Y6G2phtc4W2la4FPrZXC6/PKEzlW0PDLE5dMy6dx8VH2gTY0lKZb6ilnBFbs9nPlL5LHmFFtLnQecTvC1OmeM60a9rinl0sSQDre4uCLg20mPdbbuKxDglEahdgagBWxA0tdu1rYWA6yfRdbR65vTO7bSAJtSJv6q2Fhx2Bylm1PCCkZurG/cJXYzVir8Ya5xboPoqee19cvF4gHgBzFpIxIJEREBERArDbtZ8G1SihpVFYk2W5qIG1AqC+h19uhmPcHCcauHZ6a8M5+HrxSRyIHLLe1zr3dZv7EwqtTrswuWZiSbkkkkkyP3XwijFIQLEVFsbnqwBHtBI9sl7Mk11RakREi1oDezDMVSqrJakSzLUbKjA21zHQMCNL/aOolfbZ3ibEVsop0xc2u7cNPNmY2nYb/YpFfDLUfKhZ2I6FlC2PsDN75we9WKotVzowK2AuLgflLcOTDHtllJfmF9Nz8k6sOPKz8Jbv9otndzBNRw6I7Bm1Jy3yi5vZSeYEk5xO7W3lo4Gg1mqU81QFlIuiU0Z2NmIzBQpFhrbkDOgwO3kq1FRadTtKzhjky5Fy2c2ckBs4sLX53Aldu6dNx7Wav3X2S0SI2nvNg8O/Dr4mnTewbK7WNjex8tD7py9f0vbNp12o1XZQLEVVXiUXUi4Kmndr94Kix7+c4O/la7drPgnqplR1qMzqQ13Ack9pB2hbUXtY259J3exttYfFU+Jh6yVU70N7eBHMe2cXs3CK7Yl37TM73J1OjEDysAB7BOxVy+yL3IwRxGIV7oq02FQgsOIcrXFqfrWvbU2HnLXlT7uYQLi0K3BFRbEHoXAI9oJHtlsRXOHXShN7cYKeHsaa1DUYU1VxdLm7ZmHUAKT525c5Vu8ezTSqIWOe/as3q/dtfUS096NjPiUprTqikUqB7lc9xkZctrj7V7+E53aW4uIrWz4xSQLA8G1vcwncebo7dNvxr+60z005Ju8mOPz1f1jU7uVtAVsKtqS0ihyFUFk0AN1HQEN778+cn5BbpbCfCUmpvWFUl82YLksMqi1rm/Ln4ydkbd94jcem63L+M3/cl/giRu19vYbClRiK6Ui98uc2zZbZreWYe+cttf0r7Pw9VEaoXRwSKtG1RVI5q4BzKdRyBveHHdzR24P2av8AhVP0zNPd7evB40XwuIWpbmBdWHmrAEe6bm3Pq1f8Gp+mYKrepgSNnWuP+GffRpQK4rnzB+EzF8oc7OJJN/Lxnv0ZOxxWvcfhMMeG+qLXnxxcHW2nPu8Z9nis1lJHQE/whsVttPazYSm2HqolSpfVlcsW7mNgSp8G11685n9HdOpVqmsAqU1uCA4Z2JBADIPVHXtdw06yIXHYdsIwNUGo3aN/WJJuSTbmTeYvR7i0XGoBUsTmUi+hGRjY/wDqCn2S68vHcbJlN/MP9T1GN3ePLX5b2+ey4Ymq20KQdqZqKHVRUZSQCEN+1r00Os9rjaRDEVEIUBmIYWUEXBY30BGt5SM8TQG2aBJAqqSrIpANzerk4drcweKnaGna585vwERECtNjY8cCvoeyWHToTNHc3Gh8SosfWU9PtiedlfQYn7z/AJmae4B/a181+MQxyfai54iIbHHb9VgtfCArfMao6f8AT75wu/uIVcQAFsMoOlgPdO339oM1fB2HI1Sf/rnC+kLDN8pBt+6Oomjinjspzys3qrG3GpU6uCplqamzZlzKDZhazC/I+M6KjhUUkqiqSSSVUAktbMTbmTYX8hID0eoVwNMHnc/ynSynP6qtx8EiP6sYPjNXbDUnrMcxqVFFSpe1hlZ7lQBoALADSS8SLr4BK62Vjh+1c+zUqDkOjtLGlU7N/wDOfiVfjaFXLPDHurjg+KUa+up5D+8EtqUpuP8AXE+8vxiXXDnB9L4TIKnvRTNA1sj5QL27N/ztJ1uUqDZVRjsl7sb5R1PcJZhJfKeds8O52HvpSxNUU0p1FJ6tltyv0J7p08pH0ZOfl9PU/vdf8Bl3Ry4zG6hx22dyRW0N3MLXqirXoJWdRlXijOqi9+yjXVTfqBc2HcJKxK03ilTVQAoCgcgBYDyAmttr6vW/CqfAZuTQ299Vr/g1P0zEK4fEDLgCTqPDnMXo7rBsQLA6A87fZMjMR/4T7vzmL0TfXD90/CZpuOPTbpiw4pM5drkmPE+o33T+UyT4RMzarTZ9BThOJlGYDuFo3TtUxKXVQbt6nZP0bdRrOkrbqkI1OjVC025K6klfAMCLjwI9sy7u7qrhmztUNR7EDTKq30JAuSTa4vfrylcy5d6t7PF4vQZ48uN+7zd+f5bGM3ZpVHDlnWwTKqZAqtTDhHF1JJAqNoSVPUGexu7TyOuepd2zFwwVs3DppeygLypLzWw1taTESx7TnsLujRQgipVNmRwCUtmQ0iG0QHXgICL256A6zoYiAiIgV1swD5PW0+1/ORW6J/aU++vxiZdls/yfEetze3PvPKRW5Tt8spXzWzrzv9oQwyfai6oiIbnLb4H57C/+5/25xe/w+eX7olk7c2OMQF7WR0N1a1+fMEdQbDu5Cc1tfcuviKgLVqaqBa4DMfdp+c08XJjJNqOTDK26TO4x/ZF8z+QnQTS2Rs5MPRWklyF6nmSTck+2bsoyu7auxmpIRESLpK82dTXJieyPXqX0H22lhyrtnV3tjNTpUq2/ztCnmm9NLdZQMVTsAO2vT/GJb0pHdKuxxlIEn6RPjEu6HPTzWLy/KVngMGg2aygaZR1PdLNYSuMI2XB1Kb9l0GVlPMEDlL+H3/R3l9v1Qno5w6jGqQNRfv8AsmW2+MUcw/8Ala3vtKs9HdJjjRlFwtyx6KMrAX8zYS2459dZxb6Wk2008fd/rNavtK/qEj3W90lpir4dXtm1A6XNvaOshjljL4Syxys8oyjtCoTYDMfAfmb2HtmbaeY4WtnAB4VTQG+nDPOSCIALAADuHKYdo0S9Gog5sjKPMqQPznMspb2mjHGyd7tXmNwy/wBHEBRbSafovpAYm4HQ/CZu4quBgnR7q6mxVtCD4iYvRhhnNcuFPDUG7fukkWCg9TqT4W8pqy+iqMfqiz5rV8aq9bnuH/NJ7xVZVXtdenU+UhUpl2si27+dlHeT3+Ez8eEve+F3JnZ2nlnfFvUYIDlzG2nO3U38v5SYUWFpH7LwpUszDW+UeQOp9p/ISRnOSzep4d4pdbvkiIlawiIgIiDArHZeNBw9cZeRYc/EyI3OxObF0hb99fiEmdl4ZBRrA6Fi2l+epmhuts7h4qmSpBzr1/xjxk/8eXnV/Z5U9TwXOYzOb+Z9624kK+9GGFQpmYlWZXIpvZCt9X7Oi9lu36unPlJLZ2LFajTqqCBURagDWuA6hgDbS+sg9VsREQEREBERASttnY0WxQsey9QdPttLJld7O2YR8pujgu9Qi4Ot3blp4xrajnuM1tze6+JBxdIWP0qfqCXRKj3c2JUTFU2NKoLVENyptbOPCW5O2ac9NZcbomvisBSqfSUqb/fVW/MTYicaGLD4ZKYyoiovcgCj3CZYiAiIgInirVVeZAmhW2oL2QEny/IDUyWOFy8I5ZzHy3a1JDq6qbfaANvfNLE7SC6IPAd3kB1mMYWrU1c5R46n2AaCb2GwaJyGvedT7+nsk9Y4+e6G8svHZoUcC9Q5qhIH/wAj/tH8fKSlGkFFlFhPcSGWdy8pY4THwRESKZERAREQERECutki9CsSO0pYa8wQT7po7tVScRTuSTnW19eTgn+AJ9k77GbAo1CzWZC3rFGK5vEjlfxtefNlbu4fDnNTTt8szEs1vC+g9lpV08m/Pb5eRP8AzdcuOWp2u/Hfztk/oHD3zcJb3v172Nufq3duzy7R0m9h6KoqogCqoCqByAAsAPCwmSJa9ciIgIiICIiAnl2AFyQB4z1IHfhrYGoR9ql/+ineNyeUOXK4YXKe0tTHHX7S+8T0lUHkQfI3lebaOShTZNCbXPs8ZKbgNc1O+wv79P5zn+Tjt1N7+P8ArzvT+t5uTlmGeMk/DK32/LHZxNZ8SelNz7gPzmM1ax5Uwv3mB/KTmL0rlG7MdSsq8yBNM4Wq3rVAPBR/PSeqey0HPM3mf5C07rGea5vK+I+VdqKNFBY/85Dn/CY89d+S5B46f6n+AkhSpKuiqB5C09x1SeI50W+ajqeyxzdi3loPfz/jN2jRVRZVA8v598yROXK3ylMZPBERIpEREBERAREQEREBERAREQEREBERAREQEREBMWJoLURkcBlYWIPIgzLEDnMXuhTcBTWrBByW6G3gCUJ995K7I2TSw6Zaa2ubkk3Zj4n+XKb0SMxk8K8eHDG7xnciIklhERAREQEREBERATVxCG5ILai2moHKbUQI4IQRfiEEA9TbW9tfKfagNyRxBcclHIm/jJCIEf2hfWodLchp4jXnPIUhedQefO3vklEDSwgbMLl+XJgLdP46zdiIH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4" descr="data:image/jpeg;base64,/9j/4AAQSkZJRgABAQAAAQABAAD/2wCEAAkGBxQQEBAQEBERFRQVFhcQEBAUEBYVFBcQFxUXGBkWFhMYHSkgGBsmHBMWIjEjJSkrMjouFyEzRDMsQygvLisBCgoKDg0OGxAQGiwkICUuLDMvLCwuNzc0LC8yNCwsLiw0LCwsLCw0Ly80LCwvLywsLCwtNDctLCwsLCw0MCwsLP/AABEIASgAqgMBEQACEQEDEQH/xAAcAAEAAQUBAQAAAAAAAAAAAAAABQEDBAYHAgj/xABFEAACAgEDAQYCBgYHBgcBAAABAgADEQQSITEFBhMiQVEyYRQjQnGBkQcVFlJU0yQzYpKTlNFDY3OCobFTZHKDssHxNP/EABsBAQACAwEBAAAAAAAAAAAAAAABBAIDBQcG/8QANBEBAAIABAMDCgYDAQAAAAAAAAECAwQRIRIxQQUTURQVIjJTYXGRodFCUoHB4fAGcrHS/9oADAMBAAIRAxEAPwDuMBAQEBAQEBAQEBAQEBAQEBAQEBAQEBAQEBAQIfvRrLqqd2mVmsO4Kq1GzkVWMobHwguqDOD1xxncoRtvbl26zaHIViCF0tpOwXBS9Xl+sKoTuUbjnoOMQLV+s1uy4HfkBlRq9KVJxpqbN6q24jNhtULz7ckZgZFnaWq+uKo+UYqKjp3BZAzlGru2lWLVhTjBAbykpngMjtrWXVWbkFzJ4a5VKTYB9cosbCqSWCHIXJ6HAbBBCP1faOuSq1gGd1ISoLo3Ac/QxZvI3Eopuyvrj4cjO4A1naWobxtqmykM9VqLp3LLWLaRuXHLt4b2kqAT5RxkFWDzqdZrFpsqQWFwh8OxNM4yo0e5WG/dhjcrDaxJ5APUGBmJrLlu2CuwI9jkWDTMdxAoKrZ+5uVrfOcAFOSMbWClfaGrK1sa25FRdfDIcWMH8WtfKVIUhCCSAQxG/jkNg0uoFihl3YyR5lZTkEqfKwBHIMC9AQEBAQEBAQLWrv8ADrewgnapcgdTgZwPygQ6941UKLQfEIVhWitko7UqDluODqKwcH1PsQAyre3qV6lznG0LU7FslgCgUHcMoeny9xkC9vUMQA+dzBEwp8zFSw2n7XCsePaBa1HaGl0r3MQqsFay5kqJbCobCWKLknaCf/2BTWd4EVQawWbxaqWQqylQ+oWglgRxyzEZ67fxgVXvFSAzM4xgWIFVmZqTW9ivjHIK02kY/dx14gXW7epBxuYnIXC1u3mLbdvA67uMQPH7R6fYLPFwhXcHKsB/U+Pg5HDeF58HnAPtAyPpdVSBwMByzAKh3MQCzNtAyeFJz68dciA03a9VjitHyzB2XCnBVPD3ENjH+2r+/d8jAxr+8mnQOWZ/Ju3AVWEgKhsJwFz8Kk/hAs395a1tVDu2FbC7+FZlHR6V8y7fKuLw244AHMC4neGlVPiOMjeWCo5wqNaMkYyP6hx06r8xkPQ7w1GwVjxCcOzfVsNvhmnIIIzyNRWRxjBzAoneGosPONrJU9eEfcTYbsDkY58FsAc5BGORkJiAgICAgIFu+oOrI3wsCrDJHBGDyORAi27tacsX2vk4H9fbxgUgEDdgH+jU8j1TPqchkJ2LUCpCnytvTzv5TuZsDnhcueOnT2GAt19gUqnhAPszu2G2xlHOQqhmO1QeijgemIHrV9h02tczh/rU8K5RdYqshUrkorAbtpI3AZxjngYDxb3eoZ95V924WHF1ihmFotXcA2GAdQQDwMkdGOQx9b3bRlrSohAhXr4h+rRXVEUrYpCr4rYGSOTx6gMjS9jUjLAu2XFpPjOV8ZDywQNtUlgSwAAJzn1gV03YFFQC1oVAxtxY+QVq8INktnf4YC7uuB1gVfQUL4NPCkF2oUWFWyQ2/bggnh2yPn6YGA9absWmu3xkUhsMow77QrCsELXnaOKa+g+z8zAsfszp8MuxyGUoQb7T5WRkI+Ljy2MPy9oF5uw6S5codx3bs2OQQ/h7gVzgg+BXx/Z+ZyFs93aMsdrjcr1uBdaAyOzuQwDYbzXWEZ6bzjEBb3doZi5V9xJYsLrByfB9m/8ALU/3PmchQ93NOVZCjFWQUuptsIapTYQpBbkfXWfmP3RgJcQEBAQEBAQEBAQECO1Xa6KxqrDW2jrVXg7f+I5IWvg58xBI6AwLP6usv51Vg2/w1LMK/Tiyzh7fX91SDgqesCUppVFCIqqqjCqoAUAegA4Age4FjWaNLkKWqGU4OD1DDkMpHKsDyCOQYEb4tul4s3XU+loXN1Y/3iD+sUfvKN3TIPLwJWi9bFV0ZWVgGV1IZSp6EEcEQLkBAQEBAQEBAQEBAQECC7194voVRNdNuovYfU6WlGd2b3baDsQerH/qeIFdJTfqkV9QzUIwBOmr3JZ91t3DD08qbcYxuYQJbSaVKkFdSKijoqqAB+AgXoCAgICBE6jsxq2a3SEI7HdZS2RRaeuSBk1uf31HryHwMBidg97qNXqNRpFJTUUYNlLEZ2kDLKRwwBODj5e8DYYCAgICAgICAgWNfq1oqtusOErRrXPsigsT+QMDCs7bRSilX3WB2rQbCXVFViUO7D8OMAEnrxwcBVO3KzatRWwFrX06MVG021obCOCSPKrHJAHGOpAIScBAQEBAQEBA8hhkjIyOSM88/L8IFjUdn1WPXY9aM9ZzVYVG9DjB2v1GQSDjqCRAp2hrRSqsVZtzpUAuM7rGCgnJHGSIEa3eaoP4W1xbvenwm2BvFREs2Bi21nZLEZQDyCemDgL1XbyNcKNlgY2WUA+UjfWm8kgMSqkA4JGM4HBIyEtAQEBAQEC3ehZWAO0kEBsA4Pvg8GBAWd0qjTbR5RXY7Wmta8JXYwQB6F3ZpcFC4Kn4nZvWBfq7uqL0v3+ZbXvBVArtvrNZrd85avkNjjzIp9IE5Ajn7FqJJJuySScaq8DJ54AfA/CBT9R1e9/+b1H8yA/UdXvf/m9R/MgP1HV73/5vUfzID9R1e9/+b1H8yA/UdXvf/m9R/MgP1HV73/5vUfzIEV2j3E0uovrvt+kFq1K141dy4yck7w2/0H2scdIGyU1BFCjOAMDLFjj5sxJP4wLHaOiFyqpZl2uloK4zurYMAcg8ZAgR+o7t12V3VuzMLyzajcEbe7KihiCuAyLUiqRjGPU8wPadgILUtL2Epc+pUeUed6zWQWAyV2seM9cZziBLwEBAQEBAQOfd6n7VXVLXptXVVThn8V6FsZgXHl2bPiQNjqNwK4yc4lE7N27NSwIviuWbAHIUHgdW2gDcepxx6DpkwmGXAQEBAQEBAQEBAQND7RHaX001jXCugBNippansu3O/VmXFbYAX1+HdgDOJRLd9OrBfOcnqcdB8h7/AH/9ukhK7AQEBAQEC1qtQtaPY5wqgsx+QGYGgdr6+012at0JG0tSoUsQVJC4+YbofvPRpoxr3rMRWFnK4NcW3DafBsHcjt19VpanuXbYQcjBA4ZlyASTg7D+RHtnbSZmusozeDXBx7YdZ1iGyTJXICAgICAgICAgYvaetFFT2t0UcD3YnAX8SQPxgc97c1WoWptSiPZawV6dlRfBZuOgOOByP3SFM0YtsSLRwxsuZLBwsW8VxJ038ejdO7XaTX0Um5SlprRnQgghmQNjB59ePuI6qZuidY1V8ata4lq0nWInZMSWsgICAgIEB32cjScdDZUrn2U2L/8Ae384HM+1NBYLrPD1dVa58qfSHUgYHVQODLnleDXC4dPS+DmYuTzFsSbVnaeW6X7gtuvcnXU2sAAqrqWsIQ7t2AeM7vCI/wDTKFZ16rOXymYwNZxuXR1NTkAzNaVgICAgICAgICBA98NM1tNSK9aDxRv8R9uRsfAU+rbtpx7AwS0fXfo8se61xqdKoax3AywIBYkDp6Zly+cicLgrG/i5NuzrzabRMbtg7o9gNoiQ11Ls7Eko/OBs28H2+s/vylEaLmVwLYNeG067t2ElaICAgICBjdo6Nb6rKX+FwVPuPYj5g4I+YgcP7/WUaGxaNWurNloZrHpeoLtBADItiHIYH34OR6TDuImeJspjzTRNfor7A0zka7SPq9p31bL0rUhhgbh4ZIbAJ5z1x7xWkVbcfOWx68Mw68BM1ZWAgICAgICAgIEd292b9JoasEBuHrY9BYpypPy9D8iYHDO9j0VWtp9RqWotceJZnStYEDOwKEo+d3l64wQfXM09xOs21WMPMVpMaw3D9EnYC1b7qr1upsANdi1tXz9vKvzwAo+9z7TOleFOZzMY8xMRpo6pM1YgICAgICBqvfmjS2Io1FVNjJmwGytH2V/aJDe4BAHuM8bSRE2isbprSbzpWN2R3Gvos0lTaZNlZBCJgDaisVxheBznP354yJFbRaNYbMfAtgYk4ducNimTUQEBAQEBAQEBAQNE/SJ3W0eqZbtRQzWKhDWJ4u4Vc+lZG5gfhBz1PGOQmdI3IrNpiI5/39Gz93NPXXpqRSmxNihE2ldqYyq7SMjg+vOSc4OYjdM1ms8MpSEEBAQEBAQLNmlRs7q0OfiyoOeMc568CRMakTpyVo06IMIiqPQKoA/ISUzMzOsrsIICAgICAgICAgIFMQGIFYCAgICAgICAgIDMBAQEBAQEBAQEBAQEBAQEBAQEBAQEDUbtLetmt1NZdTXZYaa/CdvFDaakAYz5kDhzgD4ucjnIZGu1WqC2KviZXIZkp52KKyLK+CGZsuCoyeeMbeQJq77H86NtW4L4Z01g27TcVcWdLFIFJGAcHOSCdqhj1dq6wJXvrcsfDZsaV8YKUNYpxnGC92OPs4yCMMEnRq9QaL2K4sVsVkowVgQuCBs3qOSDlW2nPxgchgJ2nq2LeR0IFf1b6VmyrtR5xap25Gbwy9eAcKBlg9frLVjGamYZZWIqYMFW91NhUrhs1KrgKc5424YEAbX6sM+Q2xfD2bdMzM6tqrayx54IqWpjgHGSdp+GBldha/UWNV49ZXdQrv8AVsgW/am9WDj3ZsEE9CCBjLBPQEBAQEBAQEBAQEBAQEBAQECxqtUK/DyD53FYxj4jnrz04gX4CAgICAgICAgICAgICAgICAgICAgRvbXXTf8AHT/s0CSgICAgICAgICAgICAgICAgICAgICBrHfftkaU6DNbv4urroTaR/XMG2Bs9AfNyM4x0MDZ4CAgICAgICAgICAgICAgICAgIFDAZgY+r0iW+HvXPhuLU+Vi5wf8AqYGRmAzArAQEBAQEBAQEBAQEBAQEBAoYHJ/0h99bl1XgaS5kWrK2MuPNacZH3L0+/M52ZzNovw0nk+y7E7Gwb4He5ius25RPSP5at+2Wu/i7fzH+kr+U4vi7XmXIeyj6/c/bLXfxdv5j/SPKcXxPMuQ9lH1+5+2Wu/i7fzH+keU4vieZch7KPr9z9std/F2/mP8ASPKcXxPMuQ9lH1+7r/cft/6dpEcn6xPq7h/bA+L7iMH8SPSdPAxe8pr1fCdq5GcnmJpHqzvHw/jk2ObnOICAgICAgICAgICAgICBr3fbt76DpHsGPEb6ukf7w+uPYAE/hNOPi93TXq6HZeRnOZmMP8POfh/dnAWYkkkkk8kk5JJ9SfUzivTq1isaRyUhOsEJICBs36P+8H0LVqXOKrcVXew58r/8pP5EyxlsXgv7pcbtzIeVZeeH1q7x+8fr/wB0d5BnYecKwEBAQEBAQEBAQEBAQKEwOEfpC7wfTdWQhzVVmur2Jz5n/Ej8gJx8zi8d9uUPRewsh5Ll9bR6Vt5/aEd2BoarRc15YKnhksLAm1WsCMTlTnAbOB7esww61tEzPRZz+ZxsK1Iwuc8XTXlGsdY+a7d2Mq1JarM31gFq8D6iw/VMOpGQpJz03pMu6jSJjx3+HRrw8/ecScOYiPR26+lHrR79NdvhK9232ElV9VVZfzNaGLMGArrsZd+8ADO1GJX0I+eAvhRFoiPe15TtDEvg3xLxG0V0203mInTSZnbWYiJ683i/sqqptWWFjpWtd1BDhN1djoBuO05O1/T1BicOI1mfdoypnMbFjCisxE2m0W210msfGPD5TC4vd1WttrDPg1o2nDYDG6yoXLW/zAyhx6svHMRgxMzHyYz2naMOtpiOc8WnLSJ4ZmPdPOPdEtcml2YnZ2z9GHeD6VpfBc5towjE9Wq+w3zPGD93znVyuLx00nnDzzt7IeTZjjrHo23j49Y/duktOGQEBAQEBAQEBAQEBA039JneD6LpTUhxbfmtcdVr+23y4OB8z8pVzWLwU0jnLt9hZDynMcVvVrpM++ekOIzkvRNV6vUOquisQr4DqOjYOQD78zKJmNmu2HS1otaN45e79V79YWrlxac2Ab8MCSEOFDAexQEA+wMnit4tXk+Bb0eCNKz4ePPT49V3W6vUIz12WtlvrHG8MCbUVicjgllK5k2m1ZmJn+ywwcHLXit6VjbaNtNOGf26Ldfa1ygKtrgABAM8bVOQv3AnOPcyOO3SWdsnl5trNI15/Pq9WX3qtVxsbBd7Kn35bxV27m9w3w8n5RrbadWNaYFrWw4rGukRO3SddI/6xtTUw2u/+0Hihsg5BdlJOOh3KZFonnLdhXpOtafhnT9dvuke6vbR0OqrvGSo8lqj7VTfEP8AsR8wJng4k4d4sq9o5OM5l7YXXp7p6fZ9Caa4WKroQysAysOhUjII/CdqJiY1h5has1tNbc4XZKCAgICAgICAgICAgcw/TD2Kx8PWrkhQKbRnhQT5WA9BkkH7xKGdw52vD63/ABjOxW1stbrvHx6x8mo6DvCldVVbo7hFRdpI27luss3LknBAtABx9kStTGrWNJdnH7NxMTEtesxGszOvX1axpy5axvv1lip2uvjeIyuR4Io8RSFu3BQPFz+9xjr04z6zHvI4t/DT+W22Rv3PBWY14uLSfV/1+Ef2F4duJtOReG2/GHUNnxLn2E45Qi/B46oDj0E97GjV5uvxbcOnhpPhWNfj6O3xndW7t5CjKqPypQgkbWDaeqnzj+wat6/NvTGSnFjw/umn8pp2diReLWmOevXWNLTbb466T8HjQdtpWlKFbPIGRwrrsOfFxaoIP1g8b148o/CKYkRpzZZjIXve8xMb6aaxOv4dazpPqzw/X55C940yNwtPmZmOUDFvFosU8ADP1GDx9v5c599Xw8Wmey8TTSs15R4+Fonnr+b6KJ29UA4KWndXZV8SjixtSfxx9JH9z58O+r4f3f7k9mY229dpievSKf8An6sHtK99dqx4YdjYVrqRjkjOBjqcDJJ/Ema7a4ltI6ruXpXJZbW+kaazOn95u893+zRpdNTpwxbw0Clj6nqTz6ZJwPadjDpwVirzfN5icxjWxZjTWUjM1cgICAgICAgICAgIGNr9Gt9b1WDKOpRh8iMfnItWLRMSzwsS2FeL0neN4fPHb3ZTaPUW6d+qHytjhkPKsPvGJw8Sk0tNZepZHNVzWBXFr1+k9YR8wWyAgICAgdM/RH3eyW11g6Zr0+ffo7j/AOI/5pfyWF+Of0fHf5Ln+WVpPvt+0fu6mJ0XyCsBAQEBAQEBAQEBAQEDQP0r93/GoGrrX6ykfWY9aM5P90nP3FpTzmFxV446Po/8d7Q7nG7i3q35f7fzy+Tj05b70gICAgZ/YfZT6vUVaevq7YJ/dTqzH7hkzPDpN7RWFTO5uuVwLYtun1npD6I7P0KUVV01jCIoRR8gPU+p+c7laxWIiHl2Li2xcScS/OZ1lkyWsgICAgICAgICAgICAgeLEBBBAIIwQehB9DGhE6bw+f8Avn2CdDq3qAPhn6ylves+mfcHI/D5zi4+H3d9HpvZOejOZeLz60bT8f5QU0umQEBA6/8Aon7v+FQdXYPPcMV+60Z6/wDMRn7gJ1MnhcNeKer4P/I8/wB9jdxSfRrz98/x93QZcfNkBAQEBAQEBAQEBAQEBAx9frForax84GAABlmYnCoo9WJIAHuYGFd2TXqkrOt09LOATtI3hN3VQx68BQT6kTG9K29aNW/AzONga91aa6+Cx+yGi/g6P8MTX3GH+WFjzpnPa2+Z+yGi/g6P8MR3GH+WDzpnPa2+Z+yGi/g6P8MR3GH+WDzpnPa2+ah7oaL+Do/wxJ7jD/LCPOmc9rb5s2jVbLjpmUKNgfTkdGRcK649GUkH7nX2ONqlM67ykIQQEBAQEBAQEBAQEBAQPFtgVSzEBQCzMTgBQMkknoIEV2fWdS66qxSEXP0SthghSMG51PR2BIAPKqccFmACYgICAgIGD2vojcg2ELajC2hyMhbQCBn+yQSrY6qzCBc7M1ovrWwAqeVes/ElinDIceoIIyOD1HBgZUBAQEBAQEBAQEBAQECFf+mWbR//ADVNh/a+9T8Of/DRhz7sMdFYME1AQEBAQEBAh9X/AEa8Xj+quK16j+zbwtd33Hitv/bPAUwJiAgICAgICAgICAgIGq96NRq7dRp9JolwnNmu1DFlVaGBUVo4GTYcsfLyNqnIyDA2XTULWioihVUBFVRgBQMAAegAgXYCAgICAgIFrU0LYj1uoZWBR1IyCpGCCPYgwNe7u94FbVX9mOXN+nQPvdWU2UFsK/mHmIBQMw4JyR1gbNAQEBAQEBAQEBAQAEBAQEBAQEBAQEDEu7Pra6u8qPFrDKlg4bYw8yE+qkgHHuoMDKzArAQEBAQKGBoHZPeGys3PZYSgF/g733rYU1libwcZTwqghZRnKsG9CYGYO91ocqV0rhUSwmq2xi9b/SMWVgKSVA04Y4DcFsFsAsFaO97sCf6OAiWvY24nhLAisArEBSHVs7iMDqAcgA73F6381KFarHZSzbyFFwNleAw2q1QBzkDcfNwAwU7F70WMKqyPEYOtbMxXxLQ2qvoZ69mE+rWlbGA3eVuvRmDdICAgICAgICAgebMYORkYORjOR7Y9YGg9n9kahE0VL12GrT3V2UAtklXqY4tHoKWZkGc5BU9RAktI+usNAey+sNtNp8GkOlngubK+UZdgsFYDc53NyRggK92X1u+pdQbgi1ICr0od2aa9zPcCCLBaLF24OVwcfagbbAQEBAtam9a13OwUZAyT9okAAe5JIAHuYET2P2hRayXKQtuorQ7TYSSqBmVQM7cgMx49CTAp+0IB81LqpvbSLZuUr44JVQ3OQGYAA4PLDOIHjsftmrVtValbBvDsWzeQr07TUzVuueCd9bAjgrg5IIyEh2N2mmqq8VAwG50KuNrAoxXlT0zgMPkwMDPgICAgICAgICBb1F61o9jnCopd29lUZJ/IQIxu3lDJWarw7EDb4W7aGYKrttJ8hLdRnGGzjacBHL3q/olVjAC+ykMvkPheOdG2pxjduCYrfqfTGehIZVvemtPKyWlx4Q2ooOWtdEXaC3A32oPNjrnpzAnEbIBwR8j1geoCAgYfamgF6Bd71lXS1LE27gyMCOGBBBwQcjoT98CP7K7tJprBYt1zeUAo4qwzhdgclawwO0AYBC+UHGeYFxO765y1trAXNqlrOwKLmJIPCgkKTkAk8gE5wIHj9mauCGsD+ANG9gK5spBQ+ddu0thCMgDh2+WAy+z+yUotvsrJAuKu1QCisWKgTeoAzkqqg5J+EdIEhAQEBAQEBAQEDzYgYFWAIIIYEZBB4II9RAjKe7unQ1FayDXnYfFsJwccMxbLgbVwGyBtXGMCB4PdjSkIPCOEUVoPFswFFb1DHm6+Ha6564OPQQPR7t6bIbwjkFWB8Wz4lZHB+L96tW+8Z9TAloCAgICAgICAgICAgICAgICAgICAgICAgIH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6" descr="data:image/jpeg;base64,/9j/4AAQSkZJRgABAQAAAQABAAD/2wCEAAkGBxQQEBAQEBERFRQVFhcQEBAUEBYVFBcQFxUXGBkWFhMYHSkgGBsmHBMWIjEjJSkrMjouFyEzRDMsQygvLisBCgoKDg0OGxAQGiwkICUuLDMvLCwuNzc0LC8yNCwsLiw0LCwsLCw0Ly80LCwvLywsLCwtNDctLCwsLCw0MCwsLP/AABEIASgAqgMBEQACEQEDEQH/xAAcAAEAAQUBAQAAAAAAAAAAAAAABQEDBAYHAgj/xABFEAACAgEDAQYCBgYHBgcBAAABAgADEQQSITEFBhMiQVEyYRQjQnGBkQcVFlJU0yQzYpKTlNFDY3OCobFTZHKDssHxNP/EABsBAQACAwEBAAAAAAAAAAAAAAABBAIDBQcG/8QANBEBAAIABAMDCgYDAQAAAAAAAAECAwQRIRIxQQUTURQVIjJTYXGRodFCUoHB4fAGcrHS/9oADAMBAAIRAxEAPwDuMBAQEBAQEBAQEBAQEBAQEBAQEBAQEBAQEBAQIfvRrLqqd2mVmsO4Kq1GzkVWMobHwguqDOD1xxncoRtvbl26zaHIViCF0tpOwXBS9Xl+sKoTuUbjnoOMQLV+s1uy4HfkBlRq9KVJxpqbN6q24jNhtULz7ckZgZFnaWq+uKo+UYqKjp3BZAzlGru2lWLVhTjBAbykpngMjtrWXVWbkFzJ4a5VKTYB9cosbCqSWCHIXJ6HAbBBCP1faOuSq1gGd1ISoLo3Ac/QxZvI3Eopuyvrj4cjO4A1naWobxtqmykM9VqLp3LLWLaRuXHLt4b2kqAT5RxkFWDzqdZrFpsqQWFwh8OxNM4yo0e5WG/dhjcrDaxJ5APUGBmJrLlu2CuwI9jkWDTMdxAoKrZ+5uVrfOcAFOSMbWClfaGrK1sa25FRdfDIcWMH8WtfKVIUhCCSAQxG/jkNg0uoFihl3YyR5lZTkEqfKwBHIMC9AQEBAQEBAQLWrv8ADrewgnapcgdTgZwPygQ6941UKLQfEIVhWitko7UqDluODqKwcH1PsQAyre3qV6lznG0LU7FslgCgUHcMoeny9xkC9vUMQA+dzBEwp8zFSw2n7XCsePaBa1HaGl0r3MQqsFay5kqJbCobCWKLknaCf/2BTWd4EVQawWbxaqWQqylQ+oWglgRxyzEZ67fxgVXvFSAzM4xgWIFVmZqTW9ivjHIK02kY/dx14gXW7epBxuYnIXC1u3mLbdvA67uMQPH7R6fYLPFwhXcHKsB/U+Pg5HDeF58HnAPtAyPpdVSBwMByzAKh3MQCzNtAyeFJz68dciA03a9VjitHyzB2XCnBVPD3ENjH+2r+/d8jAxr+8mnQOWZ/Ju3AVWEgKhsJwFz8Kk/hAs395a1tVDu2FbC7+FZlHR6V8y7fKuLw244AHMC4neGlVPiOMjeWCo5wqNaMkYyP6hx06r8xkPQ7w1GwVjxCcOzfVsNvhmnIIIzyNRWRxjBzAoneGosPONrJU9eEfcTYbsDkY58FsAc5BGORkJiAgICAgIFu+oOrI3wsCrDJHBGDyORAi27tacsX2vk4H9fbxgUgEDdgH+jU8j1TPqchkJ2LUCpCnytvTzv5TuZsDnhcueOnT2GAt19gUqnhAPszu2G2xlHOQqhmO1QeijgemIHrV9h02tczh/rU8K5RdYqshUrkorAbtpI3AZxjngYDxb3eoZ95V924WHF1ihmFotXcA2GAdQQDwMkdGOQx9b3bRlrSohAhXr4h+rRXVEUrYpCr4rYGSOTx6gMjS9jUjLAu2XFpPjOV8ZDywQNtUlgSwAAJzn1gV03YFFQC1oVAxtxY+QVq8INktnf4YC7uuB1gVfQUL4NPCkF2oUWFWyQ2/bggnh2yPn6YGA9absWmu3xkUhsMow77QrCsELXnaOKa+g+z8zAsfszp8MuxyGUoQb7T5WRkI+Ljy2MPy9oF5uw6S5codx3bs2OQQ/h7gVzgg+BXx/Z+ZyFs93aMsdrjcr1uBdaAyOzuQwDYbzXWEZ6bzjEBb3doZi5V9xJYsLrByfB9m/8ALU/3PmchQ93NOVZCjFWQUuptsIapTYQpBbkfXWfmP3RgJcQEBAQEBAQEBAQECO1Xa6KxqrDW2jrVXg7f+I5IWvg58xBI6AwLP6usv51Vg2/w1LMK/Tiyzh7fX91SDgqesCUppVFCIqqqjCqoAUAegA4Age4FjWaNLkKWqGU4OD1DDkMpHKsDyCOQYEb4tul4s3XU+loXN1Y/3iD+sUfvKN3TIPLwJWi9bFV0ZWVgGV1IZSp6EEcEQLkBAQEBAQEBAQEBAQECC7194voVRNdNuovYfU6WlGd2b3baDsQerH/qeIFdJTfqkV9QzUIwBOmr3JZ91t3DD08qbcYxuYQJbSaVKkFdSKijoqqAB+AgXoCAgICBE6jsxq2a3SEI7HdZS2RRaeuSBk1uf31HryHwMBidg97qNXqNRpFJTUUYNlLEZ2kDLKRwwBODj5e8DYYCAgICAgICAgWNfq1oqtusOErRrXPsigsT+QMDCs7bRSilX3WB2rQbCXVFViUO7D8OMAEnrxwcBVO3KzatRWwFrX06MVG021obCOCSPKrHJAHGOpAIScBAQEBAQEBA8hhkjIyOSM88/L8IFjUdn1WPXY9aM9ZzVYVG9DjB2v1GQSDjqCRAp2hrRSqsVZtzpUAuM7rGCgnJHGSIEa3eaoP4W1xbvenwm2BvFREs2Bi21nZLEZQDyCemDgL1XbyNcKNlgY2WUA+UjfWm8kgMSqkA4JGM4HBIyEtAQEBAQEC3ehZWAO0kEBsA4Pvg8GBAWd0qjTbR5RXY7Wmta8JXYwQB6F3ZpcFC4Kn4nZvWBfq7uqL0v3+ZbXvBVArtvrNZrd85avkNjjzIp9IE5Ajn7FqJJJuySScaq8DJ54AfA/CBT9R1e9/+b1H8yA/UdXvf/m9R/MgP1HV73/5vUfzID9R1e9/+b1H8yA/UdXvf/m9R/MgP1HV73/5vUfzIEV2j3E0uovrvt+kFq1K141dy4yck7w2/0H2scdIGyU1BFCjOAMDLFjj5sxJP4wLHaOiFyqpZl2uloK4zurYMAcg8ZAgR+o7t12V3VuzMLyzajcEbe7KihiCuAyLUiqRjGPU8wPadgILUtL2Epc+pUeUed6zWQWAyV2seM9cZziBLwEBAQEBAQOfd6n7VXVLXptXVVThn8V6FsZgXHl2bPiQNjqNwK4yc4lE7N27NSwIviuWbAHIUHgdW2gDcepxx6DpkwmGXAQEBAQEBAQEBAQND7RHaX001jXCugBNippansu3O/VmXFbYAX1+HdgDOJRLd9OrBfOcnqcdB8h7/AH/9ukhK7AQEBAQEC1qtQtaPY5wqgsx+QGYGgdr6+012at0JG0tSoUsQVJC4+YbofvPRpoxr3rMRWFnK4NcW3DafBsHcjt19VpanuXbYQcjBA4ZlyASTg7D+RHtnbSZmusozeDXBx7YdZ1iGyTJXICAgICAgICAgYvaetFFT2t0UcD3YnAX8SQPxgc97c1WoWptSiPZawV6dlRfBZuOgOOByP3SFM0YtsSLRwxsuZLBwsW8VxJ038ejdO7XaTX0Um5SlprRnQgghmQNjB59ePuI6qZuidY1V8ata4lq0nWInZMSWsgICAgIEB32cjScdDZUrn2U2L/8Ae384HM+1NBYLrPD1dVa58qfSHUgYHVQODLnleDXC4dPS+DmYuTzFsSbVnaeW6X7gtuvcnXU2sAAqrqWsIQ7t2AeM7vCI/wDTKFZ16rOXymYwNZxuXR1NTkAzNaVgICAgICAgICBA98NM1tNSK9aDxRv8R9uRsfAU+rbtpx7AwS0fXfo8se61xqdKoax3AywIBYkDp6Zly+cicLgrG/i5NuzrzabRMbtg7o9gNoiQ11Ls7Eko/OBs28H2+s/vylEaLmVwLYNeG067t2ElaICAgICBjdo6Nb6rKX+FwVPuPYj5g4I+YgcP7/WUaGxaNWurNloZrHpeoLtBADItiHIYH34OR6TDuImeJspjzTRNfor7A0zka7SPq9p31bL0rUhhgbh4ZIbAJ5z1x7xWkVbcfOWx68Mw68BM1ZWAgICAgICAgIEd292b9JoasEBuHrY9BYpypPy9D8iYHDO9j0VWtp9RqWotceJZnStYEDOwKEo+d3l64wQfXM09xOs21WMPMVpMaw3D9EnYC1b7qr1upsANdi1tXz9vKvzwAo+9z7TOleFOZzMY8xMRpo6pM1YgICAgICBqvfmjS2Io1FVNjJmwGytH2V/aJDe4BAHuM8bSRE2isbprSbzpWN2R3Gvos0lTaZNlZBCJgDaisVxheBznP354yJFbRaNYbMfAtgYk4ducNimTUQEBAQEBAQEBAQNE/SJ3W0eqZbtRQzWKhDWJ4u4Vc+lZG5gfhBz1PGOQmdI3IrNpiI5/39Gz93NPXXpqRSmxNihE2ldqYyq7SMjg+vOSc4OYjdM1ms8MpSEEBAQEBAQLNmlRs7q0OfiyoOeMc568CRMakTpyVo06IMIiqPQKoA/ISUzMzOsrsIICAgICAgICAgIFMQGIFYCAgICAgICAgIDMBAQEBAQEBAQEBAQEBAQEBAQEBAQEDUbtLetmt1NZdTXZYaa/CdvFDaakAYz5kDhzgD4ucjnIZGu1WqC2KviZXIZkp52KKyLK+CGZsuCoyeeMbeQJq77H86NtW4L4Z01g27TcVcWdLFIFJGAcHOSCdqhj1dq6wJXvrcsfDZsaV8YKUNYpxnGC92OPs4yCMMEnRq9QaL2K4sVsVkowVgQuCBs3qOSDlW2nPxgchgJ2nq2LeR0IFf1b6VmyrtR5xap25Gbwy9eAcKBlg9frLVjGamYZZWIqYMFW91NhUrhs1KrgKc5424YEAbX6sM+Q2xfD2bdMzM6tqrayx54IqWpjgHGSdp+GBldha/UWNV49ZXdQrv8AVsgW/am9WDj3ZsEE9CCBjLBPQEBAQEBAQEBAQEBAQEBAQECxqtUK/DyD53FYxj4jnrz04gX4CAgICAgICAgICAgICAgICAgICAgRvbXXTf8AHT/s0CSgICAgICAgICAgICAgICAgICAgICBrHfftkaU6DNbv4urroTaR/XMG2Bs9AfNyM4x0MDZ4CAgICAgICAgICAgICAgICAgIFDAZgY+r0iW+HvXPhuLU+Vi5wf8AqYGRmAzArAQEBAQEBAQEBAQEBAQEBAoYHJ/0h99bl1XgaS5kWrK2MuPNacZH3L0+/M52ZzNovw0nk+y7E7Gwb4He5ius25RPSP5at+2Wu/i7fzH+kr+U4vi7XmXIeyj6/c/bLXfxdv5j/SPKcXxPMuQ9lH1+5+2Wu/i7fzH+keU4vieZch7KPr9z9std/F2/mP8ASPKcXxPMuQ9lH1+7r/cft/6dpEcn6xPq7h/bA+L7iMH8SPSdPAxe8pr1fCdq5GcnmJpHqzvHw/jk2ObnOICAgICAgICAgICAgICBr3fbt76DpHsGPEb6ukf7w+uPYAE/hNOPi93TXq6HZeRnOZmMP8POfh/dnAWYkkkkk8kk5JJ9SfUzivTq1isaRyUhOsEJICBs36P+8H0LVqXOKrcVXew58r/8pP5EyxlsXgv7pcbtzIeVZeeH1q7x+8fr/wB0d5BnYecKwEBAQEBAQEBAQEBAQKEwOEfpC7wfTdWQhzVVmur2Jz5n/Ej8gJx8zi8d9uUPRewsh5Ll9bR6Vt5/aEd2BoarRc15YKnhksLAm1WsCMTlTnAbOB7esww61tEzPRZz+ZxsK1Iwuc8XTXlGsdY+a7d2Mq1JarM31gFq8D6iw/VMOpGQpJz03pMu6jSJjx3+HRrw8/ecScOYiPR26+lHrR79NdvhK9232ElV9VVZfzNaGLMGArrsZd+8ADO1GJX0I+eAvhRFoiPe15TtDEvg3xLxG0V0203mInTSZnbWYiJ683i/sqqptWWFjpWtd1BDhN1djoBuO05O1/T1BicOI1mfdoypnMbFjCisxE2m0W210msfGPD5TC4vd1WttrDPg1o2nDYDG6yoXLW/zAyhx6svHMRgxMzHyYz2naMOtpiOc8WnLSJ4ZmPdPOPdEtcml2YnZ2z9GHeD6VpfBc5towjE9Wq+w3zPGD93znVyuLx00nnDzzt7IeTZjjrHo23j49Y/duktOGQEBAQEBAQEBAQEBA039JneD6LpTUhxbfmtcdVr+23y4OB8z8pVzWLwU0jnLt9hZDynMcVvVrpM++ekOIzkvRNV6vUOquisQr4DqOjYOQD78zKJmNmu2HS1otaN45e79V79YWrlxac2Ab8MCSEOFDAexQEA+wMnit4tXk+Bb0eCNKz4ePPT49V3W6vUIz12WtlvrHG8MCbUVicjgllK5k2m1ZmJn+ywwcHLXit6VjbaNtNOGf26Ldfa1ygKtrgABAM8bVOQv3AnOPcyOO3SWdsnl5trNI15/Pq9WX3qtVxsbBd7Kn35bxV27m9w3w8n5RrbadWNaYFrWw4rGukRO3SddI/6xtTUw2u/+0Hihsg5BdlJOOh3KZFonnLdhXpOtafhnT9dvuke6vbR0OqrvGSo8lqj7VTfEP8AsR8wJng4k4d4sq9o5OM5l7YXXp7p6fZ9Caa4WKroQysAysOhUjII/CdqJiY1h5has1tNbc4XZKCAgICAgICAgICAgcw/TD2Kx8PWrkhQKbRnhQT5WA9BkkH7xKGdw52vD63/ABjOxW1stbrvHx6x8mo6DvCldVVbo7hFRdpI27luss3LknBAtABx9kStTGrWNJdnH7NxMTEtesxGszOvX1axpy5axvv1lip2uvjeIyuR4Io8RSFu3BQPFz+9xjr04z6zHvI4t/DT+W22Rv3PBWY14uLSfV/1+Ef2F4duJtOReG2/GHUNnxLn2E45Qi/B46oDj0E97GjV5uvxbcOnhpPhWNfj6O3xndW7t5CjKqPypQgkbWDaeqnzj+wat6/NvTGSnFjw/umn8pp2diReLWmOevXWNLTbb466T8HjQdtpWlKFbPIGRwrrsOfFxaoIP1g8b148o/CKYkRpzZZjIXve8xMb6aaxOv4dazpPqzw/X55C940yNwtPmZmOUDFvFosU8ADP1GDx9v5c599Xw8Wmey8TTSs15R4+Fonnr+b6KJ29UA4KWndXZV8SjixtSfxx9JH9z58O+r4f3f7k9mY229dpievSKf8An6sHtK99dqx4YdjYVrqRjkjOBjqcDJJ/Ema7a4ltI6ruXpXJZbW+kaazOn95u893+zRpdNTpwxbw0Clj6nqTz6ZJwPadjDpwVirzfN5icxjWxZjTWUjM1cgICAgICAgICAgIGNr9Gt9b1WDKOpRh8iMfnItWLRMSzwsS2FeL0neN4fPHb3ZTaPUW6d+qHytjhkPKsPvGJw8Sk0tNZepZHNVzWBXFr1+k9YR8wWyAgICAgdM/RH3eyW11g6Zr0+ffo7j/AOI/5pfyWF+Of0fHf5Ln+WVpPvt+0fu6mJ0XyCsBAQEBAQEBAQEBAQEDQP0r93/GoGrrX6ykfWY9aM5P90nP3FpTzmFxV446Po/8d7Q7nG7i3q35f7fzy+Tj05b70gICAgZ/YfZT6vUVaevq7YJ/dTqzH7hkzPDpN7RWFTO5uuVwLYtun1npD6I7P0KUVV01jCIoRR8gPU+p+c7laxWIiHl2Li2xcScS/OZ1lkyWsgICAgICAgICAgICAgeLEBBBAIIwQehB9DGhE6bw+f8Avn2CdDq3qAPhn6ylves+mfcHI/D5zi4+H3d9HpvZOejOZeLz60bT8f5QU0umQEBA6/8Aon7v+FQdXYPPcMV+60Z6/wDMRn7gJ1MnhcNeKer4P/I8/wB9jdxSfRrz98/x93QZcfNkBAQEBAQEBAQEBAQEBAx9frForax84GAABlmYnCoo9WJIAHuYGFd2TXqkrOt09LOATtI3hN3VQx68BQT6kTG9K29aNW/AzONga91aa6+Cx+yGi/g6P8MTX3GH+WFjzpnPa2+Z+yGi/g6P8MR3GH+WDzpnPa2+Z+yGi/g6P8MR3GH+WDzpnPa2+ah7oaL+Do/wxJ7jD/LCPOmc9rb5s2jVbLjpmUKNgfTkdGRcK649GUkH7nX2ONqlM67ykIQQEBAQEBAQEBAQEBAQPFtgVSzEBQCzMTgBQMkknoIEV2fWdS66qxSEXP0SthghSMG51PR2BIAPKqccFmACYgICAgIGD2vojcg2ELajC2hyMhbQCBn+yQSrY6qzCBc7M1ovrWwAqeVes/ElinDIceoIIyOD1HBgZUBAQEBAQEBAQEBAQECFf+mWbR//ADVNh/a+9T8Of/DRhz7sMdFYME1AQEBAQEBAh9X/AEa8Xj+quK16j+zbwtd33Hitv/bPAUwJiAgICAgICAgICAgIGq96NRq7dRp9JolwnNmu1DFlVaGBUVo4GTYcsfLyNqnIyDA2XTULWioihVUBFVRgBQMAAegAgXYCAgICAgIFrU0LYj1uoZWBR1IyCpGCCPYgwNe7u94FbVX9mOXN+nQPvdWU2UFsK/mHmIBQMw4JyR1gbNAQEBAQEBAQEBAQAEBAQEBAQEBAQEDEu7Pra6u8qPFrDKlg4bYw8yE+qkgHHuoMDKzArAQEBAQKGBoHZPeGys3PZYSgF/g733rYU1libwcZTwqghZRnKsG9CYGYO91ocqV0rhUSwmq2xi9b/SMWVgKSVA04Y4DcFsFsAsFaO97sCf6OAiWvY24nhLAisArEBSHVs7iMDqAcgA73F6381KFarHZSzbyFFwNleAw2q1QBzkDcfNwAwU7F70WMKqyPEYOtbMxXxLQ2qvoZ69mE+rWlbGA3eVuvRmDdICAgICAgICAgebMYORkYORjOR7Y9YGg9n9kahE0VL12GrT3V2UAtklXqY4tHoKWZkGc5BU9RAktI+usNAey+sNtNp8GkOlngubK+UZdgsFYDc53NyRggK92X1u+pdQbgi1ICr0od2aa9zPcCCLBaLF24OVwcfagbbAQEBAtam9a13OwUZAyT9okAAe5JIAHuYET2P2hRayXKQtuorQ7TYSSqBmVQM7cgMx49CTAp+0IB81LqpvbSLZuUr44JVQ3OQGYAA4PLDOIHjsftmrVtValbBvDsWzeQr07TUzVuueCd9bAjgrg5IIyEh2N2mmqq8VAwG50KuNrAoxXlT0zgMPkwMDPgICAgICAgICBb1F61o9jnCopd29lUZJ/IQIxu3lDJWarw7EDb4W7aGYKrttJ8hLdRnGGzjacBHL3q/olVjAC+ykMvkPheOdG2pxjduCYrfqfTGehIZVvemtPKyWlx4Q2ooOWtdEXaC3A32oPNjrnpzAnEbIBwR8j1geoCAgYfamgF6Bd71lXS1LE27gyMCOGBBBwQcjoT98CP7K7tJprBYt1zeUAo4qwzhdgclawwO0AYBC+UHGeYFxO765y1trAXNqlrOwKLmJIPCgkKTkAk8gE5wIHj9mauCGsD+ANG9gK5spBQ+ddu0thCMgDh2+WAy+z+yUotvsrJAuKu1QCisWKgTeoAzkqqg5J+EdIEhAQEBAQEBAQEDzYgYFWAIIIYEZBB4II9RAjKe7unQ1FayDXnYfFsJwccMxbLgbVwGyBtXGMCB4PdjSkIPCOEUVoPFswFFb1DHm6+Ha6564OPQQPR7t6bIbwjkFWB8Wz4lZHB+L96tW+8Z9TAloCAgICAgICAgICAgICAgICAgICAgICAgIH/2Q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3800" b="1" dirty="0" smtClean="0">
                <a:latin typeface="Arial" pitchFamily="34" charset="0"/>
                <a:cs typeface="Arial" pitchFamily="34" charset="0"/>
              </a:rPr>
              <a:t>Metodologia</a:t>
            </a:r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sz="3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11560" y="1475492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nticorpos para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Western </a:t>
            </a:r>
            <a:r>
              <a:rPr lang="pt-BR" sz="2000" b="1" dirty="0" err="1">
                <a:latin typeface="Arial" pitchFamily="34" charset="0"/>
                <a:cs typeface="Arial" pitchFamily="34" charset="0"/>
              </a:rPr>
              <a:t>blotting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11560" y="1988840"/>
            <a:ext cx="798524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PARP-1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Genetex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CtIP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(Active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Motif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Mre11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Genetex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SSB1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Bethyl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Exo1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Genetex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BRCA1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(Santa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Cruz)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53BP1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Cell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Signaling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DNA-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PKcs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Abcam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HA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Tag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Bethyl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phospho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(Ser)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CDKs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substrate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Cell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Signaling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Ku86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(Santa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Cruz)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RPA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Genetex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 e RAD51 (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custom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portuguese.custom-monoclonalantibody.com/photo/custom-monoclonalantibody/editor/20140307140137_4026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t="5084" b="35897"/>
          <a:stretch/>
        </p:blipFill>
        <p:spPr bwMode="auto">
          <a:xfrm>
            <a:off x="5640826" y="2650343"/>
            <a:ext cx="2819605" cy="171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65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/>
        </p:nvGrpSpPr>
        <p:grpSpPr>
          <a:xfrm>
            <a:off x="2339752" y="3861048"/>
            <a:ext cx="6408712" cy="2880320"/>
            <a:chOff x="993889" y="2616696"/>
            <a:chExt cx="7106504" cy="383664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889" y="2616696"/>
              <a:ext cx="7106504" cy="3836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CaixaDeTexto 10"/>
            <p:cNvSpPr txBox="1"/>
            <p:nvPr/>
          </p:nvSpPr>
          <p:spPr>
            <a:xfrm>
              <a:off x="3851920" y="4715852"/>
              <a:ext cx="1152128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latin typeface="Arial" pitchFamily="34" charset="0"/>
                  <a:cs typeface="Arial" pitchFamily="34" charset="0"/>
                </a:rPr>
                <a:t>Células</a:t>
              </a:r>
              <a:endParaRPr lang="pt-BR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AutoShape 2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0" descr="data:image/jpeg;base64,/9j/4AAQSkZJRgABAQAAAQABAAD/2wCEAAkGBxMTERUUExIVFRUXFhgUGBgUGBgYFRkYFxIYGBUVFhcYHCggGBolGxUYITEhJSkrLi4uFyAzODUsNzQtLisBCgoKDg0OGxAQGy0kICY3LSwsNC4sLDQ3LSwsLi8sLDQsLCwtNyw0LSwsLCwsNCw1LCwsLCw0LCwsLC0sLCwsLP/AABEIALsBDQMBIgACEQEDEQH/xAAbAAEAAgMBAQAAAAAAAAAAAAAABQcDBAYCAf/EAEgQAAIBAgMFBAUJBAkCBwAAAAECAAMRBBIhBQYTMUEiUWFxBzKBkbIUIzM0UnJzsbMkQqHBFRZDU2KS0dLwY8M1RIKDoqO0/8QAGQEBAAMBAQAAAAAAAAAAAAAAAAIDBAEF/8QAKxEBAQACAQMDAQgDAQAAAAAAAAECEQMSITEEQXEyIlFhcoGRocETFOEF/9oADAMBAAIRAxEAPwC8YiICIiAiIgIiICIiAiIgIiICIiAiIgIiICJyhxeMucpql87ZleiOAgDtlCMArOGW2oZuQuVPZPyrt3G3cJhDpcjMlT92lXYrcGzZmpUgGHLjC4uLEOsichS3mxD1CtOkrhagViq1DlOdwaTFb62UHieqOom1gtqYs0atR6ZD8SmFThVPm1ZKfF7I7VbIzP2l0bLpYQOlicsm08eB9AHuzMAVZSFC1mCE3tcmnTUMbW4gJzdfFXbOO1KYcMACbmlVQvanXfRGOZNaNNLG5vWDcrAh1kTmKm2sWGAGGLDiBTZKgNi7KVBPZOUBWNW+UhrAEieKe18cy3FBRbq1KqM10U6IWBWzFk19bJcWBEDqonN0Np4upTxV6HCZFbhdlySc1QKNVIc5VRrqD69iDbWT3fq1moKa4s+Z+ehyCqwpFhlWzGmEJGUak6DlAkYiICIiAiIgIiICIiAiIgIiICIiAiIgIiICIiAiIgIiIHwCeatQKpZjYKCST0AFyZ7mjt36rX/BqfpmBydfevFVKZrUEpJSBsoqqzOw7zlYBfLXzklunvQ2IY06yKtS2YFL5GtzFjqp15XPWcrhWcbO5f8ALzJ6O2Y4ntdAfhMMuOeXXO6zoiIaiIiAiIgIiICIiAiR7bbw4qtSNUCorKrKb9ktSaqtzawBSm5zcuyRe+k9ttjDixOIogEAi9RNQxIUjXUEg28jA3Ymi+2KAy/PIc2TKFYMSHqCmjALclS7AX5azegIiICIiAiIgIiICIiAiIgIiICIiAmjtz6tX/Bqfpmb00du/Va/4NT9MwVwFKqv9H+sPeI9Hjg4nQg6Hl90zRXCuNnWt/Ed8y+jOky4rUWup7vsmGLCTrxWtERDaREQEREBERAw4vErTQu5sosNASbswVQAASSSQABqSZFU96cOWZTxFKsFAalVBbMlNrqMt7DjJmv6v71pLYnDrUUq4up6eRuCD0IIBBHIia1PY9BSpFJQVvbTlcID7xTT/KIHL7UbZ1V+I7VsxZ37FOvmGfCLSKsop3CmmUYBhqbERWobOYZGq1GL1GS+VrvUrLi6bEEU7EE1sRqvZBA5cju47F7Pw5NPh5mWxZaas5XsgDOeQ7IUAE3AAtpafdjVNnYklaSrmvmKMGRtCx0B5rd2JAuLuSdTDnVN6R7nZ/ESpxa5JqcZVWnVZSxxCVQwtSJys9dACDZswtc3nQ0d5MO4qGm5qGnTNVgisWKhc3YuO0eQsOpAmelsTDrbLSUWII8LMjKB3AGlTsOQyC094bZNGmCEpqAVyED1ctrWA5AHrbn1h182PtNMRT4icszJzVtUYqbMhKkacwZvTDhcMtNcqCwuT1OpNySTqSSSST3zNAREQERECNxm2Fpuy8Ko4RczsgXKl1ZgGuwJNl6A2uL2ExrvHhiB2zcrmtkqZh2ioBULcG6NpzsjHkCZnxmx6NV87oSbAHtOFYC+XMgIViMxIJBIOotIna7bPoswqnK7BSRTNU1AFL5W+aOZPpKguLXDEaiC3Tf/AKyYXMV4wvr0bKbBzo1rH6N7WOuRrXsZ6G8OHNwKlyACQFctcvky5Qt8+bTJ61+kjdl09nYkFaOVrC+UF0YD53UKbEWOIqajln8Bbf8A6tYa4PDNwCARUqBheoKjMGzXDlxcv6x6kwS7ff6y4X++W1s2azcPLkz5uJbLbLY3v1HeJmwW26FVwlOoGbKWtZgQAxXtXHZN1YWNjoZjO72GyZOCuTLky65ctgMtr2tYAWnrC7DoU3V1Q5lBClndrZiSx7TG5OY6nW2nKBr0d6MMyK2crmXMFZWzAWQ6gA/3iAHkSwAJJEYnerCoATVFiEbuGV6lNM12sNGqpccxmGnKe03awoXLwrjLl1eoSFvTICktdQDRpkWtly6W1ng7qYO5JohrqFOZnYEA0zqC1j9DTuTqcuvWBMq1xfv79D7jyn2eaaBQAL2AAFySdO8nUnxM9QE0tt/Vq34VT4DN2Y69RVVmawUAlr8rAXN/ZAruop+Qe6YdwAfla/db4ZF7UwpqK1XDo9Ojc2VyWPmALZR4Xbzk/wCjOtRDMppsKxX6RjcMBqVUWGTvtre3PSd0x4Y/biw4nmrUCgsxAUAkkmwAAuSSeQmDCbQpVfo6iPz9VgeVr8vMe8TjY2YiICJ4pVQwBUgg8iNRPcBERAREQKw2DVHCxLG5Yu5JPMkkkmaW61cNi6VtCHXXwJsR7QSPbJLYVMcCvoPWf8zI3dRAMXT0/fX4xHZh7dUW5ERDcROT2jvRWo4l0NEGktUorgNqq7P+UOGPJTnKWbkVz6XW591N7XyF1w2YAsNKmhyJXdmQ5O0hXDnK2mbiJygdTE5Wtva3EWkKQDmpTptdi1r4tKNSwyi65SxV+8C45zqoCIiAlabIqBnxjtqxq1Lk87B2AHkAAPYJZcrjYtMWxWn9pV+NoU83sh93a4OLpZdGFVdR3FwrD2qSPbLflP7t0wMXTsP7RPjEuCEfT/SREQ0EREBERATS239WrfhVPgM3Zo7d+rV/wan6ZgrjqFhgjrPO4w+eHt+BpDjFv/RxObXyHf5Tb9GVdmqm5vr4fYadZMN9UWDtukjYastRiiGm4ZhqVBUgkCxuR3WN+4zk8XUw9SozV61TioQFb5MwK8Q4cBaK5GbMSyKUa7Xc3GWwHWbbdVw1ZmUOopuSpNgQFOhPQePScxSfK12wYNPjsA+Y5iaVR71NXYs18LRa7WuT11M41oupgcEtPs1yzsrLStRq27QdexZHYUnbGoLi4a6gZowmBwgUO+JAJuQKdKqaR4ld6q0qYsBVojiZWQDzK8pu4TaOGUoDhbMQjLqQEBamyXzE5KamghNjZAg0tMFLG4VqSK2DyqVpK4LkIqvh2Yga9hCQAToHFybwOh2ftjC4ektEVCclkstGp9oqCqqh+bLAqGHZ0sCZvYHeDD1n4dOqGfJxMtmDZcqNyIGoFWnccxnF7Tm6e0KCnOcIVDNoSSeyKTVh17CioNALr2iQNTOg2HhKBprWp0uHxKa6XOgKKLWvYNZVBI1OQdwgeMLvErsi8GqueoaWvDIDqpZl7NQ5rWIOXNlKkG1jJqRmE2DQpFCiMvDXInzlQhU07ABa2XQdnloJJwERECp9jV24GJ7R0Z7e8yO3KrscZTBN+2vxCdDslB8mraDm35mRG69vldHQfSL8Qhh6p1Rae1a1RKRakuZ7qNQWspdQ75QQWyqWbKDc5bDnIOhi9oZvUQh2uM1MrkC0qZKm1U+sxcDXs9c06iIbnK/0htErdaVMWB1ak4zfNk+pxgUs4Kak30IsDPp2pj831dcvFUHsNfIXqBlU57Mcq0m4hsvzhB1FpLbZxFVMppqMmpqNzZVFtQOvXoeXKcvtfexhUVcNWzliqgMg1ZjYAdkcyRJY4XLwjcpPKQo7Q2iwX5qmnLNmpObEmiGUDii4QvV7XJuHpYanZwGPxbrW41HhgUyU4Sk1Q1jYLn7FRjoQOQOhkpsapWakDXULU1uF7r6E2JsbeP8ApN6RSctsevijWpCo1bLlZnz01CatVyUQQgbOoKXc2ByLYHMxHUxEBKt2ViG/bNeVSrbQfbaWlK62ZSXLiuyNalXp/jaFPNfDmN1MSxxlIE/2idB9sS7JTe7yKMVRsoHzqch/1BLkhz093iw4rFJTALsFBNhfqe4DmTp/CauL21QpW4jlb66o/wDtmpvViKaJT4lPPmqBVJbIFbKxzFh4A6dZx286P2Q2MWrYC/0Q8x2eUsww6k8s9LEwWNp1VzU3Dre1x0Pce46j3zYkBuZWpNQJpUxTAcggMXBOVe1mOp0IHsk/IWauk5dwiInHSaO3B+zV/wAGp+mZvTS239WrfhVP0zBVZthHGzrW18x3zZ9GVIrWNxz/ANjTJWxC/wBH3zDp+c+ejusDiAAb6H4Whiwt68Vi7RDmk4QBnymwaxBNuRB0Pt0kDl2iL5MmpJAqBeyFw/YXst+9VAvYmwJt3zpp8Y6G2phtc4W2la4FPrZXC6/PKEzlW0PDLE5dMy6dx8VH2gTY0lKZb6ilnBFbs9nPlL5LHmFFtLnQecTvC1OmeM60a9rinl0sSQDre4uCLg20mPdbbuKxDglEahdgagBWxA0tdu1rYWA6yfRdbR65vTO7bSAJtSJv6q2Fhx2Bylm1PCCkZurG/cJXYzVir8Ya5xboPoqee19cvF4gHgBzFpIxIJEREBERArDbtZ8G1SihpVFYk2W5qIG1AqC+h19uhmPcHCcauHZ6a8M5+HrxSRyIHLLe1zr3dZv7EwqtTrswuWZiSbkkkkkyP3XwijFIQLEVFsbnqwBHtBI9sl7Mk11RakREi1oDezDMVSqrJakSzLUbKjA21zHQMCNL/aOolfbZ3ibEVsop0xc2u7cNPNmY2nYb/YpFfDLUfKhZ2I6FlC2PsDN75we9WKotVzowK2AuLgflLcOTDHtllJfmF9Nz8k6sOPKz8Jbv9otndzBNRw6I7Bm1Jy3yi5vZSeYEk5xO7W3lo4Gg1mqU81QFlIuiU0Z2NmIzBQpFhrbkDOgwO3kq1FRadTtKzhjky5Fy2c2ckBs4sLX53Aldu6dNx7Wav3X2S0SI2nvNg8O/Dr4mnTewbK7WNjex8tD7py9f0vbNp12o1XZQLEVVXiUXUi4Kmndr94Kix7+c4O/la7drPgnqplR1qMzqQ13Ack9pB2hbUXtY259J3exttYfFU+Jh6yVU70N7eBHMe2cXs3CK7Yl37TM73J1OjEDysAB7BOxVy+yL3IwRxGIV7oq02FQgsOIcrXFqfrWvbU2HnLXlT7uYQLi0K3BFRbEHoXAI9oJHtlsRXOHXShN7cYKeHsaa1DUYU1VxdLm7ZmHUAKT525c5Vu8ezTSqIWOe/as3q/dtfUS096NjPiUprTqikUqB7lc9xkZctrj7V7+E53aW4uIrWz4xSQLA8G1vcwncebo7dNvxr+60z005Ju8mOPz1f1jU7uVtAVsKtqS0ihyFUFk0AN1HQEN778+cn5BbpbCfCUmpvWFUl82YLksMqi1rm/Ln4ydkbd94jcem63L+M3/cl/giRu19vYbClRiK6Ui98uc2zZbZreWYe+cttf0r7Pw9VEaoXRwSKtG1RVI5q4BzKdRyBveHHdzR24P2av8AhVP0zNPd7evB40XwuIWpbmBdWHmrAEe6bm3Pq1f8Gp+mYKrepgSNnWuP+GffRpQK4rnzB+EzF8oc7OJJN/Lxnv0ZOxxWvcfhMMeG+qLXnxxcHW2nPu8Z9nis1lJHQE/whsVttPazYSm2HqolSpfVlcsW7mNgSp8G11685n9HdOpVqmsAqU1uCA4Z2JBADIPVHXtdw06yIXHYdsIwNUGo3aN/WJJuSTbmTeYvR7i0XGoBUsTmUi+hGRjY/wDqCn2S68vHcbJlN/MP9T1GN3ePLX5b2+ey4Ymq20KQdqZqKHVRUZSQCEN+1r00Os9rjaRDEVEIUBmIYWUEXBY30BGt5SM8TQG2aBJAqqSrIpANzerk4drcweKnaGna585vwERECtNjY8cCvoeyWHToTNHc3Gh8SosfWU9PtiedlfQYn7z/AJmae4B/a181+MQxyfai54iIbHHb9VgtfCArfMao6f8AT75wu/uIVcQAFsMoOlgPdO339oM1fB2HI1Sf/rnC+kLDN8pBt+6Oomjinjspzys3qrG3GpU6uCplqamzZlzKDZhazC/I+M6KjhUUkqiqSSSVUAktbMTbmTYX8hID0eoVwNMHnc/ynSynP6qtx8EiP6sYPjNXbDUnrMcxqVFFSpe1hlZ7lQBoALADSS8SLr4BK62Vjh+1c+zUqDkOjtLGlU7N/wDOfiVfjaFXLPDHurjg+KUa+up5D+8EtqUpuP8AXE+8vxiXXDnB9L4TIKnvRTNA1sj5QL27N/ztJ1uUqDZVRjsl7sb5R1PcJZhJfKeds8O52HvpSxNUU0p1FJ6tltyv0J7p08pH0ZOfl9PU/vdf8Bl3Ry4zG6hx22dyRW0N3MLXqirXoJWdRlXijOqi9+yjXVTfqBc2HcJKxK03ilTVQAoCgcgBYDyAmttr6vW/CqfAZuTQ299Vr/g1P0zEK4fEDLgCTqPDnMXo7rBsQLA6A87fZMjMR/4T7vzmL0TfXD90/CZpuOPTbpiw4pM5drkmPE+o33T+UyT4RMzarTZ9BThOJlGYDuFo3TtUxKXVQbt6nZP0bdRrOkrbqkI1OjVC025K6klfAMCLjwI9sy7u7qrhmztUNR7EDTKq30JAuSTa4vfrylcy5d6t7PF4vQZ48uN+7zd+f5bGM3ZpVHDlnWwTKqZAqtTDhHF1JJAqNoSVPUGexu7TyOuepd2zFwwVs3DppeygLypLzWw1taTESx7TnsLujRQgipVNmRwCUtmQ0iG0QHXgICL256A6zoYiAiIgV1swD5PW0+1/ORW6J/aU++vxiZdls/yfEetze3PvPKRW5Tt8spXzWzrzv9oQwyfai6oiIbnLb4H57C/+5/25xe/w+eX7olk7c2OMQF7WR0N1a1+fMEdQbDu5Cc1tfcuviKgLVqaqBa4DMfdp+c08XJjJNqOTDK26TO4x/ZF8z+QnQTS2Rs5MPRWklyF6nmSTck+2bsoyu7auxmpIRESLpK82dTXJieyPXqX0H22lhyrtnV3tjNTpUq2/ztCnmm9NLdZQMVTsAO2vT/GJb0pHdKuxxlIEn6RPjEu6HPTzWLy/KVngMGg2aygaZR1PdLNYSuMI2XB1Kb9l0GVlPMEDlL+H3/R3l9v1Qno5w6jGqQNRfv8AsmW2+MUcw/8Ala3vtKs9HdJjjRlFwtyx6KMrAX8zYS2459dZxb6Wk2008fd/rNavtK/qEj3W90lpir4dXtm1A6XNvaOshjljL4Syxys8oyjtCoTYDMfAfmb2HtmbaeY4WtnAB4VTQG+nDPOSCIALAADuHKYdo0S9Gog5sjKPMqQPznMspb2mjHGyd7tXmNwy/wBHEBRbSafovpAYm4HQ/CZu4quBgnR7q6mxVtCD4iYvRhhnNcuFPDUG7fukkWCg9TqT4W8pqy+iqMfqiz5rV8aq9bnuH/NJ7xVZVXtdenU+UhUpl2si27+dlHeT3+Ez8eEve+F3JnZ2nlnfFvUYIDlzG2nO3U38v5SYUWFpH7LwpUszDW+UeQOp9p/ISRnOSzep4d4pdbvkiIlawiIgIiDArHZeNBw9cZeRYc/EyI3OxObF0hb99fiEmdl4ZBRrA6Fi2l+epmhuts7h4qmSpBzr1/xjxk/8eXnV/Z5U9TwXOYzOb+Z9624kK+9GGFQpmYlWZXIpvZCt9X7Oi9lu36unPlJLZ2LFajTqqCBURagDWuA6hgDbS+sg9VsREQEREBERASttnY0WxQsey9QdPttLJld7O2YR8pujgu9Qi4Ot3blp4xrajnuM1tze6+JBxdIWP0qfqCXRKj3c2JUTFU2NKoLVENyptbOPCW5O2ac9NZcbomvisBSqfSUqb/fVW/MTYicaGLD4ZKYyoiovcgCj3CZYiAiIgInirVVeZAmhW2oL2QEny/IDUyWOFy8I5ZzHy3a1JDq6qbfaANvfNLE7SC6IPAd3kB1mMYWrU1c5R46n2AaCb2GwaJyGvedT7+nsk9Y4+e6G8svHZoUcC9Q5qhIH/wAj/tH8fKSlGkFFlFhPcSGWdy8pY4THwRESKZERAREQERECutki9CsSO0pYa8wQT7po7tVScRTuSTnW19eTgn+AJ9k77GbAo1CzWZC3rFGK5vEjlfxtefNlbu4fDnNTTt8szEs1vC+g9lpV08m/Pb5eRP8AzdcuOWp2u/Hfztk/oHD3zcJb3v172Nufq3duzy7R0m9h6KoqogCqoCqByAAsAPCwmSJa9ciIgIiICIiAnl2AFyQB4z1IHfhrYGoR9ql/+ineNyeUOXK4YXKe0tTHHX7S+8T0lUHkQfI3lebaOShTZNCbXPs8ZKbgNc1O+wv79P5zn+Tjt1N7+P8ArzvT+t5uTlmGeMk/DK32/LHZxNZ8SelNz7gPzmM1ax5Uwv3mB/KTmL0rlG7MdSsq8yBNM4Wq3rVAPBR/PSeqey0HPM3mf5C07rGea5vK+I+VdqKNFBY/85Dn/CY89d+S5B46f6n+AkhSpKuiqB5C09x1SeI50W+ajqeyxzdi3loPfz/jN2jRVRZVA8v598yROXK3ylMZPBERIpEREBERAREQEREBERAREQEREBERAREQEREBMWJoLURkcBlYWIPIgzLEDnMXuhTcBTWrBByW6G3gCUJ995K7I2TSw6Zaa2ubkk3Zj4n+XKb0SMxk8K8eHDG7xnciIklhERAREQEREBERATVxCG5ILai2moHKbUQI4IQRfiEEA9TbW9tfKfagNyRxBcclHIm/jJCIEf2hfWodLchp4jXnPIUhedQefO3vklEDSwgbMLl+XJgLdP46zdiIH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2" descr="data:image/jpeg;base64,/9j/4AAQSkZJRgABAQAAAQABAAD/2wCEAAkGBxMTERUUExIVFRUXFhgUGBgUGBgYFRkYFxIYGBUVFhcYHCggGBolGxUYITEhJSkrLi4uFyAzODUsNzQtLisBCgoKDg0OGxAQGy0kICY3LSwsNC4sLDQ3LSwsLi8sLDQsLCwtNyw0LSwsLCwsNCw1LCwsLCw0LCwsLC0sLCwsLP/AABEIALsBDQMBIgACEQEDEQH/xAAbAAEAAgMBAQAAAAAAAAAAAAAABQcDBAYCAf/EAEgQAAIBAgMFBAUJBAkCBwAAAAECAAMRBBIhBQYTMUEiUWFxBzKBkbIUIzM0UnJzsbMkQqHBFRZDU2KS0dLwY8M1RIKDoqO0/8QAGQEBAAMBAQAAAAAAAAAAAAAAAAIDBAEF/8QAKxEBAQACAQMDAQgDAQAAAAAAAAECEQMSITEEQXEyIlFhcoGRocETFOEF/9oADAMBAAIRAxEAPwC8YiICIiAiIgIiICIiAiIgIiICIiAiIgIiICJyhxeMucpql87ZleiOAgDtlCMArOGW2oZuQuVPZPyrt3G3cJhDpcjMlT92lXYrcGzZmpUgGHLjC4uLEOsichS3mxD1CtOkrhagViq1DlOdwaTFb62UHieqOom1gtqYs0atR6ZD8SmFThVPm1ZKfF7I7VbIzP2l0bLpYQOlicsm08eB9AHuzMAVZSFC1mCE3tcmnTUMbW4gJzdfFXbOO1KYcMACbmlVQvanXfRGOZNaNNLG5vWDcrAh1kTmKm2sWGAGGLDiBTZKgNi7KVBPZOUBWNW+UhrAEieKe18cy3FBRbq1KqM10U6IWBWzFk19bJcWBEDqonN0Np4upTxV6HCZFbhdlySc1QKNVIc5VRrqD69iDbWT3fq1moKa4s+Z+ehyCqwpFhlWzGmEJGUak6DlAkYiICIiAiIgIiICIiAiIgIiICIiAiIgIiICIiAiIgIiIHwCeatQKpZjYKCST0AFyZ7mjt36rX/BqfpmBydfevFVKZrUEpJSBsoqqzOw7zlYBfLXzklunvQ2IY06yKtS2YFL5GtzFjqp15XPWcrhWcbO5f8ALzJ6O2Y4ntdAfhMMuOeXXO6zoiIaiIiAiIgIiICIiAiR7bbw4qtSNUCorKrKb9ktSaqtzawBSm5zcuyRe+k9ttjDixOIogEAi9RNQxIUjXUEg28jA3Ymi+2KAy/PIc2TKFYMSHqCmjALclS7AX5azegIiICIiAiIgIiICIiAiIgIiICIiAmjtz6tX/Bqfpmb00du/Va/4NT9MwVwFKqv9H+sPeI9Hjg4nQg6Hl90zRXCuNnWt/Ed8y+jOky4rUWup7vsmGLCTrxWtERDaREQEREBERAw4vErTQu5sosNASbswVQAASSSQABqSZFU96cOWZTxFKsFAalVBbMlNrqMt7DjJmv6v71pLYnDrUUq4up6eRuCD0IIBBHIia1PY9BSpFJQVvbTlcID7xTT/KIHL7UbZ1V+I7VsxZ37FOvmGfCLSKsop3CmmUYBhqbERWobOYZGq1GL1GS+VrvUrLi6bEEU7EE1sRqvZBA5cju47F7Pw5NPh5mWxZaas5XsgDOeQ7IUAE3AAtpafdjVNnYklaSrmvmKMGRtCx0B5rd2JAuLuSdTDnVN6R7nZ/ESpxa5JqcZVWnVZSxxCVQwtSJys9dACDZswtc3nQ0d5MO4qGm5qGnTNVgisWKhc3YuO0eQsOpAmelsTDrbLSUWII8LMjKB3AGlTsOQyC094bZNGmCEpqAVyED1ctrWA5AHrbn1h182PtNMRT4icszJzVtUYqbMhKkacwZvTDhcMtNcqCwuT1OpNySTqSSSST3zNAREQERECNxm2Fpuy8Ko4RczsgXKl1ZgGuwJNl6A2uL2ExrvHhiB2zcrmtkqZh2ioBULcG6NpzsjHkCZnxmx6NV87oSbAHtOFYC+XMgIViMxIJBIOotIna7bPoswqnK7BSRTNU1AFL5W+aOZPpKguLXDEaiC3Tf/AKyYXMV4wvr0bKbBzo1rH6N7WOuRrXsZ6G8OHNwKlyACQFctcvky5Qt8+bTJ61+kjdl09nYkFaOVrC+UF0YD53UKbEWOIqajln8Bbf8A6tYa4PDNwCARUqBheoKjMGzXDlxcv6x6kwS7ff6y4X++W1s2azcPLkz5uJbLbLY3v1HeJmwW26FVwlOoGbKWtZgQAxXtXHZN1YWNjoZjO72GyZOCuTLky65ctgMtr2tYAWnrC7DoU3V1Q5lBClndrZiSx7TG5OY6nW2nKBr0d6MMyK2crmXMFZWzAWQ6gA/3iAHkSwAJJEYnerCoATVFiEbuGV6lNM12sNGqpccxmGnKe03awoXLwrjLl1eoSFvTICktdQDRpkWtly6W1ng7qYO5JohrqFOZnYEA0zqC1j9DTuTqcuvWBMq1xfv79D7jyn2eaaBQAL2AAFySdO8nUnxM9QE0tt/Vq34VT4DN2Y69RVVmawUAlr8rAXN/ZAruop+Qe6YdwAfla/db4ZF7UwpqK1XDo9Ojc2VyWPmALZR4Xbzk/wCjOtRDMppsKxX6RjcMBqVUWGTvtre3PSd0x4Y/biw4nmrUCgsxAUAkkmwAAuSSeQmDCbQpVfo6iPz9VgeVr8vMe8TjY2YiICJ4pVQwBUgg8iNRPcBERAREQKw2DVHCxLG5Yu5JPMkkkmaW61cNi6VtCHXXwJsR7QSPbJLYVMcCvoPWf8zI3dRAMXT0/fX4xHZh7dUW5ERDcROT2jvRWo4l0NEGktUorgNqq7P+UOGPJTnKWbkVz6XW591N7XyF1w2YAsNKmhyJXdmQ5O0hXDnK2mbiJygdTE5Wtva3EWkKQDmpTptdi1r4tKNSwyi65SxV+8C45zqoCIiAlabIqBnxjtqxq1Lk87B2AHkAAPYJZcrjYtMWxWn9pV+NoU83sh93a4OLpZdGFVdR3FwrD2qSPbLflP7t0wMXTsP7RPjEuCEfT/SREQ0EREBERATS239WrfhVPgM3Zo7d+rV/wan6ZgrjqFhgjrPO4w+eHt+BpDjFv/RxObXyHf5Tb9GVdmqm5vr4fYadZMN9UWDtukjYastRiiGm4ZhqVBUgkCxuR3WN+4zk8XUw9SozV61TioQFb5MwK8Q4cBaK5GbMSyKUa7Xc3GWwHWbbdVw1ZmUOopuSpNgQFOhPQePScxSfK12wYNPjsA+Y5iaVR71NXYs18LRa7WuT11M41oupgcEtPs1yzsrLStRq27QdexZHYUnbGoLi4a6gZowmBwgUO+JAJuQKdKqaR4ld6q0qYsBVojiZWQDzK8pu4TaOGUoDhbMQjLqQEBamyXzE5KamghNjZAg0tMFLG4VqSK2DyqVpK4LkIqvh2Yga9hCQAToHFybwOh2ftjC4ektEVCclkstGp9oqCqqh+bLAqGHZ0sCZvYHeDD1n4dOqGfJxMtmDZcqNyIGoFWnccxnF7Tm6e0KCnOcIVDNoSSeyKTVh17CioNALr2iQNTOg2HhKBprWp0uHxKa6XOgKKLWvYNZVBI1OQdwgeMLvErsi8GqueoaWvDIDqpZl7NQ5rWIOXNlKkG1jJqRmE2DQpFCiMvDXInzlQhU07ABa2XQdnloJJwERECp9jV24GJ7R0Z7e8yO3KrscZTBN+2vxCdDslB8mraDm35mRG69vldHQfSL8Qhh6p1Rae1a1RKRakuZ7qNQWspdQ75QQWyqWbKDc5bDnIOhi9oZvUQh2uM1MrkC0qZKm1U+sxcDXs9c06iIbnK/0htErdaVMWB1ak4zfNk+pxgUs4Kak30IsDPp2pj831dcvFUHsNfIXqBlU57Mcq0m4hsvzhB1FpLbZxFVMppqMmpqNzZVFtQOvXoeXKcvtfexhUVcNWzliqgMg1ZjYAdkcyRJY4XLwjcpPKQo7Q2iwX5qmnLNmpObEmiGUDii4QvV7XJuHpYanZwGPxbrW41HhgUyU4Sk1Q1jYLn7FRjoQOQOhkpsapWakDXULU1uF7r6E2JsbeP8ApN6RSctsevijWpCo1bLlZnz01CatVyUQQgbOoKXc2ByLYHMxHUxEBKt2ViG/bNeVSrbQfbaWlK62ZSXLiuyNalXp/jaFPNfDmN1MSxxlIE/2idB9sS7JTe7yKMVRsoHzqch/1BLkhz093iw4rFJTALsFBNhfqe4DmTp/CauL21QpW4jlb66o/wDtmpvViKaJT4lPPmqBVJbIFbKxzFh4A6dZx286P2Q2MWrYC/0Q8x2eUsww6k8s9LEwWNp1VzU3Dre1x0Pce46j3zYkBuZWpNQJpUxTAcggMXBOVe1mOp0IHsk/IWauk5dwiInHSaO3B+zV/wAGp+mZvTS239WrfhVP0zBVZthHGzrW18x3zZ9GVIrWNxz/ANjTJWxC/wBH3zDp+c+ejusDiAAb6H4Whiwt68Vi7RDmk4QBnymwaxBNuRB0Pt0kDl2iL5MmpJAqBeyFw/YXst+9VAvYmwJt3zpp8Y6G2phtc4W2la4FPrZXC6/PKEzlW0PDLE5dMy6dx8VH2gTY0lKZb6ilnBFbs9nPlL5LHmFFtLnQecTvC1OmeM60a9rinl0sSQDre4uCLg20mPdbbuKxDglEahdgagBWxA0tdu1rYWA6yfRdbR65vTO7bSAJtSJv6q2Fhx2Bylm1PCCkZurG/cJXYzVir8Ya5xboPoqee19cvF4gHgBzFpIxIJEREBERArDbtZ8G1SihpVFYk2W5qIG1AqC+h19uhmPcHCcauHZ6a8M5+HrxSRyIHLLe1zr3dZv7EwqtTrswuWZiSbkkkkkyP3XwijFIQLEVFsbnqwBHtBI9sl7Mk11RakREi1oDezDMVSqrJakSzLUbKjA21zHQMCNL/aOolfbZ3ibEVsop0xc2u7cNPNmY2nYb/YpFfDLUfKhZ2I6FlC2PsDN75we9WKotVzowK2AuLgflLcOTDHtllJfmF9Nz8k6sOPKz8Jbv9otndzBNRw6I7Bm1Jy3yi5vZSeYEk5xO7W3lo4Gg1mqU81QFlIuiU0Z2NmIzBQpFhrbkDOgwO3kq1FRadTtKzhjky5Fy2c2ckBs4sLX53Aldu6dNx7Wav3X2S0SI2nvNg8O/Dr4mnTewbK7WNjex8tD7py9f0vbNp12o1XZQLEVVXiUXUi4Kmndr94Kix7+c4O/la7drPgnqplR1qMzqQ13Ack9pB2hbUXtY259J3exttYfFU+Jh6yVU70N7eBHMe2cXs3CK7Yl37TM73J1OjEDysAB7BOxVy+yL3IwRxGIV7oq02FQgsOIcrXFqfrWvbU2HnLXlT7uYQLi0K3BFRbEHoXAI9oJHtlsRXOHXShN7cYKeHsaa1DUYU1VxdLm7ZmHUAKT525c5Vu8ezTSqIWOe/as3q/dtfUS096NjPiUprTqikUqB7lc9xkZctrj7V7+E53aW4uIrWz4xSQLA8G1vcwncebo7dNvxr+60z005Ju8mOPz1f1jU7uVtAVsKtqS0ihyFUFk0AN1HQEN778+cn5BbpbCfCUmpvWFUl82YLksMqi1rm/Ln4ydkbd94jcem63L+M3/cl/giRu19vYbClRiK6Ui98uc2zZbZreWYe+cttf0r7Pw9VEaoXRwSKtG1RVI5q4BzKdRyBveHHdzR24P2av8AhVP0zNPd7evB40XwuIWpbmBdWHmrAEe6bm3Pq1f8Gp+mYKrepgSNnWuP+GffRpQK4rnzB+EzF8oc7OJJN/Lxnv0ZOxxWvcfhMMeG+qLXnxxcHW2nPu8Z9nis1lJHQE/whsVttPazYSm2HqolSpfVlcsW7mNgSp8G11685n9HdOpVqmsAqU1uCA4Z2JBADIPVHXtdw06yIXHYdsIwNUGo3aN/WJJuSTbmTeYvR7i0XGoBUsTmUi+hGRjY/wDqCn2S68vHcbJlN/MP9T1GN3ePLX5b2+ey4Ymq20KQdqZqKHVRUZSQCEN+1r00Os9rjaRDEVEIUBmIYWUEXBY30BGt5SM8TQG2aBJAqqSrIpANzerk4drcweKnaGna585vwERECtNjY8cCvoeyWHToTNHc3Gh8SosfWU9PtiedlfQYn7z/AJmae4B/a181+MQxyfai54iIbHHb9VgtfCArfMao6f8AT75wu/uIVcQAFsMoOlgPdO339oM1fB2HI1Sf/rnC+kLDN8pBt+6Oomjinjspzys3qrG3GpU6uCplqamzZlzKDZhazC/I+M6KjhUUkqiqSSSVUAktbMTbmTYX8hID0eoVwNMHnc/ynSynP6qtx8EiP6sYPjNXbDUnrMcxqVFFSpe1hlZ7lQBoALADSS8SLr4BK62Vjh+1c+zUqDkOjtLGlU7N/wDOfiVfjaFXLPDHurjg+KUa+up5D+8EtqUpuP8AXE+8vxiXXDnB9L4TIKnvRTNA1sj5QL27N/ztJ1uUqDZVRjsl7sb5R1PcJZhJfKeds8O52HvpSxNUU0p1FJ6tltyv0J7p08pH0ZOfl9PU/vdf8Bl3Ry4zG6hx22dyRW0N3MLXqirXoJWdRlXijOqi9+yjXVTfqBc2HcJKxK03ilTVQAoCgcgBYDyAmttr6vW/CqfAZuTQ299Vr/g1P0zEK4fEDLgCTqPDnMXo7rBsQLA6A87fZMjMR/4T7vzmL0TfXD90/CZpuOPTbpiw4pM5drkmPE+o33T+UyT4RMzarTZ9BThOJlGYDuFo3TtUxKXVQbt6nZP0bdRrOkrbqkI1OjVC025K6klfAMCLjwI9sy7u7qrhmztUNR7EDTKq30JAuSTa4vfrylcy5d6t7PF4vQZ48uN+7zd+f5bGM3ZpVHDlnWwTKqZAqtTDhHF1JJAqNoSVPUGexu7TyOuepd2zFwwVs3DppeygLypLzWw1taTESx7TnsLujRQgipVNmRwCUtmQ0iG0QHXgICL256A6zoYiAiIgV1swD5PW0+1/ORW6J/aU++vxiZdls/yfEetze3PvPKRW5Tt8spXzWzrzv9oQwyfai6oiIbnLb4H57C/+5/25xe/w+eX7olk7c2OMQF7WR0N1a1+fMEdQbDu5Cc1tfcuviKgLVqaqBa4DMfdp+c08XJjJNqOTDK26TO4x/ZF8z+QnQTS2Rs5MPRWklyF6nmSTck+2bsoyu7auxmpIRESLpK82dTXJieyPXqX0H22lhyrtnV3tjNTpUq2/ztCnmm9NLdZQMVTsAO2vT/GJb0pHdKuxxlIEn6RPjEu6HPTzWLy/KVngMGg2aygaZR1PdLNYSuMI2XB1Kb9l0GVlPMEDlL+H3/R3l9v1Qno5w6jGqQNRfv8AsmW2+MUcw/8Ala3vtKs9HdJjjRlFwtyx6KMrAX8zYS2459dZxb6Wk2008fd/rNavtK/qEj3W90lpir4dXtm1A6XNvaOshjljL4Syxys8oyjtCoTYDMfAfmb2HtmbaeY4WtnAB4VTQG+nDPOSCIALAADuHKYdo0S9Gog5sjKPMqQPznMspb2mjHGyd7tXmNwy/wBHEBRbSafovpAYm4HQ/CZu4quBgnR7q6mxVtCD4iYvRhhnNcuFPDUG7fukkWCg9TqT4W8pqy+iqMfqiz5rV8aq9bnuH/NJ7xVZVXtdenU+UhUpl2si27+dlHeT3+Ez8eEve+F3JnZ2nlnfFvUYIDlzG2nO3U38v5SYUWFpH7LwpUszDW+UeQOp9p/ISRnOSzep4d4pdbvkiIlawiIgIiDArHZeNBw9cZeRYc/EyI3OxObF0hb99fiEmdl4ZBRrA6Fi2l+epmhuts7h4qmSpBzr1/xjxk/8eXnV/Z5U9TwXOYzOb+Z9624kK+9GGFQpmYlWZXIpvZCt9X7Oi9lu36unPlJLZ2LFajTqqCBURagDWuA6hgDbS+sg9VsREQEREBERASttnY0WxQsey9QdPttLJld7O2YR8pujgu9Qi4Ot3blp4xrajnuM1tze6+JBxdIWP0qfqCXRKj3c2JUTFU2NKoLVENyptbOPCW5O2ac9NZcbomvisBSqfSUqb/fVW/MTYicaGLD4ZKYyoiovcgCj3CZYiAiIgInirVVeZAmhW2oL2QEny/IDUyWOFy8I5ZzHy3a1JDq6qbfaANvfNLE7SC6IPAd3kB1mMYWrU1c5R46n2AaCb2GwaJyGvedT7+nsk9Y4+e6G8svHZoUcC9Q5qhIH/wAj/tH8fKSlGkFFlFhPcSGWdy8pY4THwRESKZERAREQERECutki9CsSO0pYa8wQT7po7tVScRTuSTnW19eTgn+AJ9k77GbAo1CzWZC3rFGK5vEjlfxtefNlbu4fDnNTTt8szEs1vC+g9lpV08m/Pb5eRP8AzdcuOWp2u/Hfztk/oHD3zcJb3v172Nufq3duzy7R0m9h6KoqogCqoCqByAAsAPCwmSJa9ciIgIiICIiAnl2AFyQB4z1IHfhrYGoR9ql/+ineNyeUOXK4YXKe0tTHHX7S+8T0lUHkQfI3lebaOShTZNCbXPs8ZKbgNc1O+wv79P5zn+Tjt1N7+P8ArzvT+t5uTlmGeMk/DK32/LHZxNZ8SelNz7gPzmM1ax5Uwv3mB/KTmL0rlG7MdSsq8yBNM4Wq3rVAPBR/PSeqey0HPM3mf5C07rGea5vK+I+VdqKNFBY/85Dn/CY89d+S5B46f6n+AkhSpKuiqB5C09x1SeI50W+ajqeyxzdi3loPfz/jN2jRVRZVA8v598yROXK3ylMZPBERIpEREBERAREQEREBERAREQEREBERAREQEREBMWJoLURkcBlYWIPIgzLEDnMXuhTcBTWrBByW6G3gCUJ995K7I2TSw6Zaa2ubkk3Zj4n+XKb0SMxk8K8eHDG7xnciIklhERAREQEREBERATVxCG5ILai2moHKbUQI4IQRfiEEA9TbW9tfKfagNyRxBcclHIm/jJCIEf2hfWodLchp4jXnPIUhedQefO3vklEDSwgbMLl+XJgLdP46zdiIH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4" descr="data:image/jpeg;base64,/9j/4AAQSkZJRgABAQAAAQABAAD/2wCEAAkGBxQQEBAQEBERFRQVFhcQEBAUEBYVFBcQFxUXGBkWFhMYHSkgGBsmHBMWIjEjJSkrMjouFyEzRDMsQygvLisBCgoKDg0OGxAQGiwkICUuLDMvLCwuNzc0LC8yNCwsLiw0LCwsLCw0Ly80LCwvLywsLCwtNDctLCwsLCw0MCwsLP/AABEIASgAqgMBEQACEQEDEQH/xAAcAAEAAQUBAQAAAAAAAAAAAAAABQEDBAYHAgj/xABFEAACAgEDAQYCBgYHBgcBAAABAgADEQQSITEFBhMiQVEyYRQjQnGBkQcVFlJU0yQzYpKTlNFDY3OCobFTZHKDssHxNP/EABsBAQACAwEBAAAAAAAAAAAAAAABBAIDBQcG/8QANBEBAAIABAMDCgYDAQAAAAAAAAECAwQRIRIxQQUTURQVIjJTYXGRodFCUoHB4fAGcrHS/9oADAMBAAIRAxEAPwDuMBAQEBAQEBAQEBAQEBAQEBAQEBAQEBAQEBAQIfvRrLqqd2mVmsO4Kq1GzkVWMobHwguqDOD1xxncoRtvbl26zaHIViCF0tpOwXBS9Xl+sKoTuUbjnoOMQLV+s1uy4HfkBlRq9KVJxpqbN6q24jNhtULz7ckZgZFnaWq+uKo+UYqKjp3BZAzlGru2lWLVhTjBAbykpngMjtrWXVWbkFzJ4a5VKTYB9cosbCqSWCHIXJ6HAbBBCP1faOuSq1gGd1ISoLo3Ac/QxZvI3Eopuyvrj4cjO4A1naWobxtqmykM9VqLp3LLWLaRuXHLt4b2kqAT5RxkFWDzqdZrFpsqQWFwh8OxNM4yo0e5WG/dhjcrDaxJ5APUGBmJrLlu2CuwI9jkWDTMdxAoKrZ+5uVrfOcAFOSMbWClfaGrK1sa25FRdfDIcWMH8WtfKVIUhCCSAQxG/jkNg0uoFihl3YyR5lZTkEqfKwBHIMC9AQEBAQEBAQLWrv8ADrewgnapcgdTgZwPygQ6941UKLQfEIVhWitko7UqDluODqKwcH1PsQAyre3qV6lznG0LU7FslgCgUHcMoeny9xkC9vUMQA+dzBEwp8zFSw2n7XCsePaBa1HaGl0r3MQqsFay5kqJbCobCWKLknaCf/2BTWd4EVQawWbxaqWQqylQ+oWglgRxyzEZ67fxgVXvFSAzM4xgWIFVmZqTW9ivjHIK02kY/dx14gXW7epBxuYnIXC1u3mLbdvA67uMQPH7R6fYLPFwhXcHKsB/U+Pg5HDeF58HnAPtAyPpdVSBwMByzAKh3MQCzNtAyeFJz68dciA03a9VjitHyzB2XCnBVPD3ENjH+2r+/d8jAxr+8mnQOWZ/Ju3AVWEgKhsJwFz8Kk/hAs395a1tVDu2FbC7+FZlHR6V8y7fKuLw244AHMC4neGlVPiOMjeWCo5wqNaMkYyP6hx06r8xkPQ7w1GwVjxCcOzfVsNvhmnIIIzyNRWRxjBzAoneGosPONrJU9eEfcTYbsDkY58FsAc5BGORkJiAgICAgIFu+oOrI3wsCrDJHBGDyORAi27tacsX2vk4H9fbxgUgEDdgH+jU8j1TPqchkJ2LUCpCnytvTzv5TuZsDnhcueOnT2GAt19gUqnhAPszu2G2xlHOQqhmO1QeijgemIHrV9h02tczh/rU8K5RdYqshUrkorAbtpI3AZxjngYDxb3eoZ95V924WHF1ihmFotXcA2GAdQQDwMkdGOQx9b3bRlrSohAhXr4h+rRXVEUrYpCr4rYGSOTx6gMjS9jUjLAu2XFpPjOV8ZDywQNtUlgSwAAJzn1gV03YFFQC1oVAxtxY+QVq8INktnf4YC7uuB1gVfQUL4NPCkF2oUWFWyQ2/bggnh2yPn6YGA9absWmu3xkUhsMow77QrCsELXnaOKa+g+z8zAsfszp8MuxyGUoQb7T5WRkI+Ljy2MPy9oF5uw6S5codx3bs2OQQ/h7gVzgg+BXx/Z+ZyFs93aMsdrjcr1uBdaAyOzuQwDYbzXWEZ6bzjEBb3doZi5V9xJYsLrByfB9m/8ALU/3PmchQ93NOVZCjFWQUuptsIapTYQpBbkfXWfmP3RgJcQEBAQEBAQEBAQECO1Xa6KxqrDW2jrVXg7f+I5IWvg58xBI6AwLP6usv51Vg2/w1LMK/Tiyzh7fX91SDgqesCUppVFCIqqqjCqoAUAegA4Age4FjWaNLkKWqGU4OD1DDkMpHKsDyCOQYEb4tul4s3XU+loXN1Y/3iD+sUfvKN3TIPLwJWi9bFV0ZWVgGV1IZSp6EEcEQLkBAQEBAQEBAQEBAQECC7194voVRNdNuovYfU6WlGd2b3baDsQerH/qeIFdJTfqkV9QzUIwBOmr3JZ91t3DD08qbcYxuYQJbSaVKkFdSKijoqqAB+AgXoCAgICBE6jsxq2a3SEI7HdZS2RRaeuSBk1uf31HryHwMBidg97qNXqNRpFJTUUYNlLEZ2kDLKRwwBODj5e8DYYCAgICAgICAgWNfq1oqtusOErRrXPsigsT+QMDCs7bRSilX3WB2rQbCXVFViUO7D8OMAEnrxwcBVO3KzatRWwFrX06MVG021obCOCSPKrHJAHGOpAIScBAQEBAQEBA8hhkjIyOSM88/L8IFjUdn1WPXY9aM9ZzVYVG9DjB2v1GQSDjqCRAp2hrRSqsVZtzpUAuM7rGCgnJHGSIEa3eaoP4W1xbvenwm2BvFREs2Bi21nZLEZQDyCemDgL1XbyNcKNlgY2WUA+UjfWm8kgMSqkA4JGM4HBIyEtAQEBAQEC3ehZWAO0kEBsA4Pvg8GBAWd0qjTbR5RXY7Wmta8JXYwQB6F3ZpcFC4Kn4nZvWBfq7uqL0v3+ZbXvBVArtvrNZrd85avkNjjzIp9IE5Ajn7FqJJJuySScaq8DJ54AfA/CBT9R1e9/+b1H8yA/UdXvf/m9R/MgP1HV73/5vUfzID9R1e9/+b1H8yA/UdXvf/m9R/MgP1HV73/5vUfzIEV2j3E0uovrvt+kFq1K141dy4yck7w2/0H2scdIGyU1BFCjOAMDLFjj5sxJP4wLHaOiFyqpZl2uloK4zurYMAcg8ZAgR+o7t12V3VuzMLyzajcEbe7KihiCuAyLUiqRjGPU8wPadgILUtL2Epc+pUeUed6zWQWAyV2seM9cZziBLwEBAQEBAQOfd6n7VXVLXptXVVThn8V6FsZgXHl2bPiQNjqNwK4yc4lE7N27NSwIviuWbAHIUHgdW2gDcepxx6DpkwmGXAQEBAQEBAQEBAQND7RHaX001jXCugBNippansu3O/VmXFbYAX1+HdgDOJRLd9OrBfOcnqcdB8h7/AH/9ukhK7AQEBAQEC1qtQtaPY5wqgsx+QGYGgdr6+012at0JG0tSoUsQVJC4+YbofvPRpoxr3rMRWFnK4NcW3DafBsHcjt19VpanuXbYQcjBA4ZlyASTg7D+RHtnbSZmusozeDXBx7YdZ1iGyTJXICAgICAgICAgYvaetFFT2t0UcD3YnAX8SQPxgc97c1WoWptSiPZawV6dlRfBZuOgOOByP3SFM0YtsSLRwxsuZLBwsW8VxJ038ejdO7XaTX0Um5SlprRnQgghmQNjB59ePuI6qZuidY1V8ata4lq0nWInZMSWsgICAgIEB32cjScdDZUrn2U2L/8Ae384HM+1NBYLrPD1dVa58qfSHUgYHVQODLnleDXC4dPS+DmYuTzFsSbVnaeW6X7gtuvcnXU2sAAqrqWsIQ7t2AeM7vCI/wDTKFZ16rOXymYwNZxuXR1NTkAzNaVgICAgICAgICBA98NM1tNSK9aDxRv8R9uRsfAU+rbtpx7AwS0fXfo8se61xqdKoax3AywIBYkDp6Zly+cicLgrG/i5NuzrzabRMbtg7o9gNoiQ11Ls7Eko/OBs28H2+s/vylEaLmVwLYNeG067t2ElaICAgICBjdo6Nb6rKX+FwVPuPYj5g4I+YgcP7/WUaGxaNWurNloZrHpeoLtBADItiHIYH34OR6TDuImeJspjzTRNfor7A0zka7SPq9p31bL0rUhhgbh4ZIbAJ5z1x7xWkVbcfOWx68Mw68BM1ZWAgICAgICAgIEd292b9JoasEBuHrY9BYpypPy9D8iYHDO9j0VWtp9RqWotceJZnStYEDOwKEo+d3l64wQfXM09xOs21WMPMVpMaw3D9EnYC1b7qr1upsANdi1tXz9vKvzwAo+9z7TOleFOZzMY8xMRpo6pM1YgICAgICBqvfmjS2Io1FVNjJmwGytH2V/aJDe4BAHuM8bSRE2isbprSbzpWN2R3Gvos0lTaZNlZBCJgDaisVxheBznP354yJFbRaNYbMfAtgYk4ducNimTUQEBAQEBAQEBAQNE/SJ3W0eqZbtRQzWKhDWJ4u4Vc+lZG5gfhBz1PGOQmdI3IrNpiI5/39Gz93NPXXpqRSmxNihE2ldqYyq7SMjg+vOSc4OYjdM1ms8MpSEEBAQEBAQLNmlRs7q0OfiyoOeMc568CRMakTpyVo06IMIiqPQKoA/ISUzMzOsrsIICAgICAgICAgIFMQGIFYCAgICAgICAgIDMBAQEBAQEBAQEBAQEBAQEBAQEBAQEDUbtLetmt1NZdTXZYaa/CdvFDaakAYz5kDhzgD4ucjnIZGu1WqC2KviZXIZkp52KKyLK+CGZsuCoyeeMbeQJq77H86NtW4L4Z01g27TcVcWdLFIFJGAcHOSCdqhj1dq6wJXvrcsfDZsaV8YKUNYpxnGC92OPs4yCMMEnRq9QaL2K4sVsVkowVgQuCBs3qOSDlW2nPxgchgJ2nq2LeR0IFf1b6VmyrtR5xap25Gbwy9eAcKBlg9frLVjGamYZZWIqYMFW91NhUrhs1KrgKc5424YEAbX6sM+Q2xfD2bdMzM6tqrayx54IqWpjgHGSdp+GBldha/UWNV49ZXdQrv8AVsgW/am9WDj3ZsEE9CCBjLBPQEBAQEBAQEBAQEBAQEBAQECxqtUK/DyD53FYxj4jnrz04gX4CAgICAgICAgICAgICAgICAgICAgRvbXXTf8AHT/s0CSgICAgICAgICAgICAgICAgICAgICBrHfftkaU6DNbv4urroTaR/XMG2Bs9AfNyM4x0MDZ4CAgICAgICAgICAgICAgICAgIFDAZgY+r0iW+HvXPhuLU+Vi5wf8AqYGRmAzArAQEBAQEBAQEBAQEBAQEBAoYHJ/0h99bl1XgaS5kWrK2MuPNacZH3L0+/M52ZzNovw0nk+y7E7Gwb4He5ius25RPSP5at+2Wu/i7fzH+kr+U4vi7XmXIeyj6/c/bLXfxdv5j/SPKcXxPMuQ9lH1+5+2Wu/i7fzH+keU4vieZch7KPr9z9std/F2/mP8ASPKcXxPMuQ9lH1+7r/cft/6dpEcn6xPq7h/bA+L7iMH8SPSdPAxe8pr1fCdq5GcnmJpHqzvHw/jk2ObnOICAgICAgICAgICAgICBr3fbt76DpHsGPEb6ukf7w+uPYAE/hNOPi93TXq6HZeRnOZmMP8POfh/dnAWYkkkkk8kk5JJ9SfUzivTq1isaRyUhOsEJICBs36P+8H0LVqXOKrcVXew58r/8pP5EyxlsXgv7pcbtzIeVZeeH1q7x+8fr/wB0d5BnYecKwEBAQEBAQEBAQEBAQKEwOEfpC7wfTdWQhzVVmur2Jz5n/Ej8gJx8zi8d9uUPRewsh5Ll9bR6Vt5/aEd2BoarRc15YKnhksLAm1WsCMTlTnAbOB7esww61tEzPRZz+ZxsK1Iwuc8XTXlGsdY+a7d2Mq1JarM31gFq8D6iw/VMOpGQpJz03pMu6jSJjx3+HRrw8/ecScOYiPR26+lHrR79NdvhK9232ElV9VVZfzNaGLMGArrsZd+8ADO1GJX0I+eAvhRFoiPe15TtDEvg3xLxG0V0203mInTSZnbWYiJ683i/sqqptWWFjpWtd1BDhN1djoBuO05O1/T1BicOI1mfdoypnMbFjCisxE2m0W210msfGPD5TC4vd1WttrDPg1o2nDYDG6yoXLW/zAyhx6svHMRgxMzHyYz2naMOtpiOc8WnLSJ4ZmPdPOPdEtcml2YnZ2z9GHeD6VpfBc5towjE9Wq+w3zPGD93znVyuLx00nnDzzt7IeTZjjrHo23j49Y/duktOGQEBAQEBAQEBAQEBA039JneD6LpTUhxbfmtcdVr+23y4OB8z8pVzWLwU0jnLt9hZDynMcVvVrpM++ekOIzkvRNV6vUOquisQr4DqOjYOQD78zKJmNmu2HS1otaN45e79V79YWrlxac2Ab8MCSEOFDAexQEA+wMnit4tXk+Bb0eCNKz4ePPT49V3W6vUIz12WtlvrHG8MCbUVicjgllK5k2m1ZmJn+ywwcHLXit6VjbaNtNOGf26Ldfa1ygKtrgABAM8bVOQv3AnOPcyOO3SWdsnl5trNI15/Pq9WX3qtVxsbBd7Kn35bxV27m9w3w8n5RrbadWNaYFrWw4rGukRO3SddI/6xtTUw2u/+0Hihsg5BdlJOOh3KZFonnLdhXpOtafhnT9dvuke6vbR0OqrvGSo8lqj7VTfEP8AsR8wJng4k4d4sq9o5OM5l7YXXp7p6fZ9Caa4WKroQysAysOhUjII/CdqJiY1h5has1tNbc4XZKCAgICAgICAgICAgcw/TD2Kx8PWrkhQKbRnhQT5WA9BkkH7xKGdw52vD63/ABjOxW1stbrvHx6x8mo6DvCldVVbo7hFRdpI27luss3LknBAtABx9kStTGrWNJdnH7NxMTEtesxGszOvX1axpy5axvv1lip2uvjeIyuR4Io8RSFu3BQPFz+9xjr04z6zHvI4t/DT+W22Rv3PBWY14uLSfV/1+Ef2F4duJtOReG2/GHUNnxLn2E45Qi/B46oDj0E97GjV5uvxbcOnhpPhWNfj6O3xndW7t5CjKqPypQgkbWDaeqnzj+wat6/NvTGSnFjw/umn8pp2diReLWmOevXWNLTbb466T8HjQdtpWlKFbPIGRwrrsOfFxaoIP1g8b148o/CKYkRpzZZjIXve8xMb6aaxOv4dazpPqzw/X55C940yNwtPmZmOUDFvFosU8ADP1GDx9v5c599Xw8Wmey8TTSs15R4+Fonnr+b6KJ29UA4KWndXZV8SjixtSfxx9JH9z58O+r4f3f7k9mY229dpievSKf8An6sHtK99dqx4YdjYVrqRjkjOBjqcDJJ/Ema7a4ltI6ruXpXJZbW+kaazOn95u893+zRpdNTpwxbw0Clj6nqTz6ZJwPadjDpwVirzfN5icxjWxZjTWUjM1cgICAgICAgICAgIGNr9Gt9b1WDKOpRh8iMfnItWLRMSzwsS2FeL0neN4fPHb3ZTaPUW6d+qHytjhkPKsPvGJw8Sk0tNZepZHNVzWBXFr1+k9YR8wWyAgICAgdM/RH3eyW11g6Zr0+ffo7j/AOI/5pfyWF+Of0fHf5Ln+WVpPvt+0fu6mJ0XyCsBAQEBAQEBAQEBAQEDQP0r93/GoGrrX6ykfWY9aM5P90nP3FpTzmFxV446Po/8d7Q7nG7i3q35f7fzy+Tj05b70gICAgZ/YfZT6vUVaevq7YJ/dTqzH7hkzPDpN7RWFTO5uuVwLYtun1npD6I7P0KUVV01jCIoRR8gPU+p+c7laxWIiHl2Li2xcScS/OZ1lkyWsgICAgICAgICAgICAgeLEBBBAIIwQehB9DGhE6bw+f8Avn2CdDq3qAPhn6ylves+mfcHI/D5zi4+H3d9HpvZOejOZeLz60bT8f5QU0umQEBA6/8Aon7v+FQdXYPPcMV+60Z6/wDMRn7gJ1MnhcNeKer4P/I8/wB9jdxSfRrz98/x93QZcfNkBAQEBAQEBAQEBAQEBAx9frForax84GAABlmYnCoo9WJIAHuYGFd2TXqkrOt09LOATtI3hN3VQx68BQT6kTG9K29aNW/AzONga91aa6+Cx+yGi/g6P8MTX3GH+WFjzpnPa2+Z+yGi/g6P8MR3GH+WDzpnPa2+Z+yGi/g6P8MR3GH+WDzpnPa2+ah7oaL+Do/wxJ7jD/LCPOmc9rb5s2jVbLjpmUKNgfTkdGRcK649GUkH7nX2ONqlM67ykIQQEBAQEBAQEBAQEBAQPFtgVSzEBQCzMTgBQMkknoIEV2fWdS66qxSEXP0SthghSMG51PR2BIAPKqccFmACYgICAgIGD2vojcg2ELajC2hyMhbQCBn+yQSrY6qzCBc7M1ovrWwAqeVes/ElinDIceoIIyOD1HBgZUBAQEBAQEBAQEBAQECFf+mWbR//ADVNh/a+9T8Of/DRhz7sMdFYME1AQEBAQEBAh9X/AEa8Xj+quK16j+zbwtd33Hitv/bPAUwJiAgICAgICAgICAgIGq96NRq7dRp9JolwnNmu1DFlVaGBUVo4GTYcsfLyNqnIyDA2XTULWioihVUBFVRgBQMAAegAgXYCAgICAgIFrU0LYj1uoZWBR1IyCpGCCPYgwNe7u94FbVX9mOXN+nQPvdWU2UFsK/mHmIBQMw4JyR1gbNAQEBAQEBAQEBAQAEBAQEBAQEBAQEDEu7Pra6u8qPFrDKlg4bYw8yE+qkgHHuoMDKzArAQEBAQKGBoHZPeGys3PZYSgF/g733rYU1libwcZTwqghZRnKsG9CYGYO91ocqV0rhUSwmq2xi9b/SMWVgKSVA04Y4DcFsFsAsFaO97sCf6OAiWvY24nhLAisArEBSHVs7iMDqAcgA73F6381KFarHZSzbyFFwNleAw2q1QBzkDcfNwAwU7F70WMKqyPEYOtbMxXxLQ2qvoZ69mE+rWlbGA3eVuvRmDdICAgICAgICAgebMYORkYORjOR7Y9YGg9n9kahE0VL12GrT3V2UAtklXqY4tHoKWZkGc5BU9RAktI+usNAey+sNtNp8GkOlngubK+UZdgsFYDc53NyRggK92X1u+pdQbgi1ICr0od2aa9zPcCCLBaLF24OVwcfagbbAQEBAtam9a13OwUZAyT9okAAe5JIAHuYET2P2hRayXKQtuorQ7TYSSqBmVQM7cgMx49CTAp+0IB81LqpvbSLZuUr44JVQ3OQGYAA4PLDOIHjsftmrVtValbBvDsWzeQr07TUzVuueCd9bAjgrg5IIyEh2N2mmqq8VAwG50KuNrAoxXlT0zgMPkwMDPgICAgICAgICBb1F61o9jnCopd29lUZJ/IQIxu3lDJWarw7EDb4W7aGYKrttJ8hLdRnGGzjacBHL3q/olVjAC+ykMvkPheOdG2pxjduCYrfqfTGehIZVvemtPKyWlx4Q2ooOWtdEXaC3A32oPNjrnpzAnEbIBwR8j1geoCAgYfamgF6Bd71lXS1LE27gyMCOGBBBwQcjoT98CP7K7tJprBYt1zeUAo4qwzhdgclawwO0AYBC+UHGeYFxO765y1trAXNqlrOwKLmJIPCgkKTkAk8gE5wIHj9mauCGsD+ANG9gK5spBQ+ddu0thCMgDh2+WAy+z+yUotvsrJAuKu1QCisWKgTeoAzkqqg5J+EdIEhAQEBAQEBAQEDzYgYFWAIIIYEZBB4II9RAjKe7unQ1FayDXnYfFsJwccMxbLgbVwGyBtXGMCB4PdjSkIPCOEUVoPFswFFb1DHm6+Ha6564OPQQPR7t6bIbwjkFWB8Wz4lZHB+L96tW+8Z9TAloCAgICAgICAgICAgICAgICAgICAgICAgIH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6" descr="data:image/jpeg;base64,/9j/4AAQSkZJRgABAQAAAQABAAD/2wCEAAkGBxQQEBAQEBERFRQVFhcQEBAUEBYVFBcQFxUXGBkWFhMYHSkgGBsmHBMWIjEjJSkrMjouFyEzRDMsQygvLisBCgoKDg0OGxAQGiwkICUuLDMvLCwuNzc0LC8yNCwsLiw0LCwsLCw0Ly80LCwvLywsLCwtNDctLCwsLCw0MCwsLP/AABEIASgAqgMBEQACEQEDEQH/xAAcAAEAAQUBAQAAAAAAAAAAAAAABQEDBAYHAgj/xABFEAACAgEDAQYCBgYHBgcBAAABAgADEQQSITEFBhMiQVEyYRQjQnGBkQcVFlJU0yQzYpKTlNFDY3OCobFTZHKDssHxNP/EABsBAQACAwEBAAAAAAAAAAAAAAABBAIDBQcG/8QANBEBAAIABAMDCgYDAQAAAAAAAAECAwQRIRIxQQUTURQVIjJTYXGRodFCUoHB4fAGcrHS/9oADAMBAAIRAxEAPwDuMBAQEBAQEBAQEBAQEBAQEBAQEBAQEBAQEBAQIfvRrLqqd2mVmsO4Kq1GzkVWMobHwguqDOD1xxncoRtvbl26zaHIViCF0tpOwXBS9Xl+sKoTuUbjnoOMQLV+s1uy4HfkBlRq9KVJxpqbN6q24jNhtULz7ckZgZFnaWq+uKo+UYqKjp3BZAzlGru2lWLVhTjBAbykpngMjtrWXVWbkFzJ4a5VKTYB9cosbCqSWCHIXJ6HAbBBCP1faOuSq1gGd1ISoLo3Ac/QxZvI3Eopuyvrj4cjO4A1naWobxtqmykM9VqLp3LLWLaRuXHLt4b2kqAT5RxkFWDzqdZrFpsqQWFwh8OxNM4yo0e5WG/dhjcrDaxJ5APUGBmJrLlu2CuwI9jkWDTMdxAoKrZ+5uVrfOcAFOSMbWClfaGrK1sa25FRdfDIcWMH8WtfKVIUhCCSAQxG/jkNg0uoFihl3YyR5lZTkEqfKwBHIMC9AQEBAQEBAQLWrv8ADrewgnapcgdTgZwPygQ6941UKLQfEIVhWitko7UqDluODqKwcH1PsQAyre3qV6lznG0LU7FslgCgUHcMoeny9xkC9vUMQA+dzBEwp8zFSw2n7XCsePaBa1HaGl0r3MQqsFay5kqJbCobCWKLknaCf/2BTWd4EVQawWbxaqWQqylQ+oWglgRxyzEZ67fxgVXvFSAzM4xgWIFVmZqTW9ivjHIK02kY/dx14gXW7epBxuYnIXC1u3mLbdvA67uMQPH7R6fYLPFwhXcHKsB/U+Pg5HDeF58HnAPtAyPpdVSBwMByzAKh3MQCzNtAyeFJz68dciA03a9VjitHyzB2XCnBVPD3ENjH+2r+/d8jAxr+8mnQOWZ/Ju3AVWEgKhsJwFz8Kk/hAs395a1tVDu2FbC7+FZlHR6V8y7fKuLw244AHMC4neGlVPiOMjeWCo5wqNaMkYyP6hx06r8xkPQ7w1GwVjxCcOzfVsNvhmnIIIzyNRWRxjBzAoneGosPONrJU9eEfcTYbsDkY58FsAc5BGORkJiAgICAgIFu+oOrI3wsCrDJHBGDyORAi27tacsX2vk4H9fbxgUgEDdgH+jU8j1TPqchkJ2LUCpCnytvTzv5TuZsDnhcueOnT2GAt19gUqnhAPszu2G2xlHOQqhmO1QeijgemIHrV9h02tczh/rU8K5RdYqshUrkorAbtpI3AZxjngYDxb3eoZ95V924WHF1ihmFotXcA2GAdQQDwMkdGOQx9b3bRlrSohAhXr4h+rRXVEUrYpCr4rYGSOTx6gMjS9jUjLAu2XFpPjOV8ZDywQNtUlgSwAAJzn1gV03YFFQC1oVAxtxY+QVq8INktnf4YC7uuB1gVfQUL4NPCkF2oUWFWyQ2/bggnh2yPn6YGA9absWmu3xkUhsMow77QrCsELXnaOKa+g+z8zAsfszp8MuxyGUoQb7T5WRkI+Ljy2MPy9oF5uw6S5codx3bs2OQQ/h7gVzgg+BXx/Z+ZyFs93aMsdrjcr1uBdaAyOzuQwDYbzXWEZ6bzjEBb3doZi5V9xJYsLrByfB9m/8ALU/3PmchQ93NOVZCjFWQUuptsIapTYQpBbkfXWfmP3RgJcQEBAQEBAQEBAQECO1Xa6KxqrDW2jrVXg7f+I5IWvg58xBI6AwLP6usv51Vg2/w1LMK/Tiyzh7fX91SDgqesCUppVFCIqqqjCqoAUAegA4Age4FjWaNLkKWqGU4OD1DDkMpHKsDyCOQYEb4tul4s3XU+loXN1Y/3iD+sUfvKN3TIPLwJWi9bFV0ZWVgGV1IZSp6EEcEQLkBAQEBAQEBAQEBAQECC7194voVRNdNuovYfU6WlGd2b3baDsQerH/qeIFdJTfqkV9QzUIwBOmr3JZ91t3DD08qbcYxuYQJbSaVKkFdSKijoqqAB+AgXoCAgICBE6jsxq2a3SEI7HdZS2RRaeuSBk1uf31HryHwMBidg97qNXqNRpFJTUUYNlLEZ2kDLKRwwBODj5e8DYYCAgICAgICAgWNfq1oqtusOErRrXPsigsT+QMDCs7bRSilX3WB2rQbCXVFViUO7D8OMAEnrxwcBVO3KzatRWwFrX06MVG021obCOCSPKrHJAHGOpAIScBAQEBAQEBA8hhkjIyOSM88/L8IFjUdn1WPXY9aM9ZzVYVG9DjB2v1GQSDjqCRAp2hrRSqsVZtzpUAuM7rGCgnJHGSIEa3eaoP4W1xbvenwm2BvFREs2Bi21nZLEZQDyCemDgL1XbyNcKNlgY2WUA+UjfWm8kgMSqkA4JGM4HBIyEtAQEBAQEC3ehZWAO0kEBsA4Pvg8GBAWd0qjTbR5RXY7Wmta8JXYwQB6F3ZpcFC4Kn4nZvWBfq7uqL0v3+ZbXvBVArtvrNZrd85avkNjjzIp9IE5Ajn7FqJJJuySScaq8DJ54AfA/CBT9R1e9/+b1H8yA/UdXvf/m9R/MgP1HV73/5vUfzID9R1e9/+b1H8yA/UdXvf/m9R/MgP1HV73/5vUfzIEV2j3E0uovrvt+kFq1K141dy4yck7w2/0H2scdIGyU1BFCjOAMDLFjj5sxJP4wLHaOiFyqpZl2uloK4zurYMAcg8ZAgR+o7t12V3VuzMLyzajcEbe7KihiCuAyLUiqRjGPU8wPadgILUtL2Epc+pUeUed6zWQWAyV2seM9cZziBLwEBAQEBAQOfd6n7VXVLXptXVVThn8V6FsZgXHl2bPiQNjqNwK4yc4lE7N27NSwIviuWbAHIUHgdW2gDcepxx6DpkwmGXAQEBAQEBAQEBAQND7RHaX001jXCugBNippansu3O/VmXFbYAX1+HdgDOJRLd9OrBfOcnqcdB8h7/AH/9ukhK7AQEBAQEC1qtQtaPY5wqgsx+QGYGgdr6+012at0JG0tSoUsQVJC4+YbofvPRpoxr3rMRWFnK4NcW3DafBsHcjt19VpanuXbYQcjBA4ZlyASTg7D+RHtnbSZmusozeDXBx7YdZ1iGyTJXICAgICAgICAgYvaetFFT2t0UcD3YnAX8SQPxgc97c1WoWptSiPZawV6dlRfBZuOgOOByP3SFM0YtsSLRwxsuZLBwsW8VxJ038ejdO7XaTX0Um5SlprRnQgghmQNjB59ePuI6qZuidY1V8ata4lq0nWInZMSWsgICAgIEB32cjScdDZUrn2U2L/8Ae384HM+1NBYLrPD1dVa58qfSHUgYHVQODLnleDXC4dPS+DmYuTzFsSbVnaeW6X7gtuvcnXU2sAAqrqWsIQ7t2AeM7vCI/wDTKFZ16rOXymYwNZxuXR1NTkAzNaVgICAgICAgICBA98NM1tNSK9aDxRv8R9uRsfAU+rbtpx7AwS0fXfo8se61xqdKoax3AywIBYkDp6Zly+cicLgrG/i5NuzrzabRMbtg7o9gNoiQ11Ls7Eko/OBs28H2+s/vylEaLmVwLYNeG067t2ElaICAgICBjdo6Nb6rKX+FwVPuPYj5g4I+YgcP7/WUaGxaNWurNloZrHpeoLtBADItiHIYH34OR6TDuImeJspjzTRNfor7A0zka7SPq9p31bL0rUhhgbh4ZIbAJ5z1x7xWkVbcfOWx68Mw68BM1ZWAgICAgICAgIEd292b9JoasEBuHrY9BYpypPy9D8iYHDO9j0VWtp9RqWotceJZnStYEDOwKEo+d3l64wQfXM09xOs21WMPMVpMaw3D9EnYC1b7qr1upsANdi1tXz9vKvzwAo+9z7TOleFOZzMY8xMRpo6pM1YgICAgICBqvfmjS2Io1FVNjJmwGytH2V/aJDe4BAHuM8bSRE2isbprSbzpWN2R3Gvos0lTaZNlZBCJgDaisVxheBznP354yJFbRaNYbMfAtgYk4ducNimTUQEBAQEBAQEBAQNE/SJ3W0eqZbtRQzWKhDWJ4u4Vc+lZG5gfhBz1PGOQmdI3IrNpiI5/39Gz93NPXXpqRSmxNihE2ldqYyq7SMjg+vOSc4OYjdM1ms8MpSEEBAQEBAQLNmlRs7q0OfiyoOeMc568CRMakTpyVo06IMIiqPQKoA/ISUzMzOsrsIICAgICAgICAgIFMQGIFYCAgICAgICAgIDMBAQEBAQEBAQEBAQEBAQEBAQEBAQEDUbtLetmt1NZdTXZYaa/CdvFDaakAYz5kDhzgD4ucjnIZGu1WqC2KviZXIZkp52KKyLK+CGZsuCoyeeMbeQJq77H86NtW4L4Z01g27TcVcWdLFIFJGAcHOSCdqhj1dq6wJXvrcsfDZsaV8YKUNYpxnGC92OPs4yCMMEnRq9QaL2K4sVsVkowVgQuCBs3qOSDlW2nPxgchgJ2nq2LeR0IFf1b6VmyrtR5xap25Gbwy9eAcKBlg9frLVjGamYZZWIqYMFW91NhUrhs1KrgKc5424YEAbX6sM+Q2xfD2bdMzM6tqrayx54IqWpjgHGSdp+GBldha/UWNV49ZXdQrv8AVsgW/am9WDj3ZsEE9CCBjLBPQEBAQEBAQEBAQEBAQEBAQECxqtUK/DyD53FYxj4jnrz04gX4CAgICAgICAgICAgICAgICAgICAgRvbXXTf8AHT/s0CSgICAgICAgICAgICAgICAgICAgICBrHfftkaU6DNbv4urroTaR/XMG2Bs9AfNyM4x0MDZ4CAgICAgICAgICAgICAgICAgIFDAZgY+r0iW+HvXPhuLU+Vi5wf8AqYGRmAzArAQEBAQEBAQEBAQEBAQEBAoYHJ/0h99bl1XgaS5kWrK2MuPNacZH3L0+/M52ZzNovw0nk+y7E7Gwb4He5ius25RPSP5at+2Wu/i7fzH+kr+U4vi7XmXIeyj6/c/bLXfxdv5j/SPKcXxPMuQ9lH1+5+2Wu/i7fzH+keU4vieZch7KPr9z9std/F2/mP8ASPKcXxPMuQ9lH1+7r/cft/6dpEcn6xPq7h/bA+L7iMH8SPSdPAxe8pr1fCdq5GcnmJpHqzvHw/jk2ObnOICAgICAgICAgICAgICBr3fbt76DpHsGPEb6ukf7w+uPYAE/hNOPi93TXq6HZeRnOZmMP8POfh/dnAWYkkkkk8kk5JJ9SfUzivTq1isaRyUhOsEJICBs36P+8H0LVqXOKrcVXew58r/8pP5EyxlsXgv7pcbtzIeVZeeH1q7x+8fr/wB0d5BnYecKwEBAQEBAQEBAQEBAQKEwOEfpC7wfTdWQhzVVmur2Jz5n/Ej8gJx8zi8d9uUPRewsh5Ll9bR6Vt5/aEd2BoarRc15YKnhksLAm1WsCMTlTnAbOB7esww61tEzPRZz+ZxsK1Iwuc8XTXlGsdY+a7d2Mq1JarM31gFq8D6iw/VMOpGQpJz03pMu6jSJjx3+HRrw8/ecScOYiPR26+lHrR79NdvhK9232ElV9VVZfzNaGLMGArrsZd+8ADO1GJX0I+eAvhRFoiPe15TtDEvg3xLxG0V0203mInTSZnbWYiJ683i/sqqptWWFjpWtd1BDhN1djoBuO05O1/T1BicOI1mfdoypnMbFjCisxE2m0W210msfGPD5TC4vd1WttrDPg1o2nDYDG6yoXLW/zAyhx6svHMRgxMzHyYz2naMOtpiOc8WnLSJ4ZmPdPOPdEtcml2YnZ2z9GHeD6VpfBc5towjE9Wq+w3zPGD93znVyuLx00nnDzzt7IeTZjjrHo23j49Y/duktOGQEBAQEBAQEBAQEBA039JneD6LpTUhxbfmtcdVr+23y4OB8z8pVzWLwU0jnLt9hZDynMcVvVrpM++ekOIzkvRNV6vUOquisQr4DqOjYOQD78zKJmNmu2HS1otaN45e79V79YWrlxac2Ab8MCSEOFDAexQEA+wMnit4tXk+Bb0eCNKz4ePPT49V3W6vUIz12WtlvrHG8MCbUVicjgllK5k2m1ZmJn+ywwcHLXit6VjbaNtNOGf26Ldfa1ygKtrgABAM8bVOQv3AnOPcyOO3SWdsnl5trNI15/Pq9WX3qtVxsbBd7Kn35bxV27m9w3w8n5RrbadWNaYFrWw4rGukRO3SddI/6xtTUw2u/+0Hihsg5BdlJOOh3KZFonnLdhXpOtafhnT9dvuke6vbR0OqrvGSo8lqj7VTfEP8AsR8wJng4k4d4sq9o5OM5l7YXXp7p6fZ9Caa4WKroQysAysOhUjII/CdqJiY1h5has1tNbc4XZKCAgICAgICAgICAgcw/TD2Kx8PWrkhQKbRnhQT5WA9BkkH7xKGdw52vD63/ABjOxW1stbrvHx6x8mo6DvCldVVbo7hFRdpI27luss3LknBAtABx9kStTGrWNJdnH7NxMTEtesxGszOvX1axpy5axvv1lip2uvjeIyuR4Io8RSFu3BQPFz+9xjr04z6zHvI4t/DT+W22Rv3PBWY14uLSfV/1+Ef2F4duJtOReG2/GHUNnxLn2E45Qi/B46oDj0E97GjV5uvxbcOnhpPhWNfj6O3xndW7t5CjKqPypQgkbWDaeqnzj+wat6/NvTGSnFjw/umn8pp2diReLWmOevXWNLTbb466T8HjQdtpWlKFbPIGRwrrsOfFxaoIP1g8b148o/CKYkRpzZZjIXve8xMb6aaxOv4dazpPqzw/X55C940yNwtPmZmOUDFvFosU8ADP1GDx9v5c599Xw8Wmey8TTSs15R4+Fonnr+b6KJ29UA4KWndXZV8SjixtSfxx9JH9z58O+r4f3f7k9mY229dpievSKf8An6sHtK99dqx4YdjYVrqRjkjOBjqcDJJ/Ema7a4ltI6ruXpXJZbW+kaazOn95u893+zRpdNTpwxbw0Clj6nqTz6ZJwPadjDpwVirzfN5icxjWxZjTWUjM1cgICAgICAgICAgIGNr9Gt9b1WDKOpRh8iMfnItWLRMSzwsS2FeL0neN4fPHb3ZTaPUW6d+qHytjhkPKsPvGJw8Sk0tNZepZHNVzWBXFr1+k9YR8wWyAgICAgdM/RH3eyW11g6Zr0+ffo7j/AOI/5pfyWF+Of0fHf5Ln+WVpPvt+0fu6mJ0XyCsBAQEBAQEBAQEBAQEDQP0r93/GoGrrX6ykfWY9aM5P90nP3FpTzmFxV446Po/8d7Q7nG7i3q35f7fzy+Tj05b70gICAgZ/YfZT6vUVaevq7YJ/dTqzH7hkzPDpN7RWFTO5uuVwLYtun1npD6I7P0KUVV01jCIoRR8gPU+p+c7laxWIiHl2Li2xcScS/OZ1lkyWsgICAgICAgICAgICAgeLEBBBAIIwQehB9DGhE6bw+f8Avn2CdDq3qAPhn6ylves+mfcHI/D5zi4+H3d9HpvZOejOZeLz60bT8f5QU0umQEBA6/8Aon7v+FQdXYPPcMV+60Z6/wDMRn7gJ1MnhcNeKer4P/I8/wB9jdxSfRrz98/x93QZcfNkBAQEBAQEBAQEBAQEBAx9frForax84GAABlmYnCoo9WJIAHuYGFd2TXqkrOt09LOATtI3hN3VQx68BQT6kTG9K29aNW/AzONga91aa6+Cx+yGi/g6P8MTX3GH+WFjzpnPa2+Z+yGi/g6P8MR3GH+WDzpnPa2+Z+yGi/g6P8MR3GH+WDzpnPa2+ah7oaL+Do/wxJ7jD/LCPOmc9rb5s2jVbLjpmUKNgfTkdGRcK649GUkH7nX2ONqlM67ykIQQEBAQEBAQEBAQEBAQPFtgVSzEBQCzMTgBQMkknoIEV2fWdS66qxSEXP0SthghSMG51PR2BIAPKqccFmACYgICAgIGD2vojcg2ELajC2hyMhbQCBn+yQSrY6qzCBc7M1ovrWwAqeVes/ElinDIceoIIyOD1HBgZUBAQEBAQEBAQEBAQECFf+mWbR//ADVNh/a+9T8Of/DRhz7sMdFYME1AQEBAQEBAh9X/AEa8Xj+quK16j+zbwtd33Hitv/bPAUwJiAgICAgICAgICAgIGq96NRq7dRp9JolwnNmu1DFlVaGBUVo4GTYcsfLyNqnIyDA2XTULWioihVUBFVRgBQMAAegAgXYCAgICAgIFrU0LYj1uoZWBR1IyCpGCCPYgwNe7u94FbVX9mOXN+nQPvdWU2UFsK/mHmIBQMw4JyR1gbNAQEBAQEBAQEBAQAEBAQEBAQEBAQEDEu7Pra6u8qPFrDKlg4bYw8yE+qkgHHuoMDKzArAQEBAQKGBoHZPeGys3PZYSgF/g733rYU1libwcZTwqghZRnKsG9CYGYO91ocqV0rhUSwmq2xi9b/SMWVgKSVA04Y4DcFsFsAsFaO97sCf6OAiWvY24nhLAisArEBSHVs7iMDqAcgA73F6381KFarHZSzbyFFwNleAw2q1QBzkDcfNwAwU7F70WMKqyPEYOtbMxXxLQ2qvoZ69mE+rWlbGA3eVuvRmDdICAgICAgICAgebMYORkYORjOR7Y9YGg9n9kahE0VL12GrT3V2UAtklXqY4tHoKWZkGc5BU9RAktI+usNAey+sNtNp8GkOlngubK+UZdgsFYDc53NyRggK92X1u+pdQbgi1ICr0od2aa9zPcCCLBaLF24OVwcfagbbAQEBAtam9a13OwUZAyT9okAAe5JIAHuYET2P2hRayXKQtuorQ7TYSSqBmVQM7cgMx49CTAp+0IB81LqpvbSLZuUr44JVQ3OQGYAA4PLDOIHjsftmrVtValbBvDsWzeQr07TUzVuueCd9bAjgrg5IIyEh2N2mmqq8VAwG50KuNrAoxXlT0zgMPkwMDPgICAgICAgICBb1F61o9jnCopd29lUZJ/IQIxu3lDJWarw7EDb4W7aGYKrttJ8hLdRnGGzjacBHL3q/olVjAC+ykMvkPheOdG2pxjduCYrfqfTGehIZVvemtPKyWlx4Q2ooOWtdEXaC3A32oPNjrnpzAnEbIBwR8j1geoCAgYfamgF6Bd71lXS1LE27gyMCOGBBBwQcjoT98CP7K7tJprBYt1zeUAo4qwzhdgclawwO0AYBC+UHGeYFxO765y1trAXNqlrOwKLmJIPCgkKTkAk8gE5wIHj9mauCGsD+ANG9gK5spBQ+ddu0thCMgDh2+WAy+z+yUotvsrJAuKu1QCisWKgTeoAzkqqg5J+EdIEhAQEBAQEBAQEDzYgYFWAIIIYEZBB4II9RAjKe7unQ1FayDXnYfFsJwccMxbLgbVwGyBtXGMCB4PdjSkIPCOEUVoPFswFFb1DHm6+Ha6564OPQQPR7t6bIbwjkFWB8Wz4lZHB+L96tW+8Z9TAloCAgICAgICAgICAgICAgICAgICAgICAgIH/2Q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39552" y="645333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Fonte: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diagnosticolaboratorial.com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3800" b="1" dirty="0" smtClean="0">
                <a:latin typeface="Arial" pitchFamily="34" charset="0"/>
                <a:cs typeface="Arial" pitchFamily="34" charset="0"/>
              </a:rPr>
              <a:t>Metodologia</a:t>
            </a:r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sz="3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11560" y="2053297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Para avaliar a técnica de coloração RPA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foci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e Rad51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foci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→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etapa foi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realizada após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permeabilização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em metanol.</a:t>
            </a: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644574" y="1844824"/>
            <a:ext cx="774385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1°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Fixadas → formaldeído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4% por 20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min;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2°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Permeabilizaram com metanol por 5 min;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3°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Bloqueadas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→ 8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% de BSA por 1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h;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4°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Anticorpos primários por 1 h.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    Anticorpos secundários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donkey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anti-rabbit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lgG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e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donkey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anti-mouse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lgG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) por 30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min; 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611560" y="1475492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Imunodetecção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62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611560" y="2073042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Identificar sequências específicas de DNA ligadas a proteínas de interesse.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4" descr="http://images.slideplayer.com.br/5/1601281/slides/slide_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3" t="42131" r="6132" b="31881"/>
          <a:stretch/>
        </p:blipFill>
        <p:spPr bwMode="auto">
          <a:xfrm>
            <a:off x="676037" y="3180502"/>
            <a:ext cx="7784395" cy="330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0" descr="data:image/jpeg;base64,/9j/4AAQSkZJRgABAQAAAQABAAD/2wCEAAkGBxMTERUUExIVFRUXFhgUGBgUGBgYFRkYFxIYGBUVFhcYHCggGBolGxUYITEhJSkrLi4uFyAzODUsNzQtLisBCgoKDg0OGxAQGy0kICY3LSwsNC4sLDQ3LSwsLi8sLDQsLCwtNyw0LSwsLCwsNCw1LCwsLCw0LCwsLC0sLCwsLP/AABEIALsBDQMBIgACEQEDEQH/xAAbAAEAAgMBAQAAAAAAAAAAAAAABQcDBAYCAf/EAEgQAAIBAgMFBAUJBAkCBwAAAAECAAMRBBIhBQYTMUEiUWFxBzKBkbIUIzM0UnJzsbMkQqHBFRZDU2KS0dLwY8M1RIKDoqO0/8QAGQEBAAMBAQAAAAAAAAAAAAAAAAIDBAEF/8QAKxEBAQACAQMDAQgDAQAAAAAAAAECEQMSITEEQXEyIlFhcoGRocETFOEF/9oADAMBAAIRAxEAPwC8YiICIiAiIgIiICIiAiIgIiICIiAiIgIiICJyhxeMucpql87ZleiOAgDtlCMArOGW2oZuQuVPZPyrt3G3cJhDpcjMlT92lXYrcGzZmpUgGHLjC4uLEOsichS3mxD1CtOkrhagViq1DlOdwaTFb62UHieqOom1gtqYs0atR6ZD8SmFThVPm1ZKfF7I7VbIzP2l0bLpYQOlicsm08eB9AHuzMAVZSFC1mCE3tcmnTUMbW4gJzdfFXbOO1KYcMACbmlVQvanXfRGOZNaNNLG5vWDcrAh1kTmKm2sWGAGGLDiBTZKgNi7KVBPZOUBWNW+UhrAEieKe18cy3FBRbq1KqM10U6IWBWzFk19bJcWBEDqonN0Np4upTxV6HCZFbhdlySc1QKNVIc5VRrqD69iDbWT3fq1moKa4s+Z+ehyCqwpFhlWzGmEJGUak6DlAkYiICIiAiIgIiICIiAiIgIiICIiAiIgIiICIiAiIgIiIHwCeatQKpZjYKCST0AFyZ7mjt36rX/BqfpmBydfevFVKZrUEpJSBsoqqzOw7zlYBfLXzklunvQ2IY06yKtS2YFL5GtzFjqp15XPWcrhWcbO5f8ALzJ6O2Y4ntdAfhMMuOeXXO6zoiIaiIiAiIgIiICIiAiR7bbw4qtSNUCorKrKb9ktSaqtzawBSm5zcuyRe+k9ttjDixOIogEAi9RNQxIUjXUEg28jA3Ymi+2KAy/PIc2TKFYMSHqCmjALclS7AX5azegIiICIiAiIgIiICIiAiIgIiICIiAmjtz6tX/Bqfpmb00du/Va/4NT9MwVwFKqv9H+sPeI9Hjg4nQg6Hl90zRXCuNnWt/Ed8y+jOky4rUWup7vsmGLCTrxWtERDaREQEREBERAw4vErTQu5sosNASbswVQAASSSQABqSZFU96cOWZTxFKsFAalVBbMlNrqMt7DjJmv6v71pLYnDrUUq4up6eRuCD0IIBBHIia1PY9BSpFJQVvbTlcID7xTT/KIHL7UbZ1V+I7VsxZ37FOvmGfCLSKsop3CmmUYBhqbERWobOYZGq1GL1GS+VrvUrLi6bEEU7EE1sRqvZBA5cju47F7Pw5NPh5mWxZaas5XsgDOeQ7IUAE3AAtpafdjVNnYklaSrmvmKMGRtCx0B5rd2JAuLuSdTDnVN6R7nZ/ESpxa5JqcZVWnVZSxxCVQwtSJys9dACDZswtc3nQ0d5MO4qGm5qGnTNVgisWKhc3YuO0eQsOpAmelsTDrbLSUWII8LMjKB3AGlTsOQyC094bZNGmCEpqAVyED1ctrWA5AHrbn1h182PtNMRT4icszJzVtUYqbMhKkacwZvTDhcMtNcqCwuT1OpNySTqSSSST3zNAREQERECNxm2Fpuy8Ko4RczsgXKl1ZgGuwJNl6A2uL2ExrvHhiB2zcrmtkqZh2ioBULcG6NpzsjHkCZnxmx6NV87oSbAHtOFYC+XMgIViMxIJBIOotIna7bPoswqnK7BSRTNU1AFL5W+aOZPpKguLXDEaiC3Tf/AKyYXMV4wvr0bKbBzo1rH6N7WOuRrXsZ6G8OHNwKlyACQFctcvky5Qt8+bTJ61+kjdl09nYkFaOVrC+UF0YD53UKbEWOIqajln8Bbf8A6tYa4PDNwCARUqBheoKjMGzXDlxcv6x6kwS7ff6y4X++W1s2azcPLkz5uJbLbLY3v1HeJmwW26FVwlOoGbKWtZgQAxXtXHZN1YWNjoZjO72GyZOCuTLky65ctgMtr2tYAWnrC7DoU3V1Q5lBClndrZiSx7TG5OY6nW2nKBr0d6MMyK2crmXMFZWzAWQ6gA/3iAHkSwAJJEYnerCoATVFiEbuGV6lNM12sNGqpccxmGnKe03awoXLwrjLl1eoSFvTICktdQDRpkWtly6W1ng7qYO5JohrqFOZnYEA0zqC1j9DTuTqcuvWBMq1xfv79D7jyn2eaaBQAL2AAFySdO8nUnxM9QE0tt/Vq34VT4DN2Y69RVVmawUAlr8rAXN/ZAruop+Qe6YdwAfla/db4ZF7UwpqK1XDo9Ojc2VyWPmALZR4Xbzk/wCjOtRDMppsKxX6RjcMBqVUWGTvtre3PSd0x4Y/biw4nmrUCgsxAUAkkmwAAuSSeQmDCbQpVfo6iPz9VgeVr8vMe8TjY2YiICJ4pVQwBUgg8iNRPcBERAREQKw2DVHCxLG5Yu5JPMkkkmaW61cNi6VtCHXXwJsR7QSPbJLYVMcCvoPWf8zI3dRAMXT0/fX4xHZh7dUW5ERDcROT2jvRWo4l0NEGktUorgNqq7P+UOGPJTnKWbkVz6XW591N7XyF1w2YAsNKmhyJXdmQ5O0hXDnK2mbiJygdTE5Wtva3EWkKQDmpTptdi1r4tKNSwyi65SxV+8C45zqoCIiAlabIqBnxjtqxq1Lk87B2AHkAAPYJZcrjYtMWxWn9pV+NoU83sh93a4OLpZdGFVdR3FwrD2qSPbLflP7t0wMXTsP7RPjEuCEfT/SREQ0EREBERATS239WrfhVPgM3Zo7d+rV/wan6ZgrjqFhgjrPO4w+eHt+BpDjFv/RxObXyHf5Tb9GVdmqm5vr4fYadZMN9UWDtukjYastRiiGm4ZhqVBUgkCxuR3WN+4zk8XUw9SozV61TioQFb5MwK8Q4cBaK5GbMSyKUa7Xc3GWwHWbbdVw1ZmUOopuSpNgQFOhPQePScxSfK12wYNPjsA+Y5iaVR71NXYs18LRa7WuT11M41oupgcEtPs1yzsrLStRq27QdexZHYUnbGoLi4a6gZowmBwgUO+JAJuQKdKqaR4ld6q0qYsBVojiZWQDzK8pu4TaOGUoDhbMQjLqQEBamyXzE5KamghNjZAg0tMFLG4VqSK2DyqVpK4LkIqvh2Yga9hCQAToHFybwOh2ftjC4ektEVCclkstGp9oqCqqh+bLAqGHZ0sCZvYHeDD1n4dOqGfJxMtmDZcqNyIGoFWnccxnF7Tm6e0KCnOcIVDNoSSeyKTVh17CioNALr2iQNTOg2HhKBprWp0uHxKa6XOgKKLWvYNZVBI1OQdwgeMLvErsi8GqueoaWvDIDqpZl7NQ5rWIOXNlKkG1jJqRmE2DQpFCiMvDXInzlQhU07ABa2XQdnloJJwERECp9jV24GJ7R0Z7e8yO3KrscZTBN+2vxCdDslB8mraDm35mRG69vldHQfSL8Qhh6p1Rae1a1RKRakuZ7qNQWspdQ75QQWyqWbKDc5bDnIOhi9oZvUQh2uM1MrkC0qZKm1U+sxcDXs9c06iIbnK/0htErdaVMWB1ak4zfNk+pxgUs4Kak30IsDPp2pj831dcvFUHsNfIXqBlU57Mcq0m4hsvzhB1FpLbZxFVMppqMmpqNzZVFtQOvXoeXKcvtfexhUVcNWzliqgMg1ZjYAdkcyRJY4XLwjcpPKQo7Q2iwX5qmnLNmpObEmiGUDii4QvV7XJuHpYanZwGPxbrW41HhgUyU4Sk1Q1jYLn7FRjoQOQOhkpsapWakDXULU1uF7r6E2JsbeP8ApN6RSctsevijWpCo1bLlZnz01CatVyUQQgbOoKXc2ByLYHMxHUxEBKt2ViG/bNeVSrbQfbaWlK62ZSXLiuyNalXp/jaFPNfDmN1MSxxlIE/2idB9sS7JTe7yKMVRsoHzqch/1BLkhz093iw4rFJTALsFBNhfqe4DmTp/CauL21QpW4jlb66o/wDtmpvViKaJT4lPPmqBVJbIFbKxzFh4A6dZx286P2Q2MWrYC/0Q8x2eUsww6k8s9LEwWNp1VzU3Dre1x0Pce46j3zYkBuZWpNQJpUxTAcggMXBOVe1mOp0IHsk/IWauk5dwiInHSaO3B+zV/wAGp+mZvTS239WrfhVP0zBVZthHGzrW18x3zZ9GVIrWNxz/ANjTJWxC/wBH3zDp+c+ejusDiAAb6H4Whiwt68Vi7RDmk4QBnymwaxBNuRB0Pt0kDl2iL5MmpJAqBeyFw/YXst+9VAvYmwJt3zpp8Y6G2phtc4W2la4FPrZXC6/PKEzlW0PDLE5dMy6dx8VH2gTY0lKZb6ilnBFbs9nPlL5LHmFFtLnQecTvC1OmeM60a9rinl0sSQDre4uCLg20mPdbbuKxDglEahdgagBWxA0tdu1rYWA6yfRdbR65vTO7bSAJtSJv6q2Fhx2Bylm1PCCkZurG/cJXYzVir8Ya5xboPoqee19cvF4gHgBzFpIxIJEREBERArDbtZ8G1SihpVFYk2W5qIG1AqC+h19uhmPcHCcauHZ6a8M5+HrxSRyIHLLe1zr3dZv7EwqtTrswuWZiSbkkkkkyP3XwijFIQLEVFsbnqwBHtBI9sl7Mk11RakREi1oDezDMVSqrJakSzLUbKjA21zHQMCNL/aOolfbZ3ibEVsop0xc2u7cNPNmY2nYb/YpFfDLUfKhZ2I6FlC2PsDN75we9WKotVzowK2AuLgflLcOTDHtllJfmF9Nz8k6sOPKz8Jbv9otndzBNRw6I7Bm1Jy3yi5vZSeYEk5xO7W3lo4Gg1mqU81QFlIuiU0Z2NmIzBQpFhrbkDOgwO3kq1FRadTtKzhjky5Fy2c2ckBs4sLX53Aldu6dNx7Wav3X2S0SI2nvNg8O/Dr4mnTewbK7WNjex8tD7py9f0vbNp12o1XZQLEVVXiUXUi4Kmndr94Kix7+c4O/la7drPgnqplR1qMzqQ13Ack9pB2hbUXtY259J3exttYfFU+Jh6yVU70N7eBHMe2cXs3CK7Yl37TM73J1OjEDysAB7BOxVy+yL3IwRxGIV7oq02FQgsOIcrXFqfrWvbU2HnLXlT7uYQLi0K3BFRbEHoXAI9oJHtlsRXOHXShN7cYKeHsaa1DUYU1VxdLm7ZmHUAKT525c5Vu8ezTSqIWOe/as3q/dtfUS096NjPiUprTqikUqB7lc9xkZctrj7V7+E53aW4uIrWz4xSQLA8G1vcwncebo7dNvxr+60z005Ju8mOPz1f1jU7uVtAVsKtqS0ihyFUFk0AN1HQEN778+cn5BbpbCfCUmpvWFUl82YLksMqi1rm/Ln4ydkbd94jcem63L+M3/cl/giRu19vYbClRiK6Ui98uc2zZbZreWYe+cttf0r7Pw9VEaoXRwSKtG1RVI5q4BzKdRyBveHHdzR24P2av8AhVP0zNPd7evB40XwuIWpbmBdWHmrAEe6bm3Pq1f8Gp+mYKrepgSNnWuP+GffRpQK4rnzB+EzF8oc7OJJN/Lxnv0ZOxxWvcfhMMeG+qLXnxxcHW2nPu8Z9nis1lJHQE/whsVttPazYSm2HqolSpfVlcsW7mNgSp8G11685n9HdOpVqmsAqU1uCA4Z2JBADIPVHXtdw06yIXHYdsIwNUGo3aN/WJJuSTbmTeYvR7i0XGoBUsTmUi+hGRjY/wDqCn2S68vHcbJlN/MP9T1GN3ePLX5b2+ey4Ymq20KQdqZqKHVRUZSQCEN+1r00Os9rjaRDEVEIUBmIYWUEXBY30BGt5SM8TQG2aBJAqqSrIpANzerk4drcweKnaGna585vwERECtNjY8cCvoeyWHToTNHc3Gh8SosfWU9PtiedlfQYn7z/AJmae4B/a181+MQxyfai54iIbHHb9VgtfCArfMao6f8AT75wu/uIVcQAFsMoOlgPdO339oM1fB2HI1Sf/rnC+kLDN8pBt+6Oomjinjspzys3qrG3GpU6uCplqamzZlzKDZhazC/I+M6KjhUUkqiqSSSVUAktbMTbmTYX8hID0eoVwNMHnc/ynSynP6qtx8EiP6sYPjNXbDUnrMcxqVFFSpe1hlZ7lQBoALADSS8SLr4BK62Vjh+1c+zUqDkOjtLGlU7N/wDOfiVfjaFXLPDHurjg+KUa+up5D+8EtqUpuP8AXE+8vxiXXDnB9L4TIKnvRTNA1sj5QL27N/ztJ1uUqDZVRjsl7sb5R1PcJZhJfKeds8O52HvpSxNUU0p1FJ6tltyv0J7p08pH0ZOfl9PU/vdf8Bl3Ry4zG6hx22dyRW0N3MLXqirXoJWdRlXijOqi9+yjXVTfqBc2HcJKxK03ilTVQAoCgcgBYDyAmttr6vW/CqfAZuTQ299Vr/g1P0zEK4fEDLgCTqPDnMXo7rBsQLA6A87fZMjMR/4T7vzmL0TfXD90/CZpuOPTbpiw4pM5drkmPE+o33T+UyT4RMzarTZ9BThOJlGYDuFo3TtUxKXVQbt6nZP0bdRrOkrbqkI1OjVC025K6klfAMCLjwI9sy7u7qrhmztUNR7EDTKq30JAuSTa4vfrylcy5d6t7PF4vQZ48uN+7zd+f5bGM3ZpVHDlnWwTKqZAqtTDhHF1JJAqNoSVPUGexu7TyOuepd2zFwwVs3DppeygLypLzWw1taTESx7TnsLujRQgipVNmRwCUtmQ0iG0QHXgICL256A6zoYiAiIgV1swD5PW0+1/ORW6J/aU++vxiZdls/yfEetze3PvPKRW5Tt8spXzWzrzv9oQwyfai6oiIbnLb4H57C/+5/25xe/w+eX7olk7c2OMQF7WR0N1a1+fMEdQbDu5Cc1tfcuviKgLVqaqBa4DMfdp+c08XJjJNqOTDK26TO4x/ZF8z+QnQTS2Rs5MPRWklyF6nmSTck+2bsoyu7auxmpIRESLpK82dTXJieyPXqX0H22lhyrtnV3tjNTpUq2/ztCnmm9NLdZQMVTsAO2vT/GJb0pHdKuxxlIEn6RPjEu6HPTzWLy/KVngMGg2aygaZR1PdLNYSuMI2XB1Kb9l0GVlPMEDlL+H3/R3l9v1Qno5w6jGqQNRfv8AsmW2+MUcw/8Ala3vtKs9HdJjjRlFwtyx6KMrAX8zYS2459dZxb6Wk2008fd/rNavtK/qEj3W90lpir4dXtm1A6XNvaOshjljL4Syxys8oyjtCoTYDMfAfmb2HtmbaeY4WtnAB4VTQG+nDPOSCIALAADuHKYdo0S9Gog5sjKPMqQPznMspb2mjHGyd7tXmNwy/wBHEBRbSafovpAYm4HQ/CZu4quBgnR7q6mxVtCD4iYvRhhnNcuFPDUG7fukkWCg9TqT4W8pqy+iqMfqiz5rV8aq9bnuH/NJ7xVZVXtdenU+UhUpl2si27+dlHeT3+Ez8eEve+F3JnZ2nlnfFvUYIDlzG2nO3U38v5SYUWFpH7LwpUszDW+UeQOp9p/ISRnOSzep4d4pdbvkiIlawiIgIiDArHZeNBw9cZeRYc/EyI3OxObF0hb99fiEmdl4ZBRrA6Fi2l+epmhuts7h4qmSpBzr1/xjxk/8eXnV/Z5U9TwXOYzOb+Z9624kK+9GGFQpmYlWZXIpvZCt9X7Oi9lu36unPlJLZ2LFajTqqCBURagDWuA6hgDbS+sg9VsREQEREBERASttnY0WxQsey9QdPttLJld7O2YR8pujgu9Qi4Ot3blp4xrajnuM1tze6+JBxdIWP0qfqCXRKj3c2JUTFU2NKoLVENyptbOPCW5O2ac9NZcbomvisBSqfSUqb/fVW/MTYicaGLD4ZKYyoiovcgCj3CZYiAiIgInirVVeZAmhW2oL2QEny/IDUyWOFy8I5ZzHy3a1JDq6qbfaANvfNLE7SC6IPAd3kB1mMYWrU1c5R46n2AaCb2GwaJyGvedT7+nsk9Y4+e6G8svHZoUcC9Q5qhIH/wAj/tH8fKSlGkFFlFhPcSGWdy8pY4THwRESKZERAREQERECutki9CsSO0pYa8wQT7po7tVScRTuSTnW19eTgn+AJ9k77GbAo1CzWZC3rFGK5vEjlfxtefNlbu4fDnNTTt8szEs1vC+g9lpV08m/Pb5eRP8AzdcuOWp2u/Hfztk/oHD3zcJb3v172Nufq3duzy7R0m9h6KoqogCqoCqByAAsAPCwmSJa9ciIgIiICIiAnl2AFyQB4z1IHfhrYGoR9ql/+ineNyeUOXK4YXKe0tTHHX7S+8T0lUHkQfI3lebaOShTZNCbXPs8ZKbgNc1O+wv79P5zn+Tjt1N7+P8ArzvT+t5uTlmGeMk/DK32/LHZxNZ8SelNz7gPzmM1ax5Uwv3mB/KTmL0rlG7MdSsq8yBNM4Wq3rVAPBR/PSeqey0HPM3mf5C07rGea5vK+I+VdqKNFBY/85Dn/CY89d+S5B46f6n+AkhSpKuiqB5C09x1SeI50W+ajqeyxzdi3loPfz/jN2jRVRZVA8v598yROXK3ylMZPBERIpEREBERAREQEREBERAREQEREBERAREQEREBMWJoLURkcBlYWIPIgzLEDnMXuhTcBTWrBByW6G3gCUJ995K7I2TSw6Zaa2ubkk3Zj4n+XKb0SMxk8K8eHDG7xnciIklhERAREQEREBERATVxCG5ILai2moHKbUQI4IQRfiEEA9TbW9tfKfagNyRxBcclHIm/jJCIEf2hfWodLchp4jXnPIUhedQefO3vklEDSwgbMLl+XJgLdP46zdiIH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2" descr="data:image/jpeg;base64,/9j/4AAQSkZJRgABAQAAAQABAAD/2wCEAAkGBxMTERUUExIVFRUXFhgUGBgUGBgYFRkYFxIYGBUVFhcYHCggGBolGxUYITEhJSkrLi4uFyAzODUsNzQtLisBCgoKDg0OGxAQGy0kICY3LSwsNC4sLDQ3LSwsLi8sLDQsLCwtNyw0LSwsLCwsNCw1LCwsLCw0LCwsLC0sLCwsLP/AABEIALsBDQMBIgACEQEDEQH/xAAbAAEAAgMBAQAAAAAAAAAAAAAABQcDBAYCAf/EAEgQAAIBAgMFBAUJBAkCBwAAAAECAAMRBBIhBQYTMUEiUWFxBzKBkbIUIzM0UnJzsbMkQqHBFRZDU2KS0dLwY8M1RIKDoqO0/8QAGQEBAAMBAQAAAAAAAAAAAAAAAAIDBAEF/8QAKxEBAQACAQMDAQgDAQAAAAAAAAECEQMSITEEQXEyIlFhcoGRocETFOEF/9oADAMBAAIRAxEAPwC8YiICIiAiIgIiICIiAiIgIiICIiAiIgIiICJyhxeMucpql87ZleiOAgDtlCMArOGW2oZuQuVPZPyrt3G3cJhDpcjMlT92lXYrcGzZmpUgGHLjC4uLEOsichS3mxD1CtOkrhagViq1DlOdwaTFb62UHieqOom1gtqYs0atR6ZD8SmFThVPm1ZKfF7I7VbIzP2l0bLpYQOlicsm08eB9AHuzMAVZSFC1mCE3tcmnTUMbW4gJzdfFXbOO1KYcMACbmlVQvanXfRGOZNaNNLG5vWDcrAh1kTmKm2sWGAGGLDiBTZKgNi7KVBPZOUBWNW+UhrAEieKe18cy3FBRbq1KqM10U6IWBWzFk19bJcWBEDqonN0Np4upTxV6HCZFbhdlySc1QKNVIc5VRrqD69iDbWT3fq1moKa4s+Z+ehyCqwpFhlWzGmEJGUak6DlAkYiICIiAiIgIiICIiAiIgIiICIiAiIgIiICIiAiIgIiIHwCeatQKpZjYKCST0AFyZ7mjt36rX/BqfpmBydfevFVKZrUEpJSBsoqqzOw7zlYBfLXzklunvQ2IY06yKtS2YFL5GtzFjqp15XPWcrhWcbO5f8ALzJ6O2Y4ntdAfhMMuOeXXO6zoiIaiIiAiIgIiICIiAiR7bbw4qtSNUCorKrKb9ktSaqtzawBSm5zcuyRe+k9ttjDixOIogEAi9RNQxIUjXUEg28jA3Ymi+2KAy/PIc2TKFYMSHqCmjALclS7AX5azegIiICIiAiIgIiICIiAiIgIiICIiAmjtz6tX/Bqfpmb00du/Va/4NT9MwVwFKqv9H+sPeI9Hjg4nQg6Hl90zRXCuNnWt/Ed8y+jOky4rUWup7vsmGLCTrxWtERDaREQEREBERAw4vErTQu5sosNASbswVQAASSSQABqSZFU96cOWZTxFKsFAalVBbMlNrqMt7DjJmv6v71pLYnDrUUq4up6eRuCD0IIBBHIia1PY9BSpFJQVvbTlcID7xTT/KIHL7UbZ1V+I7VsxZ37FOvmGfCLSKsop3CmmUYBhqbERWobOYZGq1GL1GS+VrvUrLi6bEEU7EE1sRqvZBA5cju47F7Pw5NPh5mWxZaas5XsgDOeQ7IUAE3AAtpafdjVNnYklaSrmvmKMGRtCx0B5rd2JAuLuSdTDnVN6R7nZ/ESpxa5JqcZVWnVZSxxCVQwtSJys9dACDZswtc3nQ0d5MO4qGm5qGnTNVgisWKhc3YuO0eQsOpAmelsTDrbLSUWII8LMjKB3AGlTsOQyC094bZNGmCEpqAVyED1ctrWA5AHrbn1h182PtNMRT4icszJzVtUYqbMhKkacwZvTDhcMtNcqCwuT1OpNySTqSSSST3zNAREQERECNxm2Fpuy8Ko4RczsgXKl1ZgGuwJNl6A2uL2ExrvHhiB2zcrmtkqZh2ioBULcG6NpzsjHkCZnxmx6NV87oSbAHtOFYC+XMgIViMxIJBIOotIna7bPoswqnK7BSRTNU1AFL5W+aOZPpKguLXDEaiC3Tf/AKyYXMV4wvr0bKbBzo1rH6N7WOuRrXsZ6G8OHNwKlyACQFctcvky5Qt8+bTJ61+kjdl09nYkFaOVrC+UF0YD53UKbEWOIqajln8Bbf8A6tYa4PDNwCARUqBheoKjMGzXDlxcv6x6kwS7ff6y4X++W1s2azcPLkz5uJbLbLY3v1HeJmwW26FVwlOoGbKWtZgQAxXtXHZN1YWNjoZjO72GyZOCuTLky65ctgMtr2tYAWnrC7DoU3V1Q5lBClndrZiSx7TG5OY6nW2nKBr0d6MMyK2crmXMFZWzAWQ6gA/3iAHkSwAJJEYnerCoATVFiEbuGV6lNM12sNGqpccxmGnKe03awoXLwrjLl1eoSFvTICktdQDRpkWtly6W1ng7qYO5JohrqFOZnYEA0zqC1j9DTuTqcuvWBMq1xfv79D7jyn2eaaBQAL2AAFySdO8nUnxM9QE0tt/Vq34VT4DN2Y69RVVmawUAlr8rAXN/ZAruop+Qe6YdwAfla/db4ZF7UwpqK1XDo9Ojc2VyWPmALZR4Xbzk/wCjOtRDMppsKxX6RjcMBqVUWGTvtre3PSd0x4Y/biw4nmrUCgsxAUAkkmwAAuSSeQmDCbQpVfo6iPz9VgeVr8vMe8TjY2YiICJ4pVQwBUgg8iNRPcBERAREQKw2DVHCxLG5Yu5JPMkkkmaW61cNi6VtCHXXwJsR7QSPbJLYVMcCvoPWf8zI3dRAMXT0/fX4xHZh7dUW5ERDcROT2jvRWo4l0NEGktUorgNqq7P+UOGPJTnKWbkVz6XW591N7XyF1w2YAsNKmhyJXdmQ5O0hXDnK2mbiJygdTE5Wtva3EWkKQDmpTptdi1r4tKNSwyi65SxV+8C45zqoCIiAlabIqBnxjtqxq1Lk87B2AHkAAPYJZcrjYtMWxWn9pV+NoU83sh93a4OLpZdGFVdR3FwrD2qSPbLflP7t0wMXTsP7RPjEuCEfT/SREQ0EREBERATS239WrfhVPgM3Zo7d+rV/wan6ZgrjqFhgjrPO4w+eHt+BpDjFv/RxObXyHf5Tb9GVdmqm5vr4fYadZMN9UWDtukjYastRiiGm4ZhqVBUgkCxuR3WN+4zk8XUw9SozV61TioQFb5MwK8Q4cBaK5GbMSyKUa7Xc3GWwHWbbdVw1ZmUOopuSpNgQFOhPQePScxSfK12wYNPjsA+Y5iaVR71NXYs18LRa7WuT11M41oupgcEtPs1yzsrLStRq27QdexZHYUnbGoLi4a6gZowmBwgUO+JAJuQKdKqaR4ld6q0qYsBVojiZWQDzK8pu4TaOGUoDhbMQjLqQEBamyXzE5KamghNjZAg0tMFLG4VqSK2DyqVpK4LkIqvh2Yga9hCQAToHFybwOh2ftjC4ektEVCclkstGp9oqCqqh+bLAqGHZ0sCZvYHeDD1n4dOqGfJxMtmDZcqNyIGoFWnccxnF7Tm6e0KCnOcIVDNoSSeyKTVh17CioNALr2iQNTOg2HhKBprWp0uHxKa6XOgKKLWvYNZVBI1OQdwgeMLvErsi8GqueoaWvDIDqpZl7NQ5rWIOXNlKkG1jJqRmE2DQpFCiMvDXInzlQhU07ABa2XQdnloJJwERECp9jV24GJ7R0Z7e8yO3KrscZTBN+2vxCdDslB8mraDm35mRG69vldHQfSL8Qhh6p1Rae1a1RKRakuZ7qNQWspdQ75QQWyqWbKDc5bDnIOhi9oZvUQh2uM1MrkC0qZKm1U+sxcDXs9c06iIbnK/0htErdaVMWB1ak4zfNk+pxgUs4Kak30IsDPp2pj831dcvFUHsNfIXqBlU57Mcq0m4hsvzhB1FpLbZxFVMppqMmpqNzZVFtQOvXoeXKcvtfexhUVcNWzliqgMg1ZjYAdkcyRJY4XLwjcpPKQo7Q2iwX5qmnLNmpObEmiGUDii4QvV7XJuHpYanZwGPxbrW41HhgUyU4Sk1Q1jYLn7FRjoQOQOhkpsapWakDXULU1uF7r6E2JsbeP8ApN6RSctsevijWpCo1bLlZnz01CatVyUQQgbOoKXc2ByLYHMxHUxEBKt2ViG/bNeVSrbQfbaWlK62ZSXLiuyNalXp/jaFPNfDmN1MSxxlIE/2idB9sS7JTe7yKMVRsoHzqch/1BLkhz093iw4rFJTALsFBNhfqe4DmTp/CauL21QpW4jlb66o/wDtmpvViKaJT4lPPmqBVJbIFbKxzFh4A6dZx286P2Q2MWrYC/0Q8x2eUsww6k8s9LEwWNp1VzU3Dre1x0Pce46j3zYkBuZWpNQJpUxTAcggMXBOVe1mOp0IHsk/IWauk5dwiInHSaO3B+zV/wAGp+mZvTS239WrfhVP0zBVZthHGzrW18x3zZ9GVIrWNxz/ANjTJWxC/wBH3zDp+c+ejusDiAAb6H4Whiwt68Vi7RDmk4QBnymwaxBNuRB0Pt0kDl2iL5MmpJAqBeyFw/YXst+9VAvYmwJt3zpp8Y6G2phtc4W2la4FPrZXC6/PKEzlW0PDLE5dMy6dx8VH2gTY0lKZb6ilnBFbs9nPlL5LHmFFtLnQecTvC1OmeM60a9rinl0sSQDre4uCLg20mPdbbuKxDglEahdgagBWxA0tdu1rYWA6yfRdbR65vTO7bSAJtSJv6q2Fhx2Bylm1PCCkZurG/cJXYzVir8Ya5xboPoqee19cvF4gHgBzFpIxIJEREBERArDbtZ8G1SihpVFYk2W5qIG1AqC+h19uhmPcHCcauHZ6a8M5+HrxSRyIHLLe1zr3dZv7EwqtTrswuWZiSbkkkkkyP3XwijFIQLEVFsbnqwBHtBI9sl7Mk11RakREi1oDezDMVSqrJakSzLUbKjA21zHQMCNL/aOolfbZ3ibEVsop0xc2u7cNPNmY2nYb/YpFfDLUfKhZ2I6FlC2PsDN75we9WKotVzowK2AuLgflLcOTDHtllJfmF9Nz8k6sOPKz8Jbv9otndzBNRw6I7Bm1Jy3yi5vZSeYEk5xO7W3lo4Gg1mqU81QFlIuiU0Z2NmIzBQpFhrbkDOgwO3kq1FRadTtKzhjky5Fy2c2ckBs4sLX53Aldu6dNx7Wav3X2S0SI2nvNg8O/Dr4mnTewbK7WNjex8tD7py9f0vbNp12o1XZQLEVVXiUXUi4Kmndr94Kix7+c4O/la7drPgnqplR1qMzqQ13Ack9pB2hbUXtY259J3exttYfFU+Jh6yVU70N7eBHMe2cXs3CK7Yl37TM73J1OjEDysAB7BOxVy+yL3IwRxGIV7oq02FQgsOIcrXFqfrWvbU2HnLXlT7uYQLi0K3BFRbEHoXAI9oJHtlsRXOHXShN7cYKeHsaa1DUYU1VxdLm7ZmHUAKT525c5Vu8ezTSqIWOe/as3q/dtfUS096NjPiUprTqikUqB7lc9xkZctrj7V7+E53aW4uIrWz4xSQLA8G1vcwncebo7dNvxr+60z005Ju8mOPz1f1jU7uVtAVsKtqS0ihyFUFk0AN1HQEN778+cn5BbpbCfCUmpvWFUl82YLksMqi1rm/Ln4ydkbd94jcem63L+M3/cl/giRu19vYbClRiK6Ui98uc2zZbZreWYe+cttf0r7Pw9VEaoXRwSKtG1RVI5q4BzKdRyBveHHdzR24P2av8AhVP0zNPd7evB40XwuIWpbmBdWHmrAEe6bm3Pq1f8Gp+mYKrepgSNnWuP+GffRpQK4rnzB+EzF8oc7OJJN/Lxnv0ZOxxWvcfhMMeG+qLXnxxcHW2nPu8Z9nis1lJHQE/whsVttPazYSm2HqolSpfVlcsW7mNgSp8G11685n9HdOpVqmsAqU1uCA4Z2JBADIPVHXtdw06yIXHYdsIwNUGo3aN/WJJuSTbmTeYvR7i0XGoBUsTmUi+hGRjY/wDqCn2S68vHcbJlN/MP9T1GN3ePLX5b2+ey4Ymq20KQdqZqKHVRUZSQCEN+1r00Os9rjaRDEVEIUBmIYWUEXBY30BGt5SM8TQG2aBJAqqSrIpANzerk4drcweKnaGna585vwERECtNjY8cCvoeyWHToTNHc3Gh8SosfWU9PtiedlfQYn7z/AJmae4B/a181+MQxyfai54iIbHHb9VgtfCArfMao6f8AT75wu/uIVcQAFsMoOlgPdO339oM1fB2HI1Sf/rnC+kLDN8pBt+6Oomjinjspzys3qrG3GpU6uCplqamzZlzKDZhazC/I+M6KjhUUkqiqSSSVUAktbMTbmTYX8hID0eoVwNMHnc/ynSynP6qtx8EiP6sYPjNXbDUnrMcxqVFFSpe1hlZ7lQBoALADSS8SLr4BK62Vjh+1c+zUqDkOjtLGlU7N/wDOfiVfjaFXLPDHurjg+KUa+up5D+8EtqUpuP8AXE+8vxiXXDnB9L4TIKnvRTNA1sj5QL27N/ztJ1uUqDZVRjsl7sb5R1PcJZhJfKeds8O52HvpSxNUU0p1FJ6tltyv0J7p08pH0ZOfl9PU/vdf8Bl3Ry4zG6hx22dyRW0N3MLXqirXoJWdRlXijOqi9+yjXVTfqBc2HcJKxK03ilTVQAoCgcgBYDyAmttr6vW/CqfAZuTQ299Vr/g1P0zEK4fEDLgCTqPDnMXo7rBsQLA6A87fZMjMR/4T7vzmL0TfXD90/CZpuOPTbpiw4pM5drkmPE+o33T+UyT4RMzarTZ9BThOJlGYDuFo3TtUxKXVQbt6nZP0bdRrOkrbqkI1OjVC025K6klfAMCLjwI9sy7u7qrhmztUNR7EDTKq30JAuSTa4vfrylcy5d6t7PF4vQZ48uN+7zd+f5bGM3ZpVHDlnWwTKqZAqtTDhHF1JJAqNoSVPUGexu7TyOuepd2zFwwVs3DppeygLypLzWw1taTESx7TnsLujRQgipVNmRwCUtmQ0iG0QHXgICL256A6zoYiAiIgV1swD5PW0+1/ORW6J/aU++vxiZdls/yfEetze3PvPKRW5Tt8spXzWzrzv9oQwyfai6oiIbnLb4H57C/+5/25xe/w+eX7olk7c2OMQF7WR0N1a1+fMEdQbDu5Cc1tfcuviKgLVqaqBa4DMfdp+c08XJjJNqOTDK26TO4x/ZF8z+QnQTS2Rs5MPRWklyF6nmSTck+2bsoyu7auxmpIRESLpK82dTXJieyPXqX0H22lhyrtnV3tjNTpUq2/ztCnmm9NLdZQMVTsAO2vT/GJb0pHdKuxxlIEn6RPjEu6HPTzWLy/KVngMGg2aygaZR1PdLNYSuMI2XB1Kb9l0GVlPMEDlL+H3/R3l9v1Qno5w6jGqQNRfv8AsmW2+MUcw/8Ala3vtKs9HdJjjRlFwtyx6KMrAX8zYS2459dZxb6Wk2008fd/rNavtK/qEj3W90lpir4dXtm1A6XNvaOshjljL4Syxys8oyjtCoTYDMfAfmb2HtmbaeY4WtnAB4VTQG+nDPOSCIALAADuHKYdo0S9Gog5sjKPMqQPznMspb2mjHGyd7tXmNwy/wBHEBRbSafovpAYm4HQ/CZu4quBgnR7q6mxVtCD4iYvRhhnNcuFPDUG7fukkWCg9TqT4W8pqy+iqMfqiz5rV8aq9bnuH/NJ7xVZVXtdenU+UhUpl2si27+dlHeT3+Ez8eEve+F3JnZ2nlnfFvUYIDlzG2nO3U38v5SYUWFpH7LwpUszDW+UeQOp9p/ISRnOSzep4d4pdbvkiIlawiIgIiDArHZeNBw9cZeRYc/EyI3OxObF0hb99fiEmdl4ZBRrA6Fi2l+epmhuts7h4qmSpBzr1/xjxk/8eXnV/Z5U9TwXOYzOb+Z9624kK+9GGFQpmYlWZXIpvZCt9X7Oi9lu36unPlJLZ2LFajTqqCBURagDWuA6hgDbS+sg9VsREQEREBERASttnY0WxQsey9QdPttLJld7O2YR8pujgu9Qi4Ot3blp4xrajnuM1tze6+JBxdIWP0qfqCXRKj3c2JUTFU2NKoLVENyptbOPCW5O2ac9NZcbomvisBSqfSUqb/fVW/MTYicaGLD4ZKYyoiovcgCj3CZYiAiIgInirVVeZAmhW2oL2QEny/IDUyWOFy8I5ZzHy3a1JDq6qbfaANvfNLE7SC6IPAd3kB1mMYWrU1c5R46n2AaCb2GwaJyGvedT7+nsk9Y4+e6G8svHZoUcC9Q5qhIH/wAj/tH8fKSlGkFFlFhPcSGWdy8pY4THwRESKZERAREQERECutki9CsSO0pYa8wQT7po7tVScRTuSTnW19eTgn+AJ9k77GbAo1CzWZC3rFGK5vEjlfxtefNlbu4fDnNTTt8szEs1vC+g9lpV08m/Pb5eRP8AzdcuOWp2u/Hfztk/oHD3zcJb3v172Nufq3duzy7R0m9h6KoqogCqoCqByAAsAPCwmSJa9ciIgIiICIiAnl2AFyQB4z1IHfhrYGoR9ql/+ineNyeUOXK4YXKe0tTHHX7S+8T0lUHkQfI3lebaOShTZNCbXPs8ZKbgNc1O+wv79P5zn+Tjt1N7+P8ArzvT+t5uTlmGeMk/DK32/LHZxNZ8SelNz7gPzmM1ax5Uwv3mB/KTmL0rlG7MdSsq8yBNM4Wq3rVAPBR/PSeqey0HPM3mf5C07rGea5vK+I+VdqKNFBY/85Dn/CY89d+S5B46f6n+AkhSpKuiqB5C09x1SeI50W+ajqeyxzdi3loPfz/jN2jRVRZVA8v598yROXK3ylMZPBERIpEREBERAREQEREBERAREQEREBERAREQEREBMWJoLURkcBlYWIPIgzLEDnMXuhTcBTWrBByW6G3gCUJ995K7I2TSw6Zaa2ubkk3Zj4n+XKb0SMxk8K8eHDG7xnciIklhERAREQEREBERATVxCG5ILai2moHKbUQI4IQRfiEEA9TbW9tfKfagNyRxBcclHIm/jJCIEf2hfWodLchp4jXnPIUhedQefO3vklEDSwgbMLl+XJgLdP46zdiIH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4" descr="data:image/jpeg;base64,/9j/4AAQSkZJRgABAQAAAQABAAD/2wCEAAkGBxQQEBAQEBERFRQVFhcQEBAUEBYVFBcQFxUXGBkWFhMYHSkgGBsmHBMWIjEjJSkrMjouFyEzRDMsQygvLisBCgoKDg0OGxAQGiwkICUuLDMvLCwuNzc0LC8yNCwsLiw0LCwsLCw0Ly80LCwvLywsLCwtNDctLCwsLCw0MCwsLP/AABEIASgAqgMBEQACEQEDEQH/xAAcAAEAAQUBAQAAAAAAAAAAAAAABQEDBAYHAgj/xABFEAACAgEDAQYCBgYHBgcBAAABAgADEQQSITEFBhMiQVEyYRQjQnGBkQcVFlJU0yQzYpKTlNFDY3OCobFTZHKDssHxNP/EABsBAQACAwEBAAAAAAAAAAAAAAABBAIDBQcG/8QANBEBAAIABAMDCgYDAQAAAAAAAAECAwQRIRIxQQUTURQVIjJTYXGRodFCUoHB4fAGcrHS/9oADAMBAAIRAxEAPwDuMBAQEBAQEBAQEBAQEBAQEBAQEBAQEBAQEBAQIfvRrLqqd2mVmsO4Kq1GzkVWMobHwguqDOD1xxncoRtvbl26zaHIViCF0tpOwXBS9Xl+sKoTuUbjnoOMQLV+s1uy4HfkBlRq9KVJxpqbN6q24jNhtULz7ckZgZFnaWq+uKo+UYqKjp3BZAzlGru2lWLVhTjBAbykpngMjtrWXVWbkFzJ4a5VKTYB9cosbCqSWCHIXJ6HAbBBCP1faOuSq1gGd1ISoLo3Ac/QxZvI3Eopuyvrj4cjO4A1naWobxtqmykM9VqLp3LLWLaRuXHLt4b2kqAT5RxkFWDzqdZrFpsqQWFwh8OxNM4yo0e5WG/dhjcrDaxJ5APUGBmJrLlu2CuwI9jkWDTMdxAoKrZ+5uVrfOcAFOSMbWClfaGrK1sa25FRdfDIcWMH8WtfKVIUhCCSAQxG/jkNg0uoFihl3YyR5lZTkEqfKwBHIMC9AQEBAQEBAQLWrv8ADrewgnapcgdTgZwPygQ6941UKLQfEIVhWitko7UqDluODqKwcH1PsQAyre3qV6lznG0LU7FslgCgUHcMoeny9xkC9vUMQA+dzBEwp8zFSw2n7XCsePaBa1HaGl0r3MQqsFay5kqJbCobCWKLknaCf/2BTWd4EVQawWbxaqWQqylQ+oWglgRxyzEZ67fxgVXvFSAzM4xgWIFVmZqTW9ivjHIK02kY/dx14gXW7epBxuYnIXC1u3mLbdvA67uMQPH7R6fYLPFwhXcHKsB/U+Pg5HDeF58HnAPtAyPpdVSBwMByzAKh3MQCzNtAyeFJz68dciA03a9VjitHyzB2XCnBVPD3ENjH+2r+/d8jAxr+8mnQOWZ/Ju3AVWEgKhsJwFz8Kk/hAs395a1tVDu2FbC7+FZlHR6V8y7fKuLw244AHMC4neGlVPiOMjeWCo5wqNaMkYyP6hx06r8xkPQ7w1GwVjxCcOzfVsNvhmnIIIzyNRWRxjBzAoneGosPONrJU9eEfcTYbsDkY58FsAc5BGORkJiAgICAgIFu+oOrI3wsCrDJHBGDyORAi27tacsX2vk4H9fbxgUgEDdgH+jU8j1TPqchkJ2LUCpCnytvTzv5TuZsDnhcueOnT2GAt19gUqnhAPszu2G2xlHOQqhmO1QeijgemIHrV9h02tczh/rU8K5RdYqshUrkorAbtpI3AZxjngYDxb3eoZ95V924WHF1ihmFotXcA2GAdQQDwMkdGOQx9b3bRlrSohAhXr4h+rRXVEUrYpCr4rYGSOTx6gMjS9jUjLAu2XFpPjOV8ZDywQNtUlgSwAAJzn1gV03YFFQC1oVAxtxY+QVq8INktnf4YC7uuB1gVfQUL4NPCkF2oUWFWyQ2/bggnh2yPn6YGA9absWmu3xkUhsMow77QrCsELXnaOKa+g+z8zAsfszp8MuxyGUoQb7T5WRkI+Ljy2MPy9oF5uw6S5codx3bs2OQQ/h7gVzgg+BXx/Z+ZyFs93aMsdrjcr1uBdaAyOzuQwDYbzXWEZ6bzjEBb3doZi5V9xJYsLrByfB9m/8ALU/3PmchQ93NOVZCjFWQUuptsIapTYQpBbkfXWfmP3RgJcQEBAQEBAQEBAQECO1Xa6KxqrDW2jrVXg7f+I5IWvg58xBI6AwLP6usv51Vg2/w1LMK/Tiyzh7fX91SDgqesCUppVFCIqqqjCqoAUAegA4Age4FjWaNLkKWqGU4OD1DDkMpHKsDyCOQYEb4tul4s3XU+loXN1Y/3iD+sUfvKN3TIPLwJWi9bFV0ZWVgGV1IZSp6EEcEQLkBAQEBAQEBAQEBAQECC7194voVRNdNuovYfU6WlGd2b3baDsQerH/qeIFdJTfqkV9QzUIwBOmr3JZ91t3DD08qbcYxuYQJbSaVKkFdSKijoqqAB+AgXoCAgICBE6jsxq2a3SEI7HdZS2RRaeuSBk1uf31HryHwMBidg97qNXqNRpFJTUUYNlLEZ2kDLKRwwBODj5e8DYYCAgICAgICAgWNfq1oqtusOErRrXPsigsT+QMDCs7bRSilX3WB2rQbCXVFViUO7D8OMAEnrxwcBVO3KzatRWwFrX06MVG021obCOCSPKrHJAHGOpAIScBAQEBAQEBA8hhkjIyOSM88/L8IFjUdn1WPXY9aM9ZzVYVG9DjB2v1GQSDjqCRAp2hrRSqsVZtzpUAuM7rGCgnJHGSIEa3eaoP4W1xbvenwm2BvFREs2Bi21nZLEZQDyCemDgL1XbyNcKNlgY2WUA+UjfWm8kgMSqkA4JGM4HBIyEtAQEBAQEC3ehZWAO0kEBsA4Pvg8GBAWd0qjTbR5RXY7Wmta8JXYwQB6F3ZpcFC4Kn4nZvWBfq7uqL0v3+ZbXvBVArtvrNZrd85avkNjjzIp9IE5Ajn7FqJJJuySScaq8DJ54AfA/CBT9R1e9/+b1H8yA/UdXvf/m9R/MgP1HV73/5vUfzID9R1e9/+b1H8yA/UdXvf/m9R/MgP1HV73/5vUfzIEV2j3E0uovrvt+kFq1K141dy4yck7w2/0H2scdIGyU1BFCjOAMDLFjj5sxJP4wLHaOiFyqpZl2uloK4zurYMAcg8ZAgR+o7t12V3VuzMLyzajcEbe7KihiCuAyLUiqRjGPU8wPadgILUtL2Epc+pUeUed6zWQWAyV2seM9cZziBLwEBAQEBAQOfd6n7VXVLXptXVVThn8V6FsZgXHl2bPiQNjqNwK4yc4lE7N27NSwIviuWbAHIUHgdW2gDcepxx6DpkwmGXAQEBAQEBAQEBAQND7RHaX001jXCugBNippansu3O/VmXFbYAX1+HdgDOJRLd9OrBfOcnqcdB8h7/AH/9ukhK7AQEBAQEC1qtQtaPY5wqgsx+QGYGgdr6+012at0JG0tSoUsQVJC4+YbofvPRpoxr3rMRWFnK4NcW3DafBsHcjt19VpanuXbYQcjBA4ZlyASTg7D+RHtnbSZmusozeDXBx7YdZ1iGyTJXICAgICAgICAgYvaetFFT2t0UcD3YnAX8SQPxgc97c1WoWptSiPZawV6dlRfBZuOgOOByP3SFM0YtsSLRwxsuZLBwsW8VxJ038ejdO7XaTX0Um5SlprRnQgghmQNjB59ePuI6qZuidY1V8ata4lq0nWInZMSWsgICAgIEB32cjScdDZUrn2U2L/8Ae384HM+1NBYLrPD1dVa58qfSHUgYHVQODLnleDXC4dPS+DmYuTzFsSbVnaeW6X7gtuvcnXU2sAAqrqWsIQ7t2AeM7vCI/wDTKFZ16rOXymYwNZxuXR1NTkAzNaVgICAgICAgICBA98NM1tNSK9aDxRv8R9uRsfAU+rbtpx7AwS0fXfo8se61xqdKoax3AywIBYkDp6Zly+cicLgrG/i5NuzrzabRMbtg7o9gNoiQ11Ls7Eko/OBs28H2+s/vylEaLmVwLYNeG067t2ElaICAgICBjdo6Nb6rKX+FwVPuPYj5g4I+YgcP7/WUaGxaNWurNloZrHpeoLtBADItiHIYH34OR6TDuImeJspjzTRNfor7A0zka7SPq9p31bL0rUhhgbh4ZIbAJ5z1x7xWkVbcfOWx68Mw68BM1ZWAgICAgICAgIEd292b9JoasEBuHrY9BYpypPy9D8iYHDO9j0VWtp9RqWotceJZnStYEDOwKEo+d3l64wQfXM09xOs21WMPMVpMaw3D9EnYC1b7qr1upsANdi1tXz9vKvzwAo+9z7TOleFOZzMY8xMRpo6pM1YgICAgICBqvfmjS2Io1FVNjJmwGytH2V/aJDe4BAHuM8bSRE2isbprSbzpWN2R3Gvos0lTaZNlZBCJgDaisVxheBznP354yJFbRaNYbMfAtgYk4ducNimTUQEBAQEBAQEBAQNE/SJ3W0eqZbtRQzWKhDWJ4u4Vc+lZG5gfhBz1PGOQmdI3IrNpiI5/39Gz93NPXXpqRSmxNihE2ldqYyq7SMjg+vOSc4OYjdM1ms8MpSEEBAQEBAQLNmlRs7q0OfiyoOeMc568CRMakTpyVo06IMIiqPQKoA/ISUzMzOsrsIICAgICAgICAgIFMQGIFYCAgICAgICAgIDMBAQEBAQEBAQEBAQEBAQEBAQEBAQEDUbtLetmt1NZdTXZYaa/CdvFDaakAYz5kDhzgD4ucjnIZGu1WqC2KviZXIZkp52KKyLK+CGZsuCoyeeMbeQJq77H86NtW4L4Z01g27TcVcWdLFIFJGAcHOSCdqhj1dq6wJXvrcsfDZsaV8YKUNYpxnGC92OPs4yCMMEnRq9QaL2K4sVsVkowVgQuCBs3qOSDlW2nPxgchgJ2nq2LeR0IFf1b6VmyrtR5xap25Gbwy9eAcKBlg9frLVjGamYZZWIqYMFW91NhUrhs1KrgKc5424YEAbX6sM+Q2xfD2bdMzM6tqrayx54IqWpjgHGSdp+GBldha/UWNV49ZXdQrv8AVsgW/am9WDj3ZsEE9CCBjLBPQEBAQEBAQEBAQEBAQEBAQECxqtUK/DyD53FYxj4jnrz04gX4CAgICAgICAgICAgICAgICAgICAgRvbXXTf8AHT/s0CSgICAgICAgICAgICAgICAgICAgICBrHfftkaU6DNbv4urroTaR/XMG2Bs9AfNyM4x0MDZ4CAgICAgICAgICAgICAgICAgIFDAZgY+r0iW+HvXPhuLU+Vi5wf8AqYGRmAzArAQEBAQEBAQEBAQEBAQEBAoYHJ/0h99bl1XgaS5kWrK2MuPNacZH3L0+/M52ZzNovw0nk+y7E7Gwb4He5ius25RPSP5at+2Wu/i7fzH+kr+U4vi7XmXIeyj6/c/bLXfxdv5j/SPKcXxPMuQ9lH1+5+2Wu/i7fzH+keU4vieZch7KPr9z9std/F2/mP8ASPKcXxPMuQ9lH1+7r/cft/6dpEcn6xPq7h/bA+L7iMH8SPSdPAxe8pr1fCdq5GcnmJpHqzvHw/jk2ObnOICAgICAgICAgICAgICBr3fbt76DpHsGPEb6ukf7w+uPYAE/hNOPi93TXq6HZeRnOZmMP8POfh/dnAWYkkkkk8kk5JJ9SfUzivTq1isaRyUhOsEJICBs36P+8H0LVqXOKrcVXew58r/8pP5EyxlsXgv7pcbtzIeVZeeH1q7x+8fr/wB0d5BnYecKwEBAQEBAQEBAQEBAQKEwOEfpC7wfTdWQhzVVmur2Jz5n/Ej8gJx8zi8d9uUPRewsh5Ll9bR6Vt5/aEd2BoarRc15YKnhksLAm1WsCMTlTnAbOB7esww61tEzPRZz+ZxsK1Iwuc8XTXlGsdY+a7d2Mq1JarM31gFq8D6iw/VMOpGQpJz03pMu6jSJjx3+HRrw8/ecScOYiPR26+lHrR79NdvhK9232ElV9VVZfzNaGLMGArrsZd+8ADO1GJX0I+eAvhRFoiPe15TtDEvg3xLxG0V0203mInTSZnbWYiJ683i/sqqptWWFjpWtd1BDhN1djoBuO05O1/T1BicOI1mfdoypnMbFjCisxE2m0W210msfGPD5TC4vd1WttrDPg1o2nDYDG6yoXLW/zAyhx6svHMRgxMzHyYz2naMOtpiOc8WnLSJ4ZmPdPOPdEtcml2YnZ2z9GHeD6VpfBc5towjE9Wq+w3zPGD93znVyuLx00nnDzzt7IeTZjjrHo23j49Y/duktOGQEBAQEBAQEBAQEBA039JneD6LpTUhxbfmtcdVr+23y4OB8z8pVzWLwU0jnLt9hZDynMcVvVrpM++ekOIzkvRNV6vUOquisQr4DqOjYOQD78zKJmNmu2HS1otaN45e79V79YWrlxac2Ab8MCSEOFDAexQEA+wMnit4tXk+Bb0eCNKz4ePPT49V3W6vUIz12WtlvrHG8MCbUVicjgllK5k2m1ZmJn+ywwcHLXit6VjbaNtNOGf26Ldfa1ygKtrgABAM8bVOQv3AnOPcyOO3SWdsnl5trNI15/Pq9WX3qtVxsbBd7Kn35bxV27m9w3w8n5RrbadWNaYFrWw4rGukRO3SddI/6xtTUw2u/+0Hihsg5BdlJOOh3KZFonnLdhXpOtafhnT9dvuke6vbR0OqrvGSo8lqj7VTfEP8AsR8wJng4k4d4sq9o5OM5l7YXXp7p6fZ9Caa4WKroQysAysOhUjII/CdqJiY1h5has1tNbc4XZKCAgICAgICAgICAgcw/TD2Kx8PWrkhQKbRnhQT5WA9BkkH7xKGdw52vD63/ABjOxW1stbrvHx6x8mo6DvCldVVbo7hFRdpI27luss3LknBAtABx9kStTGrWNJdnH7NxMTEtesxGszOvX1axpy5axvv1lip2uvjeIyuR4Io8RSFu3BQPFz+9xjr04z6zHvI4t/DT+W22Rv3PBWY14uLSfV/1+Ef2F4duJtOReG2/GHUNnxLn2E45Qi/B46oDj0E97GjV5uvxbcOnhpPhWNfj6O3xndW7t5CjKqPypQgkbWDaeqnzj+wat6/NvTGSnFjw/umn8pp2diReLWmOevXWNLTbb466T8HjQdtpWlKFbPIGRwrrsOfFxaoIP1g8b148o/CKYkRpzZZjIXve8xMb6aaxOv4dazpPqzw/X55C940yNwtPmZmOUDFvFosU8ADP1GDx9v5c599Xw8Wmey8TTSs15R4+Fonnr+b6KJ29UA4KWndXZV8SjixtSfxx9JH9z58O+r4f3f7k9mY229dpievSKf8An6sHtK99dqx4YdjYVrqRjkjOBjqcDJJ/Ema7a4ltI6ruXpXJZbW+kaazOn95u893+zRpdNTpwxbw0Clj6nqTz6ZJwPadjDpwVirzfN5icxjWxZjTWUjM1cgICAgICAgICAgIGNr9Gt9b1WDKOpRh8iMfnItWLRMSzwsS2FeL0neN4fPHb3ZTaPUW6d+qHytjhkPKsPvGJw8Sk0tNZepZHNVzWBXFr1+k9YR8wWyAgICAgdM/RH3eyW11g6Zr0+ffo7j/AOI/5pfyWF+Of0fHf5Ln+WVpPvt+0fu6mJ0XyCsBAQEBAQEBAQEBAQEDQP0r93/GoGrrX6ykfWY9aM5P90nP3FpTzmFxV446Po/8d7Q7nG7i3q35f7fzy+Tj05b70gICAgZ/YfZT6vUVaevq7YJ/dTqzH7hkzPDpN7RWFTO5uuVwLYtun1npD6I7P0KUVV01jCIoRR8gPU+p+c7laxWIiHl2Li2xcScS/OZ1lkyWsgICAgICAgICAgICAgeLEBBBAIIwQehB9DGhE6bw+f8Avn2CdDq3qAPhn6ylves+mfcHI/D5zi4+H3d9HpvZOejOZeLz60bT8f5QU0umQEBA6/8Aon7v+FQdXYPPcMV+60Z6/wDMRn7gJ1MnhcNeKer4P/I8/wB9jdxSfRrz98/x93QZcfNkBAQEBAQEBAQEBAQEBAx9frForax84GAABlmYnCoo9WJIAHuYGFd2TXqkrOt09LOATtI3hN3VQx68BQT6kTG9K29aNW/AzONga91aa6+Cx+yGi/g6P8MTX3GH+WFjzpnPa2+Z+yGi/g6P8MR3GH+WDzpnPa2+Z+yGi/g6P8MR3GH+WDzpnPa2+ah7oaL+Do/wxJ7jD/LCPOmc9rb5s2jVbLjpmUKNgfTkdGRcK649GUkH7nX2ONqlM67ykIQQEBAQEBAQEBAQEBAQPFtgVSzEBQCzMTgBQMkknoIEV2fWdS66qxSEXP0SthghSMG51PR2BIAPKqccFmACYgICAgIGD2vojcg2ELajC2hyMhbQCBn+yQSrY6qzCBc7M1ovrWwAqeVes/ElinDIceoIIyOD1HBgZUBAQEBAQEBAQEBAQECFf+mWbR//ADVNh/a+9T8Of/DRhz7sMdFYME1AQEBAQEBAh9X/AEa8Xj+quK16j+zbwtd33Hitv/bPAUwJiAgICAgICAgICAgIGq96NRq7dRp9JolwnNmu1DFlVaGBUVo4GTYcsfLyNqnIyDA2XTULWioihVUBFVRgBQMAAegAgXYCAgICAgIFrU0LYj1uoZWBR1IyCpGCCPYgwNe7u94FbVX9mOXN+nQPvdWU2UFsK/mHmIBQMw4JyR1gbNAQEBAQEBAQEBAQAEBAQEBAQEBAQEDEu7Pra6u8qPFrDKlg4bYw8yE+qkgHHuoMDKzArAQEBAQKGBoHZPeGys3PZYSgF/g733rYU1libwcZTwqghZRnKsG9CYGYO91ocqV0rhUSwmq2xi9b/SMWVgKSVA04Y4DcFsFsAsFaO97sCf6OAiWvY24nhLAisArEBSHVs7iMDqAcgA73F6381KFarHZSzbyFFwNleAw2q1QBzkDcfNwAwU7F70WMKqyPEYOtbMxXxLQ2qvoZ69mE+rWlbGA3eVuvRmDdICAgICAgICAgebMYORkYORjOR7Y9YGg9n9kahE0VL12GrT3V2UAtklXqY4tHoKWZkGc5BU9RAktI+usNAey+sNtNp8GkOlngubK+UZdgsFYDc53NyRggK92X1u+pdQbgi1ICr0od2aa9zPcCCLBaLF24OVwcfagbbAQEBAtam9a13OwUZAyT9okAAe5JIAHuYET2P2hRayXKQtuorQ7TYSSqBmVQM7cgMx49CTAp+0IB81LqpvbSLZuUr44JVQ3OQGYAA4PLDOIHjsftmrVtValbBvDsWzeQr07TUzVuueCd9bAjgrg5IIyEh2N2mmqq8VAwG50KuNrAoxXlT0zgMPkwMDPgICAgICAgICBb1F61o9jnCopd29lUZJ/IQIxu3lDJWarw7EDb4W7aGYKrttJ8hLdRnGGzjacBHL3q/olVjAC+ykMvkPheOdG2pxjduCYrfqfTGehIZVvemtPKyWlx4Q2ooOWtdEXaC3A32oPNjrnpzAnEbIBwR8j1geoCAgYfamgF6Bd71lXS1LE27gyMCOGBBBwQcjoT98CP7K7tJprBYt1zeUAo4qwzhdgclawwO0AYBC+UHGeYFxO765y1trAXNqlrOwKLmJIPCgkKTkAk8gE5wIHj9mauCGsD+ANG9gK5spBQ+ddu0thCMgDh2+WAy+z+yUotvsrJAuKu1QCisWKgTeoAzkqqg5J+EdIEhAQEBAQEBAQEDzYgYFWAIIIYEZBB4II9RAjKe7unQ1FayDXnYfFsJwccMxbLgbVwGyBtXGMCB4PdjSkIPCOEUVoPFswFFb1DHm6+Ha6564OPQQPR7t6bIbwjkFWB8Wz4lZHB+L96tW+8Z9TAloCAgICAgICAgICAgICAgICAgICAgICAgIH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6" descr="data:image/jpeg;base64,/9j/4AAQSkZJRgABAQAAAQABAAD/2wCEAAkGBxQQEBAQEBERFRQVFhcQEBAUEBYVFBcQFxUXGBkWFhMYHSkgGBsmHBMWIjEjJSkrMjouFyEzRDMsQygvLisBCgoKDg0OGxAQGiwkICUuLDMvLCwuNzc0LC8yNCwsLiw0LCwsLCw0Ly80LCwvLywsLCwtNDctLCwsLCw0MCwsLP/AABEIASgAqgMBEQACEQEDEQH/xAAcAAEAAQUBAQAAAAAAAAAAAAAABQEDBAYHAgj/xABFEAACAgEDAQYCBgYHBgcBAAABAgADEQQSITEFBhMiQVEyYRQjQnGBkQcVFlJU0yQzYpKTlNFDY3OCobFTZHKDssHxNP/EABsBAQACAwEBAAAAAAAAAAAAAAABBAIDBQcG/8QANBEBAAIABAMDCgYDAQAAAAAAAAECAwQRIRIxQQUTURQVIjJTYXGRodFCUoHB4fAGcrHS/9oADAMBAAIRAxEAPwDuMBAQEBAQEBAQEBAQEBAQEBAQEBAQEBAQEBAQIfvRrLqqd2mVmsO4Kq1GzkVWMobHwguqDOD1xxncoRtvbl26zaHIViCF0tpOwXBS9Xl+sKoTuUbjnoOMQLV+s1uy4HfkBlRq9KVJxpqbN6q24jNhtULz7ckZgZFnaWq+uKo+UYqKjp3BZAzlGru2lWLVhTjBAbykpngMjtrWXVWbkFzJ4a5VKTYB9cosbCqSWCHIXJ6HAbBBCP1faOuSq1gGd1ISoLo3Ac/QxZvI3Eopuyvrj4cjO4A1naWobxtqmykM9VqLp3LLWLaRuXHLt4b2kqAT5RxkFWDzqdZrFpsqQWFwh8OxNM4yo0e5WG/dhjcrDaxJ5APUGBmJrLlu2CuwI9jkWDTMdxAoKrZ+5uVrfOcAFOSMbWClfaGrK1sa25FRdfDIcWMH8WtfKVIUhCCSAQxG/jkNg0uoFihl3YyR5lZTkEqfKwBHIMC9AQEBAQEBAQLWrv8ADrewgnapcgdTgZwPygQ6941UKLQfEIVhWitko7UqDluODqKwcH1PsQAyre3qV6lznG0LU7FslgCgUHcMoeny9xkC9vUMQA+dzBEwp8zFSw2n7XCsePaBa1HaGl0r3MQqsFay5kqJbCobCWKLknaCf/2BTWd4EVQawWbxaqWQqylQ+oWglgRxyzEZ67fxgVXvFSAzM4xgWIFVmZqTW9ivjHIK02kY/dx14gXW7epBxuYnIXC1u3mLbdvA67uMQPH7R6fYLPFwhXcHKsB/U+Pg5HDeF58HnAPtAyPpdVSBwMByzAKh3MQCzNtAyeFJz68dciA03a9VjitHyzB2XCnBVPD3ENjH+2r+/d8jAxr+8mnQOWZ/Ju3AVWEgKhsJwFz8Kk/hAs395a1tVDu2FbC7+FZlHR6V8y7fKuLw244AHMC4neGlVPiOMjeWCo5wqNaMkYyP6hx06r8xkPQ7w1GwVjxCcOzfVsNvhmnIIIzyNRWRxjBzAoneGosPONrJU9eEfcTYbsDkY58FsAc5BGORkJiAgICAgIFu+oOrI3wsCrDJHBGDyORAi27tacsX2vk4H9fbxgUgEDdgH+jU8j1TPqchkJ2LUCpCnytvTzv5TuZsDnhcueOnT2GAt19gUqnhAPszu2G2xlHOQqhmO1QeijgemIHrV9h02tczh/rU8K5RdYqshUrkorAbtpI3AZxjngYDxb3eoZ95V924WHF1ihmFotXcA2GAdQQDwMkdGOQx9b3bRlrSohAhXr4h+rRXVEUrYpCr4rYGSOTx6gMjS9jUjLAu2XFpPjOV8ZDywQNtUlgSwAAJzn1gV03YFFQC1oVAxtxY+QVq8INktnf4YC7uuB1gVfQUL4NPCkF2oUWFWyQ2/bggnh2yPn6YGA9absWmu3xkUhsMow77QrCsELXnaOKa+g+z8zAsfszp8MuxyGUoQb7T5WRkI+Ljy2MPy9oF5uw6S5codx3bs2OQQ/h7gVzgg+BXx/Z+ZyFs93aMsdrjcr1uBdaAyOzuQwDYbzXWEZ6bzjEBb3doZi5V9xJYsLrByfB9m/8ALU/3PmchQ93NOVZCjFWQUuptsIapTYQpBbkfXWfmP3RgJcQEBAQEBAQEBAQECO1Xa6KxqrDW2jrVXg7f+I5IWvg58xBI6AwLP6usv51Vg2/w1LMK/Tiyzh7fX91SDgqesCUppVFCIqqqjCqoAUAegA4Age4FjWaNLkKWqGU4OD1DDkMpHKsDyCOQYEb4tul4s3XU+loXN1Y/3iD+sUfvKN3TIPLwJWi9bFV0ZWVgGV1IZSp6EEcEQLkBAQEBAQEBAQEBAQECC7194voVRNdNuovYfU6WlGd2b3baDsQerH/qeIFdJTfqkV9QzUIwBOmr3JZ91t3DD08qbcYxuYQJbSaVKkFdSKijoqqAB+AgXoCAgICBE6jsxq2a3SEI7HdZS2RRaeuSBk1uf31HryHwMBidg97qNXqNRpFJTUUYNlLEZ2kDLKRwwBODj5e8DYYCAgICAgICAgWNfq1oqtusOErRrXPsigsT+QMDCs7bRSilX3WB2rQbCXVFViUO7D8OMAEnrxwcBVO3KzatRWwFrX06MVG021obCOCSPKrHJAHGOpAIScBAQEBAQEBA8hhkjIyOSM88/L8IFjUdn1WPXY9aM9ZzVYVG9DjB2v1GQSDjqCRAp2hrRSqsVZtzpUAuM7rGCgnJHGSIEa3eaoP4W1xbvenwm2BvFREs2Bi21nZLEZQDyCemDgL1XbyNcKNlgY2WUA+UjfWm8kgMSqkA4JGM4HBIyEtAQEBAQEC3ehZWAO0kEBsA4Pvg8GBAWd0qjTbR5RXY7Wmta8JXYwQB6F3ZpcFC4Kn4nZvWBfq7uqL0v3+ZbXvBVArtvrNZrd85avkNjjzIp9IE5Ajn7FqJJJuySScaq8DJ54AfA/CBT9R1e9/+b1H8yA/UdXvf/m9R/MgP1HV73/5vUfzID9R1e9/+b1H8yA/UdXvf/m9R/MgP1HV73/5vUfzIEV2j3E0uovrvt+kFq1K141dy4yck7w2/0H2scdIGyU1BFCjOAMDLFjj5sxJP4wLHaOiFyqpZl2uloK4zurYMAcg8ZAgR+o7t12V3VuzMLyzajcEbe7KihiCuAyLUiqRjGPU8wPadgILUtL2Epc+pUeUed6zWQWAyV2seM9cZziBLwEBAQEBAQOfd6n7VXVLXptXVVThn8V6FsZgXHl2bPiQNjqNwK4yc4lE7N27NSwIviuWbAHIUHgdW2gDcepxx6DpkwmGXAQEBAQEBAQEBAQND7RHaX001jXCugBNippansu3O/VmXFbYAX1+HdgDOJRLd9OrBfOcnqcdB8h7/AH/9ukhK7AQEBAQEC1qtQtaPY5wqgsx+QGYGgdr6+012at0JG0tSoUsQVJC4+YbofvPRpoxr3rMRWFnK4NcW3DafBsHcjt19VpanuXbYQcjBA4ZlyASTg7D+RHtnbSZmusozeDXBx7YdZ1iGyTJXICAgICAgICAgYvaetFFT2t0UcD3YnAX8SQPxgc97c1WoWptSiPZawV6dlRfBZuOgOOByP3SFM0YtsSLRwxsuZLBwsW8VxJ038ejdO7XaTX0Um5SlprRnQgghmQNjB59ePuI6qZuidY1V8ata4lq0nWInZMSWsgICAgIEB32cjScdDZUrn2U2L/8Ae384HM+1NBYLrPD1dVa58qfSHUgYHVQODLnleDXC4dPS+DmYuTzFsSbVnaeW6X7gtuvcnXU2sAAqrqWsIQ7t2AeM7vCI/wDTKFZ16rOXymYwNZxuXR1NTkAzNaVgICAgICAgICBA98NM1tNSK9aDxRv8R9uRsfAU+rbtpx7AwS0fXfo8se61xqdKoax3AywIBYkDp6Zly+cicLgrG/i5NuzrzabRMbtg7o9gNoiQ11Ls7Eko/OBs28H2+s/vylEaLmVwLYNeG067t2ElaICAgICBjdo6Nb6rKX+FwVPuPYj5g4I+YgcP7/WUaGxaNWurNloZrHpeoLtBADItiHIYH34OR6TDuImeJspjzTRNfor7A0zka7SPq9p31bL0rUhhgbh4ZIbAJ5z1x7xWkVbcfOWx68Mw68BM1ZWAgICAgICAgIEd292b9JoasEBuHrY9BYpypPy9D8iYHDO9j0VWtp9RqWotceJZnStYEDOwKEo+d3l64wQfXM09xOs21WMPMVpMaw3D9EnYC1b7qr1upsANdi1tXz9vKvzwAo+9z7TOleFOZzMY8xMRpo6pM1YgICAgICBqvfmjS2Io1FVNjJmwGytH2V/aJDe4BAHuM8bSRE2isbprSbzpWN2R3Gvos0lTaZNlZBCJgDaisVxheBznP354yJFbRaNYbMfAtgYk4ducNimTUQEBAQEBAQEBAQNE/SJ3W0eqZbtRQzWKhDWJ4u4Vc+lZG5gfhBz1PGOQmdI3IrNpiI5/39Gz93NPXXpqRSmxNihE2ldqYyq7SMjg+vOSc4OYjdM1ms8MpSEEBAQEBAQLNmlRs7q0OfiyoOeMc568CRMakTpyVo06IMIiqPQKoA/ISUzMzOsrsIICAgICAgICAgIFMQGIFYCAgICAgICAgIDMBAQEBAQEBAQEBAQEBAQEBAQEBAQEDUbtLetmt1NZdTXZYaa/CdvFDaakAYz5kDhzgD4ucjnIZGu1WqC2KviZXIZkp52KKyLK+CGZsuCoyeeMbeQJq77H86NtW4L4Z01g27TcVcWdLFIFJGAcHOSCdqhj1dq6wJXvrcsfDZsaV8YKUNYpxnGC92OPs4yCMMEnRq9QaL2K4sVsVkowVgQuCBs3qOSDlW2nPxgchgJ2nq2LeR0IFf1b6VmyrtR5xap25Gbwy9eAcKBlg9frLVjGamYZZWIqYMFW91NhUrhs1KrgKc5424YEAbX6sM+Q2xfD2bdMzM6tqrayx54IqWpjgHGSdp+GBldha/UWNV49ZXdQrv8AVsgW/am9WDj3ZsEE9CCBjLBPQEBAQEBAQEBAQEBAQEBAQECxqtUK/DyD53FYxj4jnrz04gX4CAgICAgICAgICAgICAgICAgICAgRvbXXTf8AHT/s0CSgICAgICAgICAgICAgICAgICAgICBrHfftkaU6DNbv4urroTaR/XMG2Bs9AfNyM4x0MDZ4CAgICAgICAgICAgICAgICAgIFDAZgY+r0iW+HvXPhuLU+Vi5wf8AqYGRmAzArAQEBAQEBAQEBAQEBAQEBAoYHJ/0h99bl1XgaS5kWrK2MuPNacZH3L0+/M52ZzNovw0nk+y7E7Gwb4He5ius25RPSP5at+2Wu/i7fzH+kr+U4vi7XmXIeyj6/c/bLXfxdv5j/SPKcXxPMuQ9lH1+5+2Wu/i7fzH+keU4vieZch7KPr9z9std/F2/mP8ASPKcXxPMuQ9lH1+7r/cft/6dpEcn6xPq7h/bA+L7iMH8SPSdPAxe8pr1fCdq5GcnmJpHqzvHw/jk2ObnOICAgICAgICAgICAgICBr3fbt76DpHsGPEb6ukf7w+uPYAE/hNOPi93TXq6HZeRnOZmMP8POfh/dnAWYkkkkk8kk5JJ9SfUzivTq1isaRyUhOsEJICBs36P+8H0LVqXOKrcVXew58r/8pP5EyxlsXgv7pcbtzIeVZeeH1q7x+8fr/wB0d5BnYecKwEBAQEBAQEBAQEBAQKEwOEfpC7wfTdWQhzVVmur2Jz5n/Ej8gJx8zi8d9uUPRewsh5Ll9bR6Vt5/aEd2BoarRc15YKnhksLAm1WsCMTlTnAbOB7esww61tEzPRZz+ZxsK1Iwuc8XTXlGsdY+a7d2Mq1JarM31gFq8D6iw/VMOpGQpJz03pMu6jSJjx3+HRrw8/ecScOYiPR26+lHrR79NdvhK9232ElV9VVZfzNaGLMGArrsZd+8ADO1GJX0I+eAvhRFoiPe15TtDEvg3xLxG0V0203mInTSZnbWYiJ683i/sqqptWWFjpWtd1BDhN1djoBuO05O1/T1BicOI1mfdoypnMbFjCisxE2m0W210msfGPD5TC4vd1WttrDPg1o2nDYDG6yoXLW/zAyhx6svHMRgxMzHyYz2naMOtpiOc8WnLSJ4ZmPdPOPdEtcml2YnZ2z9GHeD6VpfBc5towjE9Wq+w3zPGD93znVyuLx00nnDzzt7IeTZjjrHo23j49Y/duktOGQEBAQEBAQEBAQEBA039JneD6LpTUhxbfmtcdVr+23y4OB8z8pVzWLwU0jnLt9hZDynMcVvVrpM++ekOIzkvRNV6vUOquisQr4DqOjYOQD78zKJmNmu2HS1otaN45e79V79YWrlxac2Ab8MCSEOFDAexQEA+wMnit4tXk+Bb0eCNKz4ePPT49V3W6vUIz12WtlvrHG8MCbUVicjgllK5k2m1ZmJn+ywwcHLXit6VjbaNtNOGf26Ldfa1ygKtrgABAM8bVOQv3AnOPcyOO3SWdsnl5trNI15/Pq9WX3qtVxsbBd7Kn35bxV27m9w3w8n5RrbadWNaYFrWw4rGukRO3SddI/6xtTUw2u/+0Hihsg5BdlJOOh3KZFonnLdhXpOtafhnT9dvuke6vbR0OqrvGSo8lqj7VTfEP8AsR8wJng4k4d4sq9o5OM5l7YXXp7p6fZ9Caa4WKroQysAysOhUjII/CdqJiY1h5has1tNbc4XZKCAgICAgICAgICAgcw/TD2Kx8PWrkhQKbRnhQT5WA9BkkH7xKGdw52vD63/ABjOxW1stbrvHx6x8mo6DvCldVVbo7hFRdpI27luss3LknBAtABx9kStTGrWNJdnH7NxMTEtesxGszOvX1axpy5axvv1lip2uvjeIyuR4Io8RSFu3BQPFz+9xjr04z6zHvI4t/DT+W22Rv3PBWY14uLSfV/1+Ef2F4duJtOReG2/GHUNnxLn2E45Qi/B46oDj0E97GjV5uvxbcOnhpPhWNfj6O3xndW7t5CjKqPypQgkbWDaeqnzj+wat6/NvTGSnFjw/umn8pp2diReLWmOevXWNLTbb466T8HjQdtpWlKFbPIGRwrrsOfFxaoIP1g8b148o/CKYkRpzZZjIXve8xMb6aaxOv4dazpPqzw/X55C940yNwtPmZmOUDFvFosU8ADP1GDx9v5c599Xw8Wmey8TTSs15R4+Fonnr+b6KJ29UA4KWndXZV8SjixtSfxx9JH9z58O+r4f3f7k9mY229dpievSKf8An6sHtK99dqx4YdjYVrqRjkjOBjqcDJJ/Ema7a4ltI6ruXpXJZbW+kaazOn95u893+zRpdNTpwxbw0Clj6nqTz6ZJwPadjDpwVirzfN5icxjWxZjTWUjM1cgICAgICAgICAgIGNr9Gt9b1WDKOpRh8iMfnItWLRMSzwsS2FeL0neN4fPHb3ZTaPUW6d+qHytjhkPKsPvGJw8Sk0tNZepZHNVzWBXFr1+k9YR8wWyAgICAgdM/RH3eyW11g6Zr0+ffo7j/AOI/5pfyWF+Of0fHf5Ln+WVpPvt+0fu6mJ0XyCsBAQEBAQEBAQEBAQEDQP0r93/GoGrrX6ykfWY9aM5P90nP3FpTzmFxV446Po/8d7Q7nG7i3q35f7fzy+Tj05b70gICAgZ/YfZT6vUVaevq7YJ/dTqzH7hkzPDpN7RWFTO5uuVwLYtun1npD6I7P0KUVV01jCIoRR8gPU+p+c7laxWIiHl2Li2xcScS/OZ1lkyWsgICAgICAgICAgICAgeLEBBBAIIwQehB9DGhE6bw+f8Avn2CdDq3qAPhn6ylves+mfcHI/D5zi4+H3d9HpvZOejOZeLz60bT8f5QU0umQEBA6/8Aon7v+FQdXYPPcMV+60Z6/wDMRn7gJ1MnhcNeKer4P/I8/wB9jdxSfRrz98/x93QZcfNkBAQEBAQEBAQEBAQEBAx9frForax84GAABlmYnCoo9WJIAHuYGFd2TXqkrOt09LOATtI3hN3VQx68BQT6kTG9K29aNW/AzONga91aa6+Cx+yGi/g6P8MTX3GH+WFjzpnPa2+Z+yGi/g6P8MR3GH+WDzpnPa2+Z+yGi/g6P8MR3GH+WDzpnPa2+ah7oaL+Do/wxJ7jD/LCPOmc9rb5s2jVbLjpmUKNgfTkdGRcK649GUkH7nX2ONqlM67ykIQQEBAQEBAQEBAQEBAQPFtgVSzEBQCzMTgBQMkknoIEV2fWdS66qxSEXP0SthghSMG51PR2BIAPKqccFmACYgICAgIGD2vojcg2ELajC2hyMhbQCBn+yQSrY6qzCBc7M1ovrWwAqeVes/ElinDIceoIIyOD1HBgZUBAQEBAQEBAQEBAQECFf+mWbR//ADVNh/a+9T8Of/DRhz7sMdFYME1AQEBAQEBAh9X/AEa8Xj+quK16j+zbwtd33Hitv/bPAUwJiAgICAgICAgICAgIGq96NRq7dRp9JolwnNmu1DFlVaGBUVo4GTYcsfLyNqnIyDA2XTULWioihVUBFVRgBQMAAegAgXYCAgICAgIFrU0LYj1uoZWBR1IyCpGCCPYgwNe7u94FbVX9mOXN+nQPvdWU2UFsK/mHmIBQMw4JyR1gbNAQEBAQEBAQEBAQAEBAQEBAQEBAQEDEu7Pra6u8qPFrDKlg4bYw8yE+qkgHHuoMDKzArAQEBAQKGBoHZPeGys3PZYSgF/g733rYU1libwcZTwqghZRnKsG9CYGYO91ocqV0rhUSwmq2xi9b/SMWVgKSVA04Y4DcFsFsAsFaO97sCf6OAiWvY24nhLAisArEBSHVs7iMDqAcgA73F6381KFarHZSzbyFFwNleAw2q1QBzkDcfNwAwU7F70WMKqyPEYOtbMxXxLQ2qvoZ69mE+rWlbGA3eVuvRmDdICAgICAgICAgebMYORkYORjOR7Y9YGg9n9kahE0VL12GrT3V2UAtklXqY4tHoKWZkGc5BU9RAktI+usNAey+sNtNp8GkOlngubK+UZdgsFYDc53NyRggK92X1u+pdQbgi1ICr0od2aa9zPcCCLBaLF24OVwcfagbbAQEBAtam9a13OwUZAyT9okAAe5JIAHuYET2P2hRayXKQtuorQ7TYSSqBmVQM7cgMx49CTAp+0IB81LqpvbSLZuUr44JVQ3OQGYAA4PLDOIHjsftmrVtValbBvDsWzeQr07TUzVuueCd9bAjgrg5IIyEh2N2mmqq8VAwG50KuNrAoxXlT0zgMPkwMDPgICAgICAgICBb1F61o9jnCopd29lUZJ/IQIxu3lDJWarw7EDb4W7aGYKrttJ8hLdRnGGzjacBHL3q/olVjAC+ykMvkPheOdG2pxjduCYrfqfTGehIZVvemtPKyWlx4Q2ooOWtdEXaC3A32oPNjrnpzAnEbIBwR8j1geoCAgYfamgF6Bd71lXS1LE27gyMCOGBBBwQcjoT98CP7K7tJprBYt1zeUAo4qwzhdgclawwO0AYBC+UHGeYFxO765y1trAXNqlrOwKLmJIPCgkKTkAk8gE5wIHj9mauCGsD+ANG9gK5spBQ+ddu0thCMgDh2+WAy+z+yUotvsrJAuKu1QCisWKgTeoAzkqqg5J+EdIEhAQEBAQEBAQEDzYgYFWAIIIYEZBB4II9RAjKe7unQ1FayDXnYfFsJwccMxbLgbVwGyBtXGMCB4PdjSkIPCOEUVoPFswFFb1DHm6+Ha6564OPQQPR7t6bIbwjkFWB8Wz4lZHB+L96tW+8Z9TAloCAgICAgICAgICAgICAgICAgICAgICAgIH/2Q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39552" y="645333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Fonte: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Liu, et al. (2006); http</a:t>
            </a:r>
            <a:r>
              <a:rPr lang="pt-BR" dirty="0">
                <a:latin typeface="Arial" pitchFamily="34" charset="0"/>
                <a:cs typeface="Arial" pitchFamily="34" charset="0"/>
              </a:rPr>
              <a:t>://www.lookfordiagnosis.com/mesh_info.php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3800" b="1" dirty="0" smtClean="0">
                <a:latin typeface="Arial" pitchFamily="34" charset="0"/>
                <a:cs typeface="Arial" pitchFamily="34" charset="0"/>
              </a:rPr>
              <a:t>Metodologia</a:t>
            </a:r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sz="3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11287" y="2134597"/>
            <a:ext cx="8532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200 µg 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cromatina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→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imunoprecipitada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(2 </a:t>
            </a:r>
            <a:r>
              <a:rPr lang="pt-BR" dirty="0">
                <a:latin typeface="Arial" pitchFamily="34" charset="0"/>
                <a:cs typeface="Arial" pitchFamily="34" charset="0"/>
              </a:rPr>
              <a:t>µ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anticorpo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phospho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-DNA-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PKcs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S2056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anticorpo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611560" y="1475492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Imunoprecipitação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da cromatina (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ChIP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9512" y="1470263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P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ares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primers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para 'DSB1' e 'DSB2'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(entre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os locais de restrição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BsrGI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e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BamHI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respectivamente.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Par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primers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para 'No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DSB’ é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através de um sítio de restrição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HindIII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3800" b="1" dirty="0" smtClean="0">
                <a:latin typeface="Arial" pitchFamily="34" charset="0"/>
                <a:cs typeface="Arial" pitchFamily="34" charset="0"/>
              </a:rPr>
              <a:t>Resultados</a:t>
            </a:r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sz="3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" t="17308" r="67476" b="22250"/>
          <a:stretch/>
        </p:blipFill>
        <p:spPr bwMode="auto">
          <a:xfrm>
            <a:off x="4788024" y="1052736"/>
            <a:ext cx="4241694" cy="576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lipse 7"/>
          <p:cNvSpPr/>
          <p:nvPr/>
        </p:nvSpPr>
        <p:spPr>
          <a:xfrm>
            <a:off x="6372200" y="2204864"/>
            <a:ext cx="792088" cy="756084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6372200" y="1268760"/>
            <a:ext cx="792088" cy="756084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7308304" y="3032956"/>
            <a:ext cx="792088" cy="756084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79512" y="160150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Desenho de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primers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sondas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qPCR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para a medição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DSB% em dois locais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AsiSI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medição de ressecção em locais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adjacentes.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66261" y="3820978"/>
            <a:ext cx="5206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Os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primers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no cromossomo 22 ('No DSB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").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940152" y="3645024"/>
            <a:ext cx="2160240" cy="7920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769738" y="2236802"/>
            <a:ext cx="3586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Sistema: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retrovírus ER-</a:t>
            </a:r>
            <a:r>
              <a:rPr lang="pt-BR" sz="2000" i="1" dirty="0" err="1">
                <a:latin typeface="Arial" pitchFamily="34" charset="0"/>
                <a:cs typeface="Arial" pitchFamily="34" charset="0"/>
              </a:rPr>
              <a:t>Asi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SI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5" name="Chave esquerda 14"/>
          <p:cNvSpPr/>
          <p:nvPr/>
        </p:nvSpPr>
        <p:spPr>
          <a:xfrm>
            <a:off x="4499992" y="1484784"/>
            <a:ext cx="432048" cy="1926214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755576" y="364502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Enzima </a:t>
            </a:r>
            <a:r>
              <a:rPr lang="pt-BR" sz="2000" i="1" dirty="0" err="1">
                <a:latin typeface="Arial" pitchFamily="34" charset="0"/>
                <a:cs typeface="Arial" pitchFamily="34" charset="0"/>
              </a:rPr>
              <a:t>Asi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SI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→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entrar no núcleo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gerar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DSBs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em sítios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específicos.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9926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  <p:bldP spid="11" grpId="0" animBg="1"/>
      <p:bldP spid="3" grpId="0"/>
      <p:bldP spid="3" grpId="1"/>
      <p:bldP spid="4" grpId="0"/>
      <p:bldP spid="4" grpId="1"/>
      <p:bldP spid="13" grpId="0" animBg="1"/>
      <p:bldP spid="13" grpId="1" animBg="1"/>
      <p:bldP spid="14" grpId="0"/>
      <p:bldP spid="14" grpId="1"/>
      <p:bldP spid="15" grpId="0" animBg="1"/>
      <p:bldP spid="15" grpId="1" animBg="1"/>
      <p:bldP spid="17" grpId="0"/>
      <p:bldP spid="1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7" t="17068" r="27830" b="37981"/>
          <a:stretch/>
        </p:blipFill>
        <p:spPr bwMode="auto">
          <a:xfrm>
            <a:off x="0" y="1775753"/>
            <a:ext cx="9162414" cy="352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ipse 1"/>
          <p:cNvSpPr/>
          <p:nvPr/>
        </p:nvSpPr>
        <p:spPr>
          <a:xfrm>
            <a:off x="4932040" y="1700808"/>
            <a:ext cx="4211960" cy="648072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-36512" y="-27384"/>
            <a:ext cx="9198926" cy="1008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3800" b="1" dirty="0" smtClean="0">
                <a:latin typeface="Arial" pitchFamily="34" charset="0"/>
                <a:cs typeface="Arial" pitchFamily="34" charset="0"/>
              </a:rPr>
              <a:t>Artigo</a:t>
            </a:r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sz="3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9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7" t="17308" r="32425" b="44471"/>
          <a:stretch/>
        </p:blipFill>
        <p:spPr bwMode="auto">
          <a:xfrm>
            <a:off x="2801868" y="2240868"/>
            <a:ext cx="6162620" cy="406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ipse 6"/>
          <p:cNvSpPr/>
          <p:nvPr/>
        </p:nvSpPr>
        <p:spPr>
          <a:xfrm>
            <a:off x="7308304" y="2616877"/>
            <a:ext cx="1035532" cy="920135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40366" y="5205390"/>
            <a:ext cx="4243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T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rata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com 4-OHT 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detecta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esses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produtos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quebrados.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144016" y="173681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Quando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não tem 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tratamento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tem menos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quebra.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>
            <a:off x="3548575" y="4365104"/>
            <a:ext cx="159329" cy="396044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323528" y="2816932"/>
            <a:ext cx="26068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4-Hydroxytamoxifeno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(4-OHT).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3275856" y="5277398"/>
            <a:ext cx="5472608" cy="707886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3800" b="1" dirty="0" smtClean="0">
                <a:latin typeface="Arial" pitchFamily="34" charset="0"/>
                <a:cs typeface="Arial" pitchFamily="34" charset="0"/>
              </a:rPr>
              <a:t>Resultados</a:t>
            </a:r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sz="3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40315" y="1196752"/>
            <a:ext cx="2991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000" b="1" dirty="0">
                <a:latin typeface="Arial" pitchFamily="34" charset="0"/>
                <a:cs typeface="Arial" pitchFamily="34" charset="0"/>
              </a:rPr>
              <a:t>Células ER-</a:t>
            </a:r>
            <a:r>
              <a:rPr lang="pt-BR" sz="2000" b="1" dirty="0" err="1">
                <a:latin typeface="Arial" pitchFamily="34" charset="0"/>
                <a:cs typeface="Arial" pitchFamily="34" charset="0"/>
              </a:rPr>
              <a:t>Asisi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 U2OS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80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/>
      <p:bldP spid="2" grpId="1"/>
      <p:bldP spid="9" grpId="0"/>
      <p:bldP spid="13" grpId="0"/>
      <p:bldP spid="13" grpId="1"/>
      <p:bldP spid="23" grpId="0" animBg="1"/>
      <p:bldP spid="2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2763416" y="1196752"/>
            <a:ext cx="6273081" cy="4445496"/>
            <a:chOff x="3779912" y="3392996"/>
            <a:chExt cx="5183489" cy="354539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71" t="52670" r="34363" b="6250"/>
            <a:stretch/>
          </p:blipFill>
          <p:spPr bwMode="auto">
            <a:xfrm>
              <a:off x="3779912" y="3392996"/>
              <a:ext cx="5183489" cy="3545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tângulo 9"/>
            <p:cNvSpPr/>
            <p:nvPr/>
          </p:nvSpPr>
          <p:spPr>
            <a:xfrm>
              <a:off x="3779912" y="5805264"/>
              <a:ext cx="216024" cy="1133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7" t="17308" r="33386" b="44471"/>
          <a:stretch/>
        </p:blipFill>
        <p:spPr bwMode="auto">
          <a:xfrm>
            <a:off x="4306071" y="1016732"/>
            <a:ext cx="4952230" cy="320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Conector de seta reta 14"/>
          <p:cNvCxnSpPr/>
          <p:nvPr/>
        </p:nvCxnSpPr>
        <p:spPr>
          <a:xfrm>
            <a:off x="8661143" y="2636912"/>
            <a:ext cx="159329" cy="396044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155243" y="1529497"/>
            <a:ext cx="4200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Método: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aumento no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ssDNA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% com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4-OHT foi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observado em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ambos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sítios DSB;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não no local onde falta uma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sequência.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7812360" y="4653136"/>
            <a:ext cx="1008112" cy="333096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44016" y="5725705"/>
            <a:ext cx="8676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Mais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ssDNA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→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observada em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sítios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próximos de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DSBs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e a extensão da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ressecção foi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3500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nuc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; níveis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elevados de ressecção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após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mais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longo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4-OHT.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5220072" y="4653136"/>
            <a:ext cx="1008112" cy="333096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76064" y="3153162"/>
            <a:ext cx="8460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Porcentagem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DNA clivado nos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DSB1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 DSB2 foi de 21,0 e 8,8%,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depois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4 h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de 4-OHT.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51521" y="4149080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Considerando-se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os níveis de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ssDNA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gerado em ~ 350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nuc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 partir de DSB1 e DSB2 são ~ 4 e 2%, conclui-se que ~ 20-26% de extremidades do DNA são realmente sujeitas a ressecção para uma extensão de 350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nt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" t="77545" r="66191" b="6250"/>
          <a:stretch/>
        </p:blipFill>
        <p:spPr bwMode="auto">
          <a:xfrm>
            <a:off x="251520" y="1133804"/>
            <a:ext cx="5025690" cy="179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tângulo 23"/>
          <p:cNvSpPr/>
          <p:nvPr/>
        </p:nvSpPr>
        <p:spPr>
          <a:xfrm>
            <a:off x="576064" y="2146503"/>
            <a:ext cx="4499992" cy="35074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576064" y="1926124"/>
            <a:ext cx="4499992" cy="35074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3800" b="1" dirty="0" smtClean="0">
                <a:latin typeface="Arial" pitchFamily="34" charset="0"/>
                <a:cs typeface="Arial" pitchFamily="34" charset="0"/>
              </a:rPr>
              <a:t>Resultados</a:t>
            </a:r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sz="3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76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8" grpId="0" animBg="1"/>
      <p:bldP spid="18" grpId="1" animBg="1"/>
      <p:bldP spid="3" grpId="0"/>
      <p:bldP spid="3" grpId="1"/>
      <p:bldP spid="21" grpId="0" animBg="1"/>
      <p:bldP spid="21" grpId="1" animBg="1"/>
      <p:bldP spid="20" grpId="0"/>
      <p:bldP spid="20" grpId="1"/>
      <p:bldP spid="22" grpId="0"/>
      <p:bldP spid="24" grpId="0" animBg="1"/>
      <p:bldP spid="24" grpId="1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7" t="19471" r="54971" b="40365"/>
          <a:stretch/>
        </p:blipFill>
        <p:spPr bwMode="auto">
          <a:xfrm>
            <a:off x="107504" y="1052736"/>
            <a:ext cx="7128792" cy="472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3800" b="1" dirty="0" smtClean="0">
                <a:latin typeface="Arial" pitchFamily="34" charset="0"/>
                <a:cs typeface="Arial" pitchFamily="34" charset="0"/>
              </a:rPr>
              <a:t>Resultados</a:t>
            </a:r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sz="3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83568" y="5805264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err="1">
                <a:latin typeface="Arial" pitchFamily="34" charset="0"/>
                <a:cs typeface="Arial" pitchFamily="34" charset="0"/>
              </a:rPr>
              <a:t>Mimitou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>
                <a:latin typeface="Arial" pitchFamily="34" charset="0"/>
                <a:cs typeface="Arial" pitchFamily="34" charset="0"/>
              </a:rPr>
              <a:t>Symington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 (2009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):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ressecção do DSB é dependente do ciclo celular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→ fases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S e G2 devido a um requerimento por atividade CDK.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948264" y="1124744"/>
            <a:ext cx="19960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ER-</a:t>
            </a:r>
            <a:r>
              <a:rPr lang="pt-BR" sz="2000" i="1" dirty="0" err="1">
                <a:latin typeface="Arial" pitchFamily="34" charset="0"/>
                <a:cs typeface="Arial" pitchFamily="34" charset="0"/>
              </a:rPr>
              <a:t>Asi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SI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U2OS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5693186"/>
            <a:ext cx="9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T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estar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o ensaio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ressecção → inibidor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CDK chamado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roscovitina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CDKi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9512" y="6197242"/>
            <a:ext cx="87101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eficiência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da ressecção foi reduzida em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roscovitina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→ dose-dependente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1520" y="5745450"/>
            <a:ext cx="86381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T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ratamento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com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CDKi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aumentou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ligeiramente a percentagem de células na fase G1.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51520" y="5805264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Sendo assim constatou-se que a ressecção de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DSBs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é mais eficiente em fases S/G2 do ciclo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celular.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4752020" y="1844824"/>
            <a:ext cx="1656184" cy="864097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005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4" grpId="0"/>
      <p:bldP spid="4" grpId="1"/>
      <p:bldP spid="7" grpId="0"/>
      <p:bldP spid="7" grpId="1"/>
      <p:bldP spid="9" grpId="0"/>
      <p:bldP spid="9" grpId="1"/>
      <p:bldP spid="10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251520" y="4941168"/>
            <a:ext cx="87057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Células: expressam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 proteína fluorescente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Red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foram quase exclusivamente na fase G1, enquanto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as Green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foram predominantemente nas fases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S/G2/M.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7" t="59635" r="31735" b="6251"/>
          <a:stretch/>
        </p:blipFill>
        <p:spPr bwMode="auto">
          <a:xfrm>
            <a:off x="35496" y="1619475"/>
            <a:ext cx="9065804" cy="303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ipse 3"/>
          <p:cNvSpPr/>
          <p:nvPr/>
        </p:nvSpPr>
        <p:spPr>
          <a:xfrm>
            <a:off x="6876256" y="1628800"/>
            <a:ext cx="2079848" cy="504057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3800" b="1" dirty="0" smtClean="0">
                <a:latin typeface="Arial" pitchFamily="34" charset="0"/>
                <a:cs typeface="Arial" pitchFamily="34" charset="0"/>
              </a:rPr>
              <a:t>Resultados</a:t>
            </a:r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sz="3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66174" y="4941168"/>
            <a:ext cx="8676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P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opulações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células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G1 eram menores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em tamanho do que as populações de células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S/G2/M,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confirmando ainda a precisão da separação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células (FUCCI).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4139952" y="1628799"/>
            <a:ext cx="1584176" cy="504057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95536" y="4941168"/>
            <a:ext cx="87777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Citometria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coloração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PI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→ determinar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porcentagem em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G1, S 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G2.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6" t="37719" r="34753" b="39990"/>
          <a:stretch/>
        </p:blipFill>
        <p:spPr bwMode="auto">
          <a:xfrm>
            <a:off x="518545" y="1412776"/>
            <a:ext cx="808590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6944318" y="1124744"/>
            <a:ext cx="1948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ER-</a:t>
            </a:r>
            <a:r>
              <a:rPr lang="pt-BR" sz="2000" i="1" dirty="0" err="1">
                <a:latin typeface="Arial" pitchFamily="34" charset="0"/>
                <a:cs typeface="Arial" pitchFamily="34" charset="0"/>
              </a:rPr>
              <a:t>Asi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SI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293T </a:t>
            </a:r>
          </a:p>
        </p:txBody>
      </p:sp>
    </p:spTree>
    <p:extLst>
      <p:ext uri="{BB962C8B-B14F-4D97-AF65-F5344CB8AC3E}">
        <p14:creationId xmlns:p14="http://schemas.microsoft.com/office/powerpoint/2010/main" val="38192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4" grpId="0" animBg="1"/>
      <p:bldP spid="7" grpId="0"/>
      <p:bldP spid="11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548680"/>
            <a:ext cx="7452320" cy="4896544"/>
            <a:chOff x="107504" y="908720"/>
            <a:chExt cx="7488832" cy="504056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4" t="16589" r="49668" b="39904"/>
            <a:stretch/>
          </p:blipFill>
          <p:spPr bwMode="auto">
            <a:xfrm>
              <a:off x="107504" y="1645920"/>
              <a:ext cx="6857500" cy="4303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107504" y="908720"/>
              <a:ext cx="7488832" cy="236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3800" b="1" dirty="0" smtClean="0">
                <a:latin typeface="Arial" pitchFamily="34" charset="0"/>
                <a:cs typeface="Arial" pitchFamily="34" charset="0"/>
              </a:rPr>
              <a:t>Resultados</a:t>
            </a:r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sz="3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7504" y="5581689"/>
            <a:ext cx="8846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Baixos níveis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ainda foram observados em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G1 →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processamento final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é ineficiente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 resulta em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menores ressecção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em células G1, em comparação com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ou G2.</a:t>
            </a:r>
          </a:p>
        </p:txBody>
      </p:sp>
      <p:sp>
        <p:nvSpPr>
          <p:cNvPr id="9" name="Retângulo 8"/>
          <p:cNvSpPr/>
          <p:nvPr/>
        </p:nvSpPr>
        <p:spPr>
          <a:xfrm>
            <a:off x="107504" y="5601434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err="1">
                <a:latin typeface="Arial" pitchFamily="34" charset="0"/>
                <a:cs typeface="Arial" pitchFamily="34" charset="0"/>
              </a:rPr>
              <a:t>ssDNA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% em DSB1 e DSB2 foi medido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→ G1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Red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S/G2/M-Green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e comparado com as células não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triadas.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07504" y="5581689"/>
            <a:ext cx="8846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levados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ressecção → observados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em células na fase S/G2/M em comparação com a cultura não triada, 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ressecção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foi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diminuída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em células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G1 → consistente: efeitos de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roscovitina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241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346329" y="5457418"/>
            <a:ext cx="8834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Complexo de ligação SOSS1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ssDNA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→  importante para a ressecção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células humanas 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por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promover a ressecção mediada por Exo1 </a:t>
            </a:r>
            <a:r>
              <a:rPr lang="pt-BR" sz="2000" i="1" dirty="0">
                <a:latin typeface="Arial" pitchFamily="34" charset="0"/>
                <a:cs typeface="Arial" pitchFamily="34" charset="0"/>
              </a:rPr>
              <a:t>in vitro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323528" y="5445224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Consistente: verificou-se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que a depleção do complexo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SOSS1(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siRNA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dirigido contra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subunidade SOSS-A)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levou a ressecção reduzida em células U2OS, assim como a depleção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Exo1 (principais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exonucleases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envolvidas na ressecção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extremidade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DSB).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2" t="20193" r="41253" b="45668"/>
          <a:stretch/>
        </p:blipFill>
        <p:spPr bwMode="auto">
          <a:xfrm>
            <a:off x="72008" y="980728"/>
            <a:ext cx="9071992" cy="458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3800" b="1" dirty="0" smtClean="0">
                <a:latin typeface="Arial" pitchFamily="34" charset="0"/>
                <a:cs typeface="Arial" pitchFamily="34" charset="0"/>
              </a:rPr>
              <a:t>Resultados</a:t>
            </a:r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sz="3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7596336" y="3284984"/>
            <a:ext cx="1080120" cy="460068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67544" y="5445224"/>
            <a:ext cx="8546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Células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ER-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AsiSI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U2OS transfectadas com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siRNA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controle ou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siRNAs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→ genes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envolvidos no reparo do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DNA.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1403648" y="1268760"/>
            <a:ext cx="1246938" cy="576065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2987824" y="2636911"/>
            <a:ext cx="1246938" cy="792089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3325062" y="1268760"/>
            <a:ext cx="1246938" cy="576065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21804" y="5909210"/>
            <a:ext cx="8370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Ressecção dramaticamente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diminuída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no bloqueio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CtIP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ou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Mre11.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lipse 17"/>
          <p:cNvSpPr/>
          <p:nvPr/>
        </p:nvSpPr>
        <p:spPr>
          <a:xfrm rot="19213991">
            <a:off x="6427132" y="1255016"/>
            <a:ext cx="797183" cy="460068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732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6" grpId="0" animBg="1"/>
      <p:bldP spid="10" grpId="0"/>
      <p:bldP spid="10" grpId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1" grpId="0"/>
      <p:bldP spid="11" grpId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t="54240" r="41981" b="14183"/>
          <a:stretch/>
        </p:blipFill>
        <p:spPr bwMode="auto">
          <a:xfrm>
            <a:off x="97908" y="1089409"/>
            <a:ext cx="9010596" cy="413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3800" b="1" dirty="0" smtClean="0">
                <a:latin typeface="Arial" pitchFamily="34" charset="0"/>
                <a:cs typeface="Arial" pitchFamily="34" charset="0"/>
              </a:rPr>
              <a:t>Resultados</a:t>
            </a:r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sz="3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6932951" y="1772816"/>
            <a:ext cx="159329" cy="396044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 rot="19213991">
            <a:off x="1990138" y="1261903"/>
            <a:ext cx="983040" cy="28730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67544" y="5601434"/>
            <a:ext cx="8538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Depleção de BRCA1 não mostrou efeito significativo na ressecção em DSB1 ou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DSB2.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>
            <a:off x="956287" y="2960948"/>
            <a:ext cx="159329" cy="396044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 rot="2528174">
            <a:off x="4127310" y="946573"/>
            <a:ext cx="251804" cy="917962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467544" y="5601434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Depleção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roteína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53BP1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resulta em aumento da ressecção 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(estudos anteriores).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67544" y="5765194"/>
            <a:ext cx="9036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Depleção: resultou num aumento dos níveis de RPA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foci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e Rad51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foci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012160" y="1268760"/>
            <a:ext cx="237626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65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7" grpId="0"/>
      <p:bldP spid="7" grpId="1"/>
      <p:bldP spid="11" grpId="0" animBg="1"/>
      <p:bldP spid="11" grpId="1" animBg="1"/>
      <p:bldP spid="13" grpId="0"/>
      <p:bldP spid="13" grpId="1"/>
      <p:bldP spid="14" grpId="0"/>
      <p:bldP spid="1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2" t="15229" r="47341" b="61011"/>
          <a:stretch/>
        </p:blipFill>
        <p:spPr bwMode="auto">
          <a:xfrm>
            <a:off x="395536" y="980728"/>
            <a:ext cx="8271239" cy="41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3800" b="1" dirty="0" smtClean="0">
                <a:latin typeface="Arial" pitchFamily="34" charset="0"/>
                <a:cs typeface="Arial" pitchFamily="34" charset="0"/>
              </a:rPr>
              <a:t>Resultados</a:t>
            </a:r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sz="3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77226" y="5601434"/>
            <a:ext cx="8271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Expressão: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Ku86 e HA-ER-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Asisi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→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western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blotting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(anticorpos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anti-Ku86 e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anti-HA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PARP-1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como controle).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5148064" y="1676707"/>
            <a:ext cx="1224136" cy="600165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5496" y="5621178"/>
            <a:ext cx="9198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Sistema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ER-</a:t>
            </a:r>
            <a:r>
              <a:rPr lang="pt-BR" sz="2000" i="1" dirty="0" err="1">
                <a:latin typeface="Arial" pitchFamily="34" charset="0"/>
                <a:cs typeface="Arial" pitchFamily="34" charset="0"/>
              </a:rPr>
              <a:t>Asi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SI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U2OS → resolver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depleção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Ku86 (fator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central na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NHEJ).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lipse 9"/>
          <p:cNvSpPr/>
          <p:nvPr/>
        </p:nvSpPr>
        <p:spPr>
          <a:xfrm rot="19109159">
            <a:off x="2909273" y="1509322"/>
            <a:ext cx="819620" cy="247305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/>
          <p:nvPr/>
        </p:nvCxnSpPr>
        <p:spPr>
          <a:xfrm>
            <a:off x="1115616" y="2416714"/>
            <a:ext cx="216024" cy="364214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467544" y="5589240"/>
            <a:ext cx="76472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Depleção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parcial de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Ku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→ formação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ssDNA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células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U2OS.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14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  <p:bldP spid="7" grpId="0"/>
      <p:bldP spid="7" grpId="1"/>
      <p:bldP spid="10" grpId="0" animBg="1"/>
      <p:bldP spid="10" grpId="1" animBg="1"/>
      <p:bldP spid="12" grpId="0"/>
      <p:bldP spid="1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1" t="38755" r="47253" b="36988"/>
          <a:stretch/>
        </p:blipFill>
        <p:spPr bwMode="auto">
          <a:xfrm>
            <a:off x="-140" y="954522"/>
            <a:ext cx="7524468" cy="377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3800" b="1" dirty="0" smtClean="0">
                <a:latin typeface="Arial" pitchFamily="34" charset="0"/>
                <a:cs typeface="Arial" pitchFamily="34" charset="0"/>
              </a:rPr>
              <a:t>Resultados</a:t>
            </a:r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sz="3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5445224"/>
            <a:ext cx="91424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DNA-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PKcs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se liga a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DSBs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→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heterodímero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Ku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e é um importante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fator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NHEJ clássico. </a:t>
            </a:r>
            <a:endParaRPr lang="pt-BR" sz="2000" dirty="0"/>
          </a:p>
        </p:txBody>
      </p:sp>
      <p:sp>
        <p:nvSpPr>
          <p:cNvPr id="9" name="Retângulo 8"/>
          <p:cNvSpPr/>
          <p:nvPr/>
        </p:nvSpPr>
        <p:spPr>
          <a:xfrm>
            <a:off x="251520" y="5445224"/>
            <a:ext cx="9505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Depleção DNA-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PKcs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diminuiu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proteína ATM (necessária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para 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ressecção).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 rot="19671396">
            <a:off x="5973716" y="1087619"/>
            <a:ext cx="1035505" cy="28777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12"/>
          <p:cNvCxnSpPr/>
          <p:nvPr/>
        </p:nvCxnSpPr>
        <p:spPr>
          <a:xfrm>
            <a:off x="4752388" y="1988840"/>
            <a:ext cx="504056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21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0" descr="data:image/jpeg;base64,/9j/4AAQSkZJRgABAQAAAQABAAD/2wCEAAkGBxMTERUUExIVFRUXFhgUGBgUGBgYFRkYFxIYGBUVFhcYHCggGBolGxUYITEhJSkrLi4uFyAzODUsNzQtLisBCgoKDg0OGxAQGy0kICY3LSwsNC4sLDQ3LSwsLi8sLDQsLCwtNyw0LSwsLCwsNCw1LCwsLCw0LCwsLC0sLCwsLP/AABEIALsBDQMBIgACEQEDEQH/xAAbAAEAAgMBAQAAAAAAAAAAAAAABQcDBAYCAf/EAEgQAAIBAgMFBAUJBAkCBwAAAAECAAMRBBIhBQYTMUEiUWFxBzKBkbIUIzM0UnJzsbMkQqHBFRZDU2KS0dLwY8M1RIKDoqO0/8QAGQEBAAMBAQAAAAAAAAAAAAAAAAIDBAEF/8QAKxEBAQACAQMDAQgDAQAAAAAAAAECEQMSITEEQXEyIlFhcoGRocETFOEF/9oADAMBAAIRAxEAPwC8YiICIiAiIgIiICIiAiIgIiICIiAiIgIiICJyhxeMucpql87ZleiOAgDtlCMArOGW2oZuQuVPZPyrt3G3cJhDpcjMlT92lXYrcGzZmpUgGHLjC4uLEOsichS3mxD1CtOkrhagViq1DlOdwaTFb62UHieqOom1gtqYs0atR6ZD8SmFThVPm1ZKfF7I7VbIzP2l0bLpYQOlicsm08eB9AHuzMAVZSFC1mCE3tcmnTUMbW4gJzdfFXbOO1KYcMACbmlVQvanXfRGOZNaNNLG5vWDcrAh1kTmKm2sWGAGGLDiBTZKgNi7KVBPZOUBWNW+UhrAEieKe18cy3FBRbq1KqM10U6IWBWzFk19bJcWBEDqonN0Np4upTxV6HCZFbhdlySc1QKNVIc5VRrqD69iDbWT3fq1moKa4s+Z+ehyCqwpFhlWzGmEJGUak6DlAkYiICIiAiIgIiICIiAiIgIiICIiAiIgIiICIiAiIgIiIHwCeatQKpZjYKCST0AFyZ7mjt36rX/BqfpmBydfevFVKZrUEpJSBsoqqzOw7zlYBfLXzklunvQ2IY06yKtS2YFL5GtzFjqp15XPWcrhWcbO5f8ALzJ6O2Y4ntdAfhMMuOeXXO6zoiIaiIiAiIgIiICIiAiR7bbw4qtSNUCorKrKb9ktSaqtzawBSm5zcuyRe+k9ttjDixOIogEAi9RNQxIUjXUEg28jA3Ymi+2KAy/PIc2TKFYMSHqCmjALclS7AX5azegIiICIiAiIgIiICIiAiIgIiICIiAmjtz6tX/Bqfpmb00du/Va/4NT9MwVwFKqv9H+sPeI9Hjg4nQg6Hl90zRXCuNnWt/Ed8y+jOky4rUWup7vsmGLCTrxWtERDaREQEREBERAw4vErTQu5sosNASbswVQAASSSQABqSZFU96cOWZTxFKsFAalVBbMlNrqMt7DjJmv6v71pLYnDrUUq4up6eRuCD0IIBBHIia1PY9BSpFJQVvbTlcID7xTT/KIHL7UbZ1V+I7VsxZ37FOvmGfCLSKsop3CmmUYBhqbERWobOYZGq1GL1GS+VrvUrLi6bEEU7EE1sRqvZBA5cju47F7Pw5NPh5mWxZaas5XsgDOeQ7IUAE3AAtpafdjVNnYklaSrmvmKMGRtCx0B5rd2JAuLuSdTDnVN6R7nZ/ESpxa5JqcZVWnVZSxxCVQwtSJys9dACDZswtc3nQ0d5MO4qGm5qGnTNVgisWKhc3YuO0eQsOpAmelsTDrbLSUWII8LMjKB3AGlTsOQyC094bZNGmCEpqAVyED1ctrWA5AHrbn1h182PtNMRT4icszJzVtUYqbMhKkacwZvTDhcMtNcqCwuT1OpNySTqSSSST3zNAREQERECNxm2Fpuy8Ko4RczsgXKl1ZgGuwJNl6A2uL2ExrvHhiB2zcrmtkqZh2ioBULcG6NpzsjHkCZnxmx6NV87oSbAHtOFYC+XMgIViMxIJBIOotIna7bPoswqnK7BSRTNU1AFL5W+aOZPpKguLXDEaiC3Tf/AKyYXMV4wvr0bKbBzo1rH6N7WOuRrXsZ6G8OHNwKlyACQFctcvky5Qt8+bTJ61+kjdl09nYkFaOVrC+UF0YD53UKbEWOIqajln8Bbf8A6tYa4PDNwCARUqBheoKjMGzXDlxcv6x6kwS7ff6y4X++W1s2azcPLkz5uJbLbLY3v1HeJmwW26FVwlOoGbKWtZgQAxXtXHZN1YWNjoZjO72GyZOCuTLky65ctgMtr2tYAWnrC7DoU3V1Q5lBClndrZiSx7TG5OY6nW2nKBr0d6MMyK2crmXMFZWzAWQ6gA/3iAHkSwAJJEYnerCoATVFiEbuGV6lNM12sNGqpccxmGnKe03awoXLwrjLl1eoSFvTICktdQDRpkWtly6W1ng7qYO5JohrqFOZnYEA0zqC1j9DTuTqcuvWBMq1xfv79D7jyn2eaaBQAL2AAFySdO8nUnxM9QE0tt/Vq34VT4DN2Y69RVVmawUAlr8rAXN/ZAruop+Qe6YdwAfla/db4ZF7UwpqK1XDo9Ojc2VyWPmALZR4Xbzk/wCjOtRDMppsKxX6RjcMBqVUWGTvtre3PSd0x4Y/biw4nmrUCgsxAUAkkmwAAuSSeQmDCbQpVfo6iPz9VgeVr8vMe8TjY2YiICJ4pVQwBUgg8iNRPcBERAREQKw2DVHCxLG5Yu5JPMkkkmaW61cNi6VtCHXXwJsR7QSPbJLYVMcCvoPWf8zI3dRAMXT0/fX4xHZh7dUW5ERDcROT2jvRWo4l0NEGktUorgNqq7P+UOGPJTnKWbkVz6XW591N7XyF1w2YAsNKmhyJXdmQ5O0hXDnK2mbiJygdTE5Wtva3EWkKQDmpTptdi1r4tKNSwyi65SxV+8C45zqoCIiAlabIqBnxjtqxq1Lk87B2AHkAAPYJZcrjYtMWxWn9pV+NoU83sh93a4OLpZdGFVdR3FwrD2qSPbLflP7t0wMXTsP7RPjEuCEfT/SREQ0EREBERATS239WrfhVPgM3Zo7d+rV/wan6ZgrjqFhgjrPO4w+eHt+BpDjFv/RxObXyHf5Tb9GVdmqm5vr4fYadZMN9UWDtukjYastRiiGm4ZhqVBUgkCxuR3WN+4zk8XUw9SozV61TioQFb5MwK8Q4cBaK5GbMSyKUa7Xc3GWwHWbbdVw1ZmUOopuSpNgQFOhPQePScxSfK12wYNPjsA+Y5iaVR71NXYs18LRa7WuT11M41oupgcEtPs1yzsrLStRq27QdexZHYUnbGoLi4a6gZowmBwgUO+JAJuQKdKqaR4ld6q0qYsBVojiZWQDzK8pu4TaOGUoDhbMQjLqQEBamyXzE5KamghNjZAg0tMFLG4VqSK2DyqVpK4LkIqvh2Yga9hCQAToHFybwOh2ftjC4ektEVCclkstGp9oqCqqh+bLAqGHZ0sCZvYHeDD1n4dOqGfJxMtmDZcqNyIGoFWnccxnF7Tm6e0KCnOcIVDNoSSeyKTVh17CioNALr2iQNTOg2HhKBprWp0uHxKa6XOgKKLWvYNZVBI1OQdwgeMLvErsi8GqueoaWvDIDqpZl7NQ5rWIOXNlKkG1jJqRmE2DQpFCiMvDXInzlQhU07ABa2XQdnloJJwERECp9jV24GJ7R0Z7e8yO3KrscZTBN+2vxCdDslB8mraDm35mRG69vldHQfSL8Qhh6p1Rae1a1RKRakuZ7qNQWspdQ75QQWyqWbKDc5bDnIOhi9oZvUQh2uM1MrkC0qZKm1U+sxcDXs9c06iIbnK/0htErdaVMWB1ak4zfNk+pxgUs4Kak30IsDPp2pj831dcvFUHsNfIXqBlU57Mcq0m4hsvzhB1FpLbZxFVMppqMmpqNzZVFtQOvXoeXKcvtfexhUVcNWzliqgMg1ZjYAdkcyRJY4XLwjcpPKQo7Q2iwX5qmnLNmpObEmiGUDii4QvV7XJuHpYanZwGPxbrW41HhgUyU4Sk1Q1jYLn7FRjoQOQOhkpsapWakDXULU1uF7r6E2JsbeP8ApN6RSctsevijWpCo1bLlZnz01CatVyUQQgbOoKXc2ByLYHMxHUxEBKt2ViG/bNeVSrbQfbaWlK62ZSXLiuyNalXp/jaFPNfDmN1MSxxlIE/2idB9sS7JTe7yKMVRsoHzqch/1BLkhz093iw4rFJTALsFBNhfqe4DmTp/CauL21QpW4jlb66o/wDtmpvViKaJT4lPPmqBVJbIFbKxzFh4A6dZx286P2Q2MWrYC/0Q8x2eUsww6k8s9LEwWNp1VzU3Dre1x0Pce46j3zYkBuZWpNQJpUxTAcggMXBOVe1mOp0IHsk/IWauk5dwiInHSaO3B+zV/wAGp+mZvTS239WrfhVP0zBVZthHGzrW18x3zZ9GVIrWNxz/ANjTJWxC/wBH3zDp+c+ejusDiAAb6H4Whiwt68Vi7RDmk4QBnymwaxBNuRB0Pt0kDl2iL5MmpJAqBeyFw/YXst+9VAvYmwJt3zpp8Y6G2phtc4W2la4FPrZXC6/PKEzlW0PDLE5dMy6dx8VH2gTY0lKZb6ilnBFbs9nPlL5LHmFFtLnQecTvC1OmeM60a9rinl0sSQDre4uCLg20mPdbbuKxDglEahdgagBWxA0tdu1rYWA6yfRdbR65vTO7bSAJtSJv6q2Fhx2Bylm1PCCkZurG/cJXYzVir8Ya5xboPoqee19cvF4gHgBzFpIxIJEREBERArDbtZ8G1SihpVFYk2W5qIG1AqC+h19uhmPcHCcauHZ6a8M5+HrxSRyIHLLe1zr3dZv7EwqtTrswuWZiSbkkkkkyP3XwijFIQLEVFsbnqwBHtBI9sl7Mk11RakREi1oDezDMVSqrJakSzLUbKjA21zHQMCNL/aOolfbZ3ibEVsop0xc2u7cNPNmY2nYb/YpFfDLUfKhZ2I6FlC2PsDN75we9WKotVzowK2AuLgflLcOTDHtllJfmF9Nz8k6sOPKz8Jbv9otndzBNRw6I7Bm1Jy3yi5vZSeYEk5xO7W3lo4Gg1mqU81QFlIuiU0Z2NmIzBQpFhrbkDOgwO3kq1FRadTtKzhjky5Fy2c2ckBs4sLX53Aldu6dNx7Wav3X2S0SI2nvNg8O/Dr4mnTewbK7WNjex8tD7py9f0vbNp12o1XZQLEVVXiUXUi4Kmndr94Kix7+c4O/la7drPgnqplR1qMzqQ13Ack9pB2hbUXtY259J3exttYfFU+Jh6yVU70N7eBHMe2cXs3CK7Yl37TM73J1OjEDysAB7BOxVy+yL3IwRxGIV7oq02FQgsOIcrXFqfrWvbU2HnLXlT7uYQLi0K3BFRbEHoXAI9oJHtlsRXOHXShN7cYKeHsaa1DUYU1VxdLm7ZmHUAKT525c5Vu8ezTSqIWOe/as3q/dtfUS096NjPiUprTqikUqB7lc9xkZctrj7V7+E53aW4uIrWz4xSQLA8G1vcwncebo7dNvxr+60z005Ju8mOPz1f1jU7uVtAVsKtqS0ihyFUFk0AN1HQEN778+cn5BbpbCfCUmpvWFUl82YLksMqi1rm/Ln4ydkbd94jcem63L+M3/cl/giRu19vYbClRiK6Ui98uc2zZbZreWYe+cttf0r7Pw9VEaoXRwSKtG1RVI5q4BzKdRyBveHHdzR24P2av8AhVP0zNPd7evB40XwuIWpbmBdWHmrAEe6bm3Pq1f8Gp+mYKrepgSNnWuP+GffRpQK4rnzB+EzF8oc7OJJN/Lxnv0ZOxxWvcfhMMeG+qLXnxxcHW2nPu8Z9nis1lJHQE/whsVttPazYSm2HqolSpfVlcsW7mNgSp8G11685n9HdOpVqmsAqU1uCA4Z2JBADIPVHXtdw06yIXHYdsIwNUGo3aN/WJJuSTbmTeYvR7i0XGoBUsTmUi+hGRjY/wDqCn2S68vHcbJlN/MP9T1GN3ePLX5b2+ey4Ymq20KQdqZqKHVRUZSQCEN+1r00Os9rjaRDEVEIUBmIYWUEXBY30BGt5SM8TQG2aBJAqqSrIpANzerk4drcweKnaGna585vwERECtNjY8cCvoeyWHToTNHc3Gh8SosfWU9PtiedlfQYn7z/AJmae4B/a181+MQxyfai54iIbHHb9VgtfCArfMao6f8AT75wu/uIVcQAFsMoOlgPdO339oM1fB2HI1Sf/rnC+kLDN8pBt+6Oomjinjspzys3qrG3GpU6uCplqamzZlzKDZhazC/I+M6KjhUUkqiqSSSVUAktbMTbmTYX8hID0eoVwNMHnc/ynSynP6qtx8EiP6sYPjNXbDUnrMcxqVFFSpe1hlZ7lQBoALADSS8SLr4BK62Vjh+1c+zUqDkOjtLGlU7N/wDOfiVfjaFXLPDHurjg+KUa+up5D+8EtqUpuP8AXE+8vxiXXDnB9L4TIKnvRTNA1sj5QL27N/ztJ1uUqDZVRjsl7sb5R1PcJZhJfKeds8O52HvpSxNUU0p1FJ6tltyv0J7p08pH0ZOfl9PU/vdf8Bl3Ry4zG6hx22dyRW0N3MLXqirXoJWdRlXijOqi9+yjXVTfqBc2HcJKxK03ilTVQAoCgcgBYDyAmttr6vW/CqfAZuTQ299Vr/g1P0zEK4fEDLgCTqPDnMXo7rBsQLA6A87fZMjMR/4T7vzmL0TfXD90/CZpuOPTbpiw4pM5drkmPE+o33T+UyT4RMzarTZ9BThOJlGYDuFo3TtUxKXVQbt6nZP0bdRrOkrbqkI1OjVC025K6klfAMCLjwI9sy7u7qrhmztUNR7EDTKq30JAuSTa4vfrylcy5d6t7PF4vQZ48uN+7zd+f5bGM3ZpVHDlnWwTKqZAqtTDhHF1JJAqNoSVPUGexu7TyOuepd2zFwwVs3DppeygLypLzWw1taTESx7TnsLujRQgipVNmRwCUtmQ0iG0QHXgICL256A6zoYiAiIgV1swD5PW0+1/ORW6J/aU++vxiZdls/yfEetze3PvPKRW5Tt8spXzWzrzv9oQwyfai6oiIbnLb4H57C/+5/25xe/w+eX7olk7c2OMQF7WR0N1a1+fMEdQbDu5Cc1tfcuviKgLVqaqBa4DMfdp+c08XJjJNqOTDK26TO4x/ZF8z+QnQTS2Rs5MPRWklyF6nmSTck+2bsoyu7auxmpIRESLpK82dTXJieyPXqX0H22lhyrtnV3tjNTpUq2/ztCnmm9NLdZQMVTsAO2vT/GJb0pHdKuxxlIEn6RPjEu6HPTzWLy/KVngMGg2aygaZR1PdLNYSuMI2XB1Kb9l0GVlPMEDlL+H3/R3l9v1Qno5w6jGqQNRfv8AsmW2+MUcw/8Ala3vtKs9HdJjjRlFwtyx6KMrAX8zYS2459dZxb6Wk2008fd/rNavtK/qEj3W90lpir4dXtm1A6XNvaOshjljL4Syxys8oyjtCoTYDMfAfmb2HtmbaeY4WtnAB4VTQG+nDPOSCIALAADuHKYdo0S9Gog5sjKPMqQPznMspb2mjHGyd7tXmNwy/wBHEBRbSafovpAYm4HQ/CZu4quBgnR7q6mxVtCD4iYvRhhnNcuFPDUG7fukkWCg9TqT4W8pqy+iqMfqiz5rV8aq9bnuH/NJ7xVZVXtdenU+UhUpl2si27+dlHeT3+Ez8eEve+F3JnZ2nlnfFvUYIDlzG2nO3U38v5SYUWFpH7LwpUszDW+UeQOp9p/ISRnOSzep4d4pdbvkiIlawiIgIiDArHZeNBw9cZeRYc/EyI3OxObF0hb99fiEmdl4ZBRrA6Fi2l+epmhuts7h4qmSpBzr1/xjxk/8eXnV/Z5U9TwXOYzOb+Z9624kK+9GGFQpmYlWZXIpvZCt9X7Oi9lu36unPlJLZ2LFajTqqCBURagDWuA6hgDbS+sg9VsREQEREBERASttnY0WxQsey9QdPttLJld7O2YR8pujgu9Qi4Ot3blp4xrajnuM1tze6+JBxdIWP0qfqCXRKj3c2JUTFU2NKoLVENyptbOPCW5O2ac9NZcbomvisBSqfSUqb/fVW/MTYicaGLD4ZKYyoiovcgCj3CZYiAiIgInirVVeZAmhW2oL2QEny/IDUyWOFy8I5ZzHy3a1JDq6qbfaANvfNLE7SC6IPAd3kB1mMYWrU1c5R46n2AaCb2GwaJyGvedT7+nsk9Y4+e6G8svHZoUcC9Q5qhIH/wAj/tH8fKSlGkFFlFhPcSGWdy8pY4THwRESKZERAREQERECutki9CsSO0pYa8wQT7po7tVScRTuSTnW19eTgn+AJ9k77GbAo1CzWZC3rFGK5vEjlfxtefNlbu4fDnNTTt8szEs1vC+g9lpV08m/Pb5eRP8AzdcuOWp2u/Hfztk/oHD3zcJb3v172Nufq3duzy7R0m9h6KoqogCqoCqByAAsAPCwmSJa9ciIgIiICIiAnl2AFyQB4z1IHfhrYGoR9ql/+ineNyeUOXK4YXKe0tTHHX7S+8T0lUHkQfI3lebaOShTZNCbXPs8ZKbgNc1O+wv79P5zn+Tjt1N7+P8ArzvT+t5uTlmGeMk/DK32/LHZxNZ8SelNz7gPzmM1ax5Uwv3mB/KTmL0rlG7MdSsq8yBNM4Wq3rVAPBR/PSeqey0HPM3mf5C07rGea5vK+I+VdqKNFBY/85Dn/CY89d+S5B46f6n+AkhSpKuiqB5C09x1SeI50W+ajqeyxzdi3loPfz/jN2jRVRZVA8v598yROXK3ylMZPBERIpEREBERAREQEREBERAREQEREBERAREQEREBMWJoLURkcBlYWIPIgzLEDnMXuhTcBTWrBByW6G3gCUJ995K7I2TSw6Zaa2ubkk3Zj4n+XKb0SMxk8K8eHDG7xnciIklhERAREQEREBERATVxCG5ILai2moHKbUQI4IQRfiEEA9TbW9tfKfagNyRxBcclHIm/jJCIEf2hfWodLchp4jXnPIUhedQefO3vklEDSwgbMLl+XJgLdP46zdiIH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2" descr="data:image/jpeg;base64,/9j/4AAQSkZJRgABAQAAAQABAAD/2wCEAAkGBxMTERUUExIVFRUXFhgUGBgUGBgYFRkYFxIYGBUVFhcYHCggGBolGxUYITEhJSkrLi4uFyAzODUsNzQtLisBCgoKDg0OGxAQGy0kICY3LSwsNC4sLDQ3LSwsLi8sLDQsLCwtNyw0LSwsLCwsNCw1LCwsLCw0LCwsLC0sLCwsLP/AABEIALsBDQMBIgACEQEDEQH/xAAbAAEAAgMBAQAAAAAAAAAAAAAABQcDBAYCAf/EAEgQAAIBAgMFBAUJBAkCBwAAAAECAAMRBBIhBQYTMUEiUWFxBzKBkbIUIzM0UnJzsbMkQqHBFRZDU2KS0dLwY8M1RIKDoqO0/8QAGQEBAAMBAQAAAAAAAAAAAAAAAAIDBAEF/8QAKxEBAQACAQMDAQgDAQAAAAAAAAECEQMSITEEQXEyIlFhcoGRocETFOEF/9oADAMBAAIRAxEAPwC8YiICIiAiIgIiICIiAiIgIiICIiAiIgIiICJyhxeMucpql87ZleiOAgDtlCMArOGW2oZuQuVPZPyrt3G3cJhDpcjMlT92lXYrcGzZmpUgGHLjC4uLEOsichS3mxD1CtOkrhagViq1DlOdwaTFb62UHieqOom1gtqYs0atR6ZD8SmFThVPm1ZKfF7I7VbIzP2l0bLpYQOlicsm08eB9AHuzMAVZSFC1mCE3tcmnTUMbW4gJzdfFXbOO1KYcMACbmlVQvanXfRGOZNaNNLG5vWDcrAh1kTmKm2sWGAGGLDiBTZKgNi7KVBPZOUBWNW+UhrAEieKe18cy3FBRbq1KqM10U6IWBWzFk19bJcWBEDqonN0Np4upTxV6HCZFbhdlySc1QKNVIc5VRrqD69iDbWT3fq1moKa4s+Z+ehyCqwpFhlWzGmEJGUak6DlAkYiICIiAiIgIiICIiAiIgIiICIiAiIgIiICIiAiIgIiIHwCeatQKpZjYKCST0AFyZ7mjt36rX/BqfpmBydfevFVKZrUEpJSBsoqqzOw7zlYBfLXzklunvQ2IY06yKtS2YFL5GtzFjqp15XPWcrhWcbO5f8ALzJ6O2Y4ntdAfhMMuOeXXO6zoiIaiIiAiIgIiICIiAiR7bbw4qtSNUCorKrKb9ktSaqtzawBSm5zcuyRe+k9ttjDixOIogEAi9RNQxIUjXUEg28jA3Ymi+2KAy/PIc2TKFYMSHqCmjALclS7AX5azegIiICIiAiIgIiICIiAiIgIiICIiAmjtz6tX/Bqfpmb00du/Va/4NT9MwVwFKqv9H+sPeI9Hjg4nQg6Hl90zRXCuNnWt/Ed8y+jOky4rUWup7vsmGLCTrxWtERDaREQEREBERAw4vErTQu5sosNASbswVQAASSSQABqSZFU96cOWZTxFKsFAalVBbMlNrqMt7DjJmv6v71pLYnDrUUq4up6eRuCD0IIBBHIia1PY9BSpFJQVvbTlcID7xTT/KIHL7UbZ1V+I7VsxZ37FOvmGfCLSKsop3CmmUYBhqbERWobOYZGq1GL1GS+VrvUrLi6bEEU7EE1sRqvZBA5cju47F7Pw5NPh5mWxZaas5XsgDOeQ7IUAE3AAtpafdjVNnYklaSrmvmKMGRtCx0B5rd2JAuLuSdTDnVN6R7nZ/ESpxa5JqcZVWnVZSxxCVQwtSJys9dACDZswtc3nQ0d5MO4qGm5qGnTNVgisWKhc3YuO0eQsOpAmelsTDrbLSUWII8LMjKB3AGlTsOQyC094bZNGmCEpqAVyED1ctrWA5AHrbn1h182PtNMRT4icszJzVtUYqbMhKkacwZvTDhcMtNcqCwuT1OpNySTqSSSST3zNAREQERECNxm2Fpuy8Ko4RczsgXKl1ZgGuwJNl6A2uL2ExrvHhiB2zcrmtkqZh2ioBULcG6NpzsjHkCZnxmx6NV87oSbAHtOFYC+XMgIViMxIJBIOotIna7bPoswqnK7BSRTNU1AFL5W+aOZPpKguLXDEaiC3Tf/AKyYXMV4wvr0bKbBzo1rH6N7WOuRrXsZ6G8OHNwKlyACQFctcvky5Qt8+bTJ61+kjdl09nYkFaOVrC+UF0YD53UKbEWOIqajln8Bbf8A6tYa4PDNwCARUqBheoKjMGzXDlxcv6x6kwS7ff6y4X++W1s2azcPLkz5uJbLbLY3v1HeJmwW26FVwlOoGbKWtZgQAxXtXHZN1YWNjoZjO72GyZOCuTLky65ctgMtr2tYAWnrC7DoU3V1Q5lBClndrZiSx7TG5OY6nW2nKBr0d6MMyK2crmXMFZWzAWQ6gA/3iAHkSwAJJEYnerCoATVFiEbuGV6lNM12sNGqpccxmGnKe03awoXLwrjLl1eoSFvTICktdQDRpkWtly6W1ng7qYO5JohrqFOZnYEA0zqC1j9DTuTqcuvWBMq1xfv79D7jyn2eaaBQAL2AAFySdO8nUnxM9QE0tt/Vq34VT4DN2Y69RVVmawUAlr8rAXN/ZAruop+Qe6YdwAfla/db4ZF7UwpqK1XDo9Ojc2VyWPmALZR4Xbzk/wCjOtRDMppsKxX6RjcMBqVUWGTvtre3PSd0x4Y/biw4nmrUCgsxAUAkkmwAAuSSeQmDCbQpVfo6iPz9VgeVr8vMe8TjY2YiICJ4pVQwBUgg8iNRPcBERAREQKw2DVHCxLG5Yu5JPMkkkmaW61cNi6VtCHXXwJsR7QSPbJLYVMcCvoPWf8zI3dRAMXT0/fX4xHZh7dUW5ERDcROT2jvRWo4l0NEGktUorgNqq7P+UOGPJTnKWbkVz6XW591N7XyF1w2YAsNKmhyJXdmQ5O0hXDnK2mbiJygdTE5Wtva3EWkKQDmpTptdi1r4tKNSwyi65SxV+8C45zqoCIiAlabIqBnxjtqxq1Lk87B2AHkAAPYJZcrjYtMWxWn9pV+NoU83sh93a4OLpZdGFVdR3FwrD2qSPbLflP7t0wMXTsP7RPjEuCEfT/SREQ0EREBERATS239WrfhVPgM3Zo7d+rV/wan6ZgrjqFhgjrPO4w+eHt+BpDjFv/RxObXyHf5Tb9GVdmqm5vr4fYadZMN9UWDtukjYastRiiGm4ZhqVBUgkCxuR3WN+4zk8XUw9SozV61TioQFb5MwK8Q4cBaK5GbMSyKUa7Xc3GWwHWbbdVw1ZmUOopuSpNgQFOhPQePScxSfK12wYNPjsA+Y5iaVR71NXYs18LRa7WuT11M41oupgcEtPs1yzsrLStRq27QdexZHYUnbGoLi4a6gZowmBwgUO+JAJuQKdKqaR4ld6q0qYsBVojiZWQDzK8pu4TaOGUoDhbMQjLqQEBamyXzE5KamghNjZAg0tMFLG4VqSK2DyqVpK4LkIqvh2Yga9hCQAToHFybwOh2ftjC4ektEVCclkstGp9oqCqqh+bLAqGHZ0sCZvYHeDD1n4dOqGfJxMtmDZcqNyIGoFWnccxnF7Tm6e0KCnOcIVDNoSSeyKTVh17CioNALr2iQNTOg2HhKBprWp0uHxKa6XOgKKLWvYNZVBI1OQdwgeMLvErsi8GqueoaWvDIDqpZl7NQ5rWIOXNlKkG1jJqRmE2DQpFCiMvDXInzlQhU07ABa2XQdnloJJwERECp9jV24GJ7R0Z7e8yO3KrscZTBN+2vxCdDslB8mraDm35mRG69vldHQfSL8Qhh6p1Rae1a1RKRakuZ7qNQWspdQ75QQWyqWbKDc5bDnIOhi9oZvUQh2uM1MrkC0qZKm1U+sxcDXs9c06iIbnK/0htErdaVMWB1ak4zfNk+pxgUs4Kak30IsDPp2pj831dcvFUHsNfIXqBlU57Mcq0m4hsvzhB1FpLbZxFVMppqMmpqNzZVFtQOvXoeXKcvtfexhUVcNWzliqgMg1ZjYAdkcyRJY4XLwjcpPKQo7Q2iwX5qmnLNmpObEmiGUDii4QvV7XJuHpYanZwGPxbrW41HhgUyU4Sk1Q1jYLn7FRjoQOQOhkpsapWakDXULU1uF7r6E2JsbeP8ApN6RSctsevijWpCo1bLlZnz01CatVyUQQgbOoKXc2ByLYHMxHUxEBKt2ViG/bNeVSrbQfbaWlK62ZSXLiuyNalXp/jaFPNfDmN1MSxxlIE/2idB9sS7JTe7yKMVRsoHzqch/1BLkhz093iw4rFJTALsFBNhfqe4DmTp/CauL21QpW4jlb66o/wDtmpvViKaJT4lPPmqBVJbIFbKxzFh4A6dZx286P2Q2MWrYC/0Q8x2eUsww6k8s9LEwWNp1VzU3Dre1x0Pce46j3zYkBuZWpNQJpUxTAcggMXBOVe1mOp0IHsk/IWauk5dwiInHSaO3B+zV/wAGp+mZvTS239WrfhVP0zBVZthHGzrW18x3zZ9GVIrWNxz/ANjTJWxC/wBH3zDp+c+ejusDiAAb6H4Whiwt68Vi7RDmk4QBnymwaxBNuRB0Pt0kDl2iL5MmpJAqBeyFw/YXst+9VAvYmwJt3zpp8Y6G2phtc4W2la4FPrZXC6/PKEzlW0PDLE5dMy6dx8VH2gTY0lKZb6ilnBFbs9nPlL5LHmFFtLnQecTvC1OmeM60a9rinl0sSQDre4uCLg20mPdbbuKxDglEahdgagBWxA0tdu1rYWA6yfRdbR65vTO7bSAJtSJv6q2Fhx2Bylm1PCCkZurG/cJXYzVir8Ya5xboPoqee19cvF4gHgBzFpIxIJEREBERArDbtZ8G1SihpVFYk2W5qIG1AqC+h19uhmPcHCcauHZ6a8M5+HrxSRyIHLLe1zr3dZv7EwqtTrswuWZiSbkkkkkyP3XwijFIQLEVFsbnqwBHtBI9sl7Mk11RakREi1oDezDMVSqrJakSzLUbKjA21zHQMCNL/aOolfbZ3ibEVsop0xc2u7cNPNmY2nYb/YpFfDLUfKhZ2I6FlC2PsDN75we9WKotVzowK2AuLgflLcOTDHtllJfmF9Nz8k6sOPKz8Jbv9otndzBNRw6I7Bm1Jy3yi5vZSeYEk5xO7W3lo4Gg1mqU81QFlIuiU0Z2NmIzBQpFhrbkDOgwO3kq1FRadTtKzhjky5Fy2c2ckBs4sLX53Aldu6dNx7Wav3X2S0SI2nvNg8O/Dr4mnTewbK7WNjex8tD7py9f0vbNp12o1XZQLEVVXiUXUi4Kmndr94Kix7+c4O/la7drPgnqplR1qMzqQ13Ack9pB2hbUXtY259J3exttYfFU+Jh6yVU70N7eBHMe2cXs3CK7Yl37TM73J1OjEDysAB7BOxVy+yL3IwRxGIV7oq02FQgsOIcrXFqfrWvbU2HnLXlT7uYQLi0K3BFRbEHoXAI9oJHtlsRXOHXShN7cYKeHsaa1DUYU1VxdLm7ZmHUAKT525c5Vu8ezTSqIWOe/as3q/dtfUS096NjPiUprTqikUqB7lc9xkZctrj7V7+E53aW4uIrWz4xSQLA8G1vcwncebo7dNvxr+60z005Ju8mOPz1f1jU7uVtAVsKtqS0ihyFUFk0AN1HQEN778+cn5BbpbCfCUmpvWFUl82YLksMqi1rm/Ln4ydkbd94jcem63L+M3/cl/giRu19vYbClRiK6Ui98uc2zZbZreWYe+cttf0r7Pw9VEaoXRwSKtG1RVI5q4BzKdRyBveHHdzR24P2av8AhVP0zNPd7evB40XwuIWpbmBdWHmrAEe6bm3Pq1f8Gp+mYKrepgSNnWuP+GffRpQK4rnzB+EzF8oc7OJJN/Lxnv0ZOxxWvcfhMMeG+qLXnxxcHW2nPu8Z9nis1lJHQE/whsVttPazYSm2HqolSpfVlcsW7mNgSp8G11685n9HdOpVqmsAqU1uCA4Z2JBADIPVHXtdw06yIXHYdsIwNUGo3aN/WJJuSTbmTeYvR7i0XGoBUsTmUi+hGRjY/wDqCn2S68vHcbJlN/MP9T1GN3ePLX5b2+ey4Ymq20KQdqZqKHVRUZSQCEN+1r00Os9rjaRDEVEIUBmIYWUEXBY30BGt5SM8TQG2aBJAqqSrIpANzerk4drcweKnaGna585vwERECtNjY8cCvoeyWHToTNHc3Gh8SosfWU9PtiedlfQYn7z/AJmae4B/a181+MQxyfai54iIbHHb9VgtfCArfMao6f8AT75wu/uIVcQAFsMoOlgPdO339oM1fB2HI1Sf/rnC+kLDN8pBt+6Oomjinjspzys3qrG3GpU6uCplqamzZlzKDZhazC/I+M6KjhUUkqiqSSSVUAktbMTbmTYX8hID0eoVwNMHnc/ynSynP6qtx8EiP6sYPjNXbDUnrMcxqVFFSpe1hlZ7lQBoALADSS8SLr4BK62Vjh+1c+zUqDkOjtLGlU7N/wDOfiVfjaFXLPDHurjg+KUa+up5D+8EtqUpuP8AXE+8vxiXXDnB9L4TIKnvRTNA1sj5QL27N/ztJ1uUqDZVRjsl7sb5R1PcJZhJfKeds8O52HvpSxNUU0p1FJ6tltyv0J7p08pH0ZOfl9PU/vdf8Bl3Ry4zG6hx22dyRW0N3MLXqirXoJWdRlXijOqi9+yjXVTfqBc2HcJKxK03ilTVQAoCgcgBYDyAmttr6vW/CqfAZuTQ299Vr/g1P0zEK4fEDLgCTqPDnMXo7rBsQLA6A87fZMjMR/4T7vzmL0TfXD90/CZpuOPTbpiw4pM5drkmPE+o33T+UyT4RMzarTZ9BThOJlGYDuFo3TtUxKXVQbt6nZP0bdRrOkrbqkI1OjVC025K6klfAMCLjwI9sy7u7qrhmztUNR7EDTKq30JAuSTa4vfrylcy5d6t7PF4vQZ48uN+7zd+f5bGM3ZpVHDlnWwTKqZAqtTDhHF1JJAqNoSVPUGexu7TyOuepd2zFwwVs3DppeygLypLzWw1taTESx7TnsLujRQgipVNmRwCUtmQ0iG0QHXgICL256A6zoYiAiIgV1swD5PW0+1/ORW6J/aU++vxiZdls/yfEetze3PvPKRW5Tt8spXzWzrzv9oQwyfai6oiIbnLb4H57C/+5/25xe/w+eX7olk7c2OMQF7WR0N1a1+fMEdQbDu5Cc1tfcuviKgLVqaqBa4DMfdp+c08XJjJNqOTDK26TO4x/ZF8z+QnQTS2Rs5MPRWklyF6nmSTck+2bsoyu7auxmpIRESLpK82dTXJieyPXqX0H22lhyrtnV3tjNTpUq2/ztCnmm9NLdZQMVTsAO2vT/GJb0pHdKuxxlIEn6RPjEu6HPTzWLy/KVngMGg2aygaZR1PdLNYSuMI2XB1Kb9l0GVlPMEDlL+H3/R3l9v1Qno5w6jGqQNRfv8AsmW2+MUcw/8Ala3vtKs9HdJjjRlFwtyx6KMrAX8zYS2459dZxb6Wk2008fd/rNavtK/qEj3W90lpir4dXtm1A6XNvaOshjljL4Syxys8oyjtCoTYDMfAfmb2HtmbaeY4WtnAB4VTQG+nDPOSCIALAADuHKYdo0S9Gog5sjKPMqQPznMspb2mjHGyd7tXmNwy/wBHEBRbSafovpAYm4HQ/CZu4quBgnR7q6mxVtCD4iYvRhhnNcuFPDUG7fukkWCg9TqT4W8pqy+iqMfqiz5rV8aq9bnuH/NJ7xVZVXtdenU+UhUpl2si27+dlHeT3+Ez8eEve+F3JnZ2nlnfFvUYIDlzG2nO3U38v5SYUWFpH7LwpUszDW+UeQOp9p/ISRnOSzep4d4pdbvkiIlawiIgIiDArHZeNBw9cZeRYc/EyI3OxObF0hb99fiEmdl4ZBRrA6Fi2l+epmhuts7h4qmSpBzr1/xjxk/8eXnV/Z5U9TwXOYzOb+Z9624kK+9GGFQpmYlWZXIpvZCt9X7Oi9lu36unPlJLZ2LFajTqqCBURagDWuA6hgDbS+sg9VsREQEREBERASttnY0WxQsey9QdPttLJld7O2YR8pujgu9Qi4Ot3blp4xrajnuM1tze6+JBxdIWP0qfqCXRKj3c2JUTFU2NKoLVENyptbOPCW5O2ac9NZcbomvisBSqfSUqb/fVW/MTYicaGLD4ZKYyoiovcgCj3CZYiAiIgInirVVeZAmhW2oL2QEny/IDUyWOFy8I5ZzHy3a1JDq6qbfaANvfNLE7SC6IPAd3kB1mMYWrU1c5R46n2AaCb2GwaJyGvedT7+nsk9Y4+e6G8svHZoUcC9Q5qhIH/wAj/tH8fKSlGkFFlFhPcSGWdy8pY4THwRESKZERAREQERECutki9CsSO0pYa8wQT7po7tVScRTuSTnW19eTgn+AJ9k77GbAo1CzWZC3rFGK5vEjlfxtefNlbu4fDnNTTt8szEs1vC+g9lpV08m/Pb5eRP8AzdcuOWp2u/Hfztk/oHD3zcJb3v172Nufq3duzy7R0m9h6KoqogCqoCqByAAsAPCwmSJa9ciIgIiICIiAnl2AFyQB4z1IHfhrYGoR9ql/+ineNyeUOXK4YXKe0tTHHX7S+8T0lUHkQfI3lebaOShTZNCbXPs8ZKbgNc1O+wv79P5zn+Tjt1N7+P8ArzvT+t5uTlmGeMk/DK32/LHZxNZ8SelNz7gPzmM1ax5Uwv3mB/KTmL0rlG7MdSsq8yBNM4Wq3rVAPBR/PSeqey0HPM3mf5C07rGea5vK+I+VdqKNFBY/85Dn/CY89d+S5B46f6n+AkhSpKuiqB5C09x1SeI50W+ajqeyxzdi3loPfz/jN2jRVRZVA8v598yROXK3ylMZPBERIpEREBERAREQEREBERAREQEREBERAREQEREBMWJoLURkcBlYWIPIgzLEDnMXuhTcBTWrBByW6G3gCUJ995K7I2TSw6Zaa2ubkk3Zj4n+XKb0SMxk8K8eHDG7xnciIklhERAREQEREBERATVxCG5ILai2moHKbUQI4IQRfiEEA9TbW9tfKfagNyRxBcclHIm/jJCIEf2hfWodLchp4jXnPIUhedQefO3vklEDSwgbMLl+XJgLdP46zdiIH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4" descr="data:image/jpeg;base64,/9j/4AAQSkZJRgABAQAAAQABAAD/2wCEAAkGBxQQEBAQEBERFRQVFhcQEBAUEBYVFBcQFxUXGBkWFhMYHSkgGBsmHBMWIjEjJSkrMjouFyEzRDMsQygvLisBCgoKDg0OGxAQGiwkICUuLDMvLCwuNzc0LC8yNCwsLiw0LCwsLCw0Ly80LCwvLywsLCwtNDctLCwsLCw0MCwsLP/AABEIASgAqgMBEQACEQEDEQH/xAAcAAEAAQUBAQAAAAAAAAAAAAAABQEDBAYHAgj/xABFEAACAgEDAQYCBgYHBgcBAAABAgADEQQSITEFBhMiQVEyYRQjQnGBkQcVFlJU0yQzYpKTlNFDY3OCobFTZHKDssHxNP/EABsBAQACAwEBAAAAAAAAAAAAAAABBAIDBQcG/8QANBEBAAIABAMDCgYDAQAAAAAAAAECAwQRIRIxQQUTURQVIjJTYXGRodFCUoHB4fAGcrHS/9oADAMBAAIRAxEAPwDuMBAQEBAQEBAQEBAQEBAQEBAQEBAQEBAQEBAQIfvRrLqqd2mVmsO4Kq1GzkVWMobHwguqDOD1xxncoRtvbl26zaHIViCF0tpOwXBS9Xl+sKoTuUbjnoOMQLV+s1uy4HfkBlRq9KVJxpqbN6q24jNhtULz7ckZgZFnaWq+uKo+UYqKjp3BZAzlGru2lWLVhTjBAbykpngMjtrWXVWbkFzJ4a5VKTYB9cosbCqSWCHIXJ6HAbBBCP1faOuSq1gGd1ISoLo3Ac/QxZvI3Eopuyvrj4cjO4A1naWobxtqmykM9VqLp3LLWLaRuXHLt4b2kqAT5RxkFWDzqdZrFpsqQWFwh8OxNM4yo0e5WG/dhjcrDaxJ5APUGBmJrLlu2CuwI9jkWDTMdxAoKrZ+5uVrfOcAFOSMbWClfaGrK1sa25FRdfDIcWMH8WtfKVIUhCCSAQxG/jkNg0uoFihl3YyR5lZTkEqfKwBHIMC9AQEBAQEBAQLWrv8ADrewgnapcgdTgZwPygQ6941UKLQfEIVhWitko7UqDluODqKwcH1PsQAyre3qV6lznG0LU7FslgCgUHcMoeny9xkC9vUMQA+dzBEwp8zFSw2n7XCsePaBa1HaGl0r3MQqsFay5kqJbCobCWKLknaCf/2BTWd4EVQawWbxaqWQqylQ+oWglgRxyzEZ67fxgVXvFSAzM4xgWIFVmZqTW9ivjHIK02kY/dx14gXW7epBxuYnIXC1u3mLbdvA67uMQPH7R6fYLPFwhXcHKsB/U+Pg5HDeF58HnAPtAyPpdVSBwMByzAKh3MQCzNtAyeFJz68dciA03a9VjitHyzB2XCnBVPD3ENjH+2r+/d8jAxr+8mnQOWZ/Ju3AVWEgKhsJwFz8Kk/hAs395a1tVDu2FbC7+FZlHR6V8y7fKuLw244AHMC4neGlVPiOMjeWCo5wqNaMkYyP6hx06r8xkPQ7w1GwVjxCcOzfVsNvhmnIIIzyNRWRxjBzAoneGosPONrJU9eEfcTYbsDkY58FsAc5BGORkJiAgICAgIFu+oOrI3wsCrDJHBGDyORAi27tacsX2vk4H9fbxgUgEDdgH+jU8j1TPqchkJ2LUCpCnytvTzv5TuZsDnhcueOnT2GAt19gUqnhAPszu2G2xlHOQqhmO1QeijgemIHrV9h02tczh/rU8K5RdYqshUrkorAbtpI3AZxjngYDxb3eoZ95V924WHF1ihmFotXcA2GAdQQDwMkdGOQx9b3bRlrSohAhXr4h+rRXVEUrYpCr4rYGSOTx6gMjS9jUjLAu2XFpPjOV8ZDywQNtUlgSwAAJzn1gV03YFFQC1oVAxtxY+QVq8INktnf4YC7uuB1gVfQUL4NPCkF2oUWFWyQ2/bggnh2yPn6YGA9absWmu3xkUhsMow77QrCsELXnaOKa+g+z8zAsfszp8MuxyGUoQb7T5WRkI+Ljy2MPy9oF5uw6S5codx3bs2OQQ/h7gVzgg+BXx/Z+ZyFs93aMsdrjcr1uBdaAyOzuQwDYbzXWEZ6bzjEBb3doZi5V9xJYsLrByfB9m/8ALU/3PmchQ93NOVZCjFWQUuptsIapTYQpBbkfXWfmP3RgJcQEBAQEBAQEBAQECO1Xa6KxqrDW2jrVXg7f+I5IWvg58xBI6AwLP6usv51Vg2/w1LMK/Tiyzh7fX91SDgqesCUppVFCIqqqjCqoAUAegA4Age4FjWaNLkKWqGU4OD1DDkMpHKsDyCOQYEb4tul4s3XU+loXN1Y/3iD+sUfvKN3TIPLwJWi9bFV0ZWVgGV1IZSp6EEcEQLkBAQEBAQEBAQEBAQECC7194voVRNdNuovYfU6WlGd2b3baDsQerH/qeIFdJTfqkV9QzUIwBOmr3JZ91t3DD08qbcYxuYQJbSaVKkFdSKijoqqAB+AgXoCAgICBE6jsxq2a3SEI7HdZS2RRaeuSBk1uf31HryHwMBidg97qNXqNRpFJTUUYNlLEZ2kDLKRwwBODj5e8DYYCAgICAgICAgWNfq1oqtusOErRrXPsigsT+QMDCs7bRSilX3WB2rQbCXVFViUO7D8OMAEnrxwcBVO3KzatRWwFrX06MVG021obCOCSPKrHJAHGOpAIScBAQEBAQEBA8hhkjIyOSM88/L8IFjUdn1WPXY9aM9ZzVYVG9DjB2v1GQSDjqCRAp2hrRSqsVZtzpUAuM7rGCgnJHGSIEa3eaoP4W1xbvenwm2BvFREs2Bi21nZLEZQDyCemDgL1XbyNcKNlgY2WUA+UjfWm8kgMSqkA4JGM4HBIyEtAQEBAQEC3ehZWAO0kEBsA4Pvg8GBAWd0qjTbR5RXY7Wmta8JXYwQB6F3ZpcFC4Kn4nZvWBfq7uqL0v3+ZbXvBVArtvrNZrd85avkNjjzIp9IE5Ajn7FqJJJuySScaq8DJ54AfA/CBT9R1e9/+b1H8yA/UdXvf/m9R/MgP1HV73/5vUfzID9R1e9/+b1H8yA/UdXvf/m9R/MgP1HV73/5vUfzIEV2j3E0uovrvt+kFq1K141dy4yck7w2/0H2scdIGyU1BFCjOAMDLFjj5sxJP4wLHaOiFyqpZl2uloK4zurYMAcg8ZAgR+o7t12V3VuzMLyzajcEbe7KihiCuAyLUiqRjGPU8wPadgILUtL2Epc+pUeUed6zWQWAyV2seM9cZziBLwEBAQEBAQOfd6n7VXVLXptXVVThn8V6FsZgXHl2bPiQNjqNwK4yc4lE7N27NSwIviuWbAHIUHgdW2gDcepxx6DpkwmGXAQEBAQEBAQEBAQND7RHaX001jXCugBNippansu3O/VmXFbYAX1+HdgDOJRLd9OrBfOcnqcdB8h7/AH/9ukhK7AQEBAQEC1qtQtaPY5wqgsx+QGYGgdr6+012at0JG0tSoUsQVJC4+YbofvPRpoxr3rMRWFnK4NcW3DafBsHcjt19VpanuXbYQcjBA4ZlyASTg7D+RHtnbSZmusozeDXBx7YdZ1iGyTJXICAgICAgICAgYvaetFFT2t0UcD3YnAX8SQPxgc97c1WoWptSiPZawV6dlRfBZuOgOOByP3SFM0YtsSLRwxsuZLBwsW8VxJ038ejdO7XaTX0Um5SlprRnQgghmQNjB59ePuI6qZuidY1V8ata4lq0nWInZMSWsgICAgIEB32cjScdDZUrn2U2L/8Ae384HM+1NBYLrPD1dVa58qfSHUgYHVQODLnleDXC4dPS+DmYuTzFsSbVnaeW6X7gtuvcnXU2sAAqrqWsIQ7t2AeM7vCI/wDTKFZ16rOXymYwNZxuXR1NTkAzNaVgICAgICAgICBA98NM1tNSK9aDxRv8R9uRsfAU+rbtpx7AwS0fXfo8se61xqdKoax3AywIBYkDp6Zly+cicLgrG/i5NuzrzabRMbtg7o9gNoiQ11Ls7Eko/OBs28H2+s/vylEaLmVwLYNeG067t2ElaICAgICBjdo6Nb6rKX+FwVPuPYj5g4I+YgcP7/WUaGxaNWurNloZrHpeoLtBADItiHIYH34OR6TDuImeJspjzTRNfor7A0zka7SPq9p31bL0rUhhgbh4ZIbAJ5z1x7xWkVbcfOWx68Mw68BM1ZWAgICAgICAgIEd292b9JoasEBuHrY9BYpypPy9D8iYHDO9j0VWtp9RqWotceJZnStYEDOwKEo+d3l64wQfXM09xOs21WMPMVpMaw3D9EnYC1b7qr1upsANdi1tXz9vKvzwAo+9z7TOleFOZzMY8xMRpo6pM1YgICAgICBqvfmjS2Io1FVNjJmwGytH2V/aJDe4BAHuM8bSRE2isbprSbzpWN2R3Gvos0lTaZNlZBCJgDaisVxheBznP354yJFbRaNYbMfAtgYk4ducNimTUQEBAQEBAQEBAQNE/SJ3W0eqZbtRQzWKhDWJ4u4Vc+lZG5gfhBz1PGOQmdI3IrNpiI5/39Gz93NPXXpqRSmxNihE2ldqYyq7SMjg+vOSc4OYjdM1ms8MpSEEBAQEBAQLNmlRs7q0OfiyoOeMc568CRMakTpyVo06IMIiqPQKoA/ISUzMzOsrsIICAgICAgICAgIFMQGIFYCAgICAgICAgIDMBAQEBAQEBAQEBAQEBAQEBAQEBAQEDUbtLetmt1NZdTXZYaa/CdvFDaakAYz5kDhzgD4ucjnIZGu1WqC2KviZXIZkp52KKyLK+CGZsuCoyeeMbeQJq77H86NtW4L4Z01g27TcVcWdLFIFJGAcHOSCdqhj1dq6wJXvrcsfDZsaV8YKUNYpxnGC92OPs4yCMMEnRq9QaL2K4sVsVkowVgQuCBs3qOSDlW2nPxgchgJ2nq2LeR0IFf1b6VmyrtR5xap25Gbwy9eAcKBlg9frLVjGamYZZWIqYMFW91NhUrhs1KrgKc5424YEAbX6sM+Q2xfD2bdMzM6tqrayx54IqWpjgHGSdp+GBldha/UWNV49ZXdQrv8AVsgW/am9WDj3ZsEE9CCBjLBPQEBAQEBAQEBAQEBAQEBAQECxqtUK/DyD53FYxj4jnrz04gX4CAgICAgICAgICAgICAgICAgICAgRvbXXTf8AHT/s0CSgICAgICAgICAgICAgICAgICAgICBrHfftkaU6DNbv4urroTaR/XMG2Bs9AfNyM4x0MDZ4CAgICAgICAgICAgICAgICAgIFDAZgY+r0iW+HvXPhuLU+Vi5wf8AqYGRmAzArAQEBAQEBAQEBAQEBAQEBAoYHJ/0h99bl1XgaS5kWrK2MuPNacZH3L0+/M52ZzNovw0nk+y7E7Gwb4He5ius25RPSP5at+2Wu/i7fzH+kr+U4vi7XmXIeyj6/c/bLXfxdv5j/SPKcXxPMuQ9lH1+5+2Wu/i7fzH+keU4vieZch7KPr9z9std/F2/mP8ASPKcXxPMuQ9lH1+7r/cft/6dpEcn6xPq7h/bA+L7iMH8SPSdPAxe8pr1fCdq5GcnmJpHqzvHw/jk2ObnOICAgICAgICAgICAgICBr3fbt76DpHsGPEb6ukf7w+uPYAE/hNOPi93TXq6HZeRnOZmMP8POfh/dnAWYkkkkk8kk5JJ9SfUzivTq1isaRyUhOsEJICBs36P+8H0LVqXOKrcVXew58r/8pP5EyxlsXgv7pcbtzIeVZeeH1q7x+8fr/wB0d5BnYecKwEBAQEBAQEBAQEBAQKEwOEfpC7wfTdWQhzVVmur2Jz5n/Ej8gJx8zi8d9uUPRewsh5Ll9bR6Vt5/aEd2BoarRc15YKnhksLAm1WsCMTlTnAbOB7esww61tEzPRZz+ZxsK1Iwuc8XTXlGsdY+a7d2Mq1JarM31gFq8D6iw/VMOpGQpJz03pMu6jSJjx3+HRrw8/ecScOYiPR26+lHrR79NdvhK9232ElV9VVZfzNaGLMGArrsZd+8ADO1GJX0I+eAvhRFoiPe15TtDEvg3xLxG0V0203mInTSZnbWYiJ683i/sqqptWWFjpWtd1BDhN1djoBuO05O1/T1BicOI1mfdoypnMbFjCisxE2m0W210msfGPD5TC4vd1WttrDPg1o2nDYDG6yoXLW/zAyhx6svHMRgxMzHyYz2naMOtpiOc8WnLSJ4ZmPdPOPdEtcml2YnZ2z9GHeD6VpfBc5towjE9Wq+w3zPGD93znVyuLx00nnDzzt7IeTZjjrHo23j49Y/duktOGQEBAQEBAQEBAQEBA039JneD6LpTUhxbfmtcdVr+23y4OB8z8pVzWLwU0jnLt9hZDynMcVvVrpM++ekOIzkvRNV6vUOquisQr4DqOjYOQD78zKJmNmu2HS1otaN45e79V79YWrlxac2Ab8MCSEOFDAexQEA+wMnit4tXk+Bb0eCNKz4ePPT49V3W6vUIz12WtlvrHG8MCbUVicjgllK5k2m1ZmJn+ywwcHLXit6VjbaNtNOGf26Ldfa1ygKtrgABAM8bVOQv3AnOPcyOO3SWdsnl5trNI15/Pq9WX3qtVxsbBd7Kn35bxV27m9w3w8n5RrbadWNaYFrWw4rGukRO3SddI/6xtTUw2u/+0Hihsg5BdlJOOh3KZFonnLdhXpOtafhnT9dvuke6vbR0OqrvGSo8lqj7VTfEP8AsR8wJng4k4d4sq9o5OM5l7YXXp7p6fZ9Caa4WKroQysAysOhUjII/CdqJiY1h5has1tNbc4XZKCAgICAgICAgICAgcw/TD2Kx8PWrkhQKbRnhQT5WA9BkkH7xKGdw52vD63/ABjOxW1stbrvHx6x8mo6DvCldVVbo7hFRdpI27luss3LknBAtABx9kStTGrWNJdnH7NxMTEtesxGszOvX1axpy5axvv1lip2uvjeIyuR4Io8RSFu3BQPFz+9xjr04z6zHvI4t/DT+W22Rv3PBWY14uLSfV/1+Ef2F4duJtOReG2/GHUNnxLn2E45Qi/B46oDj0E97GjV5uvxbcOnhpPhWNfj6O3xndW7t5CjKqPypQgkbWDaeqnzj+wat6/NvTGSnFjw/umn8pp2diReLWmOevXWNLTbb466T8HjQdtpWlKFbPIGRwrrsOfFxaoIP1g8b148o/CKYkRpzZZjIXve8xMb6aaxOv4dazpPqzw/X55C940yNwtPmZmOUDFvFosU8ADP1GDx9v5c599Xw8Wmey8TTSs15R4+Fonnr+b6KJ29UA4KWndXZV8SjixtSfxx9JH9z58O+r4f3f7k9mY229dpievSKf8An6sHtK99dqx4YdjYVrqRjkjOBjqcDJJ/Ema7a4ltI6ruXpXJZbW+kaazOn95u893+zRpdNTpwxbw0Clj6nqTz6ZJwPadjDpwVirzfN5icxjWxZjTWUjM1cgICAgICAgICAgIGNr9Gt9b1WDKOpRh8iMfnItWLRMSzwsS2FeL0neN4fPHb3ZTaPUW6d+qHytjhkPKsPvGJw8Sk0tNZepZHNVzWBXFr1+k9YR8wWyAgICAgdM/RH3eyW11g6Zr0+ffo7j/AOI/5pfyWF+Of0fHf5Ln+WVpPvt+0fu6mJ0XyCsBAQEBAQEBAQEBAQEDQP0r93/GoGrrX6ykfWY9aM5P90nP3FpTzmFxV446Po/8d7Q7nG7i3q35f7fzy+Tj05b70gICAgZ/YfZT6vUVaevq7YJ/dTqzH7hkzPDpN7RWFTO5uuVwLYtun1npD6I7P0KUVV01jCIoRR8gPU+p+c7laxWIiHl2Li2xcScS/OZ1lkyWsgICAgICAgICAgICAgeLEBBBAIIwQehB9DGhE6bw+f8Avn2CdDq3qAPhn6ylves+mfcHI/D5zi4+H3d9HpvZOejOZeLz60bT8f5QU0umQEBA6/8Aon7v+FQdXYPPcMV+60Z6/wDMRn7gJ1MnhcNeKer4P/I8/wB9jdxSfRrz98/x93QZcfNkBAQEBAQEBAQEBAQEBAx9frForax84GAABlmYnCoo9WJIAHuYGFd2TXqkrOt09LOATtI3hN3VQx68BQT6kTG9K29aNW/AzONga91aa6+Cx+yGi/g6P8MTX3GH+WFjzpnPa2+Z+yGi/g6P8MR3GH+WDzpnPa2+Z+yGi/g6P8MR3GH+WDzpnPa2+ah7oaL+Do/wxJ7jD/LCPOmc9rb5s2jVbLjpmUKNgfTkdGRcK649GUkH7nX2ONqlM67ykIQQEBAQEBAQEBAQEBAQPFtgVSzEBQCzMTgBQMkknoIEV2fWdS66qxSEXP0SthghSMG51PR2BIAPKqccFmACYgICAgIGD2vojcg2ELajC2hyMhbQCBn+yQSrY6qzCBc7M1ovrWwAqeVes/ElinDIceoIIyOD1HBgZUBAQEBAQEBAQEBAQECFf+mWbR//ADVNh/a+9T8Of/DRhz7sMdFYME1AQEBAQEBAh9X/AEa8Xj+quK16j+zbwtd33Hitv/bPAUwJiAgICAgICAgICAgIGq96NRq7dRp9JolwnNmu1DFlVaGBUVo4GTYcsfLyNqnIyDA2XTULWioihVUBFVRgBQMAAegAgXYCAgICAgIFrU0LYj1uoZWBR1IyCpGCCPYgwNe7u94FbVX9mOXN+nQPvdWU2UFsK/mHmIBQMw4JyR1gbNAQEBAQEBAQEBAQAEBAQEBAQEBAQEDEu7Pra6u8qPFrDKlg4bYw8yE+qkgHHuoMDKzArAQEBAQKGBoHZPeGys3PZYSgF/g733rYU1libwcZTwqghZRnKsG9CYGYO91ocqV0rhUSwmq2xi9b/SMWVgKSVA04Y4DcFsFsAsFaO97sCf6OAiWvY24nhLAisArEBSHVs7iMDqAcgA73F6381KFarHZSzbyFFwNleAw2q1QBzkDcfNwAwU7F70WMKqyPEYOtbMxXxLQ2qvoZ69mE+rWlbGA3eVuvRmDdICAgICAgICAgebMYORkYORjOR7Y9YGg9n9kahE0VL12GrT3V2UAtklXqY4tHoKWZkGc5BU9RAktI+usNAey+sNtNp8GkOlngubK+UZdgsFYDc53NyRggK92X1u+pdQbgi1ICr0od2aa9zPcCCLBaLF24OVwcfagbbAQEBAtam9a13OwUZAyT9okAAe5JIAHuYET2P2hRayXKQtuorQ7TYSSqBmVQM7cgMx49CTAp+0IB81LqpvbSLZuUr44JVQ3OQGYAA4PLDOIHjsftmrVtValbBvDsWzeQr07TUzVuueCd9bAjgrg5IIyEh2N2mmqq8VAwG50KuNrAoxXlT0zgMPkwMDPgICAgICAgICBb1F61o9jnCopd29lUZJ/IQIxu3lDJWarw7EDb4W7aGYKrttJ8hLdRnGGzjacBHL3q/olVjAC+ykMvkPheOdG2pxjduCYrfqfTGehIZVvemtPKyWlx4Q2ooOWtdEXaC3A32oPNjrnpzAnEbIBwR8j1geoCAgYfamgF6Bd71lXS1LE27gyMCOGBBBwQcjoT98CP7K7tJprBYt1zeUAo4qwzhdgclawwO0AYBC+UHGeYFxO765y1trAXNqlrOwKLmJIPCgkKTkAk8gE5wIHj9mauCGsD+ANG9gK5spBQ+ddu0thCMgDh2+WAy+z+yUotvsrJAuKu1QCisWKgTeoAzkqqg5J+EdIEhAQEBAQEBAQEDzYgYFWAIIIYEZBB4II9RAjKe7unQ1FayDXnYfFsJwccMxbLgbVwGyBtXGMCB4PdjSkIPCOEUVoPFswFFb1DHm6+Ha6564OPQQPR7t6bIbwjkFWB8Wz4lZHB+L96tW+8Z9TAloCAgICAgICAgICAgICAgICAgICAgICAgIH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6" descr="data:image/jpeg;base64,/9j/4AAQSkZJRgABAQAAAQABAAD/2wCEAAkGBxQQEBAQEBERFRQVFhcQEBAUEBYVFBcQFxUXGBkWFhMYHSkgGBsmHBMWIjEjJSkrMjouFyEzRDMsQygvLisBCgoKDg0OGxAQGiwkICUuLDMvLCwuNzc0LC8yNCwsLiw0LCwsLCw0Ly80LCwvLywsLCwtNDctLCwsLCw0MCwsLP/AABEIASgAqgMBEQACEQEDEQH/xAAcAAEAAQUBAQAAAAAAAAAAAAAABQEDBAYHAgj/xABFEAACAgEDAQYCBgYHBgcBAAABAgADEQQSITEFBhMiQVEyYRQjQnGBkQcVFlJU0yQzYpKTlNFDY3OCobFTZHKDssHxNP/EABsBAQACAwEBAAAAAAAAAAAAAAABBAIDBQcG/8QANBEBAAIABAMDCgYDAQAAAAAAAAECAwQRIRIxQQUTURQVIjJTYXGRodFCUoHB4fAGcrHS/9oADAMBAAIRAxEAPwDuMBAQEBAQEBAQEBAQEBAQEBAQEBAQEBAQEBAQIfvRrLqqd2mVmsO4Kq1GzkVWMobHwguqDOD1xxncoRtvbl26zaHIViCF0tpOwXBS9Xl+sKoTuUbjnoOMQLV+s1uy4HfkBlRq9KVJxpqbN6q24jNhtULz7ckZgZFnaWq+uKo+UYqKjp3BZAzlGru2lWLVhTjBAbykpngMjtrWXVWbkFzJ4a5VKTYB9cosbCqSWCHIXJ6HAbBBCP1faOuSq1gGd1ISoLo3Ac/QxZvI3Eopuyvrj4cjO4A1naWobxtqmykM9VqLp3LLWLaRuXHLt4b2kqAT5RxkFWDzqdZrFpsqQWFwh8OxNM4yo0e5WG/dhjcrDaxJ5APUGBmJrLlu2CuwI9jkWDTMdxAoKrZ+5uVrfOcAFOSMbWClfaGrK1sa25FRdfDIcWMH8WtfKVIUhCCSAQxG/jkNg0uoFihl3YyR5lZTkEqfKwBHIMC9AQEBAQEBAQLWrv8ADrewgnapcgdTgZwPygQ6941UKLQfEIVhWitko7UqDluODqKwcH1PsQAyre3qV6lznG0LU7FslgCgUHcMoeny9xkC9vUMQA+dzBEwp8zFSw2n7XCsePaBa1HaGl0r3MQqsFay5kqJbCobCWKLknaCf/2BTWd4EVQawWbxaqWQqylQ+oWglgRxyzEZ67fxgVXvFSAzM4xgWIFVmZqTW9ivjHIK02kY/dx14gXW7epBxuYnIXC1u3mLbdvA67uMQPH7R6fYLPFwhXcHKsB/U+Pg5HDeF58HnAPtAyPpdVSBwMByzAKh3MQCzNtAyeFJz68dciA03a9VjitHyzB2XCnBVPD3ENjH+2r+/d8jAxr+8mnQOWZ/Ju3AVWEgKhsJwFz8Kk/hAs395a1tVDu2FbC7+FZlHR6V8y7fKuLw244AHMC4neGlVPiOMjeWCo5wqNaMkYyP6hx06r8xkPQ7w1GwVjxCcOzfVsNvhmnIIIzyNRWRxjBzAoneGosPONrJU9eEfcTYbsDkY58FsAc5BGORkJiAgICAgIFu+oOrI3wsCrDJHBGDyORAi27tacsX2vk4H9fbxgUgEDdgH+jU8j1TPqchkJ2LUCpCnytvTzv5TuZsDnhcueOnT2GAt19gUqnhAPszu2G2xlHOQqhmO1QeijgemIHrV9h02tczh/rU8K5RdYqshUrkorAbtpI3AZxjngYDxb3eoZ95V924WHF1ihmFotXcA2GAdQQDwMkdGOQx9b3bRlrSohAhXr4h+rRXVEUrYpCr4rYGSOTx6gMjS9jUjLAu2XFpPjOV8ZDywQNtUlgSwAAJzn1gV03YFFQC1oVAxtxY+QVq8INktnf4YC7uuB1gVfQUL4NPCkF2oUWFWyQ2/bggnh2yPn6YGA9absWmu3xkUhsMow77QrCsELXnaOKa+g+z8zAsfszp8MuxyGUoQb7T5WRkI+Ljy2MPy9oF5uw6S5codx3bs2OQQ/h7gVzgg+BXx/Z+ZyFs93aMsdrjcr1uBdaAyOzuQwDYbzXWEZ6bzjEBb3doZi5V9xJYsLrByfB9m/8ALU/3PmchQ93NOVZCjFWQUuptsIapTYQpBbkfXWfmP3RgJcQEBAQEBAQEBAQECO1Xa6KxqrDW2jrVXg7f+I5IWvg58xBI6AwLP6usv51Vg2/w1LMK/Tiyzh7fX91SDgqesCUppVFCIqqqjCqoAUAegA4Age4FjWaNLkKWqGU4OD1DDkMpHKsDyCOQYEb4tul4s3XU+loXN1Y/3iD+sUfvKN3TIPLwJWi9bFV0ZWVgGV1IZSp6EEcEQLkBAQEBAQEBAQEBAQECC7194voVRNdNuovYfU6WlGd2b3baDsQerH/qeIFdJTfqkV9QzUIwBOmr3JZ91t3DD08qbcYxuYQJbSaVKkFdSKijoqqAB+AgXoCAgICBE6jsxq2a3SEI7HdZS2RRaeuSBk1uf31HryHwMBidg97qNXqNRpFJTUUYNlLEZ2kDLKRwwBODj5e8DYYCAgICAgICAgWNfq1oqtusOErRrXPsigsT+QMDCs7bRSilX3WB2rQbCXVFViUO7D8OMAEnrxwcBVO3KzatRWwFrX06MVG021obCOCSPKrHJAHGOpAIScBAQEBAQEBA8hhkjIyOSM88/L8IFjUdn1WPXY9aM9ZzVYVG9DjB2v1GQSDjqCRAp2hrRSqsVZtzpUAuM7rGCgnJHGSIEa3eaoP4W1xbvenwm2BvFREs2Bi21nZLEZQDyCemDgL1XbyNcKNlgY2WUA+UjfWm8kgMSqkA4JGM4HBIyEtAQEBAQEC3ehZWAO0kEBsA4Pvg8GBAWd0qjTbR5RXY7Wmta8JXYwQB6F3ZpcFC4Kn4nZvWBfq7uqL0v3+ZbXvBVArtvrNZrd85avkNjjzIp9IE5Ajn7FqJJJuySScaq8DJ54AfA/CBT9R1e9/+b1H8yA/UdXvf/m9R/MgP1HV73/5vUfzID9R1e9/+b1H8yA/UdXvf/m9R/MgP1HV73/5vUfzIEV2j3E0uovrvt+kFq1K141dy4yck7w2/0H2scdIGyU1BFCjOAMDLFjj5sxJP4wLHaOiFyqpZl2uloK4zurYMAcg8ZAgR+o7t12V3VuzMLyzajcEbe7KihiCuAyLUiqRjGPU8wPadgILUtL2Epc+pUeUed6zWQWAyV2seM9cZziBLwEBAQEBAQOfd6n7VXVLXptXVVThn8V6FsZgXHl2bPiQNjqNwK4yc4lE7N27NSwIviuWbAHIUHgdW2gDcepxx6DpkwmGXAQEBAQEBAQEBAQND7RHaX001jXCugBNippansu3O/VmXFbYAX1+HdgDOJRLd9OrBfOcnqcdB8h7/AH/9ukhK7AQEBAQEC1qtQtaPY5wqgsx+QGYGgdr6+012at0JG0tSoUsQVJC4+YbofvPRpoxr3rMRWFnK4NcW3DafBsHcjt19VpanuXbYQcjBA4ZlyASTg7D+RHtnbSZmusozeDXBx7YdZ1iGyTJXICAgICAgICAgYvaetFFT2t0UcD3YnAX8SQPxgc97c1WoWptSiPZawV6dlRfBZuOgOOByP3SFM0YtsSLRwxsuZLBwsW8VxJ038ejdO7XaTX0Um5SlprRnQgghmQNjB59ePuI6qZuidY1V8ata4lq0nWInZMSWsgICAgIEB32cjScdDZUrn2U2L/8Ae384HM+1NBYLrPD1dVa58qfSHUgYHVQODLnleDXC4dPS+DmYuTzFsSbVnaeW6X7gtuvcnXU2sAAqrqWsIQ7t2AeM7vCI/wDTKFZ16rOXymYwNZxuXR1NTkAzNaVgICAgICAgICBA98NM1tNSK9aDxRv8R9uRsfAU+rbtpx7AwS0fXfo8se61xqdKoax3AywIBYkDp6Zly+cicLgrG/i5NuzrzabRMbtg7o9gNoiQ11Ls7Eko/OBs28H2+s/vylEaLmVwLYNeG067t2ElaICAgICBjdo6Nb6rKX+FwVPuPYj5g4I+YgcP7/WUaGxaNWurNloZrHpeoLtBADItiHIYH34OR6TDuImeJspjzTRNfor7A0zka7SPq9p31bL0rUhhgbh4ZIbAJ5z1x7xWkVbcfOWx68Mw68BM1ZWAgICAgICAgIEd292b9JoasEBuHrY9BYpypPy9D8iYHDO9j0VWtp9RqWotceJZnStYEDOwKEo+d3l64wQfXM09xOs21WMPMVpMaw3D9EnYC1b7qr1upsANdi1tXz9vKvzwAo+9z7TOleFOZzMY8xMRpo6pM1YgICAgICBqvfmjS2Io1FVNjJmwGytH2V/aJDe4BAHuM8bSRE2isbprSbzpWN2R3Gvos0lTaZNlZBCJgDaisVxheBznP354yJFbRaNYbMfAtgYk4ducNimTUQEBAQEBAQEBAQNE/SJ3W0eqZbtRQzWKhDWJ4u4Vc+lZG5gfhBz1PGOQmdI3IrNpiI5/39Gz93NPXXpqRSmxNihE2ldqYyq7SMjg+vOSc4OYjdM1ms8MpSEEBAQEBAQLNmlRs7q0OfiyoOeMc568CRMakTpyVo06IMIiqPQKoA/ISUzMzOsrsIICAgICAgICAgIFMQGIFYCAgICAgICAgIDMBAQEBAQEBAQEBAQEBAQEBAQEBAQEDUbtLetmt1NZdTXZYaa/CdvFDaakAYz5kDhzgD4ucjnIZGu1WqC2KviZXIZkp52KKyLK+CGZsuCoyeeMbeQJq77H86NtW4L4Z01g27TcVcWdLFIFJGAcHOSCdqhj1dq6wJXvrcsfDZsaV8YKUNYpxnGC92OPs4yCMMEnRq9QaL2K4sVsVkowVgQuCBs3qOSDlW2nPxgchgJ2nq2LeR0IFf1b6VmyrtR5xap25Gbwy9eAcKBlg9frLVjGamYZZWIqYMFW91NhUrhs1KrgKc5424YEAbX6sM+Q2xfD2bdMzM6tqrayx54IqWpjgHGSdp+GBldha/UWNV49ZXdQrv8AVsgW/am9WDj3ZsEE9CCBjLBPQEBAQEBAQEBAQEBAQEBAQECxqtUK/DyD53FYxj4jnrz04gX4CAgICAgICAgICAgICAgICAgICAgRvbXXTf8AHT/s0CSgICAgICAgICAgICAgICAgICAgICBrHfftkaU6DNbv4urroTaR/XMG2Bs9AfNyM4x0MDZ4CAgICAgICAgICAgICAgICAgIFDAZgY+r0iW+HvXPhuLU+Vi5wf8AqYGRmAzArAQEBAQEBAQEBAQEBAQEBAoYHJ/0h99bl1XgaS5kWrK2MuPNacZH3L0+/M52ZzNovw0nk+y7E7Gwb4He5ius25RPSP5at+2Wu/i7fzH+kr+U4vi7XmXIeyj6/c/bLXfxdv5j/SPKcXxPMuQ9lH1+5+2Wu/i7fzH+keU4vieZch7KPr9z9std/F2/mP8ASPKcXxPMuQ9lH1+7r/cft/6dpEcn6xPq7h/bA+L7iMH8SPSdPAxe8pr1fCdq5GcnmJpHqzvHw/jk2ObnOICAgICAgICAgICAgICBr3fbt76DpHsGPEb6ukf7w+uPYAE/hNOPi93TXq6HZeRnOZmMP8POfh/dnAWYkkkkk8kk5JJ9SfUzivTq1isaRyUhOsEJICBs36P+8H0LVqXOKrcVXew58r/8pP5EyxlsXgv7pcbtzIeVZeeH1q7x+8fr/wB0d5BnYecKwEBAQEBAQEBAQEBAQKEwOEfpC7wfTdWQhzVVmur2Jz5n/Ej8gJx8zi8d9uUPRewsh5Ll9bR6Vt5/aEd2BoarRc15YKnhksLAm1WsCMTlTnAbOB7esww61tEzPRZz+ZxsK1Iwuc8XTXlGsdY+a7d2Mq1JarM31gFq8D6iw/VMOpGQpJz03pMu6jSJjx3+HRrw8/ecScOYiPR26+lHrR79NdvhK9232ElV9VVZfzNaGLMGArrsZd+8ADO1GJX0I+eAvhRFoiPe15TtDEvg3xLxG0V0203mInTSZnbWYiJ683i/sqqptWWFjpWtd1BDhN1djoBuO05O1/T1BicOI1mfdoypnMbFjCisxE2m0W210msfGPD5TC4vd1WttrDPg1o2nDYDG6yoXLW/zAyhx6svHMRgxMzHyYz2naMOtpiOc8WnLSJ4ZmPdPOPdEtcml2YnZ2z9GHeD6VpfBc5towjE9Wq+w3zPGD93znVyuLx00nnDzzt7IeTZjjrHo23j49Y/duktOGQEBAQEBAQEBAQEBA039JneD6LpTUhxbfmtcdVr+23y4OB8z8pVzWLwU0jnLt9hZDynMcVvVrpM++ekOIzkvRNV6vUOquisQr4DqOjYOQD78zKJmNmu2HS1otaN45e79V79YWrlxac2Ab8MCSEOFDAexQEA+wMnit4tXk+Bb0eCNKz4ePPT49V3W6vUIz12WtlvrHG8MCbUVicjgllK5k2m1ZmJn+ywwcHLXit6VjbaNtNOGf26Ldfa1ygKtrgABAM8bVOQv3AnOPcyOO3SWdsnl5trNI15/Pq9WX3qtVxsbBd7Kn35bxV27m9w3w8n5RrbadWNaYFrWw4rGukRO3SddI/6xtTUw2u/+0Hihsg5BdlJOOh3KZFonnLdhXpOtafhnT9dvuke6vbR0OqrvGSo8lqj7VTfEP8AsR8wJng4k4d4sq9o5OM5l7YXXp7p6fZ9Caa4WKroQysAysOhUjII/CdqJiY1h5has1tNbc4XZKCAgICAgICAgICAgcw/TD2Kx8PWrkhQKbRnhQT5WA9BkkH7xKGdw52vD63/ABjOxW1stbrvHx6x8mo6DvCldVVbo7hFRdpI27luss3LknBAtABx9kStTGrWNJdnH7NxMTEtesxGszOvX1axpy5axvv1lip2uvjeIyuR4Io8RSFu3BQPFz+9xjr04z6zHvI4t/DT+W22Rv3PBWY14uLSfV/1+Ef2F4duJtOReG2/GHUNnxLn2E45Qi/B46oDj0E97GjV5uvxbcOnhpPhWNfj6O3xndW7t5CjKqPypQgkbWDaeqnzj+wat6/NvTGSnFjw/umn8pp2diReLWmOevXWNLTbb466T8HjQdtpWlKFbPIGRwrrsOfFxaoIP1g8b148o/CKYkRpzZZjIXve8xMb6aaxOv4dazpPqzw/X55C940yNwtPmZmOUDFvFosU8ADP1GDx9v5c599Xw8Wmey8TTSs15R4+Fonnr+b6KJ29UA4KWndXZV8SjixtSfxx9JH9z58O+r4f3f7k9mY229dpievSKf8An6sHtK99dqx4YdjYVrqRjkjOBjqcDJJ/Ema7a4ltI6ruXpXJZbW+kaazOn95u893+zRpdNTpwxbw0Clj6nqTz6ZJwPadjDpwVirzfN5icxjWxZjTWUjM1cgICAgICAgICAgIGNr9Gt9b1WDKOpRh8iMfnItWLRMSzwsS2FeL0neN4fPHb3ZTaPUW6d+qHytjhkPKsPvGJw8Sk0tNZepZHNVzWBXFr1+k9YR8wWyAgICAgdM/RH3eyW11g6Zr0+ffo7j/AOI/5pfyWF+Of0fHf5Ln+WVpPvt+0fu6mJ0XyCsBAQEBAQEBAQEBAQEDQP0r93/GoGrrX6ykfWY9aM5P90nP3FpTzmFxV446Po/8d7Q7nG7i3q35f7fzy+Tj05b70gICAgZ/YfZT6vUVaevq7YJ/dTqzH7hkzPDpN7RWFTO5uuVwLYtun1npD6I7P0KUVV01jCIoRR8gPU+p+c7laxWIiHl2Li2xcScS/OZ1lkyWsgICAgICAgICAgICAgeLEBBBAIIwQehB9DGhE6bw+f8Avn2CdDq3qAPhn6ylves+mfcHI/D5zi4+H3d9HpvZOejOZeLz60bT8f5QU0umQEBA6/8Aon7v+FQdXYPPcMV+60Z6/wDMRn7gJ1MnhcNeKer4P/I8/wB9jdxSfRrz98/x93QZcfNkBAQEBAQEBAQEBAQEBAx9frForax84GAABlmYnCoo9WJIAHuYGFd2TXqkrOt09LOATtI3hN3VQx68BQT6kTG9K29aNW/AzONga91aa6+Cx+yGi/g6P8MTX3GH+WFjzpnPa2+Z+yGi/g6P8MR3GH+WDzpnPa2+Z+yGi/g6P8MR3GH+WDzpnPa2+ah7oaL+Do/wxJ7jD/LCPOmc9rb5s2jVbLjpmUKNgfTkdGRcK649GUkH7nX2ONqlM67ykIQQEBAQEBAQEBAQEBAQPFtgVSzEBQCzMTgBQMkknoIEV2fWdS66qxSEXP0SthghSMG51PR2BIAPKqccFmACYgICAgIGD2vojcg2ELajC2hyMhbQCBn+yQSrY6qzCBc7M1ovrWwAqeVes/ElinDIceoIIyOD1HBgZUBAQEBAQEBAQEBAQECFf+mWbR//ADVNh/a+9T8Of/DRhz7sMdFYME1AQEBAQEBAh9X/AEa8Xj+quK16j+zbwtd33Hitv/bPAUwJiAgICAgICAgICAgIGq96NRq7dRp9JolwnNmu1DFlVaGBUVo4GTYcsfLyNqnIyDA2XTULWioihVUBFVRgBQMAAegAgXYCAgICAgIFrU0LYj1uoZWBR1IyCpGCCPYgwNe7u94FbVX9mOXN+nQPvdWU2UFsK/mHmIBQMw4JyR1gbNAQEBAQEBAQEBAQAEBAQEBAQEBAQEDEu7Pra6u8qPFrDKlg4bYw8yE+qkgHHuoMDKzArAQEBAQKGBoHZPeGys3PZYSgF/g733rYU1libwcZTwqghZRnKsG9CYGYO91ocqV0rhUSwmq2xi9b/SMWVgKSVA04Y4DcFsFsAsFaO97sCf6OAiWvY24nhLAisArEBSHVs7iMDqAcgA73F6381KFarHZSzbyFFwNleAw2q1QBzkDcfNwAwU7F70WMKqyPEYOtbMxXxLQ2qvoZ69mE+rWlbGA3eVuvRmDdICAgICAgICAgebMYORkYORjOR7Y9YGg9n9kahE0VL12GrT3V2UAtklXqY4tHoKWZkGc5BU9RAktI+usNAey+sNtNp8GkOlngubK+UZdgsFYDc53NyRggK92X1u+pdQbgi1ICr0od2aa9zPcCCLBaLF24OVwcfagbbAQEBAtam9a13OwUZAyT9okAAe5JIAHuYET2P2hRayXKQtuorQ7TYSSqBmVQM7cgMx49CTAp+0IB81LqpvbSLZuUr44JVQ3OQGYAA4PLDOIHjsftmrVtValbBvDsWzeQr07TUzVuueCd9bAjgrg5IIyEh2N2mmqq8VAwG50KuNrAoxXlT0zgMPkwMDPgICAgICAgICBb1F61o9jnCopd29lUZJ/IQIxu3lDJWarw7EDb4W7aGYKrttJ8hLdRnGGzjacBHL3q/olVjAC+ykMvkPheOdG2pxjduCYrfqfTGehIZVvemtPKyWlx4Q2ooOWtdEXaC3A32oPNjrnpzAnEbIBwR8j1geoCAgYfamgF6Bd71lXS1LE27gyMCOGBBBwQcjoT98CP7K7tJprBYt1zeUAo4qwzhdgclawwO0AYBC+UHGeYFxO765y1trAXNqlrOwKLmJIPCgkKTkAk8gE5wIHj9mauCGsD+ANG9gK5spBQ+ddu0thCMgDh2+WAy+z+yUotvsrJAuKu1QCisWKgTeoAzkqqg5J+EdIEhAQEBAQEBAQEDzYgYFWAIIIYEZBB4II9RAjKe7unQ1FayDXnYfFsJwccMxbLgbVwGyBtXGMCB4PdjSkIPCOEUVoPFswFFb1DHm6+Ha6564OPQQPR7t6bIbwjkFWB8Wz4lZHB+L96tW+8Z9TAloCAgICAgICAgICAgICAgICAgICAgICAgIH/2Q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3800" b="1" dirty="0" smtClean="0">
                <a:latin typeface="Arial" pitchFamily="34" charset="0"/>
                <a:cs typeface="Arial" pitchFamily="34" charset="0"/>
              </a:rPr>
              <a:t>Conclusões</a:t>
            </a:r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sz="3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07976" y="1412776"/>
            <a:ext cx="8656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M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étodo →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níveis de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ssDNA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quantitativamente em células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mamíferos e demonstraram a validade desse método.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60040" y="4985881"/>
            <a:ext cx="8460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Combinação →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medir quantitativamente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ssDNA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em sítios inacessíveis e avaliar a eficiência da ressecção em resposta a diferentes tipos de danos no DNA.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16359" y="1850048"/>
            <a:ext cx="85041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Medição direta de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DSBs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tem vantagens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→ métodos indiretos (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foci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); 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limitado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pela necessidade de sequência específica do sítio de corte. 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36902" y="3212976"/>
            <a:ext cx="84835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Outros métodos RPA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ChIP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utilizados → abordar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 necessidade de ensaios de ressecção aleatórios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ou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sítios de danos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DNA desconhecidos no genoma de mamífero. 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75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aixaDeTexto 33"/>
          <p:cNvSpPr txBox="1"/>
          <p:nvPr/>
        </p:nvSpPr>
        <p:spPr>
          <a:xfrm>
            <a:off x="5076056" y="5189130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Instabilidade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genômica </a:t>
            </a:r>
          </a:p>
        </p:txBody>
      </p:sp>
      <p:sp>
        <p:nvSpPr>
          <p:cNvPr id="2" name="AutoShape 2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0" descr="data:image/jpeg;base64,/9j/4AAQSkZJRgABAQAAAQABAAD/2wCEAAkGBxMTERUUExIVFRUXFhgUGBgUGBgYFRkYFxIYGBUVFhcYHCggGBolGxUYITEhJSkrLi4uFyAzODUsNzQtLisBCgoKDg0OGxAQGy0kICY3LSwsNC4sLDQ3LSwsLi8sLDQsLCwtNyw0LSwsLCwsNCw1LCwsLCw0LCwsLC0sLCwsLP/AABEIALsBDQMBIgACEQEDEQH/xAAbAAEAAgMBAQAAAAAAAAAAAAAABQcDBAYCAf/EAEgQAAIBAgMFBAUJBAkCBwAAAAECAAMRBBIhBQYTMUEiUWFxBzKBkbIUIzM0UnJzsbMkQqHBFRZDU2KS0dLwY8M1RIKDoqO0/8QAGQEBAAMBAQAAAAAAAAAAAAAAAAIDBAEF/8QAKxEBAQACAQMDAQgDAQAAAAAAAAECEQMSITEEQXEyIlFhcoGRocETFOEF/9oADAMBAAIRAxEAPwC8YiICIiAiIgIiICIiAiIgIiICIiAiIgIiICJyhxeMucpql87ZleiOAgDtlCMArOGW2oZuQuVPZPyrt3G3cJhDpcjMlT92lXYrcGzZmpUgGHLjC4uLEOsichS3mxD1CtOkrhagViq1DlOdwaTFb62UHieqOom1gtqYs0atR6ZD8SmFThVPm1ZKfF7I7VbIzP2l0bLpYQOlicsm08eB9AHuzMAVZSFC1mCE3tcmnTUMbW4gJzdfFXbOO1KYcMACbmlVQvanXfRGOZNaNNLG5vWDcrAh1kTmKm2sWGAGGLDiBTZKgNi7KVBPZOUBWNW+UhrAEieKe18cy3FBRbq1KqM10U6IWBWzFk19bJcWBEDqonN0Np4upTxV6HCZFbhdlySc1QKNVIc5VRrqD69iDbWT3fq1moKa4s+Z+ehyCqwpFhlWzGmEJGUak6DlAkYiICIiAiIgIiICIiAiIgIiICIiAiIgIiICIiAiIgIiIHwCeatQKpZjYKCST0AFyZ7mjt36rX/BqfpmBydfevFVKZrUEpJSBsoqqzOw7zlYBfLXzklunvQ2IY06yKtS2YFL5GtzFjqp15XPWcrhWcbO5f8ALzJ6O2Y4ntdAfhMMuOeXXO6zoiIaiIiAiIgIiICIiAiR7bbw4qtSNUCorKrKb9ktSaqtzawBSm5zcuyRe+k9ttjDixOIogEAi9RNQxIUjXUEg28jA3Ymi+2KAy/PIc2TKFYMSHqCmjALclS7AX5azegIiICIiAiIgIiICIiAiIgIiICIiAmjtz6tX/Bqfpmb00du/Va/4NT9MwVwFKqv9H+sPeI9Hjg4nQg6Hl90zRXCuNnWt/Ed8y+jOky4rUWup7vsmGLCTrxWtERDaREQEREBERAw4vErTQu5sosNASbswVQAASSSQABqSZFU96cOWZTxFKsFAalVBbMlNrqMt7DjJmv6v71pLYnDrUUq4up6eRuCD0IIBBHIia1PY9BSpFJQVvbTlcID7xTT/KIHL7UbZ1V+I7VsxZ37FOvmGfCLSKsop3CmmUYBhqbERWobOYZGq1GL1GS+VrvUrLi6bEEU7EE1sRqvZBA5cju47F7Pw5NPh5mWxZaas5XsgDOeQ7IUAE3AAtpafdjVNnYklaSrmvmKMGRtCx0B5rd2JAuLuSdTDnVN6R7nZ/ESpxa5JqcZVWnVZSxxCVQwtSJys9dACDZswtc3nQ0d5MO4qGm5qGnTNVgisWKhc3YuO0eQsOpAmelsTDrbLSUWII8LMjKB3AGlTsOQyC094bZNGmCEpqAVyED1ctrWA5AHrbn1h182PtNMRT4icszJzVtUYqbMhKkacwZvTDhcMtNcqCwuT1OpNySTqSSSST3zNAREQERECNxm2Fpuy8Ko4RczsgXKl1ZgGuwJNl6A2uL2ExrvHhiB2zcrmtkqZh2ioBULcG6NpzsjHkCZnxmx6NV87oSbAHtOFYC+XMgIViMxIJBIOotIna7bPoswqnK7BSRTNU1AFL5W+aOZPpKguLXDEaiC3Tf/AKyYXMV4wvr0bKbBzo1rH6N7WOuRrXsZ6G8OHNwKlyACQFctcvky5Qt8+bTJ61+kjdl09nYkFaOVrC+UF0YD53UKbEWOIqajln8Bbf8A6tYa4PDNwCARUqBheoKjMGzXDlxcv6x6kwS7ff6y4X++W1s2azcPLkz5uJbLbLY3v1HeJmwW26FVwlOoGbKWtZgQAxXtXHZN1YWNjoZjO72GyZOCuTLky65ctgMtr2tYAWnrC7DoU3V1Q5lBClndrZiSx7TG5OY6nW2nKBr0d6MMyK2crmXMFZWzAWQ6gA/3iAHkSwAJJEYnerCoATVFiEbuGV6lNM12sNGqpccxmGnKe03awoXLwrjLl1eoSFvTICktdQDRpkWtly6W1ng7qYO5JohrqFOZnYEA0zqC1j9DTuTqcuvWBMq1xfv79D7jyn2eaaBQAL2AAFySdO8nUnxM9QE0tt/Vq34VT4DN2Y69RVVmawUAlr8rAXN/ZAruop+Qe6YdwAfla/db4ZF7UwpqK1XDo9Ojc2VyWPmALZR4Xbzk/wCjOtRDMppsKxX6RjcMBqVUWGTvtre3PSd0x4Y/biw4nmrUCgsxAUAkkmwAAuSSeQmDCbQpVfo6iPz9VgeVr8vMe8TjY2YiICJ4pVQwBUgg8iNRPcBERAREQKw2DVHCxLG5Yu5JPMkkkmaW61cNi6VtCHXXwJsR7QSPbJLYVMcCvoPWf8zI3dRAMXT0/fX4xHZh7dUW5ERDcROT2jvRWo4l0NEGktUorgNqq7P+UOGPJTnKWbkVz6XW591N7XyF1w2YAsNKmhyJXdmQ5O0hXDnK2mbiJygdTE5Wtva3EWkKQDmpTptdi1r4tKNSwyi65SxV+8C45zqoCIiAlabIqBnxjtqxq1Lk87B2AHkAAPYJZcrjYtMWxWn9pV+NoU83sh93a4OLpZdGFVdR3FwrD2qSPbLflP7t0wMXTsP7RPjEuCEfT/SREQ0EREBERATS239WrfhVPgM3Zo7d+rV/wan6ZgrjqFhgjrPO4w+eHt+BpDjFv/RxObXyHf5Tb9GVdmqm5vr4fYadZMN9UWDtukjYastRiiGm4ZhqVBUgkCxuR3WN+4zk8XUw9SozV61TioQFb5MwK8Q4cBaK5GbMSyKUa7Xc3GWwHWbbdVw1ZmUOopuSpNgQFOhPQePScxSfK12wYNPjsA+Y5iaVR71NXYs18LRa7WuT11M41oupgcEtPs1yzsrLStRq27QdexZHYUnbGoLi4a6gZowmBwgUO+JAJuQKdKqaR4ld6q0qYsBVojiZWQDzK8pu4TaOGUoDhbMQjLqQEBamyXzE5KamghNjZAg0tMFLG4VqSK2DyqVpK4LkIqvh2Yga9hCQAToHFybwOh2ftjC4ektEVCclkstGp9oqCqqh+bLAqGHZ0sCZvYHeDD1n4dOqGfJxMtmDZcqNyIGoFWnccxnF7Tm6e0KCnOcIVDNoSSeyKTVh17CioNALr2iQNTOg2HhKBprWp0uHxKa6XOgKKLWvYNZVBI1OQdwgeMLvErsi8GqueoaWvDIDqpZl7NQ5rWIOXNlKkG1jJqRmE2DQpFCiMvDXInzlQhU07ABa2XQdnloJJwERECp9jV24GJ7R0Z7e8yO3KrscZTBN+2vxCdDslB8mraDm35mRG69vldHQfSL8Qhh6p1Rae1a1RKRakuZ7qNQWspdQ75QQWyqWbKDc5bDnIOhi9oZvUQh2uM1MrkC0qZKm1U+sxcDXs9c06iIbnK/0htErdaVMWB1ak4zfNk+pxgUs4Kak30IsDPp2pj831dcvFUHsNfIXqBlU57Mcq0m4hsvzhB1FpLbZxFVMppqMmpqNzZVFtQOvXoeXKcvtfexhUVcNWzliqgMg1ZjYAdkcyRJY4XLwjcpPKQo7Q2iwX5qmnLNmpObEmiGUDii4QvV7XJuHpYanZwGPxbrW41HhgUyU4Sk1Q1jYLn7FRjoQOQOhkpsapWakDXULU1uF7r6E2JsbeP8ApN6RSctsevijWpCo1bLlZnz01CatVyUQQgbOoKXc2ByLYHMxHUxEBKt2ViG/bNeVSrbQfbaWlK62ZSXLiuyNalXp/jaFPNfDmN1MSxxlIE/2idB9sS7JTe7yKMVRsoHzqch/1BLkhz093iw4rFJTALsFBNhfqe4DmTp/CauL21QpW4jlb66o/wDtmpvViKaJT4lPPmqBVJbIFbKxzFh4A6dZx286P2Q2MWrYC/0Q8x2eUsww6k8s9LEwWNp1VzU3Dre1x0Pce46j3zYkBuZWpNQJpUxTAcggMXBOVe1mOp0IHsk/IWauk5dwiInHSaO3B+zV/wAGp+mZvTS239WrfhVP0zBVZthHGzrW18x3zZ9GVIrWNxz/ANjTJWxC/wBH3zDp+c+ejusDiAAb6H4Whiwt68Vi7RDmk4QBnymwaxBNuRB0Pt0kDl2iL5MmpJAqBeyFw/YXst+9VAvYmwJt3zpp8Y6G2phtc4W2la4FPrZXC6/PKEzlW0PDLE5dMy6dx8VH2gTY0lKZb6ilnBFbs9nPlL5LHmFFtLnQecTvC1OmeM60a9rinl0sSQDre4uCLg20mPdbbuKxDglEahdgagBWxA0tdu1rYWA6yfRdbR65vTO7bSAJtSJv6q2Fhx2Bylm1PCCkZurG/cJXYzVir8Ya5xboPoqee19cvF4gHgBzFpIxIJEREBERArDbtZ8G1SihpVFYk2W5qIG1AqC+h19uhmPcHCcauHZ6a8M5+HrxSRyIHLLe1zr3dZv7EwqtTrswuWZiSbkkkkkyP3XwijFIQLEVFsbnqwBHtBI9sl7Mk11RakREi1oDezDMVSqrJakSzLUbKjA21zHQMCNL/aOolfbZ3ibEVsop0xc2u7cNPNmY2nYb/YpFfDLUfKhZ2I6FlC2PsDN75we9WKotVzowK2AuLgflLcOTDHtllJfmF9Nz8k6sOPKz8Jbv9otndzBNRw6I7Bm1Jy3yi5vZSeYEk5xO7W3lo4Gg1mqU81QFlIuiU0Z2NmIzBQpFhrbkDOgwO3kq1FRadTtKzhjky5Fy2c2ckBs4sLX53Aldu6dNx7Wav3X2S0SI2nvNg8O/Dr4mnTewbK7WNjex8tD7py9f0vbNp12o1XZQLEVVXiUXUi4Kmndr94Kix7+c4O/la7drPgnqplR1qMzqQ13Ack9pB2hbUXtY259J3exttYfFU+Jh6yVU70N7eBHMe2cXs3CK7Yl37TM73J1OjEDysAB7BOxVy+yL3IwRxGIV7oq02FQgsOIcrXFqfrWvbU2HnLXlT7uYQLi0K3BFRbEHoXAI9oJHtlsRXOHXShN7cYKeHsaa1DUYU1VxdLm7ZmHUAKT525c5Vu8ezTSqIWOe/as3q/dtfUS096NjPiUprTqikUqB7lc9xkZctrj7V7+E53aW4uIrWz4xSQLA8G1vcwncebo7dNvxr+60z005Ju8mOPz1f1jU7uVtAVsKtqS0ihyFUFk0AN1HQEN778+cn5BbpbCfCUmpvWFUl82YLksMqi1rm/Ln4ydkbd94jcem63L+M3/cl/giRu19vYbClRiK6Ui98uc2zZbZreWYe+cttf0r7Pw9VEaoXRwSKtG1RVI5q4BzKdRyBveHHdzR24P2av8AhVP0zNPd7evB40XwuIWpbmBdWHmrAEe6bm3Pq1f8Gp+mYKrepgSNnWuP+GffRpQK4rnzB+EzF8oc7OJJN/Lxnv0ZOxxWvcfhMMeG+qLXnxxcHW2nPu8Z9nis1lJHQE/whsVttPazYSm2HqolSpfVlcsW7mNgSp8G11685n9HdOpVqmsAqU1uCA4Z2JBADIPVHXtdw06yIXHYdsIwNUGo3aN/WJJuSTbmTeYvR7i0XGoBUsTmUi+hGRjY/wDqCn2S68vHcbJlN/MP9T1GN3ePLX5b2+ey4Ymq20KQdqZqKHVRUZSQCEN+1r00Os9rjaRDEVEIUBmIYWUEXBY30BGt5SM8TQG2aBJAqqSrIpANzerk4drcweKnaGna585vwERECtNjY8cCvoeyWHToTNHc3Gh8SosfWU9PtiedlfQYn7z/AJmae4B/a181+MQxyfai54iIbHHb9VgtfCArfMao6f8AT75wu/uIVcQAFsMoOlgPdO339oM1fB2HI1Sf/rnC+kLDN8pBt+6Oomjinjspzys3qrG3GpU6uCplqamzZlzKDZhazC/I+M6KjhUUkqiqSSSVUAktbMTbmTYX8hID0eoVwNMHnc/ynSynP6qtx8EiP6sYPjNXbDUnrMcxqVFFSpe1hlZ7lQBoALADSS8SLr4BK62Vjh+1c+zUqDkOjtLGlU7N/wDOfiVfjaFXLPDHurjg+KUa+up5D+8EtqUpuP8AXE+8vxiXXDnB9L4TIKnvRTNA1sj5QL27N/ztJ1uUqDZVRjsl7sb5R1PcJZhJfKeds8O52HvpSxNUU0p1FJ6tltyv0J7p08pH0ZOfl9PU/vdf8Bl3Ry4zG6hx22dyRW0N3MLXqirXoJWdRlXijOqi9+yjXVTfqBc2HcJKxK03ilTVQAoCgcgBYDyAmttr6vW/CqfAZuTQ299Vr/g1P0zEK4fEDLgCTqPDnMXo7rBsQLA6A87fZMjMR/4T7vzmL0TfXD90/CZpuOPTbpiw4pM5drkmPE+o33T+UyT4RMzarTZ9BThOJlGYDuFo3TtUxKXVQbt6nZP0bdRrOkrbqkI1OjVC025K6klfAMCLjwI9sy7u7qrhmztUNR7EDTKq30JAuSTa4vfrylcy5d6t7PF4vQZ48uN+7zd+f5bGM3ZpVHDlnWwTKqZAqtTDhHF1JJAqNoSVPUGexu7TyOuepd2zFwwVs3DppeygLypLzWw1taTESx7TnsLujRQgipVNmRwCUtmQ0iG0QHXgICL256A6zoYiAiIgV1swD5PW0+1/ORW6J/aU++vxiZdls/yfEetze3PvPKRW5Tt8spXzWzrzv9oQwyfai6oiIbnLb4H57C/+5/25xe/w+eX7olk7c2OMQF7WR0N1a1+fMEdQbDu5Cc1tfcuviKgLVqaqBa4DMfdp+c08XJjJNqOTDK26TO4x/ZF8z+QnQTS2Rs5MPRWklyF6nmSTck+2bsoyu7auxmpIRESLpK82dTXJieyPXqX0H22lhyrtnV3tjNTpUq2/ztCnmm9NLdZQMVTsAO2vT/GJb0pHdKuxxlIEn6RPjEu6HPTzWLy/KVngMGg2aygaZR1PdLNYSuMI2XB1Kb9l0GVlPMEDlL+H3/R3l9v1Qno5w6jGqQNRfv8AsmW2+MUcw/8Ala3vtKs9HdJjjRlFwtyx6KMrAX8zYS2459dZxb6Wk2008fd/rNavtK/qEj3W90lpir4dXtm1A6XNvaOshjljL4Syxys8oyjtCoTYDMfAfmb2HtmbaeY4WtnAB4VTQG+nDPOSCIALAADuHKYdo0S9Gog5sjKPMqQPznMspb2mjHGyd7tXmNwy/wBHEBRbSafovpAYm4HQ/CZu4quBgnR7q6mxVtCD4iYvRhhnNcuFPDUG7fukkWCg9TqT4W8pqy+iqMfqiz5rV8aq9bnuH/NJ7xVZVXtdenU+UhUpl2si27+dlHeT3+Ez8eEve+F3JnZ2nlnfFvUYIDlzG2nO3U38v5SYUWFpH7LwpUszDW+UeQOp9p/ISRnOSzep4d4pdbvkiIlawiIgIiDArHZeNBw9cZeRYc/EyI3OxObF0hb99fiEmdl4ZBRrA6Fi2l+epmhuts7h4qmSpBzr1/xjxk/8eXnV/Z5U9TwXOYzOb+Z9624kK+9GGFQpmYlWZXIpvZCt9X7Oi9lu36unPlJLZ2LFajTqqCBURagDWuA6hgDbS+sg9VsREQEREBERASttnY0WxQsey9QdPttLJld7O2YR8pujgu9Qi4Ot3blp4xrajnuM1tze6+JBxdIWP0qfqCXRKj3c2JUTFU2NKoLVENyptbOPCW5O2ac9NZcbomvisBSqfSUqb/fVW/MTYicaGLD4ZKYyoiovcgCj3CZYiAiIgInirVVeZAmhW2oL2QEny/IDUyWOFy8I5ZzHy3a1JDq6qbfaANvfNLE7SC6IPAd3kB1mMYWrU1c5R46n2AaCb2GwaJyGvedT7+nsk9Y4+e6G8svHZoUcC9Q5qhIH/wAj/tH8fKSlGkFFlFhPcSGWdy8pY4THwRESKZERAREQERECutki9CsSO0pYa8wQT7po7tVScRTuSTnW19eTgn+AJ9k77GbAo1CzWZC3rFGK5vEjlfxtefNlbu4fDnNTTt8szEs1vC+g9lpV08m/Pb5eRP8AzdcuOWp2u/Hfztk/oHD3zcJb3v172Nufq3duzy7R0m9h6KoqogCqoCqByAAsAPCwmSJa9ciIgIiICIiAnl2AFyQB4z1IHfhrYGoR9ql/+ineNyeUOXK4YXKe0tTHHX7S+8T0lUHkQfI3lebaOShTZNCbXPs8ZKbgNc1O+wv79P5zn+Tjt1N7+P8ArzvT+t5uTlmGeMk/DK32/LHZxNZ8SelNz7gPzmM1ax5Uwv3mB/KTmL0rlG7MdSsq8yBNM4Wq3rVAPBR/PSeqey0HPM3mf5C07rGea5vK+I+VdqKNFBY/85Dn/CY89d+S5B46f6n+AkhSpKuiqB5C09x1SeI50W+ajqeyxzdi3loPfz/jN2jRVRZVA8v598yROXK3ylMZPBERIpEREBERAREQEREBERAREQEREBERAREQEREBMWJoLURkcBlYWIPIgzLEDnMXuhTcBTWrBByW6G3gCUJ995K7I2TSw6Zaa2ubkk3Zj4n+XKb0SMxk8K8eHDG7xnciIklhERAREQEREBERATVxCG5ILai2moHKbUQI4IQRfiEEA9TbW9tfKfagNyRxBcclHIm/jJCIEf2hfWodLchp4jXnPIUhedQefO3vklEDSwgbMLl+XJgLdP46zdiIH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2" descr="data:image/jpeg;base64,/9j/4AAQSkZJRgABAQAAAQABAAD/2wCEAAkGBxMTERUUExIVFRUXFhgUGBgUGBgYFRkYFxIYGBUVFhcYHCggGBolGxUYITEhJSkrLi4uFyAzODUsNzQtLisBCgoKDg0OGxAQGy0kICY3LSwsNC4sLDQ3LSwsLi8sLDQsLCwtNyw0LSwsLCwsNCw1LCwsLCw0LCwsLC0sLCwsLP/AABEIALsBDQMBIgACEQEDEQH/xAAbAAEAAgMBAQAAAAAAAAAAAAAABQcDBAYCAf/EAEgQAAIBAgMFBAUJBAkCBwAAAAECAAMRBBIhBQYTMUEiUWFxBzKBkbIUIzM0UnJzsbMkQqHBFRZDU2KS0dLwY8M1RIKDoqO0/8QAGQEBAAMBAQAAAAAAAAAAAAAAAAIDBAEF/8QAKxEBAQACAQMDAQgDAQAAAAAAAAECEQMSITEEQXEyIlFhcoGRocETFOEF/9oADAMBAAIRAxEAPwC8YiICIiAiIgIiICIiAiIgIiICIiAiIgIiICJyhxeMucpql87ZleiOAgDtlCMArOGW2oZuQuVPZPyrt3G3cJhDpcjMlT92lXYrcGzZmpUgGHLjC4uLEOsichS3mxD1CtOkrhagViq1DlOdwaTFb62UHieqOom1gtqYs0atR6ZD8SmFThVPm1ZKfF7I7VbIzP2l0bLpYQOlicsm08eB9AHuzMAVZSFC1mCE3tcmnTUMbW4gJzdfFXbOO1KYcMACbmlVQvanXfRGOZNaNNLG5vWDcrAh1kTmKm2sWGAGGLDiBTZKgNi7KVBPZOUBWNW+UhrAEieKe18cy3FBRbq1KqM10U6IWBWzFk19bJcWBEDqonN0Np4upTxV6HCZFbhdlySc1QKNVIc5VRrqD69iDbWT3fq1moKa4s+Z+ehyCqwpFhlWzGmEJGUak6DlAkYiICIiAiIgIiICIiAiIgIiICIiAiIgIiICIiAiIgIiIHwCeatQKpZjYKCST0AFyZ7mjt36rX/BqfpmBydfevFVKZrUEpJSBsoqqzOw7zlYBfLXzklunvQ2IY06yKtS2YFL5GtzFjqp15XPWcrhWcbO5f8ALzJ6O2Y4ntdAfhMMuOeXXO6zoiIaiIiAiIgIiICIiAiR7bbw4qtSNUCorKrKb9ktSaqtzawBSm5zcuyRe+k9ttjDixOIogEAi9RNQxIUjXUEg28jA3Ymi+2KAy/PIc2TKFYMSHqCmjALclS7AX5azegIiICIiAiIgIiICIiAiIgIiICIiAmjtz6tX/Bqfpmb00du/Va/4NT9MwVwFKqv9H+sPeI9Hjg4nQg6Hl90zRXCuNnWt/Ed8y+jOky4rUWup7vsmGLCTrxWtERDaREQEREBERAw4vErTQu5sosNASbswVQAASSSQABqSZFU96cOWZTxFKsFAalVBbMlNrqMt7DjJmv6v71pLYnDrUUq4up6eRuCD0IIBBHIia1PY9BSpFJQVvbTlcID7xTT/KIHL7UbZ1V+I7VsxZ37FOvmGfCLSKsop3CmmUYBhqbERWobOYZGq1GL1GS+VrvUrLi6bEEU7EE1sRqvZBA5cju47F7Pw5NPh5mWxZaas5XsgDOeQ7IUAE3AAtpafdjVNnYklaSrmvmKMGRtCx0B5rd2JAuLuSdTDnVN6R7nZ/ESpxa5JqcZVWnVZSxxCVQwtSJys9dACDZswtc3nQ0d5MO4qGm5qGnTNVgisWKhc3YuO0eQsOpAmelsTDrbLSUWII8LMjKB3AGlTsOQyC094bZNGmCEpqAVyED1ctrWA5AHrbn1h182PtNMRT4icszJzVtUYqbMhKkacwZvTDhcMtNcqCwuT1OpNySTqSSSST3zNAREQERECNxm2Fpuy8Ko4RczsgXKl1ZgGuwJNl6A2uL2ExrvHhiB2zcrmtkqZh2ioBULcG6NpzsjHkCZnxmx6NV87oSbAHtOFYC+XMgIViMxIJBIOotIna7bPoswqnK7BSRTNU1AFL5W+aOZPpKguLXDEaiC3Tf/AKyYXMV4wvr0bKbBzo1rH6N7WOuRrXsZ6G8OHNwKlyACQFctcvky5Qt8+bTJ61+kjdl09nYkFaOVrC+UF0YD53UKbEWOIqajln8Bbf8A6tYa4PDNwCARUqBheoKjMGzXDlxcv6x6kwS7ff6y4X++W1s2azcPLkz5uJbLbLY3v1HeJmwW26FVwlOoGbKWtZgQAxXtXHZN1YWNjoZjO72GyZOCuTLky65ctgMtr2tYAWnrC7DoU3V1Q5lBClndrZiSx7TG5OY6nW2nKBr0d6MMyK2crmXMFZWzAWQ6gA/3iAHkSwAJJEYnerCoATVFiEbuGV6lNM12sNGqpccxmGnKe03awoXLwrjLl1eoSFvTICktdQDRpkWtly6W1ng7qYO5JohrqFOZnYEA0zqC1j9DTuTqcuvWBMq1xfv79D7jyn2eaaBQAL2AAFySdO8nUnxM9QE0tt/Vq34VT4DN2Y69RVVmawUAlr8rAXN/ZAruop+Qe6YdwAfla/db4ZF7UwpqK1XDo9Ojc2VyWPmALZR4Xbzk/wCjOtRDMppsKxX6RjcMBqVUWGTvtre3PSd0x4Y/biw4nmrUCgsxAUAkkmwAAuSSeQmDCbQpVfo6iPz9VgeVr8vMe8TjY2YiICJ4pVQwBUgg8iNRPcBERAREQKw2DVHCxLG5Yu5JPMkkkmaW61cNi6VtCHXXwJsR7QSPbJLYVMcCvoPWf8zI3dRAMXT0/fX4xHZh7dUW5ERDcROT2jvRWo4l0NEGktUorgNqq7P+UOGPJTnKWbkVz6XW591N7XyF1w2YAsNKmhyJXdmQ5O0hXDnK2mbiJygdTE5Wtva3EWkKQDmpTptdi1r4tKNSwyi65SxV+8C45zqoCIiAlabIqBnxjtqxq1Lk87B2AHkAAPYJZcrjYtMWxWn9pV+NoU83sh93a4OLpZdGFVdR3FwrD2qSPbLflP7t0wMXTsP7RPjEuCEfT/SREQ0EREBERATS239WrfhVPgM3Zo7d+rV/wan6ZgrjqFhgjrPO4w+eHt+BpDjFv/RxObXyHf5Tb9GVdmqm5vr4fYadZMN9UWDtukjYastRiiGm4ZhqVBUgkCxuR3WN+4zk8XUw9SozV61TioQFb5MwK8Q4cBaK5GbMSyKUa7Xc3GWwHWbbdVw1ZmUOopuSpNgQFOhPQePScxSfK12wYNPjsA+Y5iaVR71NXYs18LRa7WuT11M41oupgcEtPs1yzsrLStRq27QdexZHYUnbGoLi4a6gZowmBwgUO+JAJuQKdKqaR4ld6q0qYsBVojiZWQDzK8pu4TaOGUoDhbMQjLqQEBamyXzE5KamghNjZAg0tMFLG4VqSK2DyqVpK4LkIqvh2Yga9hCQAToHFybwOh2ftjC4ektEVCclkstGp9oqCqqh+bLAqGHZ0sCZvYHeDD1n4dOqGfJxMtmDZcqNyIGoFWnccxnF7Tm6e0KCnOcIVDNoSSeyKTVh17CioNALr2iQNTOg2HhKBprWp0uHxKa6XOgKKLWvYNZVBI1OQdwgeMLvErsi8GqueoaWvDIDqpZl7NQ5rWIOXNlKkG1jJqRmE2DQpFCiMvDXInzlQhU07ABa2XQdnloJJwERECp9jV24GJ7R0Z7e8yO3KrscZTBN+2vxCdDslB8mraDm35mRG69vldHQfSL8Qhh6p1Rae1a1RKRakuZ7qNQWspdQ75QQWyqWbKDc5bDnIOhi9oZvUQh2uM1MrkC0qZKm1U+sxcDXs9c06iIbnK/0htErdaVMWB1ak4zfNk+pxgUs4Kak30IsDPp2pj831dcvFUHsNfIXqBlU57Mcq0m4hsvzhB1FpLbZxFVMppqMmpqNzZVFtQOvXoeXKcvtfexhUVcNWzliqgMg1ZjYAdkcyRJY4XLwjcpPKQo7Q2iwX5qmnLNmpObEmiGUDii4QvV7XJuHpYanZwGPxbrW41HhgUyU4Sk1Q1jYLn7FRjoQOQOhkpsapWakDXULU1uF7r6E2JsbeP8ApN6RSctsevijWpCo1bLlZnz01CatVyUQQgbOoKXc2ByLYHMxHUxEBKt2ViG/bNeVSrbQfbaWlK62ZSXLiuyNalXp/jaFPNfDmN1MSxxlIE/2idB9sS7JTe7yKMVRsoHzqch/1BLkhz093iw4rFJTALsFBNhfqe4DmTp/CauL21QpW4jlb66o/wDtmpvViKaJT4lPPmqBVJbIFbKxzFh4A6dZx286P2Q2MWrYC/0Q8x2eUsww6k8s9LEwWNp1VzU3Dre1x0Pce46j3zYkBuZWpNQJpUxTAcggMXBOVe1mOp0IHsk/IWauk5dwiInHSaO3B+zV/wAGp+mZvTS239WrfhVP0zBVZthHGzrW18x3zZ9GVIrWNxz/ANjTJWxC/wBH3zDp+c+ejusDiAAb6H4Whiwt68Vi7RDmk4QBnymwaxBNuRB0Pt0kDl2iL5MmpJAqBeyFw/YXst+9VAvYmwJt3zpp8Y6G2phtc4W2la4FPrZXC6/PKEzlW0PDLE5dMy6dx8VH2gTY0lKZb6ilnBFbs9nPlL5LHmFFtLnQecTvC1OmeM60a9rinl0sSQDre4uCLg20mPdbbuKxDglEahdgagBWxA0tdu1rYWA6yfRdbR65vTO7bSAJtSJv6q2Fhx2Bylm1PCCkZurG/cJXYzVir8Ya5xboPoqee19cvF4gHgBzFpIxIJEREBERArDbtZ8G1SihpVFYk2W5qIG1AqC+h19uhmPcHCcauHZ6a8M5+HrxSRyIHLLe1zr3dZv7EwqtTrswuWZiSbkkkkkyP3XwijFIQLEVFsbnqwBHtBI9sl7Mk11RakREi1oDezDMVSqrJakSzLUbKjA21zHQMCNL/aOolfbZ3ibEVsop0xc2u7cNPNmY2nYb/YpFfDLUfKhZ2I6FlC2PsDN75we9WKotVzowK2AuLgflLcOTDHtllJfmF9Nz8k6sOPKz8Jbv9otndzBNRw6I7Bm1Jy3yi5vZSeYEk5xO7W3lo4Gg1mqU81QFlIuiU0Z2NmIzBQpFhrbkDOgwO3kq1FRadTtKzhjky5Fy2c2ckBs4sLX53Aldu6dNx7Wav3X2S0SI2nvNg8O/Dr4mnTewbK7WNjex8tD7py9f0vbNp12o1XZQLEVVXiUXUi4Kmndr94Kix7+c4O/la7drPgnqplR1qMzqQ13Ack9pB2hbUXtY259J3exttYfFU+Jh6yVU70N7eBHMe2cXs3CK7Yl37TM73J1OjEDysAB7BOxVy+yL3IwRxGIV7oq02FQgsOIcrXFqfrWvbU2HnLXlT7uYQLi0K3BFRbEHoXAI9oJHtlsRXOHXShN7cYKeHsaa1DUYU1VxdLm7ZmHUAKT525c5Vu8ezTSqIWOe/as3q/dtfUS096NjPiUprTqikUqB7lc9xkZctrj7V7+E53aW4uIrWz4xSQLA8G1vcwncebo7dNvxr+60z005Ju8mOPz1f1jU7uVtAVsKtqS0ihyFUFk0AN1HQEN778+cn5BbpbCfCUmpvWFUl82YLksMqi1rm/Ln4ydkbd94jcem63L+M3/cl/giRu19vYbClRiK6Ui98uc2zZbZreWYe+cttf0r7Pw9VEaoXRwSKtG1RVI5q4BzKdRyBveHHdzR24P2av8AhVP0zNPd7evB40XwuIWpbmBdWHmrAEe6bm3Pq1f8Gp+mYKrepgSNnWuP+GffRpQK4rnzB+EzF8oc7OJJN/Lxnv0ZOxxWvcfhMMeG+qLXnxxcHW2nPu8Z9nis1lJHQE/whsVttPazYSm2HqolSpfVlcsW7mNgSp8G11685n9HdOpVqmsAqU1uCA4Z2JBADIPVHXtdw06yIXHYdsIwNUGo3aN/WJJuSTbmTeYvR7i0XGoBUsTmUi+hGRjY/wDqCn2S68vHcbJlN/MP9T1GN3ePLX5b2+ey4Ymq20KQdqZqKHVRUZSQCEN+1r00Os9rjaRDEVEIUBmIYWUEXBY30BGt5SM8TQG2aBJAqqSrIpANzerk4drcweKnaGna585vwERECtNjY8cCvoeyWHToTNHc3Gh8SosfWU9PtiedlfQYn7z/AJmae4B/a181+MQxyfai54iIbHHb9VgtfCArfMao6f8AT75wu/uIVcQAFsMoOlgPdO339oM1fB2HI1Sf/rnC+kLDN8pBt+6Oomjinjspzys3qrG3GpU6uCplqamzZlzKDZhazC/I+M6KjhUUkqiqSSSVUAktbMTbmTYX8hID0eoVwNMHnc/ynSynP6qtx8EiP6sYPjNXbDUnrMcxqVFFSpe1hlZ7lQBoALADSS8SLr4BK62Vjh+1c+zUqDkOjtLGlU7N/wDOfiVfjaFXLPDHurjg+KUa+up5D+8EtqUpuP8AXE+8vxiXXDnB9L4TIKnvRTNA1sj5QL27N/ztJ1uUqDZVRjsl7sb5R1PcJZhJfKeds8O52HvpSxNUU0p1FJ6tltyv0J7p08pH0ZOfl9PU/vdf8Bl3Ry4zG6hx22dyRW0N3MLXqirXoJWdRlXijOqi9+yjXVTfqBc2HcJKxK03ilTVQAoCgcgBYDyAmttr6vW/CqfAZuTQ299Vr/g1P0zEK4fEDLgCTqPDnMXo7rBsQLA6A87fZMjMR/4T7vzmL0TfXD90/CZpuOPTbpiw4pM5drkmPE+o33T+UyT4RMzarTZ9BThOJlGYDuFo3TtUxKXVQbt6nZP0bdRrOkrbqkI1OjVC025K6klfAMCLjwI9sy7u7qrhmztUNR7EDTKq30JAuSTa4vfrylcy5d6t7PF4vQZ48uN+7zd+f5bGM3ZpVHDlnWwTKqZAqtTDhHF1JJAqNoSVPUGexu7TyOuepd2zFwwVs3DppeygLypLzWw1taTESx7TnsLujRQgipVNmRwCUtmQ0iG0QHXgICL256A6zoYiAiIgV1swD5PW0+1/ORW6J/aU++vxiZdls/yfEetze3PvPKRW5Tt8spXzWzrzv9oQwyfai6oiIbnLb4H57C/+5/25xe/w+eX7olk7c2OMQF7WR0N1a1+fMEdQbDu5Cc1tfcuviKgLVqaqBa4DMfdp+c08XJjJNqOTDK26TO4x/ZF8z+QnQTS2Rs5MPRWklyF6nmSTck+2bsoyu7auxmpIRESLpK82dTXJieyPXqX0H22lhyrtnV3tjNTpUq2/ztCnmm9NLdZQMVTsAO2vT/GJb0pHdKuxxlIEn6RPjEu6HPTzWLy/KVngMGg2aygaZR1PdLNYSuMI2XB1Kb9l0GVlPMEDlL+H3/R3l9v1Qno5w6jGqQNRfv8AsmW2+MUcw/8Ala3vtKs9HdJjjRlFwtyx6KMrAX8zYS2459dZxb6Wk2008fd/rNavtK/qEj3W90lpir4dXtm1A6XNvaOshjljL4Syxys8oyjtCoTYDMfAfmb2HtmbaeY4WtnAB4VTQG+nDPOSCIALAADuHKYdo0S9Gog5sjKPMqQPznMspb2mjHGyd7tXmNwy/wBHEBRbSafovpAYm4HQ/CZu4quBgnR7q6mxVtCD4iYvRhhnNcuFPDUG7fukkWCg9TqT4W8pqy+iqMfqiz5rV8aq9bnuH/NJ7xVZVXtdenU+UhUpl2si27+dlHeT3+Ez8eEve+F3JnZ2nlnfFvUYIDlzG2nO3U38v5SYUWFpH7LwpUszDW+UeQOp9p/ISRnOSzep4d4pdbvkiIlawiIgIiDArHZeNBw9cZeRYc/EyI3OxObF0hb99fiEmdl4ZBRrA6Fi2l+epmhuts7h4qmSpBzr1/xjxk/8eXnV/Z5U9TwXOYzOb+Z9624kK+9GGFQpmYlWZXIpvZCt9X7Oi9lu36unPlJLZ2LFajTqqCBURagDWuA6hgDbS+sg9VsREQEREBERASttnY0WxQsey9QdPttLJld7O2YR8pujgu9Qi4Ot3blp4xrajnuM1tze6+JBxdIWP0qfqCXRKj3c2JUTFU2NKoLVENyptbOPCW5O2ac9NZcbomvisBSqfSUqb/fVW/MTYicaGLD4ZKYyoiovcgCj3CZYiAiIgInirVVeZAmhW2oL2QEny/IDUyWOFy8I5ZzHy3a1JDq6qbfaANvfNLE7SC6IPAd3kB1mMYWrU1c5R46n2AaCb2GwaJyGvedT7+nsk9Y4+e6G8svHZoUcC9Q5qhIH/wAj/tH8fKSlGkFFlFhPcSGWdy8pY4THwRESKZERAREQERECutki9CsSO0pYa8wQT7po7tVScRTuSTnW19eTgn+AJ9k77GbAo1CzWZC3rFGK5vEjlfxtefNlbu4fDnNTTt8szEs1vC+g9lpV08m/Pb5eRP8AzdcuOWp2u/Hfztk/oHD3zcJb3v172Nufq3duzy7R0m9h6KoqogCqoCqByAAsAPCwmSJa9ciIgIiICIiAnl2AFyQB4z1IHfhrYGoR9ql/+ineNyeUOXK4YXKe0tTHHX7S+8T0lUHkQfI3lebaOShTZNCbXPs8ZKbgNc1O+wv79P5zn+Tjt1N7+P8ArzvT+t5uTlmGeMk/DK32/LHZxNZ8SelNz7gPzmM1ax5Uwv3mB/KTmL0rlG7MdSsq8yBNM4Wq3rVAPBR/PSeqey0HPM3mf5C07rGea5vK+I+VdqKNFBY/85Dn/CY89d+S5B46f6n+AkhSpKuiqB5C09x1SeI50W+ajqeyxzdi3loPfz/jN2jRVRZVA8v598yROXK3ylMZPBERIpEREBERAREQEREBERAREQEREBERAREQEREBMWJoLURkcBlYWIPIgzLEDnMXuhTcBTWrBByW6G3gCUJ995K7I2TSw6Zaa2ubkk3Zj4n+XKb0SMxk8K8eHDG7xnciIklhERAREQEREBERATVxCG5ILai2moHKbUQI4IQRfiEEA9TbW9tfKfagNyRxBcclHIm/jJCIEf2hfWodLchp4jXnPIUhedQefO3vklEDSwgbMLl+XJgLdP46zdiIH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4" descr="data:image/jpeg;base64,/9j/4AAQSkZJRgABAQAAAQABAAD/2wCEAAkGBxQQEBAQEBERFRQVFhcQEBAUEBYVFBcQFxUXGBkWFhMYHSkgGBsmHBMWIjEjJSkrMjouFyEzRDMsQygvLisBCgoKDg0OGxAQGiwkICUuLDMvLCwuNzc0LC8yNCwsLiw0LCwsLCw0Ly80LCwvLywsLCwtNDctLCwsLCw0MCwsLP/AABEIASgAqgMBEQACEQEDEQH/xAAcAAEAAQUBAQAAAAAAAAAAAAAABQEDBAYHAgj/xABFEAACAgEDAQYCBgYHBgcBAAABAgADEQQSITEFBhMiQVEyYRQjQnGBkQcVFlJU0yQzYpKTlNFDY3OCobFTZHKDssHxNP/EABsBAQACAwEBAAAAAAAAAAAAAAABBAIDBQcG/8QANBEBAAIABAMDCgYDAQAAAAAAAAECAwQRIRIxQQUTURQVIjJTYXGRodFCUoHB4fAGcrHS/9oADAMBAAIRAxEAPwDuMBAQEBAQEBAQEBAQEBAQEBAQEBAQEBAQEBAQIfvRrLqqd2mVmsO4Kq1GzkVWMobHwguqDOD1xxncoRtvbl26zaHIViCF0tpOwXBS9Xl+sKoTuUbjnoOMQLV+s1uy4HfkBlRq9KVJxpqbN6q24jNhtULz7ckZgZFnaWq+uKo+UYqKjp3BZAzlGru2lWLVhTjBAbykpngMjtrWXVWbkFzJ4a5VKTYB9cosbCqSWCHIXJ6HAbBBCP1faOuSq1gGd1ISoLo3Ac/QxZvI3Eopuyvrj4cjO4A1naWobxtqmykM9VqLp3LLWLaRuXHLt4b2kqAT5RxkFWDzqdZrFpsqQWFwh8OxNM4yo0e5WG/dhjcrDaxJ5APUGBmJrLlu2CuwI9jkWDTMdxAoKrZ+5uVrfOcAFOSMbWClfaGrK1sa25FRdfDIcWMH8WtfKVIUhCCSAQxG/jkNg0uoFihl3YyR5lZTkEqfKwBHIMC9AQEBAQEBAQLWrv8ADrewgnapcgdTgZwPygQ6941UKLQfEIVhWitko7UqDluODqKwcH1PsQAyre3qV6lznG0LU7FslgCgUHcMoeny9xkC9vUMQA+dzBEwp8zFSw2n7XCsePaBa1HaGl0r3MQqsFay5kqJbCobCWKLknaCf/2BTWd4EVQawWbxaqWQqylQ+oWglgRxyzEZ67fxgVXvFSAzM4xgWIFVmZqTW9ivjHIK02kY/dx14gXW7epBxuYnIXC1u3mLbdvA67uMQPH7R6fYLPFwhXcHKsB/U+Pg5HDeF58HnAPtAyPpdVSBwMByzAKh3MQCzNtAyeFJz68dciA03a9VjitHyzB2XCnBVPD3ENjH+2r+/d8jAxr+8mnQOWZ/Ju3AVWEgKhsJwFz8Kk/hAs395a1tVDu2FbC7+FZlHR6V8y7fKuLw244AHMC4neGlVPiOMjeWCo5wqNaMkYyP6hx06r8xkPQ7w1GwVjxCcOzfVsNvhmnIIIzyNRWRxjBzAoneGosPONrJU9eEfcTYbsDkY58FsAc5BGORkJiAgICAgIFu+oOrI3wsCrDJHBGDyORAi27tacsX2vk4H9fbxgUgEDdgH+jU8j1TPqchkJ2LUCpCnytvTzv5TuZsDnhcueOnT2GAt19gUqnhAPszu2G2xlHOQqhmO1QeijgemIHrV9h02tczh/rU8K5RdYqshUrkorAbtpI3AZxjngYDxb3eoZ95V924WHF1ihmFotXcA2GAdQQDwMkdGOQx9b3bRlrSohAhXr4h+rRXVEUrYpCr4rYGSOTx6gMjS9jUjLAu2XFpPjOV8ZDywQNtUlgSwAAJzn1gV03YFFQC1oVAxtxY+QVq8INktnf4YC7uuB1gVfQUL4NPCkF2oUWFWyQ2/bggnh2yPn6YGA9absWmu3xkUhsMow77QrCsELXnaOKa+g+z8zAsfszp8MuxyGUoQb7T5WRkI+Ljy2MPy9oF5uw6S5codx3bs2OQQ/h7gVzgg+BXx/Z+ZyFs93aMsdrjcr1uBdaAyOzuQwDYbzXWEZ6bzjEBb3doZi5V9xJYsLrByfB9m/8ALU/3PmchQ93NOVZCjFWQUuptsIapTYQpBbkfXWfmP3RgJcQEBAQEBAQEBAQECO1Xa6KxqrDW2jrVXg7f+I5IWvg58xBI6AwLP6usv51Vg2/w1LMK/Tiyzh7fX91SDgqesCUppVFCIqqqjCqoAUAegA4Age4FjWaNLkKWqGU4OD1DDkMpHKsDyCOQYEb4tul4s3XU+loXN1Y/3iD+sUfvKN3TIPLwJWi9bFV0ZWVgGV1IZSp6EEcEQLkBAQEBAQEBAQEBAQECC7194voVRNdNuovYfU6WlGd2b3baDsQerH/qeIFdJTfqkV9QzUIwBOmr3JZ91t3DD08qbcYxuYQJbSaVKkFdSKijoqqAB+AgXoCAgICBE6jsxq2a3SEI7HdZS2RRaeuSBk1uf31HryHwMBidg97qNXqNRpFJTUUYNlLEZ2kDLKRwwBODj5e8DYYCAgICAgICAgWNfq1oqtusOErRrXPsigsT+QMDCs7bRSilX3WB2rQbCXVFViUO7D8OMAEnrxwcBVO3KzatRWwFrX06MVG021obCOCSPKrHJAHGOpAIScBAQEBAQEBA8hhkjIyOSM88/L8IFjUdn1WPXY9aM9ZzVYVG9DjB2v1GQSDjqCRAp2hrRSqsVZtzpUAuM7rGCgnJHGSIEa3eaoP4W1xbvenwm2BvFREs2Bi21nZLEZQDyCemDgL1XbyNcKNlgY2WUA+UjfWm8kgMSqkA4JGM4HBIyEtAQEBAQEC3ehZWAO0kEBsA4Pvg8GBAWd0qjTbR5RXY7Wmta8JXYwQB6F3ZpcFC4Kn4nZvWBfq7uqL0v3+ZbXvBVArtvrNZrd85avkNjjzIp9IE5Ajn7FqJJJuySScaq8DJ54AfA/CBT9R1e9/+b1H8yA/UdXvf/m9R/MgP1HV73/5vUfzID9R1e9/+b1H8yA/UdXvf/m9R/MgP1HV73/5vUfzIEV2j3E0uovrvt+kFq1K141dy4yck7w2/0H2scdIGyU1BFCjOAMDLFjj5sxJP4wLHaOiFyqpZl2uloK4zurYMAcg8ZAgR+o7t12V3VuzMLyzajcEbe7KihiCuAyLUiqRjGPU8wPadgILUtL2Epc+pUeUed6zWQWAyV2seM9cZziBLwEBAQEBAQOfd6n7VXVLXptXVVThn8V6FsZgXHl2bPiQNjqNwK4yc4lE7N27NSwIviuWbAHIUHgdW2gDcepxx6DpkwmGXAQEBAQEBAQEBAQND7RHaX001jXCugBNippansu3O/VmXFbYAX1+HdgDOJRLd9OrBfOcnqcdB8h7/AH/9ukhK7AQEBAQEC1qtQtaPY5wqgsx+QGYGgdr6+012at0JG0tSoUsQVJC4+YbofvPRpoxr3rMRWFnK4NcW3DafBsHcjt19VpanuXbYQcjBA4ZlyASTg7D+RHtnbSZmusozeDXBx7YdZ1iGyTJXICAgICAgICAgYvaetFFT2t0UcD3YnAX8SQPxgc97c1WoWptSiPZawV6dlRfBZuOgOOByP3SFM0YtsSLRwxsuZLBwsW8VxJ038ejdO7XaTX0Um5SlprRnQgghmQNjB59ePuI6qZuidY1V8ata4lq0nWInZMSWsgICAgIEB32cjScdDZUrn2U2L/8Ae384HM+1NBYLrPD1dVa58qfSHUgYHVQODLnleDXC4dPS+DmYuTzFsSbVnaeW6X7gtuvcnXU2sAAqrqWsIQ7t2AeM7vCI/wDTKFZ16rOXymYwNZxuXR1NTkAzNaVgICAgICAgICBA98NM1tNSK9aDxRv8R9uRsfAU+rbtpx7AwS0fXfo8se61xqdKoax3AywIBYkDp6Zly+cicLgrG/i5NuzrzabRMbtg7o9gNoiQ11Ls7Eko/OBs28H2+s/vylEaLmVwLYNeG067t2ElaICAgICBjdo6Nb6rKX+FwVPuPYj5g4I+YgcP7/WUaGxaNWurNloZrHpeoLtBADItiHIYH34OR6TDuImeJspjzTRNfor7A0zka7SPq9p31bL0rUhhgbh4ZIbAJ5z1x7xWkVbcfOWx68Mw68BM1ZWAgICAgICAgIEd292b9JoasEBuHrY9BYpypPy9D8iYHDO9j0VWtp9RqWotceJZnStYEDOwKEo+d3l64wQfXM09xOs21WMPMVpMaw3D9EnYC1b7qr1upsANdi1tXz9vKvzwAo+9z7TOleFOZzMY8xMRpo6pM1YgICAgICBqvfmjS2Io1FVNjJmwGytH2V/aJDe4BAHuM8bSRE2isbprSbzpWN2R3Gvos0lTaZNlZBCJgDaisVxheBznP354yJFbRaNYbMfAtgYk4ducNimTUQEBAQEBAQEBAQNE/SJ3W0eqZbtRQzWKhDWJ4u4Vc+lZG5gfhBz1PGOQmdI3IrNpiI5/39Gz93NPXXpqRSmxNihE2ldqYyq7SMjg+vOSc4OYjdM1ms8MpSEEBAQEBAQLNmlRs7q0OfiyoOeMc568CRMakTpyVo06IMIiqPQKoA/ISUzMzOsrsIICAgICAgICAgIFMQGIFYCAgICAgICAgIDMBAQEBAQEBAQEBAQEBAQEBAQEBAQEDUbtLetmt1NZdTXZYaa/CdvFDaakAYz5kDhzgD4ucjnIZGu1WqC2KviZXIZkp52KKyLK+CGZsuCoyeeMbeQJq77H86NtW4L4Z01g27TcVcWdLFIFJGAcHOSCdqhj1dq6wJXvrcsfDZsaV8YKUNYpxnGC92OPs4yCMMEnRq9QaL2K4sVsVkowVgQuCBs3qOSDlW2nPxgchgJ2nq2LeR0IFf1b6VmyrtR5xap25Gbwy9eAcKBlg9frLVjGamYZZWIqYMFW91NhUrhs1KrgKc5424YEAbX6sM+Q2xfD2bdMzM6tqrayx54IqWpjgHGSdp+GBldha/UWNV49ZXdQrv8AVsgW/am9WDj3ZsEE9CCBjLBPQEBAQEBAQEBAQEBAQEBAQECxqtUK/DyD53FYxj4jnrz04gX4CAgICAgICAgICAgICAgICAgICAgRvbXXTf8AHT/s0CSgICAgICAgICAgICAgICAgICAgICBrHfftkaU6DNbv4urroTaR/XMG2Bs9AfNyM4x0MDZ4CAgICAgICAgICAgICAgICAgIFDAZgY+r0iW+HvXPhuLU+Vi5wf8AqYGRmAzArAQEBAQEBAQEBAQEBAQEBAoYHJ/0h99bl1XgaS5kWrK2MuPNacZH3L0+/M52ZzNovw0nk+y7E7Gwb4He5ius25RPSP5at+2Wu/i7fzH+kr+U4vi7XmXIeyj6/c/bLXfxdv5j/SPKcXxPMuQ9lH1+5+2Wu/i7fzH+keU4vieZch7KPr9z9std/F2/mP8ASPKcXxPMuQ9lH1+7r/cft/6dpEcn6xPq7h/bA+L7iMH8SPSdPAxe8pr1fCdq5GcnmJpHqzvHw/jk2ObnOICAgICAgICAgICAgICBr3fbt76DpHsGPEb6ukf7w+uPYAE/hNOPi93TXq6HZeRnOZmMP8POfh/dnAWYkkkkk8kk5JJ9SfUzivTq1isaRyUhOsEJICBs36P+8H0LVqXOKrcVXew58r/8pP5EyxlsXgv7pcbtzIeVZeeH1q7x+8fr/wB0d5BnYecKwEBAQEBAQEBAQEBAQKEwOEfpC7wfTdWQhzVVmur2Jz5n/Ej8gJx8zi8d9uUPRewsh5Ll9bR6Vt5/aEd2BoarRc15YKnhksLAm1WsCMTlTnAbOB7esww61tEzPRZz+ZxsK1Iwuc8XTXlGsdY+a7d2Mq1JarM31gFq8D6iw/VMOpGQpJz03pMu6jSJjx3+HRrw8/ecScOYiPR26+lHrR79NdvhK9232ElV9VVZfzNaGLMGArrsZd+8ADO1GJX0I+eAvhRFoiPe15TtDEvg3xLxG0V0203mInTSZnbWYiJ683i/sqqptWWFjpWtd1BDhN1djoBuO05O1/T1BicOI1mfdoypnMbFjCisxE2m0W210msfGPD5TC4vd1WttrDPg1o2nDYDG6yoXLW/zAyhx6svHMRgxMzHyYz2naMOtpiOc8WnLSJ4ZmPdPOPdEtcml2YnZ2z9GHeD6VpfBc5towjE9Wq+w3zPGD93znVyuLx00nnDzzt7IeTZjjrHo23j49Y/duktOGQEBAQEBAQEBAQEBA039JneD6LpTUhxbfmtcdVr+23y4OB8z8pVzWLwU0jnLt9hZDynMcVvVrpM++ekOIzkvRNV6vUOquisQr4DqOjYOQD78zKJmNmu2HS1otaN45e79V79YWrlxac2Ab8MCSEOFDAexQEA+wMnit4tXk+Bb0eCNKz4ePPT49V3W6vUIz12WtlvrHG8MCbUVicjgllK5k2m1ZmJn+ywwcHLXit6VjbaNtNOGf26Ldfa1ygKtrgABAM8bVOQv3AnOPcyOO3SWdsnl5trNI15/Pq9WX3qtVxsbBd7Kn35bxV27m9w3w8n5RrbadWNaYFrWw4rGukRO3SddI/6xtTUw2u/+0Hihsg5BdlJOOh3KZFonnLdhXpOtafhnT9dvuke6vbR0OqrvGSo8lqj7VTfEP8AsR8wJng4k4d4sq9o5OM5l7YXXp7p6fZ9Caa4WKroQysAysOhUjII/CdqJiY1h5has1tNbc4XZKCAgICAgICAgICAgcw/TD2Kx8PWrkhQKbRnhQT5WA9BkkH7xKGdw52vD63/ABjOxW1stbrvHx6x8mo6DvCldVVbo7hFRdpI27luss3LknBAtABx9kStTGrWNJdnH7NxMTEtesxGszOvX1axpy5axvv1lip2uvjeIyuR4Io8RSFu3BQPFz+9xjr04z6zHvI4t/DT+W22Rv3PBWY14uLSfV/1+Ef2F4duJtOReG2/GHUNnxLn2E45Qi/B46oDj0E97GjV5uvxbcOnhpPhWNfj6O3xndW7t5CjKqPypQgkbWDaeqnzj+wat6/NvTGSnFjw/umn8pp2diReLWmOevXWNLTbb466T8HjQdtpWlKFbPIGRwrrsOfFxaoIP1g8b148o/CKYkRpzZZjIXve8xMb6aaxOv4dazpPqzw/X55C940yNwtPmZmOUDFvFosU8ADP1GDx9v5c599Xw8Wmey8TTSs15R4+Fonnr+b6KJ29UA4KWndXZV8SjixtSfxx9JH9z58O+r4f3f7k9mY229dpievSKf8An6sHtK99dqx4YdjYVrqRjkjOBjqcDJJ/Ema7a4ltI6ruXpXJZbW+kaazOn95u893+zRpdNTpwxbw0Clj6nqTz6ZJwPadjDpwVirzfN5icxjWxZjTWUjM1cgICAgICAgICAgIGNr9Gt9b1WDKOpRh8iMfnItWLRMSzwsS2FeL0neN4fPHb3ZTaPUW6d+qHytjhkPKsPvGJw8Sk0tNZepZHNVzWBXFr1+k9YR8wWyAgICAgdM/RH3eyW11g6Zr0+ffo7j/AOI/5pfyWF+Of0fHf5Ln+WVpPvt+0fu6mJ0XyCsBAQEBAQEBAQEBAQEDQP0r93/GoGrrX6ykfWY9aM5P90nP3FpTzmFxV446Po/8d7Q7nG7i3q35f7fzy+Tj05b70gICAgZ/YfZT6vUVaevq7YJ/dTqzH7hkzPDpN7RWFTO5uuVwLYtun1npD6I7P0KUVV01jCIoRR8gPU+p+c7laxWIiHl2Li2xcScS/OZ1lkyWsgICAgICAgICAgICAgeLEBBBAIIwQehB9DGhE6bw+f8Avn2CdDq3qAPhn6ylves+mfcHI/D5zi4+H3d9HpvZOejOZeLz60bT8f5QU0umQEBA6/8Aon7v+FQdXYPPcMV+60Z6/wDMRn7gJ1MnhcNeKer4P/I8/wB9jdxSfRrz98/x93QZcfNkBAQEBAQEBAQEBAQEBAx9frForax84GAABlmYnCoo9WJIAHuYGFd2TXqkrOt09LOATtI3hN3VQx68BQT6kTG9K29aNW/AzONga91aa6+Cx+yGi/g6P8MTX3GH+WFjzpnPa2+Z+yGi/g6P8MR3GH+WDzpnPa2+Z+yGi/g6P8MR3GH+WDzpnPa2+ah7oaL+Do/wxJ7jD/LCPOmc9rb5s2jVbLjpmUKNgfTkdGRcK649GUkH7nX2ONqlM67ykIQQEBAQEBAQEBAQEBAQPFtgVSzEBQCzMTgBQMkknoIEV2fWdS66qxSEXP0SthghSMG51PR2BIAPKqccFmACYgICAgIGD2vojcg2ELajC2hyMhbQCBn+yQSrY6qzCBc7M1ovrWwAqeVes/ElinDIceoIIyOD1HBgZUBAQEBAQEBAQEBAQECFf+mWbR//ADVNh/a+9T8Of/DRhz7sMdFYME1AQEBAQEBAh9X/AEa8Xj+quK16j+zbwtd33Hitv/bPAUwJiAgICAgICAgICAgIGq96NRq7dRp9JolwnNmu1DFlVaGBUVo4GTYcsfLyNqnIyDA2XTULWioihVUBFVRgBQMAAegAgXYCAgICAgIFrU0LYj1uoZWBR1IyCpGCCPYgwNe7u94FbVX9mOXN+nQPvdWU2UFsK/mHmIBQMw4JyR1gbNAQEBAQEBAQEBAQAEBAQEBAQEBAQEDEu7Pra6u8qPFrDKlg4bYw8yE+qkgHHuoMDKzArAQEBAQKGBoHZPeGys3PZYSgF/g733rYU1libwcZTwqghZRnKsG9CYGYO91ocqV0rhUSwmq2xi9b/SMWVgKSVA04Y4DcFsFsAsFaO97sCf6OAiWvY24nhLAisArEBSHVs7iMDqAcgA73F6381KFarHZSzbyFFwNleAw2q1QBzkDcfNwAwU7F70WMKqyPEYOtbMxXxLQ2qvoZ69mE+rWlbGA3eVuvRmDdICAgICAgICAgebMYORkYORjOR7Y9YGg9n9kahE0VL12GrT3V2UAtklXqY4tHoKWZkGc5BU9RAktI+usNAey+sNtNp8GkOlngubK+UZdgsFYDc53NyRggK92X1u+pdQbgi1ICr0od2aa9zPcCCLBaLF24OVwcfagbbAQEBAtam9a13OwUZAyT9okAAe5JIAHuYET2P2hRayXKQtuorQ7TYSSqBmVQM7cgMx49CTAp+0IB81LqpvbSLZuUr44JVQ3OQGYAA4PLDOIHjsftmrVtValbBvDsWzeQr07TUzVuueCd9bAjgrg5IIyEh2N2mmqq8VAwG50KuNrAoxXlT0zgMPkwMDPgICAgICAgICBb1F61o9jnCopd29lUZJ/IQIxu3lDJWarw7EDb4W7aGYKrttJ8hLdRnGGzjacBHL3q/olVjAC+ykMvkPheOdG2pxjduCYrfqfTGehIZVvemtPKyWlx4Q2ooOWtdEXaC3A32oPNjrnpzAnEbIBwR8j1geoCAgYfamgF6Bd71lXS1LE27gyMCOGBBBwQcjoT98CP7K7tJprBYt1zeUAo4qwzhdgclawwO0AYBC+UHGeYFxO765y1trAXNqlrOwKLmJIPCgkKTkAk8gE5wIHj9mauCGsD+ANG9gK5spBQ+ddu0thCMgDh2+WAy+z+yUotvsrJAuKu1QCisWKgTeoAzkqqg5J+EdIEhAQEBAQEBAQEDzYgYFWAIIIYEZBB4II9RAjKe7unQ1FayDXnYfFsJwccMxbLgbVwGyBtXGMCB4PdjSkIPCOEUVoPFswFFb1DHm6+Ha6564OPQQPR7t6bIbwjkFWB8Wz4lZHB+L96tW+8Z9TAloCAgICAgICAgICAgICAgICAgICAgICAgIH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6" descr="data:image/jpeg;base64,/9j/4AAQSkZJRgABAQAAAQABAAD/2wCEAAkGBxQQEBAQEBERFRQVFhcQEBAUEBYVFBcQFxUXGBkWFhMYHSkgGBsmHBMWIjEjJSkrMjouFyEzRDMsQygvLisBCgoKDg0OGxAQGiwkICUuLDMvLCwuNzc0LC8yNCwsLiw0LCwsLCw0Ly80LCwvLywsLCwtNDctLCwsLCw0MCwsLP/AABEIASgAqgMBEQACEQEDEQH/xAAcAAEAAQUBAQAAAAAAAAAAAAAABQEDBAYHAgj/xABFEAACAgEDAQYCBgYHBgcBAAABAgADEQQSITEFBhMiQVEyYRQjQnGBkQcVFlJU0yQzYpKTlNFDY3OCobFTZHKDssHxNP/EABsBAQACAwEBAAAAAAAAAAAAAAABBAIDBQcG/8QANBEBAAIABAMDCgYDAQAAAAAAAAECAwQRIRIxQQUTURQVIjJTYXGRodFCUoHB4fAGcrHS/9oADAMBAAIRAxEAPwDuMBAQEBAQEBAQEBAQEBAQEBAQEBAQEBAQEBAQIfvRrLqqd2mVmsO4Kq1GzkVWMobHwguqDOD1xxncoRtvbl26zaHIViCF0tpOwXBS9Xl+sKoTuUbjnoOMQLV+s1uy4HfkBlRq9KVJxpqbN6q24jNhtULz7ckZgZFnaWq+uKo+UYqKjp3BZAzlGru2lWLVhTjBAbykpngMjtrWXVWbkFzJ4a5VKTYB9cosbCqSWCHIXJ6HAbBBCP1faOuSq1gGd1ISoLo3Ac/QxZvI3Eopuyvrj4cjO4A1naWobxtqmykM9VqLp3LLWLaRuXHLt4b2kqAT5RxkFWDzqdZrFpsqQWFwh8OxNM4yo0e5WG/dhjcrDaxJ5APUGBmJrLlu2CuwI9jkWDTMdxAoKrZ+5uVrfOcAFOSMbWClfaGrK1sa25FRdfDIcWMH8WtfKVIUhCCSAQxG/jkNg0uoFihl3YyR5lZTkEqfKwBHIMC9AQEBAQEBAQLWrv8ADrewgnapcgdTgZwPygQ6941UKLQfEIVhWitko7UqDluODqKwcH1PsQAyre3qV6lznG0LU7FslgCgUHcMoeny9xkC9vUMQA+dzBEwp8zFSw2n7XCsePaBa1HaGl0r3MQqsFay5kqJbCobCWKLknaCf/2BTWd4EVQawWbxaqWQqylQ+oWglgRxyzEZ67fxgVXvFSAzM4xgWIFVmZqTW9ivjHIK02kY/dx14gXW7epBxuYnIXC1u3mLbdvA67uMQPH7R6fYLPFwhXcHKsB/U+Pg5HDeF58HnAPtAyPpdVSBwMByzAKh3MQCzNtAyeFJz68dciA03a9VjitHyzB2XCnBVPD3ENjH+2r+/d8jAxr+8mnQOWZ/Ju3AVWEgKhsJwFz8Kk/hAs395a1tVDu2FbC7+FZlHR6V8y7fKuLw244AHMC4neGlVPiOMjeWCo5wqNaMkYyP6hx06r8xkPQ7w1GwVjxCcOzfVsNvhmnIIIzyNRWRxjBzAoneGosPONrJU9eEfcTYbsDkY58FsAc5BGORkJiAgICAgIFu+oOrI3wsCrDJHBGDyORAi27tacsX2vk4H9fbxgUgEDdgH+jU8j1TPqchkJ2LUCpCnytvTzv5TuZsDnhcueOnT2GAt19gUqnhAPszu2G2xlHOQqhmO1QeijgemIHrV9h02tczh/rU8K5RdYqshUrkorAbtpI3AZxjngYDxb3eoZ95V924WHF1ihmFotXcA2GAdQQDwMkdGOQx9b3bRlrSohAhXr4h+rRXVEUrYpCr4rYGSOTx6gMjS9jUjLAu2XFpPjOV8ZDywQNtUlgSwAAJzn1gV03YFFQC1oVAxtxY+QVq8INktnf4YC7uuB1gVfQUL4NPCkF2oUWFWyQ2/bggnh2yPn6YGA9absWmu3xkUhsMow77QrCsELXnaOKa+g+z8zAsfszp8MuxyGUoQb7T5WRkI+Ljy2MPy9oF5uw6S5codx3bs2OQQ/h7gVzgg+BXx/Z+ZyFs93aMsdrjcr1uBdaAyOzuQwDYbzXWEZ6bzjEBb3doZi5V9xJYsLrByfB9m/8ALU/3PmchQ93NOVZCjFWQUuptsIapTYQpBbkfXWfmP3RgJcQEBAQEBAQEBAQECO1Xa6KxqrDW2jrVXg7f+I5IWvg58xBI6AwLP6usv51Vg2/w1LMK/Tiyzh7fX91SDgqesCUppVFCIqqqjCqoAUAegA4Age4FjWaNLkKWqGU4OD1DDkMpHKsDyCOQYEb4tul4s3XU+loXN1Y/3iD+sUfvKN3TIPLwJWi9bFV0ZWVgGV1IZSp6EEcEQLkBAQEBAQEBAQEBAQECC7194voVRNdNuovYfU6WlGd2b3baDsQerH/qeIFdJTfqkV9QzUIwBOmr3JZ91t3DD08qbcYxuYQJbSaVKkFdSKijoqqAB+AgXoCAgICBE6jsxq2a3SEI7HdZS2RRaeuSBk1uf31HryHwMBidg97qNXqNRpFJTUUYNlLEZ2kDLKRwwBODj5e8DYYCAgICAgICAgWNfq1oqtusOErRrXPsigsT+QMDCs7bRSilX3WB2rQbCXVFViUO7D8OMAEnrxwcBVO3KzatRWwFrX06MVG021obCOCSPKrHJAHGOpAIScBAQEBAQEBA8hhkjIyOSM88/L8IFjUdn1WPXY9aM9ZzVYVG9DjB2v1GQSDjqCRAp2hrRSqsVZtzpUAuM7rGCgnJHGSIEa3eaoP4W1xbvenwm2BvFREs2Bi21nZLEZQDyCemDgL1XbyNcKNlgY2WUA+UjfWm8kgMSqkA4JGM4HBIyEtAQEBAQEC3ehZWAO0kEBsA4Pvg8GBAWd0qjTbR5RXY7Wmta8JXYwQB6F3ZpcFC4Kn4nZvWBfq7uqL0v3+ZbXvBVArtvrNZrd85avkNjjzIp9IE5Ajn7FqJJJuySScaq8DJ54AfA/CBT9R1e9/+b1H8yA/UdXvf/m9R/MgP1HV73/5vUfzID9R1e9/+b1H8yA/UdXvf/m9R/MgP1HV73/5vUfzIEV2j3E0uovrvt+kFq1K141dy4yck7w2/0H2scdIGyU1BFCjOAMDLFjj5sxJP4wLHaOiFyqpZl2uloK4zurYMAcg8ZAgR+o7t12V3VuzMLyzajcEbe7KihiCuAyLUiqRjGPU8wPadgILUtL2Epc+pUeUed6zWQWAyV2seM9cZziBLwEBAQEBAQOfd6n7VXVLXptXVVThn8V6FsZgXHl2bPiQNjqNwK4yc4lE7N27NSwIviuWbAHIUHgdW2gDcepxx6DpkwmGXAQEBAQEBAQEBAQND7RHaX001jXCugBNippansu3O/VmXFbYAX1+HdgDOJRLd9OrBfOcnqcdB8h7/AH/9ukhK7AQEBAQEC1qtQtaPY5wqgsx+QGYGgdr6+012at0JG0tSoUsQVJC4+YbofvPRpoxr3rMRWFnK4NcW3DafBsHcjt19VpanuXbYQcjBA4ZlyASTg7D+RHtnbSZmusozeDXBx7YdZ1iGyTJXICAgICAgICAgYvaetFFT2t0UcD3YnAX8SQPxgc97c1WoWptSiPZawV6dlRfBZuOgOOByP3SFM0YtsSLRwxsuZLBwsW8VxJ038ejdO7XaTX0Um5SlprRnQgghmQNjB59ePuI6qZuidY1V8ata4lq0nWInZMSWsgICAgIEB32cjScdDZUrn2U2L/8Ae384HM+1NBYLrPD1dVa58qfSHUgYHVQODLnleDXC4dPS+DmYuTzFsSbVnaeW6X7gtuvcnXU2sAAqrqWsIQ7t2AeM7vCI/wDTKFZ16rOXymYwNZxuXR1NTkAzNaVgICAgICAgICBA98NM1tNSK9aDxRv8R9uRsfAU+rbtpx7AwS0fXfo8se61xqdKoax3AywIBYkDp6Zly+cicLgrG/i5NuzrzabRMbtg7o9gNoiQ11Ls7Eko/OBs28H2+s/vylEaLmVwLYNeG067t2ElaICAgICBjdo6Nb6rKX+FwVPuPYj5g4I+YgcP7/WUaGxaNWurNloZrHpeoLtBADItiHIYH34OR6TDuImeJspjzTRNfor7A0zka7SPq9p31bL0rUhhgbh4ZIbAJ5z1x7xWkVbcfOWx68Mw68BM1ZWAgICAgICAgIEd292b9JoasEBuHrY9BYpypPy9D8iYHDO9j0VWtp9RqWotceJZnStYEDOwKEo+d3l64wQfXM09xOs21WMPMVpMaw3D9EnYC1b7qr1upsANdi1tXz9vKvzwAo+9z7TOleFOZzMY8xMRpo6pM1YgICAgICBqvfmjS2Io1FVNjJmwGytH2V/aJDe4BAHuM8bSRE2isbprSbzpWN2R3Gvos0lTaZNlZBCJgDaisVxheBznP354yJFbRaNYbMfAtgYk4ducNimTUQEBAQEBAQEBAQNE/SJ3W0eqZbtRQzWKhDWJ4u4Vc+lZG5gfhBz1PGOQmdI3IrNpiI5/39Gz93NPXXpqRSmxNihE2ldqYyq7SMjg+vOSc4OYjdM1ms8MpSEEBAQEBAQLNmlRs7q0OfiyoOeMc568CRMakTpyVo06IMIiqPQKoA/ISUzMzOsrsIICAgICAgICAgIFMQGIFYCAgICAgICAgIDMBAQEBAQEBAQEBAQEBAQEBAQEBAQEDUbtLetmt1NZdTXZYaa/CdvFDaakAYz5kDhzgD4ucjnIZGu1WqC2KviZXIZkp52KKyLK+CGZsuCoyeeMbeQJq77H86NtW4L4Z01g27TcVcWdLFIFJGAcHOSCdqhj1dq6wJXvrcsfDZsaV8YKUNYpxnGC92OPs4yCMMEnRq9QaL2K4sVsVkowVgQuCBs3qOSDlW2nPxgchgJ2nq2LeR0IFf1b6VmyrtR5xap25Gbwy9eAcKBlg9frLVjGamYZZWIqYMFW91NhUrhs1KrgKc5424YEAbX6sM+Q2xfD2bdMzM6tqrayx54IqWpjgHGSdp+GBldha/UWNV49ZXdQrv8AVsgW/am9WDj3ZsEE9CCBjLBPQEBAQEBAQEBAQEBAQEBAQECxqtUK/DyD53FYxj4jnrz04gX4CAgICAgICAgICAgICAgICAgICAgRvbXXTf8AHT/s0CSgICAgICAgICAgICAgICAgICAgICBrHfftkaU6DNbv4urroTaR/XMG2Bs9AfNyM4x0MDZ4CAgICAgICAgICAgICAgICAgIFDAZgY+r0iW+HvXPhuLU+Vi5wf8AqYGRmAzArAQEBAQEBAQEBAQEBAQEBAoYHJ/0h99bl1XgaS5kWrK2MuPNacZH3L0+/M52ZzNovw0nk+y7E7Gwb4He5ius25RPSP5at+2Wu/i7fzH+kr+U4vi7XmXIeyj6/c/bLXfxdv5j/SPKcXxPMuQ9lH1+5+2Wu/i7fzH+keU4vieZch7KPr9z9std/F2/mP8ASPKcXxPMuQ9lH1+7r/cft/6dpEcn6xPq7h/bA+L7iMH8SPSdPAxe8pr1fCdq5GcnmJpHqzvHw/jk2ObnOICAgICAgICAgICAgICBr3fbt76DpHsGPEb6ukf7w+uPYAE/hNOPi93TXq6HZeRnOZmMP8POfh/dnAWYkkkkk8kk5JJ9SfUzivTq1isaRyUhOsEJICBs36P+8H0LVqXOKrcVXew58r/8pP5EyxlsXgv7pcbtzIeVZeeH1q7x+8fr/wB0d5BnYecKwEBAQEBAQEBAQEBAQKEwOEfpC7wfTdWQhzVVmur2Jz5n/Ej8gJx8zi8d9uUPRewsh5Ll9bR6Vt5/aEd2BoarRc15YKnhksLAm1WsCMTlTnAbOB7esww61tEzPRZz+ZxsK1Iwuc8XTXlGsdY+a7d2Mq1JarM31gFq8D6iw/VMOpGQpJz03pMu6jSJjx3+HRrw8/ecScOYiPR26+lHrR79NdvhK9232ElV9VVZfzNaGLMGArrsZd+8ADO1GJX0I+eAvhRFoiPe15TtDEvg3xLxG0V0203mInTSZnbWYiJ683i/sqqptWWFjpWtd1BDhN1djoBuO05O1/T1BicOI1mfdoypnMbFjCisxE2m0W210msfGPD5TC4vd1WttrDPg1o2nDYDG6yoXLW/zAyhx6svHMRgxMzHyYz2naMOtpiOc8WnLSJ4ZmPdPOPdEtcml2YnZ2z9GHeD6VpfBc5towjE9Wq+w3zPGD93znVyuLx00nnDzzt7IeTZjjrHo23j49Y/duktOGQEBAQEBAQEBAQEBA039JneD6LpTUhxbfmtcdVr+23y4OB8z8pVzWLwU0jnLt9hZDynMcVvVrpM++ekOIzkvRNV6vUOquisQr4DqOjYOQD78zKJmNmu2HS1otaN45e79V79YWrlxac2Ab8MCSEOFDAexQEA+wMnit4tXk+Bb0eCNKz4ePPT49V3W6vUIz12WtlvrHG8MCbUVicjgllK5k2m1ZmJn+ywwcHLXit6VjbaNtNOGf26Ldfa1ygKtrgABAM8bVOQv3AnOPcyOO3SWdsnl5trNI15/Pq9WX3qtVxsbBd7Kn35bxV27m9w3w8n5RrbadWNaYFrWw4rGukRO3SddI/6xtTUw2u/+0Hihsg5BdlJOOh3KZFonnLdhXpOtafhnT9dvuke6vbR0OqrvGSo8lqj7VTfEP8AsR8wJng4k4d4sq9o5OM5l7YXXp7p6fZ9Caa4WKroQysAysOhUjII/CdqJiY1h5has1tNbc4XZKCAgICAgICAgICAgcw/TD2Kx8PWrkhQKbRnhQT5WA9BkkH7xKGdw52vD63/ABjOxW1stbrvHx6x8mo6DvCldVVbo7hFRdpI27luss3LknBAtABx9kStTGrWNJdnH7NxMTEtesxGszOvX1axpy5axvv1lip2uvjeIyuR4Io8RSFu3BQPFz+9xjr04z6zHvI4t/DT+W22Rv3PBWY14uLSfV/1+Ef2F4duJtOReG2/GHUNnxLn2E45Qi/B46oDj0E97GjV5uvxbcOnhpPhWNfj6O3xndW7t5CjKqPypQgkbWDaeqnzj+wat6/NvTGSnFjw/umn8pp2diReLWmOevXWNLTbb466T8HjQdtpWlKFbPIGRwrrsOfFxaoIP1g8b148o/CKYkRpzZZjIXve8xMb6aaxOv4dazpPqzw/X55C940yNwtPmZmOUDFvFosU8ADP1GDx9v5c599Xw8Wmey8TTSs15R4+Fonnr+b6KJ29UA4KWndXZV8SjixtSfxx9JH9z58O+r4f3f7k9mY229dpievSKf8An6sHtK99dqx4YdjYVrqRjkjOBjqcDJJ/Ema7a4ltI6ruXpXJZbW+kaazOn95u893+zRpdNTpwxbw0Clj6nqTz6ZJwPadjDpwVirzfN5icxjWxZjTWUjM1cgICAgICAgICAgIGNr9Gt9b1WDKOpRh8iMfnItWLRMSzwsS2FeL0neN4fPHb3ZTaPUW6d+qHytjhkPKsPvGJw8Sk0tNZepZHNVzWBXFr1+k9YR8wWyAgICAgdM/RH3eyW11g6Zr0+ffo7j/AOI/5pfyWF+Of0fHf5Ln+WVpPvt+0fu6mJ0XyCsBAQEBAQEBAQEBAQEDQP0r93/GoGrrX6ykfWY9aM5P90nP3FpTzmFxV446Po/8d7Q7nG7i3q35f7fzy+Tj05b70gICAgZ/YfZT6vUVaevq7YJ/dTqzH7hkzPDpN7RWFTO5uuVwLYtun1npD6I7P0KUVV01jCIoRR8gPU+p+c7laxWIiHl2Li2xcScS/OZ1lkyWsgICAgICAgICAgICAgeLEBBBAIIwQehB9DGhE6bw+f8Avn2CdDq3qAPhn6ylves+mfcHI/D5zi4+H3d9HpvZOejOZeLz60bT8f5QU0umQEBA6/8Aon7v+FQdXYPPcMV+60Z6/wDMRn7gJ1MnhcNeKer4P/I8/wB9jdxSfRrz98/x93QZcfNkBAQEBAQEBAQEBAQEBAx9frForax84GAABlmYnCoo9WJIAHuYGFd2TXqkrOt09LOATtI3hN3VQx68BQT6kTG9K29aNW/AzONga91aa6+Cx+yGi/g6P8MTX3GH+WFjzpnPa2+Z+yGi/g6P8MR3GH+WDzpnPa2+Z+yGi/g6P8MR3GH+WDzpnPa2+ah7oaL+Do/wxJ7jD/LCPOmc9rb5s2jVbLjpmUKNgfTkdGRcK649GUkH7nX2ONqlM67ykIQQEBAQEBAQEBAQEBAQPFtgVSzEBQCzMTgBQMkknoIEV2fWdS66qxSEXP0SthghSMG51PR2BIAPKqccFmACYgICAgIGD2vojcg2ELajC2hyMhbQCBn+yQSrY6qzCBc7M1ovrWwAqeVes/ElinDIceoIIyOD1HBgZUBAQEBAQEBAQEBAQECFf+mWbR//ADVNh/a+9T8Of/DRhz7sMdFYME1AQEBAQEBAh9X/AEa8Xj+quK16j+zbwtd33Hitv/bPAUwJiAgICAgICAgICAgIGq96NRq7dRp9JolwnNmu1DFlVaGBUVo4GTYcsfLyNqnIyDA2XTULWioihVUBFVRgBQMAAegAgXYCAgICAgIFrU0LYj1uoZWBR1IyCpGCCPYgwNe7u94FbVX9mOXN+nQPvdWU2UFsK/mHmIBQMw4JyR1gbNAQEBAQEBAQEBAQAEBAQEBAQEBAQEDEu7Pra6u8qPFrDKlg4bYw8yE+qkgHHuoMDKzArAQEBAQKGBoHZPeGys3PZYSgF/g733rYU1libwcZTwqghZRnKsG9CYGYO91ocqV0rhUSwmq2xi9b/SMWVgKSVA04Y4DcFsFsAsFaO97sCf6OAiWvY24nhLAisArEBSHVs7iMDqAcgA73F6381KFarHZSzbyFFwNleAw2q1QBzkDcfNwAwU7F70WMKqyPEYOtbMxXxLQ2qvoZ69mE+rWlbGA3eVuvRmDdICAgICAgICAgebMYORkYORjOR7Y9YGg9n9kahE0VL12GrT3V2UAtklXqY4tHoKWZkGc5BU9RAktI+usNAey+sNtNp8GkOlngubK+UZdgsFYDc53NyRggK92X1u+pdQbgi1ICr0od2aa9zPcCCLBaLF24OVwcfagbbAQEBAtam9a13OwUZAyT9okAAe5JIAHuYET2P2hRayXKQtuorQ7TYSSqBmVQM7cgMx49CTAp+0IB81LqpvbSLZuUr44JVQ3OQGYAA4PLDOIHjsftmrVtValbBvDsWzeQr07TUzVuueCd9bAjgrg5IIyEh2N2mmqq8VAwG50KuNrAoxXlT0zgMPkwMDPgICAgICAgICBb1F61o9jnCopd29lUZJ/IQIxu3lDJWarw7EDb4W7aGYKrttJ8hLdRnGGzjacBHL3q/olVjAC+ykMvkPheOdG2pxjduCYrfqfTGehIZVvemtPKyWlx4Q2ooOWtdEXaC3A32oPNjrnpzAnEbIBwR8j1geoCAgYfamgF6Bd71lXS1LE27gyMCOGBBBwQcjoT98CP7K7tJprBYt1zeUAo4qwzhdgclawwO0AYBC+UHGeYFxO765y1trAXNqlrOwKLmJIPCgkKTkAk8gE5wIHj9mauCGsD+ANG9gK5spBQ+ddu0thCMgDh2+WAy+z+yUotvsrJAuKu1QCisWKgTeoAzkqqg5J+EdIEhAQEBAQEBAQEDzYgYFWAIIIYEZBB4II9RAjKe7unQ1FayDXnYfFsJwccMxbLgbVwGyBtXGMCB4PdjSkIPCOEUVoPFswFFb1DHm6+Ha6564OPQQPR7t6bIbwjkFWB8Wz4lZHB+L96tW+8Z9TAloCAgICAgICAgICAgICAgICAgICAgICAgIH/2Q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3800" b="1" dirty="0" smtClean="0">
                <a:latin typeface="Arial" pitchFamily="34" charset="0"/>
                <a:cs typeface="Arial" pitchFamily="34" charset="0"/>
              </a:rPr>
              <a:t>Introdução</a:t>
            </a:r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sz="3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39552" y="6453336"/>
            <a:ext cx="9865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Fonte: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www.icr.org/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mutation-buildup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; www.hemocentro.fmrp.usp.br.html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572000" y="5333146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Rearranjos cromossômicos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static.icr.org/i/wide/mutation_buildup_wid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6" r="23892"/>
          <a:stretch/>
        </p:blipFill>
        <p:spPr bwMode="auto">
          <a:xfrm>
            <a:off x="460374" y="1833806"/>
            <a:ext cx="3050921" cy="213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7/71/Pyrene_adduct.png/250px-Pyrene_adduc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52" y="4039382"/>
            <a:ext cx="2612504" cy="241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hemocentro.fmrp.usp.br/cursoverao2011/labminicurso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6008"/>
          <a:stretch/>
        </p:blipFill>
        <p:spPr bwMode="auto">
          <a:xfrm>
            <a:off x="5104824" y="3077124"/>
            <a:ext cx="3859664" cy="196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4.bp.blogspot.com/_FnvZ-4QVmHQ/Sw3YvNg4O4I/AAAAAAAAARU/1Qjeo0xBdkc/s320/20070324035014cancer2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936" y="2812866"/>
            <a:ext cx="3082496" cy="230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2"/>
          <p:cNvSpPr txBox="1"/>
          <p:nvPr/>
        </p:nvSpPr>
        <p:spPr>
          <a:xfrm>
            <a:off x="1187624" y="1300698"/>
            <a:ext cx="1868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DSBs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(danos)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5436096" y="1948770"/>
            <a:ext cx="2592288" cy="3309652"/>
            <a:chOff x="9396536" y="769937"/>
            <a:chExt cx="3257550" cy="3766853"/>
          </a:xfrm>
        </p:grpSpPr>
        <p:pic>
          <p:nvPicPr>
            <p:cNvPr id="1030" name="Picture 6" descr="http://images.slideplayer.com.br/1/336584/slides/slide_16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4" t="27095" r="48441" b="17978"/>
            <a:stretch/>
          </p:blipFill>
          <p:spPr bwMode="auto">
            <a:xfrm>
              <a:off x="9396536" y="769937"/>
              <a:ext cx="3257550" cy="3766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tângulo 15"/>
            <p:cNvSpPr/>
            <p:nvPr/>
          </p:nvSpPr>
          <p:spPr>
            <a:xfrm>
              <a:off x="9396536" y="3789040"/>
              <a:ext cx="648072" cy="4320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5" name="Seta em curva para cima 24"/>
          <p:cNvSpPr/>
          <p:nvPr/>
        </p:nvSpPr>
        <p:spPr>
          <a:xfrm rot="864336">
            <a:off x="4035366" y="3925618"/>
            <a:ext cx="895567" cy="430160"/>
          </a:xfrm>
          <a:prstGeom prst="curved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4932040" y="5301208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itchFamily="34" charset="0"/>
                <a:cs typeface="Arial" pitchFamily="34" charset="0"/>
              </a:rPr>
              <a:t>F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ormação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tumores </a:t>
            </a:r>
          </a:p>
        </p:txBody>
      </p:sp>
    </p:spTree>
    <p:extLst>
      <p:ext uri="{BB962C8B-B14F-4D97-AF65-F5344CB8AC3E}">
        <p14:creationId xmlns:p14="http://schemas.microsoft.com/office/powerpoint/2010/main" val="231492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13" grpId="0"/>
      <p:bldP spid="13" grpId="1"/>
      <p:bldP spid="25" grpId="0" animBg="1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0" descr="data:image/jpeg;base64,/9j/4AAQSkZJRgABAQAAAQABAAD/2wCEAAkGBxMTERUUExIVFRUXFhgUGBgUGBgYFRkYFxIYGBUVFhcYHCggGBolGxUYITEhJSkrLi4uFyAzODUsNzQtLisBCgoKDg0OGxAQGy0kICY3LSwsNC4sLDQ3LSwsLi8sLDQsLCwtNyw0LSwsLCwsNCw1LCwsLCw0LCwsLC0sLCwsLP/AABEIALsBDQMBIgACEQEDEQH/xAAbAAEAAgMBAQAAAAAAAAAAAAAABQcDBAYCAf/EAEgQAAIBAgMFBAUJBAkCBwAAAAECAAMRBBIhBQYTMUEiUWFxBzKBkbIUIzM0UnJzsbMkQqHBFRZDU2KS0dLwY8M1RIKDoqO0/8QAGQEBAAMBAQAAAAAAAAAAAAAAAAIDBAEF/8QAKxEBAQACAQMDAQgDAQAAAAAAAAECEQMSITEEQXEyIlFhcoGRocETFOEF/9oADAMBAAIRAxEAPwC8YiICIiAiIgIiICIiAiIgIiICIiAiIgIiICJyhxeMucpql87ZleiOAgDtlCMArOGW2oZuQuVPZPyrt3G3cJhDpcjMlT92lXYrcGzZmpUgGHLjC4uLEOsichS3mxD1CtOkrhagViq1DlOdwaTFb62UHieqOom1gtqYs0atR6ZD8SmFThVPm1ZKfF7I7VbIzP2l0bLpYQOlicsm08eB9AHuzMAVZSFC1mCE3tcmnTUMbW4gJzdfFXbOO1KYcMACbmlVQvanXfRGOZNaNNLG5vWDcrAh1kTmKm2sWGAGGLDiBTZKgNi7KVBPZOUBWNW+UhrAEieKe18cy3FBRbq1KqM10U6IWBWzFk19bJcWBEDqonN0Np4upTxV6HCZFbhdlySc1QKNVIc5VRrqD69iDbWT3fq1moKa4s+Z+ehyCqwpFhlWzGmEJGUak6DlAkYiICIiAiIgIiICIiAiIgIiICIiAiIgIiICIiAiIgIiIHwCeatQKpZjYKCST0AFyZ7mjt36rX/BqfpmBydfevFVKZrUEpJSBsoqqzOw7zlYBfLXzklunvQ2IY06yKtS2YFL5GtzFjqp15XPWcrhWcbO5f8ALzJ6O2Y4ntdAfhMMuOeXXO6zoiIaiIiAiIgIiICIiAiR7bbw4qtSNUCorKrKb9ktSaqtzawBSm5zcuyRe+k9ttjDixOIogEAi9RNQxIUjXUEg28jA3Ymi+2KAy/PIc2TKFYMSHqCmjALclS7AX5azegIiICIiAiIgIiICIiAiIgIiICIiAmjtz6tX/Bqfpmb00du/Va/4NT9MwVwFKqv9H+sPeI9Hjg4nQg6Hl90zRXCuNnWt/Ed8y+jOky4rUWup7vsmGLCTrxWtERDaREQEREBERAw4vErTQu5sosNASbswVQAASSSQABqSZFU96cOWZTxFKsFAalVBbMlNrqMt7DjJmv6v71pLYnDrUUq4up6eRuCD0IIBBHIia1PY9BSpFJQVvbTlcID7xTT/KIHL7UbZ1V+I7VsxZ37FOvmGfCLSKsop3CmmUYBhqbERWobOYZGq1GL1GS+VrvUrLi6bEEU7EE1sRqvZBA5cju47F7Pw5NPh5mWxZaas5XsgDOeQ7IUAE3AAtpafdjVNnYklaSrmvmKMGRtCx0B5rd2JAuLuSdTDnVN6R7nZ/ESpxa5JqcZVWnVZSxxCVQwtSJys9dACDZswtc3nQ0d5MO4qGm5qGnTNVgisWKhc3YuO0eQsOpAmelsTDrbLSUWII8LMjKB3AGlTsOQyC094bZNGmCEpqAVyED1ctrWA5AHrbn1h182PtNMRT4icszJzVtUYqbMhKkacwZvTDhcMtNcqCwuT1OpNySTqSSSST3zNAREQERECNxm2Fpuy8Ko4RczsgXKl1ZgGuwJNl6A2uL2ExrvHhiB2zcrmtkqZh2ioBULcG6NpzsjHkCZnxmx6NV87oSbAHtOFYC+XMgIViMxIJBIOotIna7bPoswqnK7BSRTNU1AFL5W+aOZPpKguLXDEaiC3Tf/AKyYXMV4wvr0bKbBzo1rH6N7WOuRrXsZ6G8OHNwKlyACQFctcvky5Qt8+bTJ61+kjdl09nYkFaOVrC+UF0YD53UKbEWOIqajln8Bbf8A6tYa4PDNwCARUqBheoKjMGzXDlxcv6x6kwS7ff6y4X++W1s2azcPLkz5uJbLbLY3v1HeJmwW26FVwlOoGbKWtZgQAxXtXHZN1YWNjoZjO72GyZOCuTLky65ctgMtr2tYAWnrC7DoU3V1Q5lBClndrZiSx7TG5OY6nW2nKBr0d6MMyK2crmXMFZWzAWQ6gA/3iAHkSwAJJEYnerCoATVFiEbuGV6lNM12sNGqpccxmGnKe03awoXLwrjLl1eoSFvTICktdQDRpkWtly6W1ng7qYO5JohrqFOZnYEA0zqC1j9DTuTqcuvWBMq1xfv79D7jyn2eaaBQAL2AAFySdO8nUnxM9QE0tt/Vq34VT4DN2Y69RVVmawUAlr8rAXN/ZAruop+Qe6YdwAfla/db4ZF7UwpqK1XDo9Ojc2VyWPmALZR4Xbzk/wCjOtRDMppsKxX6RjcMBqVUWGTvtre3PSd0x4Y/biw4nmrUCgsxAUAkkmwAAuSSeQmDCbQpVfo6iPz9VgeVr8vMe8TjY2YiICJ4pVQwBUgg8iNRPcBERAREQKw2DVHCxLG5Yu5JPMkkkmaW61cNi6VtCHXXwJsR7QSPbJLYVMcCvoPWf8zI3dRAMXT0/fX4xHZh7dUW5ERDcROT2jvRWo4l0NEGktUorgNqq7P+UOGPJTnKWbkVz6XW591N7XyF1w2YAsNKmhyJXdmQ5O0hXDnK2mbiJygdTE5Wtva3EWkKQDmpTptdi1r4tKNSwyi65SxV+8C45zqoCIiAlabIqBnxjtqxq1Lk87B2AHkAAPYJZcrjYtMWxWn9pV+NoU83sh93a4OLpZdGFVdR3FwrD2qSPbLflP7t0wMXTsP7RPjEuCEfT/SREQ0EREBERATS239WrfhVPgM3Zo7d+rV/wan6ZgrjqFhgjrPO4w+eHt+BpDjFv/RxObXyHf5Tb9GVdmqm5vr4fYadZMN9UWDtukjYastRiiGm4ZhqVBUgkCxuR3WN+4zk8XUw9SozV61TioQFb5MwK8Q4cBaK5GbMSyKUa7Xc3GWwHWbbdVw1ZmUOopuSpNgQFOhPQePScxSfK12wYNPjsA+Y5iaVR71NXYs18LRa7WuT11M41oupgcEtPs1yzsrLStRq27QdexZHYUnbGoLi4a6gZowmBwgUO+JAJuQKdKqaR4ld6q0qYsBVojiZWQDzK8pu4TaOGUoDhbMQjLqQEBamyXzE5KamghNjZAg0tMFLG4VqSK2DyqVpK4LkIqvh2Yga9hCQAToHFybwOh2ftjC4ektEVCclkstGp9oqCqqh+bLAqGHZ0sCZvYHeDD1n4dOqGfJxMtmDZcqNyIGoFWnccxnF7Tm6e0KCnOcIVDNoSSeyKTVh17CioNALr2iQNTOg2HhKBprWp0uHxKa6XOgKKLWvYNZVBI1OQdwgeMLvErsi8GqueoaWvDIDqpZl7NQ5rWIOXNlKkG1jJqRmE2DQpFCiMvDXInzlQhU07ABa2XQdnloJJwERECp9jV24GJ7R0Z7e8yO3KrscZTBN+2vxCdDslB8mraDm35mRG69vldHQfSL8Qhh6p1Rae1a1RKRakuZ7qNQWspdQ75QQWyqWbKDc5bDnIOhi9oZvUQh2uM1MrkC0qZKm1U+sxcDXs9c06iIbnK/0htErdaVMWB1ak4zfNk+pxgUs4Kak30IsDPp2pj831dcvFUHsNfIXqBlU57Mcq0m4hsvzhB1FpLbZxFVMppqMmpqNzZVFtQOvXoeXKcvtfexhUVcNWzliqgMg1ZjYAdkcyRJY4XLwjcpPKQo7Q2iwX5qmnLNmpObEmiGUDii4QvV7XJuHpYanZwGPxbrW41HhgUyU4Sk1Q1jYLn7FRjoQOQOhkpsapWakDXULU1uF7r6E2JsbeP8ApN6RSctsevijWpCo1bLlZnz01CatVyUQQgbOoKXc2ByLYHMxHUxEBKt2ViG/bNeVSrbQfbaWlK62ZSXLiuyNalXp/jaFPNfDmN1MSxxlIE/2idB9sS7JTe7yKMVRsoHzqch/1BLkhz093iw4rFJTALsFBNhfqe4DmTp/CauL21QpW4jlb66o/wDtmpvViKaJT4lPPmqBVJbIFbKxzFh4A6dZx286P2Q2MWrYC/0Q8x2eUsww6k8s9LEwWNp1VzU3Dre1x0Pce46j3zYkBuZWpNQJpUxTAcggMXBOVe1mOp0IHsk/IWauk5dwiInHSaO3B+zV/wAGp+mZvTS239WrfhVP0zBVZthHGzrW18x3zZ9GVIrWNxz/ANjTJWxC/wBH3zDp+c+ejusDiAAb6H4Whiwt68Vi7RDmk4QBnymwaxBNuRB0Pt0kDl2iL5MmpJAqBeyFw/YXst+9VAvYmwJt3zpp8Y6G2phtc4W2la4FPrZXC6/PKEzlW0PDLE5dMy6dx8VH2gTY0lKZb6ilnBFbs9nPlL5LHmFFtLnQecTvC1OmeM60a9rinl0sSQDre4uCLg20mPdbbuKxDglEahdgagBWxA0tdu1rYWA6yfRdbR65vTO7bSAJtSJv6q2Fhx2Bylm1PCCkZurG/cJXYzVir8Ya5xboPoqee19cvF4gHgBzFpIxIJEREBERArDbtZ8G1SihpVFYk2W5qIG1AqC+h19uhmPcHCcauHZ6a8M5+HrxSRyIHLLe1zr3dZv7EwqtTrswuWZiSbkkkkkyP3XwijFIQLEVFsbnqwBHtBI9sl7Mk11RakREi1oDezDMVSqrJakSzLUbKjA21zHQMCNL/aOolfbZ3ibEVsop0xc2u7cNPNmY2nYb/YpFfDLUfKhZ2I6FlC2PsDN75we9WKotVzowK2AuLgflLcOTDHtllJfmF9Nz8k6sOPKz8Jbv9otndzBNRw6I7Bm1Jy3yi5vZSeYEk5xO7W3lo4Gg1mqU81QFlIuiU0Z2NmIzBQpFhrbkDOgwO3kq1FRadTtKzhjky5Fy2c2ckBs4sLX53Aldu6dNx7Wav3X2S0SI2nvNg8O/Dr4mnTewbK7WNjex8tD7py9f0vbNp12o1XZQLEVVXiUXUi4Kmndr94Kix7+c4O/la7drPgnqplR1qMzqQ13Ack9pB2hbUXtY259J3exttYfFU+Jh6yVU70N7eBHMe2cXs3CK7Yl37TM73J1OjEDysAB7BOxVy+yL3IwRxGIV7oq02FQgsOIcrXFqfrWvbU2HnLXlT7uYQLi0K3BFRbEHoXAI9oJHtlsRXOHXShN7cYKeHsaa1DUYU1VxdLm7ZmHUAKT525c5Vu8ezTSqIWOe/as3q/dtfUS096NjPiUprTqikUqB7lc9xkZctrj7V7+E53aW4uIrWz4xSQLA8G1vcwncebo7dNvxr+60z005Ju8mOPz1f1jU7uVtAVsKtqS0ihyFUFk0AN1HQEN778+cn5BbpbCfCUmpvWFUl82YLksMqi1rm/Ln4ydkbd94jcem63L+M3/cl/giRu19vYbClRiK6Ui98uc2zZbZreWYe+cttf0r7Pw9VEaoXRwSKtG1RVI5q4BzKdRyBveHHdzR24P2av8AhVP0zNPd7evB40XwuIWpbmBdWHmrAEe6bm3Pq1f8Gp+mYKrepgSNnWuP+GffRpQK4rnzB+EzF8oc7OJJN/Lxnv0ZOxxWvcfhMMeG+qLXnxxcHW2nPu8Z9nis1lJHQE/whsVttPazYSm2HqolSpfVlcsW7mNgSp8G11685n9HdOpVqmsAqU1uCA4Z2JBADIPVHXtdw06yIXHYdsIwNUGo3aN/WJJuSTbmTeYvR7i0XGoBUsTmUi+hGRjY/wDqCn2S68vHcbJlN/MP9T1GN3ePLX5b2+ey4Ymq20KQdqZqKHVRUZSQCEN+1r00Os9rjaRDEVEIUBmIYWUEXBY30BGt5SM8TQG2aBJAqqSrIpANzerk4drcweKnaGna585vwERECtNjY8cCvoeyWHToTNHc3Gh8SosfWU9PtiedlfQYn7z/AJmae4B/a181+MQxyfai54iIbHHb9VgtfCArfMao6f8AT75wu/uIVcQAFsMoOlgPdO339oM1fB2HI1Sf/rnC+kLDN8pBt+6Oomjinjspzys3qrG3GpU6uCplqamzZlzKDZhazC/I+M6KjhUUkqiqSSSVUAktbMTbmTYX8hID0eoVwNMHnc/ynSynP6qtx8EiP6sYPjNXbDUnrMcxqVFFSpe1hlZ7lQBoALADSS8SLr4BK62Vjh+1c+zUqDkOjtLGlU7N/wDOfiVfjaFXLPDHurjg+KUa+up5D+8EtqUpuP8AXE+8vxiXXDnB9L4TIKnvRTNA1sj5QL27N/ztJ1uUqDZVRjsl7sb5R1PcJZhJfKeds8O52HvpSxNUU0p1FJ6tltyv0J7p08pH0ZOfl9PU/vdf8Bl3Ry4zG6hx22dyRW0N3MLXqirXoJWdRlXijOqi9+yjXVTfqBc2HcJKxK03ilTVQAoCgcgBYDyAmttr6vW/CqfAZuTQ299Vr/g1P0zEK4fEDLgCTqPDnMXo7rBsQLA6A87fZMjMR/4T7vzmL0TfXD90/CZpuOPTbpiw4pM5drkmPE+o33T+UyT4RMzarTZ9BThOJlGYDuFo3TtUxKXVQbt6nZP0bdRrOkrbqkI1OjVC025K6klfAMCLjwI9sy7u7qrhmztUNR7EDTKq30JAuSTa4vfrylcy5d6t7PF4vQZ48uN+7zd+f5bGM3ZpVHDlnWwTKqZAqtTDhHF1JJAqNoSVPUGexu7TyOuepd2zFwwVs3DppeygLypLzWw1taTESx7TnsLujRQgipVNmRwCUtmQ0iG0QHXgICL256A6zoYiAiIgV1swD5PW0+1/ORW6J/aU++vxiZdls/yfEetze3PvPKRW5Tt8spXzWzrzv9oQwyfai6oiIbnLb4H57C/+5/25xe/w+eX7olk7c2OMQF7WR0N1a1+fMEdQbDu5Cc1tfcuviKgLVqaqBa4DMfdp+c08XJjJNqOTDK26TO4x/ZF8z+QnQTS2Rs5MPRWklyF6nmSTck+2bsoyu7auxmpIRESLpK82dTXJieyPXqX0H22lhyrtnV3tjNTpUq2/ztCnmm9NLdZQMVTsAO2vT/GJb0pHdKuxxlIEn6RPjEu6HPTzWLy/KVngMGg2aygaZR1PdLNYSuMI2XB1Kb9l0GVlPMEDlL+H3/R3l9v1Qno5w6jGqQNRfv8AsmW2+MUcw/8Ala3vtKs9HdJjjRlFwtyx6KMrAX8zYS2459dZxb6Wk2008fd/rNavtK/qEj3W90lpir4dXtm1A6XNvaOshjljL4Syxys8oyjtCoTYDMfAfmb2HtmbaeY4WtnAB4VTQG+nDPOSCIALAADuHKYdo0S9Gog5sjKPMqQPznMspb2mjHGyd7tXmNwy/wBHEBRbSafovpAYm4HQ/CZu4quBgnR7q6mxVtCD4iYvRhhnNcuFPDUG7fukkWCg9TqT4W8pqy+iqMfqiz5rV8aq9bnuH/NJ7xVZVXtdenU+UhUpl2si27+dlHeT3+Ez8eEve+F3JnZ2nlnfFvUYIDlzG2nO3U38v5SYUWFpH7LwpUszDW+UeQOp9p/ISRnOSzep4d4pdbvkiIlawiIgIiDArHZeNBw9cZeRYc/EyI3OxObF0hb99fiEmdl4ZBRrA6Fi2l+epmhuts7h4qmSpBzr1/xjxk/8eXnV/Z5U9TwXOYzOb+Z9624kK+9GGFQpmYlWZXIpvZCt9X7Oi9lu36unPlJLZ2LFajTqqCBURagDWuA6hgDbS+sg9VsREQEREBERASttnY0WxQsey9QdPttLJld7O2YR8pujgu9Qi4Ot3blp4xrajnuM1tze6+JBxdIWP0qfqCXRKj3c2JUTFU2NKoLVENyptbOPCW5O2ac9NZcbomvisBSqfSUqb/fVW/MTYicaGLD4ZKYyoiovcgCj3CZYiAiIgInirVVeZAmhW2oL2QEny/IDUyWOFy8I5ZzHy3a1JDq6qbfaANvfNLE7SC6IPAd3kB1mMYWrU1c5R46n2AaCb2GwaJyGvedT7+nsk9Y4+e6G8svHZoUcC9Q5qhIH/wAj/tH8fKSlGkFFlFhPcSGWdy8pY4THwRESKZERAREQERECutki9CsSO0pYa8wQT7po7tVScRTuSTnW19eTgn+AJ9k77GbAo1CzWZC3rFGK5vEjlfxtefNlbu4fDnNTTt8szEs1vC+g9lpV08m/Pb5eRP8AzdcuOWp2u/Hfztk/oHD3zcJb3v172Nufq3duzy7R0m9h6KoqogCqoCqByAAsAPCwmSJa9ciIgIiICIiAnl2AFyQB4z1IHfhrYGoR9ql/+ineNyeUOXK4YXKe0tTHHX7S+8T0lUHkQfI3lebaOShTZNCbXPs8ZKbgNc1O+wv79P5zn+Tjt1N7+P8ArzvT+t5uTlmGeMk/DK32/LHZxNZ8SelNz7gPzmM1ax5Uwv3mB/KTmL0rlG7MdSsq8yBNM4Wq3rVAPBR/PSeqey0HPM3mf5C07rGea5vK+I+VdqKNFBY/85Dn/CY89d+S5B46f6n+AkhSpKuiqB5C09x1SeI50W+ajqeyxzdi3loPfz/jN2jRVRZVA8v598yROXK3ylMZPBERIpEREBERAREQEREBERAREQEREBERAREQEREBMWJoLURkcBlYWIPIgzLEDnMXuhTcBTWrBByW6G3gCUJ995K7I2TSw6Zaa2ubkk3Zj4n+XKb0SMxk8K8eHDG7xnciIklhERAREQEREBERATVxCG5ILai2moHKbUQI4IQRfiEEA9TbW9tfKfagNyRxBcclHIm/jJCIEf2hfWodLchp4jXnPIUhedQefO3vklEDSwgbMLl+XJgLdP46zdiIH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2" descr="data:image/jpeg;base64,/9j/4AAQSkZJRgABAQAAAQABAAD/2wCEAAkGBxMTERUUExIVFRUXFhgUGBgUGBgYFRkYFxIYGBUVFhcYHCggGBolGxUYITEhJSkrLi4uFyAzODUsNzQtLisBCgoKDg0OGxAQGy0kICY3LSwsNC4sLDQ3LSwsLi8sLDQsLCwtNyw0LSwsLCwsNCw1LCwsLCw0LCwsLC0sLCwsLP/AABEIALsBDQMBIgACEQEDEQH/xAAbAAEAAgMBAQAAAAAAAAAAAAAABQcDBAYCAf/EAEgQAAIBAgMFBAUJBAkCBwAAAAECAAMRBBIhBQYTMUEiUWFxBzKBkbIUIzM0UnJzsbMkQqHBFRZDU2KS0dLwY8M1RIKDoqO0/8QAGQEBAAMBAQAAAAAAAAAAAAAAAAIDBAEF/8QAKxEBAQACAQMDAQgDAQAAAAAAAAECEQMSITEEQXEyIlFhcoGRocETFOEF/9oADAMBAAIRAxEAPwC8YiICIiAiIgIiICIiAiIgIiICIiAiIgIiICJyhxeMucpql87ZleiOAgDtlCMArOGW2oZuQuVPZPyrt3G3cJhDpcjMlT92lXYrcGzZmpUgGHLjC4uLEOsichS3mxD1CtOkrhagViq1DlOdwaTFb62UHieqOom1gtqYs0atR6ZD8SmFThVPm1ZKfF7I7VbIzP2l0bLpYQOlicsm08eB9AHuzMAVZSFC1mCE3tcmnTUMbW4gJzdfFXbOO1KYcMACbmlVQvanXfRGOZNaNNLG5vWDcrAh1kTmKm2sWGAGGLDiBTZKgNi7KVBPZOUBWNW+UhrAEieKe18cy3FBRbq1KqM10U6IWBWzFk19bJcWBEDqonN0Np4upTxV6HCZFbhdlySc1QKNVIc5VRrqD69iDbWT3fq1moKa4s+Z+ehyCqwpFhlWzGmEJGUak6DlAkYiICIiAiIgIiICIiAiIgIiICIiAiIgIiICIiAiIgIiIHwCeatQKpZjYKCST0AFyZ7mjt36rX/BqfpmBydfevFVKZrUEpJSBsoqqzOw7zlYBfLXzklunvQ2IY06yKtS2YFL5GtzFjqp15XPWcrhWcbO5f8ALzJ6O2Y4ntdAfhMMuOeXXO6zoiIaiIiAiIgIiICIiAiR7bbw4qtSNUCorKrKb9ktSaqtzawBSm5zcuyRe+k9ttjDixOIogEAi9RNQxIUjXUEg28jA3Ymi+2KAy/PIc2TKFYMSHqCmjALclS7AX5azegIiICIiAiIgIiICIiAiIgIiICIiAmjtz6tX/Bqfpmb00du/Va/4NT9MwVwFKqv9H+sPeI9Hjg4nQg6Hl90zRXCuNnWt/Ed8y+jOky4rUWup7vsmGLCTrxWtERDaREQEREBERAw4vErTQu5sosNASbswVQAASSSQABqSZFU96cOWZTxFKsFAalVBbMlNrqMt7DjJmv6v71pLYnDrUUq4up6eRuCD0IIBBHIia1PY9BSpFJQVvbTlcID7xTT/KIHL7UbZ1V+I7VsxZ37FOvmGfCLSKsop3CmmUYBhqbERWobOYZGq1GL1GS+VrvUrLi6bEEU7EE1sRqvZBA5cju47F7Pw5NPh5mWxZaas5XsgDOeQ7IUAE3AAtpafdjVNnYklaSrmvmKMGRtCx0B5rd2JAuLuSdTDnVN6R7nZ/ESpxa5JqcZVWnVZSxxCVQwtSJys9dACDZswtc3nQ0d5MO4qGm5qGnTNVgisWKhc3YuO0eQsOpAmelsTDrbLSUWII8LMjKB3AGlTsOQyC094bZNGmCEpqAVyED1ctrWA5AHrbn1h182PtNMRT4icszJzVtUYqbMhKkacwZvTDhcMtNcqCwuT1OpNySTqSSSST3zNAREQERECNxm2Fpuy8Ko4RczsgXKl1ZgGuwJNl6A2uL2ExrvHhiB2zcrmtkqZh2ioBULcG6NpzsjHkCZnxmx6NV87oSbAHtOFYC+XMgIViMxIJBIOotIna7bPoswqnK7BSRTNU1AFL5W+aOZPpKguLXDEaiC3Tf/AKyYXMV4wvr0bKbBzo1rH6N7WOuRrXsZ6G8OHNwKlyACQFctcvky5Qt8+bTJ61+kjdl09nYkFaOVrC+UF0YD53UKbEWOIqajln8Bbf8A6tYa4PDNwCARUqBheoKjMGzXDlxcv6x6kwS7ff6y4X++W1s2azcPLkz5uJbLbLY3v1HeJmwW26FVwlOoGbKWtZgQAxXtXHZN1YWNjoZjO72GyZOCuTLky65ctgMtr2tYAWnrC7DoU3V1Q5lBClndrZiSx7TG5OY6nW2nKBr0d6MMyK2crmXMFZWzAWQ6gA/3iAHkSwAJJEYnerCoATVFiEbuGV6lNM12sNGqpccxmGnKe03awoXLwrjLl1eoSFvTICktdQDRpkWtly6W1ng7qYO5JohrqFOZnYEA0zqC1j9DTuTqcuvWBMq1xfv79D7jyn2eaaBQAL2AAFySdO8nUnxM9QE0tt/Vq34VT4DN2Y69RVVmawUAlr8rAXN/ZAruop+Qe6YdwAfla/db4ZF7UwpqK1XDo9Ojc2VyWPmALZR4Xbzk/wCjOtRDMppsKxX6RjcMBqVUWGTvtre3PSd0x4Y/biw4nmrUCgsxAUAkkmwAAuSSeQmDCbQpVfo6iPz9VgeVr8vMe8TjY2YiICJ4pVQwBUgg8iNRPcBERAREQKw2DVHCxLG5Yu5JPMkkkmaW61cNi6VtCHXXwJsR7QSPbJLYVMcCvoPWf8zI3dRAMXT0/fX4xHZh7dUW5ERDcROT2jvRWo4l0NEGktUorgNqq7P+UOGPJTnKWbkVz6XW591N7XyF1w2YAsNKmhyJXdmQ5O0hXDnK2mbiJygdTE5Wtva3EWkKQDmpTptdi1r4tKNSwyi65SxV+8C45zqoCIiAlabIqBnxjtqxq1Lk87B2AHkAAPYJZcrjYtMWxWn9pV+NoU83sh93a4OLpZdGFVdR3FwrD2qSPbLflP7t0wMXTsP7RPjEuCEfT/SREQ0EREBERATS239WrfhVPgM3Zo7d+rV/wan6ZgrjqFhgjrPO4w+eHt+BpDjFv/RxObXyHf5Tb9GVdmqm5vr4fYadZMN9UWDtukjYastRiiGm4ZhqVBUgkCxuR3WN+4zk8XUw9SozV61TioQFb5MwK8Q4cBaK5GbMSyKUa7Xc3GWwHWbbdVw1ZmUOopuSpNgQFOhPQePScxSfK12wYNPjsA+Y5iaVR71NXYs18LRa7WuT11M41oupgcEtPs1yzsrLStRq27QdexZHYUnbGoLi4a6gZowmBwgUO+JAJuQKdKqaR4ld6q0qYsBVojiZWQDzK8pu4TaOGUoDhbMQjLqQEBamyXzE5KamghNjZAg0tMFLG4VqSK2DyqVpK4LkIqvh2Yga9hCQAToHFybwOh2ftjC4ektEVCclkstGp9oqCqqh+bLAqGHZ0sCZvYHeDD1n4dOqGfJxMtmDZcqNyIGoFWnccxnF7Tm6e0KCnOcIVDNoSSeyKTVh17CioNALr2iQNTOg2HhKBprWp0uHxKa6XOgKKLWvYNZVBI1OQdwgeMLvErsi8GqueoaWvDIDqpZl7NQ5rWIOXNlKkG1jJqRmE2DQpFCiMvDXInzlQhU07ABa2XQdnloJJwERECp9jV24GJ7R0Z7e8yO3KrscZTBN+2vxCdDslB8mraDm35mRG69vldHQfSL8Qhh6p1Rae1a1RKRakuZ7qNQWspdQ75QQWyqWbKDc5bDnIOhi9oZvUQh2uM1MrkC0qZKm1U+sxcDXs9c06iIbnK/0htErdaVMWB1ak4zfNk+pxgUs4Kak30IsDPp2pj831dcvFUHsNfIXqBlU57Mcq0m4hsvzhB1FpLbZxFVMppqMmpqNzZVFtQOvXoeXKcvtfexhUVcNWzliqgMg1ZjYAdkcyRJY4XLwjcpPKQo7Q2iwX5qmnLNmpObEmiGUDii4QvV7XJuHpYanZwGPxbrW41HhgUyU4Sk1Q1jYLn7FRjoQOQOhkpsapWakDXULU1uF7r6E2JsbeP8ApN6RSctsevijWpCo1bLlZnz01CatVyUQQgbOoKXc2ByLYHMxHUxEBKt2ViG/bNeVSrbQfbaWlK62ZSXLiuyNalXp/jaFPNfDmN1MSxxlIE/2idB9sS7JTe7yKMVRsoHzqch/1BLkhz093iw4rFJTALsFBNhfqe4DmTp/CauL21QpW4jlb66o/wDtmpvViKaJT4lPPmqBVJbIFbKxzFh4A6dZx286P2Q2MWrYC/0Q8x2eUsww6k8s9LEwWNp1VzU3Dre1x0Pce46j3zYkBuZWpNQJpUxTAcggMXBOVe1mOp0IHsk/IWauk5dwiInHSaO3B+zV/wAGp+mZvTS239WrfhVP0zBVZthHGzrW18x3zZ9GVIrWNxz/ANjTJWxC/wBH3zDp+c+ejusDiAAb6H4Whiwt68Vi7RDmk4QBnymwaxBNuRB0Pt0kDl2iL5MmpJAqBeyFw/YXst+9VAvYmwJt3zpp8Y6G2phtc4W2la4FPrZXC6/PKEzlW0PDLE5dMy6dx8VH2gTY0lKZb6ilnBFbs9nPlL5LHmFFtLnQecTvC1OmeM60a9rinl0sSQDre4uCLg20mPdbbuKxDglEahdgagBWxA0tdu1rYWA6yfRdbR65vTO7bSAJtSJv6q2Fhx2Bylm1PCCkZurG/cJXYzVir8Ya5xboPoqee19cvF4gHgBzFpIxIJEREBERArDbtZ8G1SihpVFYk2W5qIG1AqC+h19uhmPcHCcauHZ6a8M5+HrxSRyIHLLe1zr3dZv7EwqtTrswuWZiSbkkkkkyP3XwijFIQLEVFsbnqwBHtBI9sl7Mk11RakREi1oDezDMVSqrJakSzLUbKjA21zHQMCNL/aOolfbZ3ibEVsop0xc2u7cNPNmY2nYb/YpFfDLUfKhZ2I6FlC2PsDN75we9WKotVzowK2AuLgflLcOTDHtllJfmF9Nz8k6sOPKz8Jbv9otndzBNRw6I7Bm1Jy3yi5vZSeYEk5xO7W3lo4Gg1mqU81QFlIuiU0Z2NmIzBQpFhrbkDOgwO3kq1FRadTtKzhjky5Fy2c2ckBs4sLX53Aldu6dNx7Wav3X2S0SI2nvNg8O/Dr4mnTewbK7WNjex8tD7py9f0vbNp12o1XZQLEVVXiUXUi4Kmndr94Kix7+c4O/la7drPgnqplR1qMzqQ13Ack9pB2hbUXtY259J3exttYfFU+Jh6yVU70N7eBHMe2cXs3CK7Yl37TM73J1OjEDysAB7BOxVy+yL3IwRxGIV7oq02FQgsOIcrXFqfrWvbU2HnLXlT7uYQLi0K3BFRbEHoXAI9oJHtlsRXOHXShN7cYKeHsaa1DUYU1VxdLm7ZmHUAKT525c5Vu8ezTSqIWOe/as3q/dtfUS096NjPiUprTqikUqB7lc9xkZctrj7V7+E53aW4uIrWz4xSQLA8G1vcwncebo7dNvxr+60z005Ju8mOPz1f1jU7uVtAVsKtqS0ihyFUFk0AN1HQEN778+cn5BbpbCfCUmpvWFUl82YLksMqi1rm/Ln4ydkbd94jcem63L+M3/cl/giRu19vYbClRiK6Ui98uc2zZbZreWYe+cttf0r7Pw9VEaoXRwSKtG1RVI5q4BzKdRyBveHHdzR24P2av8AhVP0zNPd7evB40XwuIWpbmBdWHmrAEe6bm3Pq1f8Gp+mYKrepgSNnWuP+GffRpQK4rnzB+EzF8oc7OJJN/Lxnv0ZOxxWvcfhMMeG+qLXnxxcHW2nPu8Z9nis1lJHQE/whsVttPazYSm2HqolSpfVlcsW7mNgSp8G11685n9HdOpVqmsAqU1uCA4Z2JBADIPVHXtdw06yIXHYdsIwNUGo3aN/WJJuSTbmTeYvR7i0XGoBUsTmUi+hGRjY/wDqCn2S68vHcbJlN/MP9T1GN3ePLX5b2+ey4Ymq20KQdqZqKHVRUZSQCEN+1r00Os9rjaRDEVEIUBmIYWUEXBY30BGt5SM8TQG2aBJAqqSrIpANzerk4drcweKnaGna585vwERECtNjY8cCvoeyWHToTNHc3Gh8SosfWU9PtiedlfQYn7z/AJmae4B/a181+MQxyfai54iIbHHb9VgtfCArfMao6f8AT75wu/uIVcQAFsMoOlgPdO339oM1fB2HI1Sf/rnC+kLDN8pBt+6Oomjinjspzys3qrG3GpU6uCplqamzZlzKDZhazC/I+M6KjhUUkqiqSSSVUAktbMTbmTYX8hID0eoVwNMHnc/ynSynP6qtx8EiP6sYPjNXbDUnrMcxqVFFSpe1hlZ7lQBoALADSS8SLr4BK62Vjh+1c+zUqDkOjtLGlU7N/wDOfiVfjaFXLPDHurjg+KUa+up5D+8EtqUpuP8AXE+8vxiXXDnB9L4TIKnvRTNA1sj5QL27N/ztJ1uUqDZVRjsl7sb5R1PcJZhJfKeds8O52HvpSxNUU0p1FJ6tltyv0J7p08pH0ZOfl9PU/vdf8Bl3Ry4zG6hx22dyRW0N3MLXqirXoJWdRlXijOqi9+yjXVTfqBc2HcJKxK03ilTVQAoCgcgBYDyAmttr6vW/CqfAZuTQ299Vr/g1P0zEK4fEDLgCTqPDnMXo7rBsQLA6A87fZMjMR/4T7vzmL0TfXD90/CZpuOPTbpiw4pM5drkmPE+o33T+UyT4RMzarTZ9BThOJlGYDuFo3TtUxKXVQbt6nZP0bdRrOkrbqkI1OjVC025K6klfAMCLjwI9sy7u7qrhmztUNR7EDTKq30JAuSTa4vfrylcy5d6t7PF4vQZ48uN+7zd+f5bGM3ZpVHDlnWwTKqZAqtTDhHF1JJAqNoSVPUGexu7TyOuepd2zFwwVs3DppeygLypLzWw1taTESx7TnsLujRQgipVNmRwCUtmQ0iG0QHXgICL256A6zoYiAiIgV1swD5PW0+1/ORW6J/aU++vxiZdls/yfEetze3PvPKRW5Tt8spXzWzrzv9oQwyfai6oiIbnLb4H57C/+5/25xe/w+eX7olk7c2OMQF7WR0N1a1+fMEdQbDu5Cc1tfcuviKgLVqaqBa4DMfdp+c08XJjJNqOTDK26TO4x/ZF8z+QnQTS2Rs5MPRWklyF6nmSTck+2bsoyu7auxmpIRESLpK82dTXJieyPXqX0H22lhyrtnV3tjNTpUq2/ztCnmm9NLdZQMVTsAO2vT/GJb0pHdKuxxlIEn6RPjEu6HPTzWLy/KVngMGg2aygaZR1PdLNYSuMI2XB1Kb9l0GVlPMEDlL+H3/R3l9v1Qno5w6jGqQNRfv8AsmW2+MUcw/8Ala3vtKs9HdJjjRlFwtyx6KMrAX8zYS2459dZxb6Wk2008fd/rNavtK/qEj3W90lpir4dXtm1A6XNvaOshjljL4Syxys8oyjtCoTYDMfAfmb2HtmbaeY4WtnAB4VTQG+nDPOSCIALAADuHKYdo0S9Gog5sjKPMqQPznMspb2mjHGyd7tXmNwy/wBHEBRbSafovpAYm4HQ/CZu4quBgnR7q6mxVtCD4iYvRhhnNcuFPDUG7fukkWCg9TqT4W8pqy+iqMfqiz5rV8aq9bnuH/NJ7xVZVXtdenU+UhUpl2si27+dlHeT3+Ez8eEve+F3JnZ2nlnfFvUYIDlzG2nO3U38v5SYUWFpH7LwpUszDW+UeQOp9p/ISRnOSzep4d4pdbvkiIlawiIgIiDArHZeNBw9cZeRYc/EyI3OxObF0hb99fiEmdl4ZBRrA6Fi2l+epmhuts7h4qmSpBzr1/xjxk/8eXnV/Z5U9TwXOYzOb+Z9624kK+9GGFQpmYlWZXIpvZCt9X7Oi9lu36unPlJLZ2LFajTqqCBURagDWuA6hgDbS+sg9VsREQEREBERASttnY0WxQsey9QdPttLJld7O2YR8pujgu9Qi4Ot3blp4xrajnuM1tze6+JBxdIWP0qfqCXRKj3c2JUTFU2NKoLVENyptbOPCW5O2ac9NZcbomvisBSqfSUqb/fVW/MTYicaGLD4ZKYyoiovcgCj3CZYiAiIgInirVVeZAmhW2oL2QEny/IDUyWOFy8I5ZzHy3a1JDq6qbfaANvfNLE7SC6IPAd3kB1mMYWrU1c5R46n2AaCb2GwaJyGvedT7+nsk9Y4+e6G8svHZoUcC9Q5qhIH/wAj/tH8fKSlGkFFlFhPcSGWdy8pY4THwRESKZERAREQERECutki9CsSO0pYa8wQT7po7tVScRTuSTnW19eTgn+AJ9k77GbAo1CzWZC3rFGK5vEjlfxtefNlbu4fDnNTTt8szEs1vC+g9lpV08m/Pb5eRP8AzdcuOWp2u/Hfztk/oHD3zcJb3v172Nufq3duzy7R0m9h6KoqogCqoCqByAAsAPCwmSJa9ciIgIiICIiAnl2AFyQB4z1IHfhrYGoR9ql/+ineNyeUOXK4YXKe0tTHHX7S+8T0lUHkQfI3lebaOShTZNCbXPs8ZKbgNc1O+wv79P5zn+Tjt1N7+P8ArzvT+t5uTlmGeMk/DK32/LHZxNZ8SelNz7gPzmM1ax5Uwv3mB/KTmL0rlG7MdSsq8yBNM4Wq3rVAPBR/PSeqey0HPM3mf5C07rGea5vK+I+VdqKNFBY/85Dn/CY89d+S5B46f6n+AkhSpKuiqB5C09x1SeI50W+ajqeyxzdi3loPfz/jN2jRVRZVA8v598yROXK3ylMZPBERIpEREBERAREQEREBERAREQEREBERAREQEREBMWJoLURkcBlYWIPIgzLEDnMXuhTcBTWrBByW6G3gCUJ995K7I2TSw6Zaa2ubkk3Zj4n+XKb0SMxk8K8eHDG7xnciIklhERAREQEREBERATVxCG5ILai2moHKbUQI4IQRfiEEA9TbW9tfKfagNyRxBcclHIm/jJCIEf2hfWodLchp4jXnPIUhedQefO3vklEDSwgbMLl+XJgLdP46zdiIH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4" descr="data:image/jpeg;base64,/9j/4AAQSkZJRgABAQAAAQABAAD/2wCEAAkGBxQQEBAQEBERFRQVFhcQEBAUEBYVFBcQFxUXGBkWFhMYHSkgGBsmHBMWIjEjJSkrMjouFyEzRDMsQygvLisBCgoKDg0OGxAQGiwkICUuLDMvLCwuNzc0LC8yNCwsLiw0LCwsLCw0Ly80LCwvLywsLCwtNDctLCwsLCw0MCwsLP/AABEIASgAqgMBEQACEQEDEQH/xAAcAAEAAQUBAQAAAAAAAAAAAAAABQEDBAYHAgj/xABFEAACAgEDAQYCBgYHBgcBAAABAgADEQQSITEFBhMiQVEyYRQjQnGBkQcVFlJU0yQzYpKTlNFDY3OCobFTZHKDssHxNP/EABsBAQACAwEBAAAAAAAAAAAAAAABBAIDBQcG/8QANBEBAAIABAMDCgYDAQAAAAAAAAECAwQRIRIxQQUTURQVIjJTYXGRodFCUoHB4fAGcrHS/9oADAMBAAIRAxEAPwDuMBAQEBAQEBAQEBAQEBAQEBAQEBAQEBAQEBAQIfvRrLqqd2mVmsO4Kq1GzkVWMobHwguqDOD1xxncoRtvbl26zaHIViCF0tpOwXBS9Xl+sKoTuUbjnoOMQLV+s1uy4HfkBlRq9KVJxpqbN6q24jNhtULz7ckZgZFnaWq+uKo+UYqKjp3BZAzlGru2lWLVhTjBAbykpngMjtrWXVWbkFzJ4a5VKTYB9cosbCqSWCHIXJ6HAbBBCP1faOuSq1gGd1ISoLo3Ac/QxZvI3Eopuyvrj4cjO4A1naWobxtqmykM9VqLp3LLWLaRuXHLt4b2kqAT5RxkFWDzqdZrFpsqQWFwh8OxNM4yo0e5WG/dhjcrDaxJ5APUGBmJrLlu2CuwI9jkWDTMdxAoKrZ+5uVrfOcAFOSMbWClfaGrK1sa25FRdfDIcWMH8WtfKVIUhCCSAQxG/jkNg0uoFihl3YyR5lZTkEqfKwBHIMC9AQEBAQEBAQLWrv8ADrewgnapcgdTgZwPygQ6941UKLQfEIVhWitko7UqDluODqKwcH1PsQAyre3qV6lznG0LU7FslgCgUHcMoeny9xkC9vUMQA+dzBEwp8zFSw2n7XCsePaBa1HaGl0r3MQqsFay5kqJbCobCWKLknaCf/2BTWd4EVQawWbxaqWQqylQ+oWglgRxyzEZ67fxgVXvFSAzM4xgWIFVmZqTW9ivjHIK02kY/dx14gXW7epBxuYnIXC1u3mLbdvA67uMQPH7R6fYLPFwhXcHKsB/U+Pg5HDeF58HnAPtAyPpdVSBwMByzAKh3MQCzNtAyeFJz68dciA03a9VjitHyzB2XCnBVPD3ENjH+2r+/d8jAxr+8mnQOWZ/Ju3AVWEgKhsJwFz8Kk/hAs395a1tVDu2FbC7+FZlHR6V8y7fKuLw244AHMC4neGlVPiOMjeWCo5wqNaMkYyP6hx06r8xkPQ7w1GwVjxCcOzfVsNvhmnIIIzyNRWRxjBzAoneGosPONrJU9eEfcTYbsDkY58FsAc5BGORkJiAgICAgIFu+oOrI3wsCrDJHBGDyORAi27tacsX2vk4H9fbxgUgEDdgH+jU8j1TPqchkJ2LUCpCnytvTzv5TuZsDnhcueOnT2GAt19gUqnhAPszu2G2xlHOQqhmO1QeijgemIHrV9h02tczh/rU8K5RdYqshUrkorAbtpI3AZxjngYDxb3eoZ95V924WHF1ihmFotXcA2GAdQQDwMkdGOQx9b3bRlrSohAhXr4h+rRXVEUrYpCr4rYGSOTx6gMjS9jUjLAu2XFpPjOV8ZDywQNtUlgSwAAJzn1gV03YFFQC1oVAxtxY+QVq8INktnf4YC7uuB1gVfQUL4NPCkF2oUWFWyQ2/bggnh2yPn6YGA9absWmu3xkUhsMow77QrCsELXnaOKa+g+z8zAsfszp8MuxyGUoQb7T5WRkI+Ljy2MPy9oF5uw6S5codx3bs2OQQ/h7gVzgg+BXx/Z+ZyFs93aMsdrjcr1uBdaAyOzuQwDYbzXWEZ6bzjEBb3doZi5V9xJYsLrByfB9m/8ALU/3PmchQ93NOVZCjFWQUuptsIapTYQpBbkfXWfmP3RgJcQEBAQEBAQEBAQECO1Xa6KxqrDW2jrVXg7f+I5IWvg58xBI6AwLP6usv51Vg2/w1LMK/Tiyzh7fX91SDgqesCUppVFCIqqqjCqoAUAegA4Age4FjWaNLkKWqGU4OD1DDkMpHKsDyCOQYEb4tul4s3XU+loXN1Y/3iD+sUfvKN3TIPLwJWi9bFV0ZWVgGV1IZSp6EEcEQLkBAQEBAQEBAQEBAQECC7194voVRNdNuovYfU6WlGd2b3baDsQerH/qeIFdJTfqkV9QzUIwBOmr3JZ91t3DD08qbcYxuYQJbSaVKkFdSKijoqqAB+AgXoCAgICBE6jsxq2a3SEI7HdZS2RRaeuSBk1uf31HryHwMBidg97qNXqNRpFJTUUYNlLEZ2kDLKRwwBODj5e8DYYCAgICAgICAgWNfq1oqtusOErRrXPsigsT+QMDCs7bRSilX3WB2rQbCXVFViUO7D8OMAEnrxwcBVO3KzatRWwFrX06MVG021obCOCSPKrHJAHGOpAIScBAQEBAQEBA8hhkjIyOSM88/L8IFjUdn1WPXY9aM9ZzVYVG9DjB2v1GQSDjqCRAp2hrRSqsVZtzpUAuM7rGCgnJHGSIEa3eaoP4W1xbvenwm2BvFREs2Bi21nZLEZQDyCemDgL1XbyNcKNlgY2WUA+UjfWm8kgMSqkA4JGM4HBIyEtAQEBAQEC3ehZWAO0kEBsA4Pvg8GBAWd0qjTbR5RXY7Wmta8JXYwQB6F3ZpcFC4Kn4nZvWBfq7uqL0v3+ZbXvBVArtvrNZrd85avkNjjzIp9IE5Ajn7FqJJJuySScaq8DJ54AfA/CBT9R1e9/+b1H8yA/UdXvf/m9R/MgP1HV73/5vUfzID9R1e9/+b1H8yA/UdXvf/m9R/MgP1HV73/5vUfzIEV2j3E0uovrvt+kFq1K141dy4yck7w2/0H2scdIGyU1BFCjOAMDLFjj5sxJP4wLHaOiFyqpZl2uloK4zurYMAcg8ZAgR+o7t12V3VuzMLyzajcEbe7KihiCuAyLUiqRjGPU8wPadgILUtL2Epc+pUeUed6zWQWAyV2seM9cZziBLwEBAQEBAQOfd6n7VXVLXptXVVThn8V6FsZgXHl2bPiQNjqNwK4yc4lE7N27NSwIviuWbAHIUHgdW2gDcepxx6DpkwmGXAQEBAQEBAQEBAQND7RHaX001jXCugBNippansu3O/VmXFbYAX1+HdgDOJRLd9OrBfOcnqcdB8h7/AH/9ukhK7AQEBAQEC1qtQtaPY5wqgsx+QGYGgdr6+012at0JG0tSoUsQVJC4+YbofvPRpoxr3rMRWFnK4NcW3DafBsHcjt19VpanuXbYQcjBA4ZlyASTg7D+RHtnbSZmusozeDXBx7YdZ1iGyTJXICAgICAgICAgYvaetFFT2t0UcD3YnAX8SQPxgc97c1WoWptSiPZawV6dlRfBZuOgOOByP3SFM0YtsSLRwxsuZLBwsW8VxJ038ejdO7XaTX0Um5SlprRnQgghmQNjB59ePuI6qZuidY1V8ata4lq0nWInZMSWsgICAgIEB32cjScdDZUrn2U2L/8Ae384HM+1NBYLrPD1dVa58qfSHUgYHVQODLnleDXC4dPS+DmYuTzFsSbVnaeW6X7gtuvcnXU2sAAqrqWsIQ7t2AeM7vCI/wDTKFZ16rOXymYwNZxuXR1NTkAzNaVgICAgICAgICBA98NM1tNSK9aDxRv8R9uRsfAU+rbtpx7AwS0fXfo8se61xqdKoax3AywIBYkDp6Zly+cicLgrG/i5NuzrzabRMbtg7o9gNoiQ11Ls7Eko/OBs28H2+s/vylEaLmVwLYNeG067t2ElaICAgICBjdo6Nb6rKX+FwVPuPYj5g4I+YgcP7/WUaGxaNWurNloZrHpeoLtBADItiHIYH34OR6TDuImeJspjzTRNfor7A0zka7SPq9p31bL0rUhhgbh4ZIbAJ5z1x7xWkVbcfOWx68Mw68BM1ZWAgICAgICAgIEd292b9JoasEBuHrY9BYpypPy9D8iYHDO9j0VWtp9RqWotceJZnStYEDOwKEo+d3l64wQfXM09xOs21WMPMVpMaw3D9EnYC1b7qr1upsANdi1tXz9vKvzwAo+9z7TOleFOZzMY8xMRpo6pM1YgICAgICBqvfmjS2Io1FVNjJmwGytH2V/aJDe4BAHuM8bSRE2isbprSbzpWN2R3Gvos0lTaZNlZBCJgDaisVxheBznP354yJFbRaNYbMfAtgYk4ducNimTUQEBAQEBAQEBAQNE/SJ3W0eqZbtRQzWKhDWJ4u4Vc+lZG5gfhBz1PGOQmdI3IrNpiI5/39Gz93NPXXpqRSmxNihE2ldqYyq7SMjg+vOSc4OYjdM1ms8MpSEEBAQEBAQLNmlRs7q0OfiyoOeMc568CRMakTpyVo06IMIiqPQKoA/ISUzMzOsrsIICAgICAgICAgIFMQGIFYCAgICAgICAgIDMBAQEBAQEBAQEBAQEBAQEBAQEBAQEDUbtLetmt1NZdTXZYaa/CdvFDaakAYz5kDhzgD4ucjnIZGu1WqC2KviZXIZkp52KKyLK+CGZsuCoyeeMbeQJq77H86NtW4L4Z01g27TcVcWdLFIFJGAcHOSCdqhj1dq6wJXvrcsfDZsaV8YKUNYpxnGC92OPs4yCMMEnRq9QaL2K4sVsVkowVgQuCBs3qOSDlW2nPxgchgJ2nq2LeR0IFf1b6VmyrtR5xap25Gbwy9eAcKBlg9frLVjGamYZZWIqYMFW91NhUrhs1KrgKc5424YEAbX6sM+Q2xfD2bdMzM6tqrayx54IqWpjgHGSdp+GBldha/UWNV49ZXdQrv8AVsgW/am9WDj3ZsEE9CCBjLBPQEBAQEBAQEBAQEBAQEBAQECxqtUK/DyD53FYxj4jnrz04gX4CAgICAgICAgICAgICAgICAgICAgRvbXXTf8AHT/s0CSgICAgICAgICAgICAgICAgICAgICBrHfftkaU6DNbv4urroTaR/XMG2Bs9AfNyM4x0MDZ4CAgICAgICAgICAgICAgICAgIFDAZgY+r0iW+HvXPhuLU+Vi5wf8AqYGRmAzArAQEBAQEBAQEBAQEBAQEBAoYHJ/0h99bl1XgaS5kWrK2MuPNacZH3L0+/M52ZzNovw0nk+y7E7Gwb4He5ius25RPSP5at+2Wu/i7fzH+kr+U4vi7XmXIeyj6/c/bLXfxdv5j/SPKcXxPMuQ9lH1+5+2Wu/i7fzH+keU4vieZch7KPr9z9std/F2/mP8ASPKcXxPMuQ9lH1+7r/cft/6dpEcn6xPq7h/bA+L7iMH8SPSdPAxe8pr1fCdq5GcnmJpHqzvHw/jk2ObnOICAgICAgICAgICAgICBr3fbt76DpHsGPEb6ukf7w+uPYAE/hNOPi93TXq6HZeRnOZmMP8POfh/dnAWYkkkkk8kk5JJ9SfUzivTq1isaRyUhOsEJICBs36P+8H0LVqXOKrcVXew58r/8pP5EyxlsXgv7pcbtzIeVZeeH1q7x+8fr/wB0d5BnYecKwEBAQEBAQEBAQEBAQKEwOEfpC7wfTdWQhzVVmur2Jz5n/Ej8gJx8zi8d9uUPRewsh5Ll9bR6Vt5/aEd2BoarRc15YKnhksLAm1WsCMTlTnAbOB7esww61tEzPRZz+ZxsK1Iwuc8XTXlGsdY+a7d2Mq1JarM31gFq8D6iw/VMOpGQpJz03pMu6jSJjx3+HRrw8/ecScOYiPR26+lHrR79NdvhK9232ElV9VVZfzNaGLMGArrsZd+8ADO1GJX0I+eAvhRFoiPe15TtDEvg3xLxG0V0203mInTSZnbWYiJ683i/sqqptWWFjpWtd1BDhN1djoBuO05O1/T1BicOI1mfdoypnMbFjCisxE2m0W210msfGPD5TC4vd1WttrDPg1o2nDYDG6yoXLW/zAyhx6svHMRgxMzHyYz2naMOtpiOc8WnLSJ4ZmPdPOPdEtcml2YnZ2z9GHeD6VpfBc5towjE9Wq+w3zPGD93znVyuLx00nnDzzt7IeTZjjrHo23j49Y/duktOGQEBAQEBAQEBAQEBA039JneD6LpTUhxbfmtcdVr+23y4OB8z8pVzWLwU0jnLt9hZDynMcVvVrpM++ekOIzkvRNV6vUOquisQr4DqOjYOQD78zKJmNmu2HS1otaN45e79V79YWrlxac2Ab8MCSEOFDAexQEA+wMnit4tXk+Bb0eCNKz4ePPT49V3W6vUIz12WtlvrHG8MCbUVicjgllK5k2m1ZmJn+ywwcHLXit6VjbaNtNOGf26Ldfa1ygKtrgABAM8bVOQv3AnOPcyOO3SWdsnl5trNI15/Pq9WX3qtVxsbBd7Kn35bxV27m9w3w8n5RrbadWNaYFrWw4rGukRO3SddI/6xtTUw2u/+0Hihsg5BdlJOOh3KZFonnLdhXpOtafhnT9dvuke6vbR0OqrvGSo8lqj7VTfEP8AsR8wJng4k4d4sq9o5OM5l7YXXp7p6fZ9Caa4WKroQysAysOhUjII/CdqJiY1h5has1tNbc4XZKCAgICAgICAgICAgcw/TD2Kx8PWrkhQKbRnhQT5WA9BkkH7xKGdw52vD63/ABjOxW1stbrvHx6x8mo6DvCldVVbo7hFRdpI27luss3LknBAtABx9kStTGrWNJdnH7NxMTEtesxGszOvX1axpy5axvv1lip2uvjeIyuR4Io8RSFu3BQPFz+9xjr04z6zHvI4t/DT+W22Rv3PBWY14uLSfV/1+Ef2F4duJtOReG2/GHUNnxLn2E45Qi/B46oDj0E97GjV5uvxbcOnhpPhWNfj6O3xndW7t5CjKqPypQgkbWDaeqnzj+wat6/NvTGSnFjw/umn8pp2diReLWmOevXWNLTbb466T8HjQdtpWlKFbPIGRwrrsOfFxaoIP1g8b148o/CKYkRpzZZjIXve8xMb6aaxOv4dazpPqzw/X55C940yNwtPmZmOUDFvFosU8ADP1GDx9v5c599Xw8Wmey8TTSs15R4+Fonnr+b6KJ29UA4KWndXZV8SjixtSfxx9JH9z58O+r4f3f7k9mY229dpievSKf8An6sHtK99dqx4YdjYVrqRjkjOBjqcDJJ/Ema7a4ltI6ruXpXJZbW+kaazOn95u893+zRpdNTpwxbw0Clj6nqTz6ZJwPadjDpwVirzfN5icxjWxZjTWUjM1cgICAgICAgICAgIGNr9Gt9b1WDKOpRh8iMfnItWLRMSzwsS2FeL0neN4fPHb3ZTaPUW6d+qHytjhkPKsPvGJw8Sk0tNZepZHNVzWBXFr1+k9YR8wWyAgICAgdM/RH3eyW11g6Zr0+ffo7j/AOI/5pfyWF+Of0fHf5Ln+WVpPvt+0fu6mJ0XyCsBAQEBAQEBAQEBAQEDQP0r93/GoGrrX6ykfWY9aM5P90nP3FpTzmFxV446Po/8d7Q7nG7i3q35f7fzy+Tj05b70gICAgZ/YfZT6vUVaevq7YJ/dTqzH7hkzPDpN7RWFTO5uuVwLYtun1npD6I7P0KUVV01jCIoRR8gPU+p+c7laxWIiHl2Li2xcScS/OZ1lkyWsgICAgICAgICAgICAgeLEBBBAIIwQehB9DGhE6bw+f8Avn2CdDq3qAPhn6ylves+mfcHI/D5zi4+H3d9HpvZOejOZeLz60bT8f5QU0umQEBA6/8Aon7v+FQdXYPPcMV+60Z6/wDMRn7gJ1MnhcNeKer4P/I8/wB9jdxSfRrz98/x93QZcfNkBAQEBAQEBAQEBAQEBAx9frForax84GAABlmYnCoo9WJIAHuYGFd2TXqkrOt09LOATtI3hN3VQx68BQT6kTG9K29aNW/AzONga91aa6+Cx+yGi/g6P8MTX3GH+WFjzpnPa2+Z+yGi/g6P8MR3GH+WDzpnPa2+Z+yGi/g6P8MR3GH+WDzpnPa2+ah7oaL+Do/wxJ7jD/LCPOmc9rb5s2jVbLjpmUKNgfTkdGRcK649GUkH7nX2ONqlM67ykIQQEBAQEBAQEBAQEBAQPFtgVSzEBQCzMTgBQMkknoIEV2fWdS66qxSEXP0SthghSMG51PR2BIAPKqccFmACYgICAgIGD2vojcg2ELajC2hyMhbQCBn+yQSrY6qzCBc7M1ovrWwAqeVes/ElinDIceoIIyOD1HBgZUBAQEBAQEBAQEBAQECFf+mWbR//ADVNh/a+9T8Of/DRhz7sMdFYME1AQEBAQEBAh9X/AEa8Xj+quK16j+zbwtd33Hitv/bPAUwJiAgICAgICAgICAgIGq96NRq7dRp9JolwnNmu1DFlVaGBUVo4GTYcsfLyNqnIyDA2XTULWioihVUBFVRgBQMAAegAgXYCAgICAgIFrU0LYj1uoZWBR1IyCpGCCPYgwNe7u94FbVX9mOXN+nQPvdWU2UFsK/mHmIBQMw4JyR1gbNAQEBAQEBAQEBAQAEBAQEBAQEBAQEDEu7Pra6u8qPFrDKlg4bYw8yE+qkgHHuoMDKzArAQEBAQKGBoHZPeGys3PZYSgF/g733rYU1libwcZTwqghZRnKsG9CYGYO91ocqV0rhUSwmq2xi9b/SMWVgKSVA04Y4DcFsFsAsFaO97sCf6OAiWvY24nhLAisArEBSHVs7iMDqAcgA73F6381KFarHZSzbyFFwNleAw2q1QBzkDcfNwAwU7F70WMKqyPEYOtbMxXxLQ2qvoZ69mE+rWlbGA3eVuvRmDdICAgICAgICAgebMYORkYORjOR7Y9YGg9n9kahE0VL12GrT3V2UAtklXqY4tHoKWZkGc5BU9RAktI+usNAey+sNtNp8GkOlngubK+UZdgsFYDc53NyRggK92X1u+pdQbgi1ICr0od2aa9zPcCCLBaLF24OVwcfagbbAQEBAtam9a13OwUZAyT9okAAe5JIAHuYET2P2hRayXKQtuorQ7TYSSqBmVQM7cgMx49CTAp+0IB81LqpvbSLZuUr44JVQ3OQGYAA4PLDOIHjsftmrVtValbBvDsWzeQr07TUzVuueCd9bAjgrg5IIyEh2N2mmqq8VAwG50KuNrAoxXlT0zgMPkwMDPgICAgICAgICBb1F61o9jnCopd29lUZJ/IQIxu3lDJWarw7EDb4W7aGYKrttJ8hLdRnGGzjacBHL3q/olVjAC+ykMvkPheOdG2pxjduCYrfqfTGehIZVvemtPKyWlx4Q2ooOWtdEXaC3A32oPNjrnpzAnEbIBwR8j1geoCAgYfamgF6Bd71lXS1LE27gyMCOGBBBwQcjoT98CP7K7tJprBYt1zeUAo4qwzhdgclawwO0AYBC+UHGeYFxO765y1trAXNqlrOwKLmJIPCgkKTkAk8gE5wIHj9mauCGsD+ANG9gK5spBQ+ddu0thCMgDh2+WAy+z+yUotvsrJAuKu1QCisWKgTeoAzkqqg5J+EdIEhAQEBAQEBAQEDzYgYFWAIIIYEZBB4II9RAjKe7unQ1FayDXnYfFsJwccMxbLgbVwGyBtXGMCB4PdjSkIPCOEUVoPFswFFb1DHm6+Ha6564OPQQPR7t6bIbwjkFWB8Wz4lZHB+L96tW+8Z9TAloCAgICAgICAgICAgICAgICAgICAgICAgIH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6" descr="data:image/jpeg;base64,/9j/4AAQSkZJRgABAQAAAQABAAD/2wCEAAkGBxQQEBAQEBERFRQVFhcQEBAUEBYVFBcQFxUXGBkWFhMYHSkgGBsmHBMWIjEjJSkrMjouFyEzRDMsQygvLisBCgoKDg0OGxAQGiwkICUuLDMvLCwuNzc0LC8yNCwsLiw0LCwsLCw0Ly80LCwvLywsLCwtNDctLCwsLCw0MCwsLP/AABEIASgAqgMBEQACEQEDEQH/xAAcAAEAAQUBAQAAAAAAAAAAAAAABQEDBAYHAgj/xABFEAACAgEDAQYCBgYHBgcBAAABAgADEQQSITEFBhMiQVEyYRQjQnGBkQcVFlJU0yQzYpKTlNFDY3OCobFTZHKDssHxNP/EABsBAQACAwEBAAAAAAAAAAAAAAABBAIDBQcG/8QANBEBAAIABAMDCgYDAQAAAAAAAAECAwQRIRIxQQUTURQVIjJTYXGRodFCUoHB4fAGcrHS/9oADAMBAAIRAxEAPwDuMBAQEBAQEBAQEBAQEBAQEBAQEBAQEBAQEBAQIfvRrLqqd2mVmsO4Kq1GzkVWMobHwguqDOD1xxncoRtvbl26zaHIViCF0tpOwXBS9Xl+sKoTuUbjnoOMQLV+s1uy4HfkBlRq9KVJxpqbN6q24jNhtULz7ckZgZFnaWq+uKo+UYqKjp3BZAzlGru2lWLVhTjBAbykpngMjtrWXVWbkFzJ4a5VKTYB9cosbCqSWCHIXJ6HAbBBCP1faOuSq1gGd1ISoLo3Ac/QxZvI3Eopuyvrj4cjO4A1naWobxtqmykM9VqLp3LLWLaRuXHLt4b2kqAT5RxkFWDzqdZrFpsqQWFwh8OxNM4yo0e5WG/dhjcrDaxJ5APUGBmJrLlu2CuwI9jkWDTMdxAoKrZ+5uVrfOcAFOSMbWClfaGrK1sa25FRdfDIcWMH8WtfKVIUhCCSAQxG/jkNg0uoFihl3YyR5lZTkEqfKwBHIMC9AQEBAQEBAQLWrv8ADrewgnapcgdTgZwPygQ6941UKLQfEIVhWitko7UqDluODqKwcH1PsQAyre3qV6lznG0LU7FslgCgUHcMoeny9xkC9vUMQA+dzBEwp8zFSw2n7XCsePaBa1HaGl0r3MQqsFay5kqJbCobCWKLknaCf/2BTWd4EVQawWbxaqWQqylQ+oWglgRxyzEZ67fxgVXvFSAzM4xgWIFVmZqTW9ivjHIK02kY/dx14gXW7epBxuYnIXC1u3mLbdvA67uMQPH7R6fYLPFwhXcHKsB/U+Pg5HDeF58HnAPtAyPpdVSBwMByzAKh3MQCzNtAyeFJz68dciA03a9VjitHyzB2XCnBVPD3ENjH+2r+/d8jAxr+8mnQOWZ/Ju3AVWEgKhsJwFz8Kk/hAs395a1tVDu2FbC7+FZlHR6V8y7fKuLw244AHMC4neGlVPiOMjeWCo5wqNaMkYyP6hx06r8xkPQ7w1GwVjxCcOzfVsNvhmnIIIzyNRWRxjBzAoneGosPONrJU9eEfcTYbsDkY58FsAc5BGORkJiAgICAgIFu+oOrI3wsCrDJHBGDyORAi27tacsX2vk4H9fbxgUgEDdgH+jU8j1TPqchkJ2LUCpCnytvTzv5TuZsDnhcueOnT2GAt19gUqnhAPszu2G2xlHOQqhmO1QeijgemIHrV9h02tczh/rU8K5RdYqshUrkorAbtpI3AZxjngYDxb3eoZ95V924WHF1ihmFotXcA2GAdQQDwMkdGOQx9b3bRlrSohAhXr4h+rRXVEUrYpCr4rYGSOTx6gMjS9jUjLAu2XFpPjOV8ZDywQNtUlgSwAAJzn1gV03YFFQC1oVAxtxY+QVq8INktnf4YC7uuB1gVfQUL4NPCkF2oUWFWyQ2/bggnh2yPn6YGA9absWmu3xkUhsMow77QrCsELXnaOKa+g+z8zAsfszp8MuxyGUoQb7T5WRkI+Ljy2MPy9oF5uw6S5codx3bs2OQQ/h7gVzgg+BXx/Z+ZyFs93aMsdrjcr1uBdaAyOzuQwDYbzXWEZ6bzjEBb3doZi5V9xJYsLrByfB9m/8ALU/3PmchQ93NOVZCjFWQUuptsIapTYQpBbkfXWfmP3RgJcQEBAQEBAQEBAQECO1Xa6KxqrDW2jrVXg7f+I5IWvg58xBI6AwLP6usv51Vg2/w1LMK/Tiyzh7fX91SDgqesCUppVFCIqqqjCqoAUAegA4Age4FjWaNLkKWqGU4OD1DDkMpHKsDyCOQYEb4tul4s3XU+loXN1Y/3iD+sUfvKN3TIPLwJWi9bFV0ZWVgGV1IZSp6EEcEQLkBAQEBAQEBAQEBAQECC7194voVRNdNuovYfU6WlGd2b3baDsQerH/qeIFdJTfqkV9QzUIwBOmr3JZ91t3DD08qbcYxuYQJbSaVKkFdSKijoqqAB+AgXoCAgICBE6jsxq2a3SEI7HdZS2RRaeuSBk1uf31HryHwMBidg97qNXqNRpFJTUUYNlLEZ2kDLKRwwBODj5e8DYYCAgICAgICAgWNfq1oqtusOErRrXPsigsT+QMDCs7bRSilX3WB2rQbCXVFViUO7D8OMAEnrxwcBVO3KzatRWwFrX06MVG021obCOCSPKrHJAHGOpAIScBAQEBAQEBA8hhkjIyOSM88/L8IFjUdn1WPXY9aM9ZzVYVG9DjB2v1GQSDjqCRAp2hrRSqsVZtzpUAuM7rGCgnJHGSIEa3eaoP4W1xbvenwm2BvFREs2Bi21nZLEZQDyCemDgL1XbyNcKNlgY2WUA+UjfWm8kgMSqkA4JGM4HBIyEtAQEBAQEC3ehZWAO0kEBsA4Pvg8GBAWd0qjTbR5RXY7Wmta8JXYwQB6F3ZpcFC4Kn4nZvWBfq7uqL0v3+ZbXvBVArtvrNZrd85avkNjjzIp9IE5Ajn7FqJJJuySScaq8DJ54AfA/CBT9R1e9/+b1H8yA/UdXvf/m9R/MgP1HV73/5vUfzID9R1e9/+b1H8yA/UdXvf/m9R/MgP1HV73/5vUfzIEV2j3E0uovrvt+kFq1K141dy4yck7w2/0H2scdIGyU1BFCjOAMDLFjj5sxJP4wLHaOiFyqpZl2uloK4zurYMAcg8ZAgR+o7t12V3VuzMLyzajcEbe7KihiCuAyLUiqRjGPU8wPadgILUtL2Epc+pUeUed6zWQWAyV2seM9cZziBLwEBAQEBAQOfd6n7VXVLXptXVVThn8V6FsZgXHl2bPiQNjqNwK4yc4lE7N27NSwIviuWbAHIUHgdW2gDcepxx6DpkwmGXAQEBAQEBAQEBAQND7RHaX001jXCugBNippansu3O/VmXFbYAX1+HdgDOJRLd9OrBfOcnqcdB8h7/AH/9ukhK7AQEBAQEC1qtQtaPY5wqgsx+QGYGgdr6+012at0JG0tSoUsQVJC4+YbofvPRpoxr3rMRWFnK4NcW3DafBsHcjt19VpanuXbYQcjBA4ZlyASTg7D+RHtnbSZmusozeDXBx7YdZ1iGyTJXICAgICAgICAgYvaetFFT2t0UcD3YnAX8SQPxgc97c1WoWptSiPZawV6dlRfBZuOgOOByP3SFM0YtsSLRwxsuZLBwsW8VxJ038ejdO7XaTX0Um5SlprRnQgghmQNjB59ePuI6qZuidY1V8ata4lq0nWInZMSWsgICAgIEB32cjScdDZUrn2U2L/8Ae384HM+1NBYLrPD1dVa58qfSHUgYHVQODLnleDXC4dPS+DmYuTzFsSbVnaeW6X7gtuvcnXU2sAAqrqWsIQ7t2AeM7vCI/wDTKFZ16rOXymYwNZxuXR1NTkAzNaVgICAgICAgICBA98NM1tNSK9aDxRv8R9uRsfAU+rbtpx7AwS0fXfo8se61xqdKoax3AywIBYkDp6Zly+cicLgrG/i5NuzrzabRMbtg7o9gNoiQ11Ls7Eko/OBs28H2+s/vylEaLmVwLYNeG067t2ElaICAgICBjdo6Nb6rKX+FwVPuPYj5g4I+YgcP7/WUaGxaNWurNloZrHpeoLtBADItiHIYH34OR6TDuImeJspjzTRNfor7A0zka7SPq9p31bL0rUhhgbh4ZIbAJ5z1x7xWkVbcfOWx68Mw68BM1ZWAgICAgICAgIEd292b9JoasEBuHrY9BYpypPy9D8iYHDO9j0VWtp9RqWotceJZnStYEDOwKEo+d3l64wQfXM09xOs21WMPMVpMaw3D9EnYC1b7qr1upsANdi1tXz9vKvzwAo+9z7TOleFOZzMY8xMRpo6pM1YgICAgICBqvfmjS2Io1FVNjJmwGytH2V/aJDe4BAHuM8bSRE2isbprSbzpWN2R3Gvos0lTaZNlZBCJgDaisVxheBznP354yJFbRaNYbMfAtgYk4ducNimTUQEBAQEBAQEBAQNE/SJ3W0eqZbtRQzWKhDWJ4u4Vc+lZG5gfhBz1PGOQmdI3IrNpiI5/39Gz93NPXXpqRSmxNihE2ldqYyq7SMjg+vOSc4OYjdM1ms8MpSEEBAQEBAQLNmlRs7q0OfiyoOeMc568CRMakTpyVo06IMIiqPQKoA/ISUzMzOsrsIICAgICAgICAgIFMQGIFYCAgICAgICAgIDMBAQEBAQEBAQEBAQEBAQEBAQEBAQEDUbtLetmt1NZdTXZYaa/CdvFDaakAYz5kDhzgD4ucjnIZGu1WqC2KviZXIZkp52KKyLK+CGZsuCoyeeMbeQJq77H86NtW4L4Z01g27TcVcWdLFIFJGAcHOSCdqhj1dq6wJXvrcsfDZsaV8YKUNYpxnGC92OPs4yCMMEnRq9QaL2K4sVsVkowVgQuCBs3qOSDlW2nPxgchgJ2nq2LeR0IFf1b6VmyrtR5xap25Gbwy9eAcKBlg9frLVjGamYZZWIqYMFW91NhUrhs1KrgKc5424YEAbX6sM+Q2xfD2bdMzM6tqrayx54IqWpjgHGSdp+GBldha/UWNV49ZXdQrv8AVsgW/am9WDj3ZsEE9CCBjLBPQEBAQEBAQEBAQEBAQEBAQECxqtUK/DyD53FYxj4jnrz04gX4CAgICAgICAgICAgICAgICAgICAgRvbXXTf8AHT/s0CSgICAgICAgICAgICAgICAgICAgICBrHfftkaU6DNbv4urroTaR/XMG2Bs9AfNyM4x0MDZ4CAgICAgICAgICAgICAgICAgIFDAZgY+r0iW+HvXPhuLU+Vi5wf8AqYGRmAzArAQEBAQEBAQEBAQEBAQEBAoYHJ/0h99bl1XgaS5kWrK2MuPNacZH3L0+/M52ZzNovw0nk+y7E7Gwb4He5ius25RPSP5at+2Wu/i7fzH+kr+U4vi7XmXIeyj6/c/bLXfxdv5j/SPKcXxPMuQ9lH1+5+2Wu/i7fzH+keU4vieZch7KPr9z9std/F2/mP8ASPKcXxPMuQ9lH1+7r/cft/6dpEcn6xPq7h/bA+L7iMH8SPSdPAxe8pr1fCdq5GcnmJpHqzvHw/jk2ObnOICAgICAgICAgICAgICBr3fbt76DpHsGPEb6ukf7w+uPYAE/hNOPi93TXq6HZeRnOZmMP8POfh/dnAWYkkkkk8kk5JJ9SfUzivTq1isaRyUhOsEJICBs36P+8H0LVqXOKrcVXew58r/8pP5EyxlsXgv7pcbtzIeVZeeH1q7x+8fr/wB0d5BnYecKwEBAQEBAQEBAQEBAQKEwOEfpC7wfTdWQhzVVmur2Jz5n/Ej8gJx8zi8d9uUPRewsh5Ll9bR6Vt5/aEd2BoarRc15YKnhksLAm1WsCMTlTnAbOB7esww61tEzPRZz+ZxsK1Iwuc8XTXlGsdY+a7d2Mq1JarM31gFq8D6iw/VMOpGQpJz03pMu6jSJjx3+HRrw8/ecScOYiPR26+lHrR79NdvhK9232ElV9VVZfzNaGLMGArrsZd+8ADO1GJX0I+eAvhRFoiPe15TtDEvg3xLxG0V0203mInTSZnbWYiJ683i/sqqptWWFjpWtd1BDhN1djoBuO05O1/T1BicOI1mfdoypnMbFjCisxE2m0W210msfGPD5TC4vd1WttrDPg1o2nDYDG6yoXLW/zAyhx6svHMRgxMzHyYz2naMOtpiOc8WnLSJ4ZmPdPOPdEtcml2YnZ2z9GHeD6VpfBc5towjE9Wq+w3zPGD93znVyuLx00nnDzzt7IeTZjjrHo23j49Y/duktOGQEBAQEBAQEBAQEBA039JneD6LpTUhxbfmtcdVr+23y4OB8z8pVzWLwU0jnLt9hZDynMcVvVrpM++ekOIzkvRNV6vUOquisQr4DqOjYOQD78zKJmNmu2HS1otaN45e79V79YWrlxac2Ab8MCSEOFDAexQEA+wMnit4tXk+Bb0eCNKz4ePPT49V3W6vUIz12WtlvrHG8MCbUVicjgllK5k2m1ZmJn+ywwcHLXit6VjbaNtNOGf26Ldfa1ygKtrgABAM8bVOQv3AnOPcyOO3SWdsnl5trNI15/Pq9WX3qtVxsbBd7Kn35bxV27m9w3w8n5RrbadWNaYFrWw4rGukRO3SddI/6xtTUw2u/+0Hihsg5BdlJOOh3KZFonnLdhXpOtafhnT9dvuke6vbR0OqrvGSo8lqj7VTfEP8AsR8wJng4k4d4sq9o5OM5l7YXXp7p6fZ9Caa4WKroQysAysOhUjII/CdqJiY1h5has1tNbc4XZKCAgICAgICAgICAgcw/TD2Kx8PWrkhQKbRnhQT5WA9BkkH7xKGdw52vD63/ABjOxW1stbrvHx6x8mo6DvCldVVbo7hFRdpI27luss3LknBAtABx9kStTGrWNJdnH7NxMTEtesxGszOvX1axpy5axvv1lip2uvjeIyuR4Io8RSFu3BQPFz+9xjr04z6zHvI4t/DT+W22Rv3PBWY14uLSfV/1+Ef2F4duJtOReG2/GHUNnxLn2E45Qi/B46oDj0E97GjV5uvxbcOnhpPhWNfj6O3xndW7t5CjKqPypQgkbWDaeqnzj+wat6/NvTGSnFjw/umn8pp2diReLWmOevXWNLTbb466T8HjQdtpWlKFbPIGRwrrsOfFxaoIP1g8b148o/CKYkRpzZZjIXve8xMb6aaxOv4dazpPqzw/X55C940yNwtPmZmOUDFvFosU8ADP1GDx9v5c599Xw8Wmey8TTSs15R4+Fonnr+b6KJ29UA4KWndXZV8SjixtSfxx9JH9z58O+r4f3f7k9mY229dpievSKf8An6sHtK99dqx4YdjYVrqRjkjOBjqcDJJ/Ema7a4ltI6ruXpXJZbW+kaazOn95u893+zRpdNTpwxbw0Clj6nqTz6ZJwPadjDpwVirzfN5icxjWxZjTWUjM1cgICAgICAgICAgIGNr9Gt9b1WDKOpRh8iMfnItWLRMSzwsS2FeL0neN4fPHb3ZTaPUW6d+qHytjhkPKsPvGJw8Sk0tNZepZHNVzWBXFr1+k9YR8wWyAgICAgdM/RH3eyW11g6Zr0+ffo7j/AOI/5pfyWF+Of0fHf5Ln+WVpPvt+0fu6mJ0XyCsBAQEBAQEBAQEBAQEDQP0r93/GoGrrX6ykfWY9aM5P90nP3FpTzmFxV446Po/8d7Q7nG7i3q35f7fzy+Tj05b70gICAgZ/YfZT6vUVaevq7YJ/dTqzH7hkzPDpN7RWFTO5uuVwLYtun1npD6I7P0KUVV01jCIoRR8gPU+p+c7laxWIiHl2Li2xcScS/OZ1lkyWsgICAgICAgICAgICAgeLEBBBAIIwQehB9DGhE6bw+f8Avn2CdDq3qAPhn6ylves+mfcHI/D5zi4+H3d9HpvZOejOZeLz60bT8f5QU0umQEBA6/8Aon7v+FQdXYPPcMV+60Z6/wDMRn7gJ1MnhcNeKer4P/I8/wB9jdxSfRrz98/x93QZcfNkBAQEBAQEBAQEBAQEBAx9frForax84GAABlmYnCoo9WJIAHuYGFd2TXqkrOt09LOATtI3hN3VQx68BQT6kTG9K29aNW/AzONga91aa6+Cx+yGi/g6P8MTX3GH+WFjzpnPa2+Z+yGi/g6P8MR3GH+WDzpnPa2+Z+yGi/g6P8MR3GH+WDzpnPa2+ah7oaL+Do/wxJ7jD/LCPOmc9rb5s2jVbLjpmUKNgfTkdGRcK649GUkH7nX2ONqlM67ykIQQEBAQEBAQEBAQEBAQPFtgVSzEBQCzMTgBQMkknoIEV2fWdS66qxSEXP0SthghSMG51PR2BIAPKqccFmACYgICAgIGD2vojcg2ELajC2hyMhbQCBn+yQSrY6qzCBc7M1ovrWwAqeVes/ElinDIceoIIyOD1HBgZUBAQEBAQEBAQEBAQECFf+mWbR//ADVNh/a+9T8Of/DRhz7sMdFYME1AQEBAQEBAh9X/AEa8Xj+quK16j+zbwtd33Hitv/bPAUwJiAgICAgICAgICAgIGq96NRq7dRp9JolwnNmu1DFlVaGBUVo4GTYcsfLyNqnIyDA2XTULWioihVUBFVRgBQMAAegAgXYCAgICAgIFrU0LYj1uoZWBR1IyCpGCCPYgwNe7u94FbVX9mOXN+nQPvdWU2UFsK/mHmIBQMw4JyR1gbNAQEBAQEBAQEBAQAEBAQEBAQEBAQEDEu7Pra6u8qPFrDKlg4bYw8yE+qkgHHuoMDKzArAQEBAQKGBoHZPeGys3PZYSgF/g733rYU1libwcZTwqghZRnKsG9CYGYO91ocqV0rhUSwmq2xi9b/SMWVgKSVA04Y4DcFsFsAsFaO97sCf6OAiWvY24nhLAisArEBSHVs7iMDqAcgA73F6381KFarHZSzbyFFwNleAw2q1QBzkDcfNwAwU7F70WMKqyPEYOtbMxXxLQ2qvoZ69mE+rWlbGA3eVuvRmDdICAgICAgICAgebMYORkYORjOR7Y9YGg9n9kahE0VL12GrT3V2UAtklXqY4tHoKWZkGc5BU9RAktI+usNAey+sNtNp8GkOlngubK+UZdgsFYDc53NyRggK92X1u+pdQbgi1ICr0od2aa9zPcCCLBaLF24OVwcfagbbAQEBAtam9a13OwUZAyT9okAAe5JIAHuYET2P2hRayXKQtuorQ7TYSSqBmVQM7cgMx49CTAp+0IB81LqpvbSLZuUr44JVQ3OQGYAA4PLDOIHjsftmrVtValbBvDsWzeQr07TUzVuueCd9bAjgrg5IIyEh2N2mmqq8VAwG50KuNrAoxXlT0zgMPkwMDPgICAgICAgICBb1F61o9jnCopd29lUZJ/IQIxu3lDJWarw7EDb4W7aGYKrttJ8hLdRnGGzjacBHL3q/olVjAC+ykMvkPheOdG2pxjduCYrfqfTGehIZVvemtPKyWlx4Q2ooOWtdEXaC3A32oPNjrnpzAnEbIBwR8j1geoCAgYfamgF6Bd71lXS1LE27gyMCOGBBBwQcjoT98CP7K7tJprBYt1zeUAo4qwzhdgclawwO0AYBC+UHGeYFxO765y1trAXNqlrOwKLmJIPCgkKTkAk8gE5wIHj9mauCGsD+ANG9gK5spBQ+ddu0thCMgDh2+WAy+z+yUotvsrJAuKu1QCisWKgTeoAzkqqg5J+EdIEhAQEBAQEBAQEDzYgYFWAIIIYEZBB4II9RAjKe7unQ1FayDXnYfFsJwccMxbLgbVwGyBtXGMCB4PdjSkIPCOEUVoPFswFFb1DHm6+Ha6564OPQQPR7t6bIbwjkFWB8Wz4lZHB+L96tW+8Z9TAloCAgICAgICAgICAgICAgICAgICAgICAgIH/2Q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07976" y="3050957"/>
            <a:ext cx="8656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Muito obrigada!</a:t>
            </a:r>
            <a:endParaRPr lang="pt-BR" sz="5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77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547664" y="620687"/>
            <a:ext cx="1914547" cy="648073"/>
            <a:chOff x="3419872" y="332656"/>
            <a:chExt cx="1320079" cy="41379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92" t="9746" r="49976" b="84597"/>
            <a:stretch/>
          </p:blipFill>
          <p:spPr bwMode="auto">
            <a:xfrm>
              <a:off x="3694922" y="332656"/>
              <a:ext cx="1045029" cy="413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tângulo 1"/>
            <p:cNvSpPr/>
            <p:nvPr/>
          </p:nvSpPr>
          <p:spPr>
            <a:xfrm flipH="1">
              <a:off x="3419872" y="332656"/>
              <a:ext cx="360040" cy="413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395536" y="2020778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DNA-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PKcs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são recrutadas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95536" y="3820978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Extremidades são processadas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o explicativo em elipse 19"/>
          <p:cNvSpPr/>
          <p:nvPr/>
        </p:nvSpPr>
        <p:spPr>
          <a:xfrm>
            <a:off x="3563888" y="247031"/>
            <a:ext cx="1800200" cy="1021729"/>
          </a:xfrm>
          <a:prstGeom prst="wedgeEllipseCallout">
            <a:avLst/>
          </a:prstGeom>
          <a:noFill/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Ciclo Celular</a:t>
            </a: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Conector de seta reta 30"/>
          <p:cNvCxnSpPr/>
          <p:nvPr/>
        </p:nvCxnSpPr>
        <p:spPr>
          <a:xfrm>
            <a:off x="7236296" y="1196752"/>
            <a:ext cx="409319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upo 47"/>
          <p:cNvGrpSpPr/>
          <p:nvPr/>
        </p:nvGrpSpPr>
        <p:grpSpPr>
          <a:xfrm>
            <a:off x="5603910" y="0"/>
            <a:ext cx="3288570" cy="6787659"/>
            <a:chOff x="5603910" y="0"/>
            <a:chExt cx="3288570" cy="6787659"/>
          </a:xfrm>
        </p:grpSpPr>
        <p:grpSp>
          <p:nvGrpSpPr>
            <p:cNvPr id="47" name="Grupo 46"/>
            <p:cNvGrpSpPr/>
            <p:nvPr/>
          </p:nvGrpSpPr>
          <p:grpSpPr>
            <a:xfrm>
              <a:off x="5603910" y="0"/>
              <a:ext cx="3288570" cy="6787659"/>
              <a:chOff x="5603910" y="0"/>
              <a:chExt cx="3288570" cy="6787659"/>
            </a:xfrm>
          </p:grpSpPr>
          <p:pic>
            <p:nvPicPr>
              <p:cNvPr id="40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5569"/>
              <a:stretch/>
            </p:blipFill>
            <p:spPr bwMode="auto">
              <a:xfrm>
                <a:off x="5603910" y="0"/>
                <a:ext cx="3288570" cy="67876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3" name="Retângulo 52"/>
              <p:cNvSpPr/>
              <p:nvPr/>
            </p:nvSpPr>
            <p:spPr>
              <a:xfrm>
                <a:off x="6012160" y="3284984"/>
                <a:ext cx="792088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4" name="Retângulo 53"/>
              <p:cNvSpPr/>
              <p:nvPr/>
            </p:nvSpPr>
            <p:spPr>
              <a:xfrm>
                <a:off x="7452320" y="3284984"/>
                <a:ext cx="792088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46" name="Grupo 45"/>
            <p:cNvGrpSpPr/>
            <p:nvPr/>
          </p:nvGrpSpPr>
          <p:grpSpPr>
            <a:xfrm>
              <a:off x="5736202" y="4252317"/>
              <a:ext cx="3012262" cy="1048891"/>
              <a:chOff x="1789956" y="3028181"/>
              <a:chExt cx="3012262" cy="1048891"/>
            </a:xfrm>
          </p:grpSpPr>
          <p:grpSp>
            <p:nvGrpSpPr>
              <p:cNvPr id="44" name="Grupo 43"/>
              <p:cNvGrpSpPr/>
              <p:nvPr/>
            </p:nvGrpSpPr>
            <p:grpSpPr>
              <a:xfrm>
                <a:off x="1830418" y="3028181"/>
                <a:ext cx="2971800" cy="904875"/>
                <a:chOff x="1830418" y="1876053"/>
                <a:chExt cx="2971800" cy="904875"/>
              </a:xfrm>
            </p:grpSpPr>
            <p:grpSp>
              <p:nvGrpSpPr>
                <p:cNvPr id="42" name="Grupo 41"/>
                <p:cNvGrpSpPr/>
                <p:nvPr/>
              </p:nvGrpSpPr>
              <p:grpSpPr>
                <a:xfrm>
                  <a:off x="1830418" y="1876053"/>
                  <a:ext cx="2971800" cy="904875"/>
                  <a:chOff x="1830418" y="1844824"/>
                  <a:chExt cx="2971800" cy="904875"/>
                </a:xfrm>
              </p:grpSpPr>
              <p:pic>
                <p:nvPicPr>
                  <p:cNvPr id="12291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30418" y="1844824"/>
                    <a:ext cx="2971800" cy="90487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39" name="Retângulo 38"/>
                  <p:cNvSpPr/>
                  <p:nvPr/>
                </p:nvSpPr>
                <p:spPr>
                  <a:xfrm>
                    <a:off x="2123728" y="1916832"/>
                    <a:ext cx="792088" cy="2880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45" name="Retângulo 44"/>
                  <p:cNvSpPr/>
                  <p:nvPr/>
                </p:nvSpPr>
                <p:spPr>
                  <a:xfrm>
                    <a:off x="3563888" y="1916832"/>
                    <a:ext cx="792088" cy="2880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  <p:pic>
              <p:nvPicPr>
                <p:cNvPr id="12290" name="Picture 2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8613" y="2113037"/>
                  <a:ext cx="295275" cy="523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12292" name="Picture 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9956" y="3191247"/>
                <a:ext cx="1485900" cy="885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6" name="Retângulo 55"/>
            <p:cNvSpPr/>
            <p:nvPr/>
          </p:nvSpPr>
          <p:spPr>
            <a:xfrm>
              <a:off x="6804248" y="5157192"/>
              <a:ext cx="972108" cy="256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0" name="Retângulo 49"/>
          <p:cNvSpPr/>
          <p:nvPr/>
        </p:nvSpPr>
        <p:spPr>
          <a:xfrm>
            <a:off x="395536" y="286513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DNA-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PKcs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é ativada pela formação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complexo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→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autofosforilação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tângulo 50"/>
          <p:cNvSpPr/>
          <p:nvPr/>
        </p:nvSpPr>
        <p:spPr>
          <a:xfrm>
            <a:off x="395536" y="4481825"/>
            <a:ext cx="4320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Complexo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formado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Ku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ligase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DNA-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PKcs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DNA polimerase, alinham, unem e ligam as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extremidades → molécula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DNA.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Elipse 54"/>
          <p:cNvSpPr/>
          <p:nvPr/>
        </p:nvSpPr>
        <p:spPr>
          <a:xfrm>
            <a:off x="6566414" y="1268760"/>
            <a:ext cx="1317954" cy="576064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CaixaDeTexto 68"/>
          <p:cNvSpPr txBox="1"/>
          <p:nvPr/>
        </p:nvSpPr>
        <p:spPr>
          <a:xfrm>
            <a:off x="539552" y="6453336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Fonte: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www.teses.usp.br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99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20" grpId="0" animBg="1"/>
      <p:bldP spid="50" grpId="0"/>
      <p:bldP spid="50" grpId="1"/>
      <p:bldP spid="51" grpId="0"/>
      <p:bldP spid="55" grpId="0" animBg="1"/>
      <p:bldP spid="5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2" t="15889" r="43239" b="77220"/>
          <a:stretch/>
        </p:blipFill>
        <p:spPr bwMode="auto">
          <a:xfrm>
            <a:off x="683568" y="895076"/>
            <a:ext cx="1148311" cy="80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 explicativo em elipse 8"/>
          <p:cNvSpPr/>
          <p:nvPr/>
        </p:nvSpPr>
        <p:spPr>
          <a:xfrm>
            <a:off x="1907704" y="404664"/>
            <a:ext cx="1656184" cy="1122757"/>
          </a:xfrm>
          <a:prstGeom prst="wedgeEllipseCallout">
            <a:avLst/>
          </a:prstGeom>
          <a:noFill/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Fases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 e G2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(ativa)</a:t>
            </a: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39552" y="6453336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Fonte: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www.teses.usp.br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921" y="620688"/>
            <a:ext cx="4981575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51520" y="4941168"/>
            <a:ext cx="81911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DSB é reconhecida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por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proteínas (ATM, MRN e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CtIP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 → processamento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das fitas quebradas resultando em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ssDNA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associados à proteína RPA.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251520" y="466533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Proteínas → reconhecimento e 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intercâmbio entre as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fitas para a junção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entre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cromátide lesada e 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cromátide intacta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51520" y="5529426"/>
            <a:ext cx="81983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P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olimerases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ligases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que preenchem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essas quebras restaurando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 a molécula.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41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5" grpId="0"/>
      <p:bldP spid="5" grpId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0" descr="data:image/jpeg;base64,/9j/4AAQSkZJRgABAQAAAQABAAD/2wCEAAkGBxMTERUUExIVFRUXFhgUGBgUGBgYFRkYFxIYGBUVFhcYHCggGBolGxUYITEhJSkrLi4uFyAzODUsNzQtLisBCgoKDg0OGxAQGy0kICY3LSwsNC4sLDQ3LSwsLi8sLDQsLCwtNyw0LSwsLCwsNCw1LCwsLCw0LCwsLC0sLCwsLP/AABEIALsBDQMBIgACEQEDEQH/xAAbAAEAAgMBAQAAAAAAAAAAAAAABQcDBAYCAf/EAEgQAAIBAgMFBAUJBAkCBwAAAAECAAMRBBIhBQYTMUEiUWFxBzKBkbIUIzM0UnJzsbMkQqHBFRZDU2KS0dLwY8M1RIKDoqO0/8QAGQEBAAMBAQAAAAAAAAAAAAAAAAIDBAEF/8QAKxEBAQACAQMDAQgDAQAAAAAAAAECEQMSITEEQXEyIlFhcoGRocETFOEF/9oADAMBAAIRAxEAPwC8YiICIiAiIgIiICIiAiIgIiICIiAiIgIiICJyhxeMucpql87ZleiOAgDtlCMArOGW2oZuQuVPZPyrt3G3cJhDpcjMlT92lXYrcGzZmpUgGHLjC4uLEOsichS3mxD1CtOkrhagViq1DlOdwaTFb62UHieqOom1gtqYs0atR6ZD8SmFThVPm1ZKfF7I7VbIzP2l0bLpYQOlicsm08eB9AHuzMAVZSFC1mCE3tcmnTUMbW4gJzdfFXbOO1KYcMACbmlVQvanXfRGOZNaNNLG5vWDcrAh1kTmKm2sWGAGGLDiBTZKgNi7KVBPZOUBWNW+UhrAEieKe18cy3FBRbq1KqM10U6IWBWzFk19bJcWBEDqonN0Np4upTxV6HCZFbhdlySc1QKNVIc5VRrqD69iDbWT3fq1moKa4s+Z+ehyCqwpFhlWzGmEJGUak6DlAkYiICIiAiIgIiICIiAiIgIiICIiAiIgIiICIiAiIgIiIHwCeatQKpZjYKCST0AFyZ7mjt36rX/BqfpmBydfevFVKZrUEpJSBsoqqzOw7zlYBfLXzklunvQ2IY06yKtS2YFL5GtzFjqp15XPWcrhWcbO5f8ALzJ6O2Y4ntdAfhMMuOeXXO6zoiIaiIiAiIgIiICIiAiR7bbw4qtSNUCorKrKb9ktSaqtzawBSm5zcuyRe+k9ttjDixOIogEAi9RNQxIUjXUEg28jA3Ymi+2KAy/PIc2TKFYMSHqCmjALclS7AX5azegIiICIiAiIgIiICIiAiIgIiICIiAmjtz6tX/Bqfpmb00du/Va/4NT9MwVwFKqv9H+sPeI9Hjg4nQg6Hl90zRXCuNnWt/Ed8y+jOky4rUWup7vsmGLCTrxWtERDaREQEREBERAw4vErTQu5sosNASbswVQAASSSQABqSZFU96cOWZTxFKsFAalVBbMlNrqMt7DjJmv6v71pLYnDrUUq4up6eRuCD0IIBBHIia1PY9BSpFJQVvbTlcID7xTT/KIHL7UbZ1V+I7VsxZ37FOvmGfCLSKsop3CmmUYBhqbERWobOYZGq1GL1GS+VrvUrLi6bEEU7EE1sRqvZBA5cju47F7Pw5NPh5mWxZaas5XsgDOeQ7IUAE3AAtpafdjVNnYklaSrmvmKMGRtCx0B5rd2JAuLuSdTDnVN6R7nZ/ESpxa5JqcZVWnVZSxxCVQwtSJys9dACDZswtc3nQ0d5MO4qGm5qGnTNVgisWKhc3YuO0eQsOpAmelsTDrbLSUWII8LMjKB3AGlTsOQyC094bZNGmCEpqAVyED1ctrWA5AHrbn1h182PtNMRT4icszJzVtUYqbMhKkacwZvTDhcMtNcqCwuT1OpNySTqSSSST3zNAREQERECNxm2Fpuy8Ko4RczsgXKl1ZgGuwJNl6A2uL2ExrvHhiB2zcrmtkqZh2ioBULcG6NpzsjHkCZnxmx6NV87oSbAHtOFYC+XMgIViMxIJBIOotIna7bPoswqnK7BSRTNU1AFL5W+aOZPpKguLXDEaiC3Tf/AKyYXMV4wvr0bKbBzo1rH6N7WOuRrXsZ6G8OHNwKlyACQFctcvky5Qt8+bTJ61+kjdl09nYkFaOVrC+UF0YD53UKbEWOIqajln8Bbf8A6tYa4PDNwCARUqBheoKjMGzXDlxcv6x6kwS7ff6y4X++W1s2azcPLkz5uJbLbLY3v1HeJmwW26FVwlOoGbKWtZgQAxXtXHZN1YWNjoZjO72GyZOCuTLky65ctgMtr2tYAWnrC7DoU3V1Q5lBClndrZiSx7TG5OY6nW2nKBr0d6MMyK2crmXMFZWzAWQ6gA/3iAHkSwAJJEYnerCoATVFiEbuGV6lNM12sNGqpccxmGnKe03awoXLwrjLl1eoSFvTICktdQDRpkWtly6W1ng7qYO5JohrqFOZnYEA0zqC1j9DTuTqcuvWBMq1xfv79D7jyn2eaaBQAL2AAFySdO8nUnxM9QE0tt/Vq34VT4DN2Y69RVVmawUAlr8rAXN/ZAruop+Qe6YdwAfla/db4ZF7UwpqK1XDo9Ojc2VyWPmALZR4Xbzk/wCjOtRDMppsKxX6RjcMBqVUWGTvtre3PSd0x4Y/biw4nmrUCgsxAUAkkmwAAuSSeQmDCbQpVfo6iPz9VgeVr8vMe8TjY2YiICJ4pVQwBUgg8iNRPcBERAREQKw2DVHCxLG5Yu5JPMkkkmaW61cNi6VtCHXXwJsR7QSPbJLYVMcCvoPWf8zI3dRAMXT0/fX4xHZh7dUW5ERDcROT2jvRWo4l0NEGktUorgNqq7P+UOGPJTnKWbkVz6XW591N7XyF1w2YAsNKmhyJXdmQ5O0hXDnK2mbiJygdTE5Wtva3EWkKQDmpTptdi1r4tKNSwyi65SxV+8C45zqoCIiAlabIqBnxjtqxq1Lk87B2AHkAAPYJZcrjYtMWxWn9pV+NoU83sh93a4OLpZdGFVdR3FwrD2qSPbLflP7t0wMXTsP7RPjEuCEfT/SREQ0EREBERATS239WrfhVPgM3Zo7d+rV/wan6ZgrjqFhgjrPO4w+eHt+BpDjFv/RxObXyHf5Tb9GVdmqm5vr4fYadZMN9UWDtukjYastRiiGm4ZhqVBUgkCxuR3WN+4zk8XUw9SozV61TioQFb5MwK8Q4cBaK5GbMSyKUa7Xc3GWwHWbbdVw1ZmUOopuSpNgQFOhPQePScxSfK12wYNPjsA+Y5iaVR71NXYs18LRa7WuT11M41oupgcEtPs1yzsrLStRq27QdexZHYUnbGoLi4a6gZowmBwgUO+JAJuQKdKqaR4ld6q0qYsBVojiZWQDzK8pu4TaOGUoDhbMQjLqQEBamyXzE5KamghNjZAg0tMFLG4VqSK2DyqVpK4LkIqvh2Yga9hCQAToHFybwOh2ftjC4ektEVCclkstGp9oqCqqh+bLAqGHZ0sCZvYHeDD1n4dOqGfJxMtmDZcqNyIGoFWnccxnF7Tm6e0KCnOcIVDNoSSeyKTVh17CioNALr2iQNTOg2HhKBprWp0uHxKa6XOgKKLWvYNZVBI1OQdwgeMLvErsi8GqueoaWvDIDqpZl7NQ5rWIOXNlKkG1jJqRmE2DQpFCiMvDXInzlQhU07ABa2XQdnloJJwERECp9jV24GJ7R0Z7e8yO3KrscZTBN+2vxCdDslB8mraDm35mRG69vldHQfSL8Qhh6p1Rae1a1RKRakuZ7qNQWspdQ75QQWyqWbKDc5bDnIOhi9oZvUQh2uM1MrkC0qZKm1U+sxcDXs9c06iIbnK/0htErdaVMWB1ak4zfNk+pxgUs4Kak30IsDPp2pj831dcvFUHsNfIXqBlU57Mcq0m4hsvzhB1FpLbZxFVMppqMmpqNzZVFtQOvXoeXKcvtfexhUVcNWzliqgMg1ZjYAdkcyRJY4XLwjcpPKQo7Q2iwX5qmnLNmpObEmiGUDii4QvV7XJuHpYanZwGPxbrW41HhgUyU4Sk1Q1jYLn7FRjoQOQOhkpsapWakDXULU1uF7r6E2JsbeP8ApN6RSctsevijWpCo1bLlZnz01CatVyUQQgbOoKXc2ByLYHMxHUxEBKt2ViG/bNeVSrbQfbaWlK62ZSXLiuyNalXp/jaFPNfDmN1MSxxlIE/2idB9sS7JTe7yKMVRsoHzqch/1BLkhz093iw4rFJTALsFBNhfqe4DmTp/CauL21QpW4jlb66o/wDtmpvViKaJT4lPPmqBVJbIFbKxzFh4A6dZx286P2Q2MWrYC/0Q8x2eUsww6k8s9LEwWNp1VzU3Dre1x0Pce46j3zYkBuZWpNQJpUxTAcggMXBOVe1mOp0IHsk/IWauk5dwiInHSaO3B+zV/wAGp+mZvTS239WrfhVP0zBVZthHGzrW18x3zZ9GVIrWNxz/ANjTJWxC/wBH3zDp+c+ejusDiAAb6H4Whiwt68Vi7RDmk4QBnymwaxBNuRB0Pt0kDl2iL5MmpJAqBeyFw/YXst+9VAvYmwJt3zpp8Y6G2phtc4W2la4FPrZXC6/PKEzlW0PDLE5dMy6dx8VH2gTY0lKZb6ilnBFbs9nPlL5LHmFFtLnQecTvC1OmeM60a9rinl0sSQDre4uCLg20mPdbbuKxDglEahdgagBWxA0tdu1rYWA6yfRdbR65vTO7bSAJtSJv6q2Fhx2Bylm1PCCkZurG/cJXYzVir8Ya5xboPoqee19cvF4gHgBzFpIxIJEREBERArDbtZ8G1SihpVFYk2W5qIG1AqC+h19uhmPcHCcauHZ6a8M5+HrxSRyIHLLe1zr3dZv7EwqtTrswuWZiSbkkkkkyP3XwijFIQLEVFsbnqwBHtBI9sl7Mk11RakREi1oDezDMVSqrJakSzLUbKjA21zHQMCNL/aOolfbZ3ibEVsop0xc2u7cNPNmY2nYb/YpFfDLUfKhZ2I6FlC2PsDN75we9WKotVzowK2AuLgflLcOTDHtllJfmF9Nz8k6sOPKz8Jbv9otndzBNRw6I7Bm1Jy3yi5vZSeYEk5xO7W3lo4Gg1mqU81QFlIuiU0Z2NmIzBQpFhrbkDOgwO3kq1FRadTtKzhjky5Fy2c2ckBs4sLX53Aldu6dNx7Wav3X2S0SI2nvNg8O/Dr4mnTewbK7WNjex8tD7py9f0vbNp12o1XZQLEVVXiUXUi4Kmndr94Kix7+c4O/la7drPgnqplR1qMzqQ13Ack9pB2hbUXtY259J3exttYfFU+Jh6yVU70N7eBHMe2cXs3CK7Yl37TM73J1OjEDysAB7BOxVy+yL3IwRxGIV7oq02FQgsOIcrXFqfrWvbU2HnLXlT7uYQLi0K3BFRbEHoXAI9oJHtlsRXOHXShN7cYKeHsaa1DUYU1VxdLm7ZmHUAKT525c5Vu8ezTSqIWOe/as3q/dtfUS096NjPiUprTqikUqB7lc9xkZctrj7V7+E53aW4uIrWz4xSQLA8G1vcwncebo7dNvxr+60z005Ju8mOPz1f1jU7uVtAVsKtqS0ihyFUFk0AN1HQEN778+cn5BbpbCfCUmpvWFUl82YLksMqi1rm/Ln4ydkbd94jcem63L+M3/cl/giRu19vYbClRiK6Ui98uc2zZbZreWYe+cttf0r7Pw9VEaoXRwSKtG1RVI5q4BzKdRyBveHHdzR24P2av8AhVP0zNPd7evB40XwuIWpbmBdWHmrAEe6bm3Pq1f8Gp+mYKrepgSNnWuP+GffRpQK4rnzB+EzF8oc7OJJN/Lxnv0ZOxxWvcfhMMeG+qLXnxxcHW2nPu8Z9nis1lJHQE/whsVttPazYSm2HqolSpfVlcsW7mNgSp8G11685n9HdOpVqmsAqU1uCA4Z2JBADIPVHXtdw06yIXHYdsIwNUGo3aN/WJJuSTbmTeYvR7i0XGoBUsTmUi+hGRjY/wDqCn2S68vHcbJlN/MP9T1GN3ePLX5b2+ey4Ymq20KQdqZqKHVRUZSQCEN+1r00Os9rjaRDEVEIUBmIYWUEXBY30BGt5SM8TQG2aBJAqqSrIpANzerk4drcweKnaGna585vwERECtNjY8cCvoeyWHToTNHc3Gh8SosfWU9PtiedlfQYn7z/AJmae4B/a181+MQxyfai54iIbHHb9VgtfCArfMao6f8AT75wu/uIVcQAFsMoOlgPdO339oM1fB2HI1Sf/rnC+kLDN8pBt+6Oomjinjspzys3qrG3GpU6uCplqamzZlzKDZhazC/I+M6KjhUUkqiqSSSVUAktbMTbmTYX8hID0eoVwNMHnc/ynSynP6qtx8EiP6sYPjNXbDUnrMcxqVFFSpe1hlZ7lQBoALADSS8SLr4BK62Vjh+1c+zUqDkOjtLGlU7N/wDOfiVfjaFXLPDHurjg+KUa+up5D+8EtqUpuP8AXE+8vxiXXDnB9L4TIKnvRTNA1sj5QL27N/ztJ1uUqDZVRjsl7sb5R1PcJZhJfKeds8O52HvpSxNUU0p1FJ6tltyv0J7p08pH0ZOfl9PU/vdf8Bl3Ry4zG6hx22dyRW0N3MLXqirXoJWdRlXijOqi9+yjXVTfqBc2HcJKxK03ilTVQAoCgcgBYDyAmttr6vW/CqfAZuTQ299Vr/g1P0zEK4fEDLgCTqPDnMXo7rBsQLA6A87fZMjMR/4T7vzmL0TfXD90/CZpuOPTbpiw4pM5drkmPE+o33T+UyT4RMzarTZ9BThOJlGYDuFo3TtUxKXVQbt6nZP0bdRrOkrbqkI1OjVC025K6klfAMCLjwI9sy7u7qrhmztUNR7EDTKq30JAuSTa4vfrylcy5d6t7PF4vQZ48uN+7zd+f5bGM3ZpVHDlnWwTKqZAqtTDhHF1JJAqNoSVPUGexu7TyOuepd2zFwwVs3DppeygLypLzWw1taTESx7TnsLujRQgipVNmRwCUtmQ0iG0QHXgICL256A6zoYiAiIgV1swD5PW0+1/ORW6J/aU++vxiZdls/yfEetze3PvPKRW5Tt8spXzWzrzv9oQwyfai6oiIbnLb4H57C/+5/25xe/w+eX7olk7c2OMQF7WR0N1a1+fMEdQbDu5Cc1tfcuviKgLVqaqBa4DMfdp+c08XJjJNqOTDK26TO4x/ZF8z+QnQTS2Rs5MPRWklyF6nmSTck+2bsoyu7auxmpIRESLpK82dTXJieyPXqX0H22lhyrtnV3tjNTpUq2/ztCnmm9NLdZQMVTsAO2vT/GJb0pHdKuxxlIEn6RPjEu6HPTzWLy/KVngMGg2aygaZR1PdLNYSuMI2XB1Kb9l0GVlPMEDlL+H3/R3l9v1Qno5w6jGqQNRfv8AsmW2+MUcw/8Ala3vtKs9HdJjjRlFwtyx6KMrAX8zYS2459dZxb6Wk2008fd/rNavtK/qEj3W90lpir4dXtm1A6XNvaOshjljL4Syxys8oyjtCoTYDMfAfmb2HtmbaeY4WtnAB4VTQG+nDPOSCIALAADuHKYdo0S9Gog5sjKPMqQPznMspb2mjHGyd7tXmNwy/wBHEBRbSafovpAYm4HQ/CZu4quBgnR7q6mxVtCD4iYvRhhnNcuFPDUG7fukkWCg9TqT4W8pqy+iqMfqiz5rV8aq9bnuH/NJ7xVZVXtdenU+UhUpl2si27+dlHeT3+Ez8eEve+F3JnZ2nlnfFvUYIDlzG2nO3U38v5SYUWFpH7LwpUszDW+UeQOp9p/ISRnOSzep4d4pdbvkiIlawiIgIiDArHZeNBw9cZeRYc/EyI3OxObF0hb99fiEmdl4ZBRrA6Fi2l+epmhuts7h4qmSpBzr1/xjxk/8eXnV/Z5U9TwXOYzOb+Z9624kK+9GGFQpmYlWZXIpvZCt9X7Oi9lu36unPlJLZ2LFajTqqCBURagDWuA6hgDbS+sg9VsREQEREBERASttnY0WxQsey9QdPttLJld7O2YR8pujgu9Qi4Ot3blp4xrajnuM1tze6+JBxdIWP0qfqCXRKj3c2JUTFU2NKoLVENyptbOPCW5O2ac9NZcbomvisBSqfSUqb/fVW/MTYicaGLD4ZKYyoiovcgCj3CZYiAiIgInirVVeZAmhW2oL2QEny/IDUyWOFy8I5ZzHy3a1JDq6qbfaANvfNLE7SC6IPAd3kB1mMYWrU1c5R46n2AaCb2GwaJyGvedT7+nsk9Y4+e6G8svHZoUcC9Q5qhIH/wAj/tH8fKSlGkFFlFhPcSGWdy8pY4THwRESKZERAREQERECutki9CsSO0pYa8wQT7po7tVScRTuSTnW19eTgn+AJ9k77GbAo1CzWZC3rFGK5vEjlfxtefNlbu4fDnNTTt8szEs1vC+g9lpV08m/Pb5eRP8AzdcuOWp2u/Hfztk/oHD3zcJb3v172Nufq3duzy7R0m9h6KoqogCqoCqByAAsAPCwmSJa9ciIgIiICIiAnl2AFyQB4z1IHfhrYGoR9ql/+ineNyeUOXK4YXKe0tTHHX7S+8T0lUHkQfI3lebaOShTZNCbXPs8ZKbgNc1O+wv79P5zn+Tjt1N7+P8ArzvT+t5uTlmGeMk/DK32/LHZxNZ8SelNz7gPzmM1ax5Uwv3mB/KTmL0rlG7MdSsq8yBNM4Wq3rVAPBR/PSeqey0HPM3mf5C07rGea5vK+I+VdqKNFBY/85Dn/CY89d+S5B46f6n+AkhSpKuiqB5C09x1SeI50W+ajqeyxzdi3loPfz/jN2jRVRZVA8v598yROXK3ylMZPBERIpEREBERAREQEREBERAREQEREBERAREQEREBMWJoLURkcBlYWIPIgzLEDnMXuhTcBTWrBByW6G3gCUJ995K7I2TSw6Zaa2ubkk3Zj4n+XKb0SMxk8K8eHDG7xnciIklhERAREQEREBERATVxCG5ILai2moHKbUQI4IQRfiEEA9TbW9tfKfagNyRxBcclHIm/jJCIEf2hfWodLchp4jXnPIUhedQefO3vklEDSwgbMLl+XJgLdP46zdiIH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2" descr="data:image/jpeg;base64,/9j/4AAQSkZJRgABAQAAAQABAAD/2wCEAAkGBxMTERUUExIVFRUXFhgUGBgUGBgYFRkYFxIYGBUVFhcYHCggGBolGxUYITEhJSkrLi4uFyAzODUsNzQtLisBCgoKDg0OGxAQGy0kICY3LSwsNC4sLDQ3LSwsLi8sLDQsLCwtNyw0LSwsLCwsNCw1LCwsLCw0LCwsLC0sLCwsLP/AABEIALsBDQMBIgACEQEDEQH/xAAbAAEAAgMBAQAAAAAAAAAAAAAABQcDBAYCAf/EAEgQAAIBAgMFBAUJBAkCBwAAAAECAAMRBBIhBQYTMUEiUWFxBzKBkbIUIzM0UnJzsbMkQqHBFRZDU2KS0dLwY8M1RIKDoqO0/8QAGQEBAAMBAQAAAAAAAAAAAAAAAAIDBAEF/8QAKxEBAQACAQMDAQgDAQAAAAAAAAECEQMSITEEQXEyIlFhcoGRocETFOEF/9oADAMBAAIRAxEAPwC8YiICIiAiIgIiICIiAiIgIiICIiAiIgIiICJyhxeMucpql87ZleiOAgDtlCMArOGW2oZuQuVPZPyrt3G3cJhDpcjMlT92lXYrcGzZmpUgGHLjC4uLEOsichS3mxD1CtOkrhagViq1DlOdwaTFb62UHieqOom1gtqYs0atR6ZD8SmFThVPm1ZKfF7I7VbIzP2l0bLpYQOlicsm08eB9AHuzMAVZSFC1mCE3tcmnTUMbW4gJzdfFXbOO1KYcMACbmlVQvanXfRGOZNaNNLG5vWDcrAh1kTmKm2sWGAGGLDiBTZKgNi7KVBPZOUBWNW+UhrAEieKe18cy3FBRbq1KqM10U6IWBWzFk19bJcWBEDqonN0Np4upTxV6HCZFbhdlySc1QKNVIc5VRrqD69iDbWT3fq1moKa4s+Z+ehyCqwpFhlWzGmEJGUak6DlAkYiICIiAiIgIiICIiAiIgIiICIiAiIgIiICIiAiIgIiIHwCeatQKpZjYKCST0AFyZ7mjt36rX/BqfpmBydfevFVKZrUEpJSBsoqqzOw7zlYBfLXzklunvQ2IY06yKtS2YFL5GtzFjqp15XPWcrhWcbO5f8ALzJ6O2Y4ntdAfhMMuOeXXO6zoiIaiIiAiIgIiICIiAiR7bbw4qtSNUCorKrKb9ktSaqtzawBSm5zcuyRe+k9ttjDixOIogEAi9RNQxIUjXUEg28jA3Ymi+2KAy/PIc2TKFYMSHqCmjALclS7AX5azegIiICIiAiIgIiICIiAiIgIiICIiAmjtz6tX/Bqfpmb00du/Va/4NT9MwVwFKqv9H+sPeI9Hjg4nQg6Hl90zRXCuNnWt/Ed8y+jOky4rUWup7vsmGLCTrxWtERDaREQEREBERAw4vErTQu5sosNASbswVQAASSSQABqSZFU96cOWZTxFKsFAalVBbMlNrqMt7DjJmv6v71pLYnDrUUq4up6eRuCD0IIBBHIia1PY9BSpFJQVvbTlcID7xTT/KIHL7UbZ1V+I7VsxZ37FOvmGfCLSKsop3CmmUYBhqbERWobOYZGq1GL1GS+VrvUrLi6bEEU7EE1sRqvZBA5cju47F7Pw5NPh5mWxZaas5XsgDOeQ7IUAE3AAtpafdjVNnYklaSrmvmKMGRtCx0B5rd2JAuLuSdTDnVN6R7nZ/ESpxa5JqcZVWnVZSxxCVQwtSJys9dACDZswtc3nQ0d5MO4qGm5qGnTNVgisWKhc3YuO0eQsOpAmelsTDrbLSUWII8LMjKB3AGlTsOQyC094bZNGmCEpqAVyED1ctrWA5AHrbn1h182PtNMRT4icszJzVtUYqbMhKkacwZvTDhcMtNcqCwuT1OpNySTqSSSST3zNAREQERECNxm2Fpuy8Ko4RczsgXKl1ZgGuwJNl6A2uL2ExrvHhiB2zcrmtkqZh2ioBULcG6NpzsjHkCZnxmx6NV87oSbAHtOFYC+XMgIViMxIJBIOotIna7bPoswqnK7BSRTNU1AFL5W+aOZPpKguLXDEaiC3Tf/AKyYXMV4wvr0bKbBzo1rH6N7WOuRrXsZ6G8OHNwKlyACQFctcvky5Qt8+bTJ61+kjdl09nYkFaOVrC+UF0YD53UKbEWOIqajln8Bbf8A6tYa4PDNwCARUqBheoKjMGzXDlxcv6x6kwS7ff6y4X++W1s2azcPLkz5uJbLbLY3v1HeJmwW26FVwlOoGbKWtZgQAxXtXHZN1YWNjoZjO72GyZOCuTLky65ctgMtr2tYAWnrC7DoU3V1Q5lBClndrZiSx7TG5OY6nW2nKBr0d6MMyK2crmXMFZWzAWQ6gA/3iAHkSwAJJEYnerCoATVFiEbuGV6lNM12sNGqpccxmGnKe03awoXLwrjLl1eoSFvTICktdQDRpkWtly6W1ng7qYO5JohrqFOZnYEA0zqC1j9DTuTqcuvWBMq1xfv79D7jyn2eaaBQAL2AAFySdO8nUnxM9QE0tt/Vq34VT4DN2Y69RVVmawUAlr8rAXN/ZAruop+Qe6YdwAfla/db4ZF7UwpqK1XDo9Ojc2VyWPmALZR4Xbzk/wCjOtRDMppsKxX6RjcMBqVUWGTvtre3PSd0x4Y/biw4nmrUCgsxAUAkkmwAAuSSeQmDCbQpVfo6iPz9VgeVr8vMe8TjY2YiICJ4pVQwBUgg8iNRPcBERAREQKw2DVHCxLG5Yu5JPMkkkmaW61cNi6VtCHXXwJsR7QSPbJLYVMcCvoPWf8zI3dRAMXT0/fX4xHZh7dUW5ERDcROT2jvRWo4l0NEGktUorgNqq7P+UOGPJTnKWbkVz6XW591N7XyF1w2YAsNKmhyJXdmQ5O0hXDnK2mbiJygdTE5Wtva3EWkKQDmpTptdi1r4tKNSwyi65SxV+8C45zqoCIiAlabIqBnxjtqxq1Lk87B2AHkAAPYJZcrjYtMWxWn9pV+NoU83sh93a4OLpZdGFVdR3FwrD2qSPbLflP7t0wMXTsP7RPjEuCEfT/SREQ0EREBERATS239WrfhVPgM3Zo7d+rV/wan6ZgrjqFhgjrPO4w+eHt+BpDjFv/RxObXyHf5Tb9GVdmqm5vr4fYadZMN9UWDtukjYastRiiGm4ZhqVBUgkCxuR3WN+4zk8XUw9SozV61TioQFb5MwK8Q4cBaK5GbMSyKUa7Xc3GWwHWbbdVw1ZmUOopuSpNgQFOhPQePScxSfK12wYNPjsA+Y5iaVR71NXYs18LRa7WuT11M41oupgcEtPs1yzsrLStRq27QdexZHYUnbGoLi4a6gZowmBwgUO+JAJuQKdKqaR4ld6q0qYsBVojiZWQDzK8pu4TaOGUoDhbMQjLqQEBamyXzE5KamghNjZAg0tMFLG4VqSK2DyqVpK4LkIqvh2Yga9hCQAToHFybwOh2ftjC4ektEVCclkstGp9oqCqqh+bLAqGHZ0sCZvYHeDD1n4dOqGfJxMtmDZcqNyIGoFWnccxnF7Tm6e0KCnOcIVDNoSSeyKTVh17CioNALr2iQNTOg2HhKBprWp0uHxKa6XOgKKLWvYNZVBI1OQdwgeMLvErsi8GqueoaWvDIDqpZl7NQ5rWIOXNlKkG1jJqRmE2DQpFCiMvDXInzlQhU07ABa2XQdnloJJwERECp9jV24GJ7R0Z7e8yO3KrscZTBN+2vxCdDslB8mraDm35mRG69vldHQfSL8Qhh6p1Rae1a1RKRakuZ7qNQWspdQ75QQWyqWbKDc5bDnIOhi9oZvUQh2uM1MrkC0qZKm1U+sxcDXs9c06iIbnK/0htErdaVMWB1ak4zfNk+pxgUs4Kak30IsDPp2pj831dcvFUHsNfIXqBlU57Mcq0m4hsvzhB1FpLbZxFVMppqMmpqNzZVFtQOvXoeXKcvtfexhUVcNWzliqgMg1ZjYAdkcyRJY4XLwjcpPKQo7Q2iwX5qmnLNmpObEmiGUDii4QvV7XJuHpYanZwGPxbrW41HhgUyU4Sk1Q1jYLn7FRjoQOQOhkpsapWakDXULU1uF7r6E2JsbeP8ApN6RSctsevijWpCo1bLlZnz01CatVyUQQgbOoKXc2ByLYHMxHUxEBKt2ViG/bNeVSrbQfbaWlK62ZSXLiuyNalXp/jaFPNfDmN1MSxxlIE/2idB9sS7JTe7yKMVRsoHzqch/1BLkhz093iw4rFJTALsFBNhfqe4DmTp/CauL21QpW4jlb66o/wDtmpvViKaJT4lPPmqBVJbIFbKxzFh4A6dZx286P2Q2MWrYC/0Q8x2eUsww6k8s9LEwWNp1VzU3Dre1x0Pce46j3zYkBuZWpNQJpUxTAcggMXBOVe1mOp0IHsk/IWauk5dwiInHSaO3B+zV/wAGp+mZvTS239WrfhVP0zBVZthHGzrW18x3zZ9GVIrWNxz/ANjTJWxC/wBH3zDp+c+ejusDiAAb6H4Whiwt68Vi7RDmk4QBnymwaxBNuRB0Pt0kDl2iL5MmpJAqBeyFw/YXst+9VAvYmwJt3zpp8Y6G2phtc4W2la4FPrZXC6/PKEzlW0PDLE5dMy6dx8VH2gTY0lKZb6ilnBFbs9nPlL5LHmFFtLnQecTvC1OmeM60a9rinl0sSQDre4uCLg20mPdbbuKxDglEahdgagBWxA0tdu1rYWA6yfRdbR65vTO7bSAJtSJv6q2Fhx2Bylm1PCCkZurG/cJXYzVir8Ya5xboPoqee19cvF4gHgBzFpIxIJEREBERArDbtZ8G1SihpVFYk2W5qIG1AqC+h19uhmPcHCcauHZ6a8M5+HrxSRyIHLLe1zr3dZv7EwqtTrswuWZiSbkkkkkyP3XwijFIQLEVFsbnqwBHtBI9sl7Mk11RakREi1oDezDMVSqrJakSzLUbKjA21zHQMCNL/aOolfbZ3ibEVsop0xc2u7cNPNmY2nYb/YpFfDLUfKhZ2I6FlC2PsDN75we9WKotVzowK2AuLgflLcOTDHtllJfmF9Nz8k6sOPKz8Jbv9otndzBNRw6I7Bm1Jy3yi5vZSeYEk5xO7W3lo4Gg1mqU81QFlIuiU0Z2NmIzBQpFhrbkDOgwO3kq1FRadTtKzhjky5Fy2c2ckBs4sLX53Aldu6dNx7Wav3X2S0SI2nvNg8O/Dr4mnTewbK7WNjex8tD7py9f0vbNp12o1XZQLEVVXiUXUi4Kmndr94Kix7+c4O/la7drPgnqplR1qMzqQ13Ack9pB2hbUXtY259J3exttYfFU+Jh6yVU70N7eBHMe2cXs3CK7Yl37TM73J1OjEDysAB7BOxVy+yL3IwRxGIV7oq02FQgsOIcrXFqfrWvbU2HnLXlT7uYQLi0K3BFRbEHoXAI9oJHtlsRXOHXShN7cYKeHsaa1DUYU1VxdLm7ZmHUAKT525c5Vu8ezTSqIWOe/as3q/dtfUS096NjPiUprTqikUqB7lc9xkZctrj7V7+E53aW4uIrWz4xSQLA8G1vcwncebo7dNvxr+60z005Ju8mOPz1f1jU7uVtAVsKtqS0ihyFUFk0AN1HQEN778+cn5BbpbCfCUmpvWFUl82YLksMqi1rm/Ln4ydkbd94jcem63L+M3/cl/giRu19vYbClRiK6Ui98uc2zZbZreWYe+cttf0r7Pw9VEaoXRwSKtG1RVI5q4BzKdRyBveHHdzR24P2av8AhVP0zNPd7evB40XwuIWpbmBdWHmrAEe6bm3Pq1f8Gp+mYKrepgSNnWuP+GffRpQK4rnzB+EzF8oc7OJJN/Lxnv0ZOxxWvcfhMMeG+qLXnxxcHW2nPu8Z9nis1lJHQE/whsVttPazYSm2HqolSpfVlcsW7mNgSp8G11685n9HdOpVqmsAqU1uCA4Z2JBADIPVHXtdw06yIXHYdsIwNUGo3aN/WJJuSTbmTeYvR7i0XGoBUsTmUi+hGRjY/wDqCn2S68vHcbJlN/MP9T1GN3ePLX5b2+ey4Ymq20KQdqZqKHVRUZSQCEN+1r00Os9rjaRDEVEIUBmIYWUEXBY30BGt5SM8TQG2aBJAqqSrIpANzerk4drcweKnaGna585vwERECtNjY8cCvoeyWHToTNHc3Gh8SosfWU9PtiedlfQYn7z/AJmae4B/a181+MQxyfai54iIbHHb9VgtfCArfMao6f8AT75wu/uIVcQAFsMoOlgPdO339oM1fB2HI1Sf/rnC+kLDN8pBt+6Oomjinjspzys3qrG3GpU6uCplqamzZlzKDZhazC/I+M6KjhUUkqiqSSSVUAktbMTbmTYX8hID0eoVwNMHnc/ynSynP6qtx8EiP6sYPjNXbDUnrMcxqVFFSpe1hlZ7lQBoALADSS8SLr4BK62Vjh+1c+zUqDkOjtLGlU7N/wDOfiVfjaFXLPDHurjg+KUa+up5D+8EtqUpuP8AXE+8vxiXXDnB9L4TIKnvRTNA1sj5QL27N/ztJ1uUqDZVRjsl7sb5R1PcJZhJfKeds8O52HvpSxNUU0p1FJ6tltyv0J7p08pH0ZOfl9PU/vdf8Bl3Ry4zG6hx22dyRW0N3MLXqirXoJWdRlXijOqi9+yjXVTfqBc2HcJKxK03ilTVQAoCgcgBYDyAmttr6vW/CqfAZuTQ299Vr/g1P0zEK4fEDLgCTqPDnMXo7rBsQLA6A87fZMjMR/4T7vzmL0TfXD90/CZpuOPTbpiw4pM5drkmPE+o33T+UyT4RMzarTZ9BThOJlGYDuFo3TtUxKXVQbt6nZP0bdRrOkrbqkI1OjVC025K6klfAMCLjwI9sy7u7qrhmztUNR7EDTKq30JAuSTa4vfrylcy5d6t7PF4vQZ48uN+7zd+f5bGM3ZpVHDlnWwTKqZAqtTDhHF1JJAqNoSVPUGexu7TyOuepd2zFwwVs3DppeygLypLzWw1taTESx7TnsLujRQgipVNmRwCUtmQ0iG0QHXgICL256A6zoYiAiIgV1swD5PW0+1/ORW6J/aU++vxiZdls/yfEetze3PvPKRW5Tt8spXzWzrzv9oQwyfai6oiIbnLb4H57C/+5/25xe/w+eX7olk7c2OMQF7WR0N1a1+fMEdQbDu5Cc1tfcuviKgLVqaqBa4DMfdp+c08XJjJNqOTDK26TO4x/ZF8z+QnQTS2Rs5MPRWklyF6nmSTck+2bsoyu7auxmpIRESLpK82dTXJieyPXqX0H22lhyrtnV3tjNTpUq2/ztCnmm9NLdZQMVTsAO2vT/GJb0pHdKuxxlIEn6RPjEu6HPTzWLy/KVngMGg2aygaZR1PdLNYSuMI2XB1Kb9l0GVlPMEDlL+H3/R3l9v1Qno5w6jGqQNRfv8AsmW2+MUcw/8Ala3vtKs9HdJjjRlFwtyx6KMrAX8zYS2459dZxb6Wk2008fd/rNavtK/qEj3W90lpir4dXtm1A6XNvaOshjljL4Syxys8oyjtCoTYDMfAfmb2HtmbaeY4WtnAB4VTQG+nDPOSCIALAADuHKYdo0S9Gog5sjKPMqQPznMspb2mjHGyd7tXmNwy/wBHEBRbSafovpAYm4HQ/CZu4quBgnR7q6mxVtCD4iYvRhhnNcuFPDUG7fukkWCg9TqT4W8pqy+iqMfqiz5rV8aq9bnuH/NJ7xVZVXtdenU+UhUpl2si27+dlHeT3+Ez8eEve+F3JnZ2nlnfFvUYIDlzG2nO3U38v5SYUWFpH7LwpUszDW+UeQOp9p/ISRnOSzep4d4pdbvkiIlawiIgIiDArHZeNBw9cZeRYc/EyI3OxObF0hb99fiEmdl4ZBRrA6Fi2l+epmhuts7h4qmSpBzr1/xjxk/8eXnV/Z5U9TwXOYzOb+Z9624kK+9GGFQpmYlWZXIpvZCt9X7Oi9lu36unPlJLZ2LFajTqqCBURagDWuA6hgDbS+sg9VsREQEREBERASttnY0WxQsey9QdPttLJld7O2YR8pujgu9Qi4Ot3blp4xrajnuM1tze6+JBxdIWP0qfqCXRKj3c2JUTFU2NKoLVENyptbOPCW5O2ac9NZcbomvisBSqfSUqb/fVW/MTYicaGLD4ZKYyoiovcgCj3CZYiAiIgInirVVeZAmhW2oL2QEny/IDUyWOFy8I5ZzHy3a1JDq6qbfaANvfNLE7SC6IPAd3kB1mMYWrU1c5R46n2AaCb2GwaJyGvedT7+nsk9Y4+e6G8svHZoUcC9Q5qhIH/wAj/tH8fKSlGkFFlFhPcSGWdy8pY4THwRESKZERAREQERECutki9CsSO0pYa8wQT7po7tVScRTuSTnW19eTgn+AJ9k77GbAo1CzWZC3rFGK5vEjlfxtefNlbu4fDnNTTt8szEs1vC+g9lpV08m/Pb5eRP8AzdcuOWp2u/Hfztk/oHD3zcJb3v172Nufq3duzy7R0m9h6KoqogCqoCqByAAsAPCwmSJa9ciIgIiICIiAnl2AFyQB4z1IHfhrYGoR9ql/+ineNyeUOXK4YXKe0tTHHX7S+8T0lUHkQfI3lebaOShTZNCbXPs8ZKbgNc1O+wv79P5zn+Tjt1N7+P8ArzvT+t5uTlmGeMk/DK32/LHZxNZ8SelNz7gPzmM1ax5Uwv3mB/KTmL0rlG7MdSsq8yBNM4Wq3rVAPBR/PSeqey0HPM3mf5C07rGea5vK+I+VdqKNFBY/85Dn/CY89d+S5B46f6n+AkhSpKuiqB5C09x1SeI50W+ajqeyxzdi3loPfz/jN2jRVRZVA8v598yROXK3ylMZPBERIpEREBERAREQEREBERAREQEREBERAREQEREBMWJoLURkcBlYWIPIgzLEDnMXuhTcBTWrBByW6G3gCUJ995K7I2TSw6Zaa2ubkk3Zj4n+XKb0SMxk8K8eHDG7xnciIklhERAREQEREBERATVxCG5ILai2moHKbUQI4IQRfiEEA9TbW9tfKfagNyRxBcclHIm/jJCIEf2hfWodLchp4jXnPIUhedQefO3vklEDSwgbMLl+XJgLdP46zdiIH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4" descr="data:image/jpeg;base64,/9j/4AAQSkZJRgABAQAAAQABAAD/2wCEAAkGBxQQEBAQEBERFRQVFhcQEBAUEBYVFBcQFxUXGBkWFhMYHSkgGBsmHBMWIjEjJSkrMjouFyEzRDMsQygvLisBCgoKDg0OGxAQGiwkICUuLDMvLCwuNzc0LC8yNCwsLiw0LCwsLCw0Ly80LCwvLywsLCwtNDctLCwsLCw0MCwsLP/AABEIASgAqgMBEQACEQEDEQH/xAAcAAEAAQUBAQAAAAAAAAAAAAAABQEDBAYHAgj/xABFEAACAgEDAQYCBgYHBgcBAAABAgADEQQSITEFBhMiQVEyYRQjQnGBkQcVFlJU0yQzYpKTlNFDY3OCobFTZHKDssHxNP/EABsBAQACAwEBAAAAAAAAAAAAAAABBAIDBQcG/8QANBEBAAIABAMDCgYDAQAAAAAAAAECAwQRIRIxQQUTURQVIjJTYXGRodFCUoHB4fAGcrHS/9oADAMBAAIRAxEAPwDuMBAQEBAQEBAQEBAQEBAQEBAQEBAQEBAQEBAQIfvRrLqqd2mVmsO4Kq1GzkVWMobHwguqDOD1xxncoRtvbl26zaHIViCF0tpOwXBS9Xl+sKoTuUbjnoOMQLV+s1uy4HfkBlRq9KVJxpqbN6q24jNhtULz7ckZgZFnaWq+uKo+UYqKjp3BZAzlGru2lWLVhTjBAbykpngMjtrWXVWbkFzJ4a5VKTYB9cosbCqSWCHIXJ6HAbBBCP1faOuSq1gGd1ISoLo3Ac/QxZvI3Eopuyvrj4cjO4A1naWobxtqmykM9VqLp3LLWLaRuXHLt4b2kqAT5RxkFWDzqdZrFpsqQWFwh8OxNM4yo0e5WG/dhjcrDaxJ5APUGBmJrLlu2CuwI9jkWDTMdxAoKrZ+5uVrfOcAFOSMbWClfaGrK1sa25FRdfDIcWMH8WtfKVIUhCCSAQxG/jkNg0uoFihl3YyR5lZTkEqfKwBHIMC9AQEBAQEBAQLWrv8ADrewgnapcgdTgZwPygQ6941UKLQfEIVhWitko7UqDluODqKwcH1PsQAyre3qV6lznG0LU7FslgCgUHcMoeny9xkC9vUMQA+dzBEwp8zFSw2n7XCsePaBa1HaGl0r3MQqsFay5kqJbCobCWKLknaCf/2BTWd4EVQawWbxaqWQqylQ+oWglgRxyzEZ67fxgVXvFSAzM4xgWIFVmZqTW9ivjHIK02kY/dx14gXW7epBxuYnIXC1u3mLbdvA67uMQPH7R6fYLPFwhXcHKsB/U+Pg5HDeF58HnAPtAyPpdVSBwMByzAKh3MQCzNtAyeFJz68dciA03a9VjitHyzB2XCnBVPD3ENjH+2r+/d8jAxr+8mnQOWZ/Ju3AVWEgKhsJwFz8Kk/hAs395a1tVDu2FbC7+FZlHR6V8y7fKuLw244AHMC4neGlVPiOMjeWCo5wqNaMkYyP6hx06r8xkPQ7w1GwVjxCcOzfVsNvhmnIIIzyNRWRxjBzAoneGosPONrJU9eEfcTYbsDkY58FsAc5BGORkJiAgICAgIFu+oOrI3wsCrDJHBGDyORAi27tacsX2vk4H9fbxgUgEDdgH+jU8j1TPqchkJ2LUCpCnytvTzv5TuZsDnhcueOnT2GAt19gUqnhAPszu2G2xlHOQqhmO1QeijgemIHrV9h02tczh/rU8K5RdYqshUrkorAbtpI3AZxjngYDxb3eoZ95V924WHF1ihmFotXcA2GAdQQDwMkdGOQx9b3bRlrSohAhXr4h+rRXVEUrYpCr4rYGSOTx6gMjS9jUjLAu2XFpPjOV8ZDywQNtUlgSwAAJzn1gV03YFFQC1oVAxtxY+QVq8INktnf4YC7uuB1gVfQUL4NPCkF2oUWFWyQ2/bggnh2yPn6YGA9absWmu3xkUhsMow77QrCsELXnaOKa+g+z8zAsfszp8MuxyGUoQb7T5WRkI+Ljy2MPy9oF5uw6S5codx3bs2OQQ/h7gVzgg+BXx/Z+ZyFs93aMsdrjcr1uBdaAyOzuQwDYbzXWEZ6bzjEBb3doZi5V9xJYsLrByfB9m/8ALU/3PmchQ93NOVZCjFWQUuptsIapTYQpBbkfXWfmP3RgJcQEBAQEBAQEBAQECO1Xa6KxqrDW2jrVXg7f+I5IWvg58xBI6AwLP6usv51Vg2/w1LMK/Tiyzh7fX91SDgqesCUppVFCIqqqjCqoAUAegA4Age4FjWaNLkKWqGU4OD1DDkMpHKsDyCOQYEb4tul4s3XU+loXN1Y/3iD+sUfvKN3TIPLwJWi9bFV0ZWVgGV1IZSp6EEcEQLkBAQEBAQEBAQEBAQECC7194voVRNdNuovYfU6WlGd2b3baDsQerH/qeIFdJTfqkV9QzUIwBOmr3JZ91t3DD08qbcYxuYQJbSaVKkFdSKijoqqAB+AgXoCAgICBE6jsxq2a3SEI7HdZS2RRaeuSBk1uf31HryHwMBidg97qNXqNRpFJTUUYNlLEZ2kDLKRwwBODj5e8DYYCAgICAgICAgWNfq1oqtusOErRrXPsigsT+QMDCs7bRSilX3WB2rQbCXVFViUO7D8OMAEnrxwcBVO3KzatRWwFrX06MVG021obCOCSPKrHJAHGOpAIScBAQEBAQEBA8hhkjIyOSM88/L8IFjUdn1WPXY9aM9ZzVYVG9DjB2v1GQSDjqCRAp2hrRSqsVZtzpUAuM7rGCgnJHGSIEa3eaoP4W1xbvenwm2BvFREs2Bi21nZLEZQDyCemDgL1XbyNcKNlgY2WUA+UjfWm8kgMSqkA4JGM4HBIyEtAQEBAQEC3ehZWAO0kEBsA4Pvg8GBAWd0qjTbR5RXY7Wmta8JXYwQB6F3ZpcFC4Kn4nZvWBfq7uqL0v3+ZbXvBVArtvrNZrd85avkNjjzIp9IE5Ajn7FqJJJuySScaq8DJ54AfA/CBT9R1e9/+b1H8yA/UdXvf/m9R/MgP1HV73/5vUfzID9R1e9/+b1H8yA/UdXvf/m9R/MgP1HV73/5vUfzIEV2j3E0uovrvt+kFq1K141dy4yck7w2/0H2scdIGyU1BFCjOAMDLFjj5sxJP4wLHaOiFyqpZl2uloK4zurYMAcg8ZAgR+o7t12V3VuzMLyzajcEbe7KihiCuAyLUiqRjGPU8wPadgILUtL2Epc+pUeUed6zWQWAyV2seM9cZziBLwEBAQEBAQOfd6n7VXVLXptXVVThn8V6FsZgXHl2bPiQNjqNwK4yc4lE7N27NSwIviuWbAHIUHgdW2gDcepxx6DpkwmGXAQEBAQEBAQEBAQND7RHaX001jXCugBNippansu3O/VmXFbYAX1+HdgDOJRLd9OrBfOcnqcdB8h7/AH/9ukhK7AQEBAQEC1qtQtaPY5wqgsx+QGYGgdr6+012at0JG0tSoUsQVJC4+YbofvPRpoxr3rMRWFnK4NcW3DafBsHcjt19VpanuXbYQcjBA4ZlyASTg7D+RHtnbSZmusozeDXBx7YdZ1iGyTJXICAgICAgICAgYvaetFFT2t0UcD3YnAX8SQPxgc97c1WoWptSiPZawV6dlRfBZuOgOOByP3SFM0YtsSLRwxsuZLBwsW8VxJ038ejdO7XaTX0Um5SlprRnQgghmQNjB59ePuI6qZuidY1V8ata4lq0nWInZMSWsgICAgIEB32cjScdDZUrn2U2L/8Ae384HM+1NBYLrPD1dVa58qfSHUgYHVQODLnleDXC4dPS+DmYuTzFsSbVnaeW6X7gtuvcnXU2sAAqrqWsIQ7t2AeM7vCI/wDTKFZ16rOXymYwNZxuXR1NTkAzNaVgICAgICAgICBA98NM1tNSK9aDxRv8R9uRsfAU+rbtpx7AwS0fXfo8se61xqdKoax3AywIBYkDp6Zly+cicLgrG/i5NuzrzabRMbtg7o9gNoiQ11Ls7Eko/OBs28H2+s/vylEaLmVwLYNeG067t2ElaICAgICBjdo6Nb6rKX+FwVPuPYj5g4I+YgcP7/WUaGxaNWurNloZrHpeoLtBADItiHIYH34OR6TDuImeJspjzTRNfor7A0zka7SPq9p31bL0rUhhgbh4ZIbAJ5z1x7xWkVbcfOWx68Mw68BM1ZWAgICAgICAgIEd292b9JoasEBuHrY9BYpypPy9D8iYHDO9j0VWtp9RqWotceJZnStYEDOwKEo+d3l64wQfXM09xOs21WMPMVpMaw3D9EnYC1b7qr1upsANdi1tXz9vKvzwAo+9z7TOleFOZzMY8xMRpo6pM1YgICAgICBqvfmjS2Io1FVNjJmwGytH2V/aJDe4BAHuM8bSRE2isbprSbzpWN2R3Gvos0lTaZNlZBCJgDaisVxheBznP354yJFbRaNYbMfAtgYk4ducNimTUQEBAQEBAQEBAQNE/SJ3W0eqZbtRQzWKhDWJ4u4Vc+lZG5gfhBz1PGOQmdI3IrNpiI5/39Gz93NPXXpqRSmxNihE2ldqYyq7SMjg+vOSc4OYjdM1ms8MpSEEBAQEBAQLNmlRs7q0OfiyoOeMc568CRMakTpyVo06IMIiqPQKoA/ISUzMzOsrsIICAgICAgICAgIFMQGIFYCAgICAgICAgIDMBAQEBAQEBAQEBAQEBAQEBAQEBAQEDUbtLetmt1NZdTXZYaa/CdvFDaakAYz5kDhzgD4ucjnIZGu1WqC2KviZXIZkp52KKyLK+CGZsuCoyeeMbeQJq77H86NtW4L4Z01g27TcVcWdLFIFJGAcHOSCdqhj1dq6wJXvrcsfDZsaV8YKUNYpxnGC92OPs4yCMMEnRq9QaL2K4sVsVkowVgQuCBs3qOSDlW2nPxgchgJ2nq2LeR0IFf1b6VmyrtR5xap25Gbwy9eAcKBlg9frLVjGamYZZWIqYMFW91NhUrhs1KrgKc5424YEAbX6sM+Q2xfD2bdMzM6tqrayx54IqWpjgHGSdp+GBldha/UWNV49ZXdQrv8AVsgW/am9WDj3ZsEE9CCBjLBPQEBAQEBAQEBAQEBAQEBAQECxqtUK/DyD53FYxj4jnrz04gX4CAgICAgICAgICAgICAgICAgICAgRvbXXTf8AHT/s0CSgICAgICAgICAgICAgICAgICAgICBrHfftkaU6DNbv4urroTaR/XMG2Bs9AfNyM4x0MDZ4CAgICAgICAgICAgICAgICAgIFDAZgY+r0iW+HvXPhuLU+Vi5wf8AqYGRmAzArAQEBAQEBAQEBAQEBAQEBAoYHJ/0h99bl1XgaS5kWrK2MuPNacZH3L0+/M52ZzNovw0nk+y7E7Gwb4He5ius25RPSP5at+2Wu/i7fzH+kr+U4vi7XmXIeyj6/c/bLXfxdv5j/SPKcXxPMuQ9lH1+5+2Wu/i7fzH+keU4vieZch7KPr9z9std/F2/mP8ASPKcXxPMuQ9lH1+7r/cft/6dpEcn6xPq7h/bA+L7iMH8SPSdPAxe8pr1fCdq5GcnmJpHqzvHw/jk2ObnOICAgICAgICAgICAgICBr3fbt76DpHsGPEb6ukf7w+uPYAE/hNOPi93TXq6HZeRnOZmMP8POfh/dnAWYkkkkk8kk5JJ9SfUzivTq1isaRyUhOsEJICBs36P+8H0LVqXOKrcVXew58r/8pP5EyxlsXgv7pcbtzIeVZeeH1q7x+8fr/wB0d5BnYecKwEBAQEBAQEBAQEBAQKEwOEfpC7wfTdWQhzVVmur2Jz5n/Ej8gJx8zi8d9uUPRewsh5Ll9bR6Vt5/aEd2BoarRc15YKnhksLAm1WsCMTlTnAbOB7esww61tEzPRZz+ZxsK1Iwuc8XTXlGsdY+a7d2Mq1JarM31gFq8D6iw/VMOpGQpJz03pMu6jSJjx3+HRrw8/ecScOYiPR26+lHrR79NdvhK9232ElV9VVZfzNaGLMGArrsZd+8ADO1GJX0I+eAvhRFoiPe15TtDEvg3xLxG0V0203mInTSZnbWYiJ683i/sqqptWWFjpWtd1BDhN1djoBuO05O1/T1BicOI1mfdoypnMbFjCisxE2m0W210msfGPD5TC4vd1WttrDPg1o2nDYDG6yoXLW/zAyhx6svHMRgxMzHyYz2naMOtpiOc8WnLSJ4ZmPdPOPdEtcml2YnZ2z9GHeD6VpfBc5towjE9Wq+w3zPGD93znVyuLx00nnDzzt7IeTZjjrHo23j49Y/duktOGQEBAQEBAQEBAQEBA039JneD6LpTUhxbfmtcdVr+23y4OB8z8pVzWLwU0jnLt9hZDynMcVvVrpM++ekOIzkvRNV6vUOquisQr4DqOjYOQD78zKJmNmu2HS1otaN45e79V79YWrlxac2Ab8MCSEOFDAexQEA+wMnit4tXk+Bb0eCNKz4ePPT49V3W6vUIz12WtlvrHG8MCbUVicjgllK5k2m1ZmJn+ywwcHLXit6VjbaNtNOGf26Ldfa1ygKtrgABAM8bVOQv3AnOPcyOO3SWdsnl5trNI15/Pq9WX3qtVxsbBd7Kn35bxV27m9w3w8n5RrbadWNaYFrWw4rGukRO3SddI/6xtTUw2u/+0Hihsg5BdlJOOh3KZFonnLdhXpOtafhnT9dvuke6vbR0OqrvGSo8lqj7VTfEP8AsR8wJng4k4d4sq9o5OM5l7YXXp7p6fZ9Caa4WKroQysAysOhUjII/CdqJiY1h5has1tNbc4XZKCAgICAgICAgICAgcw/TD2Kx8PWrkhQKbRnhQT5WA9BkkH7xKGdw52vD63/ABjOxW1stbrvHx6x8mo6DvCldVVbo7hFRdpI27luss3LknBAtABx9kStTGrWNJdnH7NxMTEtesxGszOvX1axpy5axvv1lip2uvjeIyuR4Io8RSFu3BQPFz+9xjr04z6zHvI4t/DT+W22Rv3PBWY14uLSfV/1+Ef2F4duJtOReG2/GHUNnxLn2E45Qi/B46oDj0E97GjV5uvxbcOnhpPhWNfj6O3xndW7t5CjKqPypQgkbWDaeqnzj+wat6/NvTGSnFjw/umn8pp2diReLWmOevXWNLTbb466T8HjQdtpWlKFbPIGRwrrsOfFxaoIP1g8b148o/CKYkRpzZZjIXve8xMb6aaxOv4dazpPqzw/X55C940yNwtPmZmOUDFvFosU8ADP1GDx9v5c599Xw8Wmey8TTSs15R4+Fonnr+b6KJ29UA4KWndXZV8SjixtSfxx9JH9z58O+r4f3f7k9mY229dpievSKf8An6sHtK99dqx4YdjYVrqRjkjOBjqcDJJ/Ema7a4ltI6ruXpXJZbW+kaazOn95u893+zRpdNTpwxbw0Clj6nqTz6ZJwPadjDpwVirzfN5icxjWxZjTWUjM1cgICAgICAgICAgIGNr9Gt9b1WDKOpRh8iMfnItWLRMSzwsS2FeL0neN4fPHb3ZTaPUW6d+qHytjhkPKsPvGJw8Sk0tNZepZHNVzWBXFr1+k9YR8wWyAgICAgdM/RH3eyW11g6Zr0+ffo7j/AOI/5pfyWF+Of0fHf5Ln+WVpPvt+0fu6mJ0XyCsBAQEBAQEBAQEBAQEDQP0r93/GoGrrX6ykfWY9aM5P90nP3FpTzmFxV446Po/8d7Q7nG7i3q35f7fzy+Tj05b70gICAgZ/YfZT6vUVaevq7YJ/dTqzH7hkzPDpN7RWFTO5uuVwLYtun1npD6I7P0KUVV01jCIoRR8gPU+p+c7laxWIiHl2Li2xcScS/OZ1lkyWsgICAgICAgICAgICAgeLEBBBAIIwQehB9DGhE6bw+f8Avn2CdDq3qAPhn6ylves+mfcHI/D5zi4+H3d9HpvZOejOZeLz60bT8f5QU0umQEBA6/8Aon7v+FQdXYPPcMV+60Z6/wDMRn7gJ1MnhcNeKer4P/I8/wB9jdxSfRrz98/x93QZcfNkBAQEBAQEBAQEBAQEBAx9frForax84GAABlmYnCoo9WJIAHuYGFd2TXqkrOt09LOATtI3hN3VQx68BQT6kTG9K29aNW/AzONga91aa6+Cx+yGi/g6P8MTX3GH+WFjzpnPa2+Z+yGi/g6P8MR3GH+WDzpnPa2+Z+yGi/g6P8MR3GH+WDzpnPa2+ah7oaL+Do/wxJ7jD/LCPOmc9rb5s2jVbLjpmUKNgfTkdGRcK649GUkH7nX2ONqlM67ykIQQEBAQEBAQEBAQEBAQPFtgVSzEBQCzMTgBQMkknoIEV2fWdS66qxSEXP0SthghSMG51PR2BIAPKqccFmACYgICAgIGD2vojcg2ELajC2hyMhbQCBn+yQSrY6qzCBc7M1ovrWwAqeVes/ElinDIceoIIyOD1HBgZUBAQEBAQEBAQEBAQECFf+mWbR//ADVNh/a+9T8Of/DRhz7sMdFYME1AQEBAQEBAh9X/AEa8Xj+quK16j+zbwtd33Hitv/bPAUwJiAgICAgICAgICAgIGq96NRq7dRp9JolwnNmu1DFlVaGBUVo4GTYcsfLyNqnIyDA2XTULWioihVUBFVRgBQMAAegAgXYCAgICAgIFrU0LYj1uoZWBR1IyCpGCCPYgwNe7u94FbVX9mOXN+nQPvdWU2UFsK/mHmIBQMw4JyR1gbNAQEBAQEBAQEBAQAEBAQEBAQEBAQEDEu7Pra6u8qPFrDKlg4bYw8yE+qkgHHuoMDKzArAQEBAQKGBoHZPeGys3PZYSgF/g733rYU1libwcZTwqghZRnKsG9CYGYO91ocqV0rhUSwmq2xi9b/SMWVgKSVA04Y4DcFsFsAsFaO97sCf6OAiWvY24nhLAisArEBSHVs7iMDqAcgA73F6381KFarHZSzbyFFwNleAw2q1QBzkDcfNwAwU7F70WMKqyPEYOtbMxXxLQ2qvoZ69mE+rWlbGA3eVuvRmDdICAgICAgICAgebMYORkYORjOR7Y9YGg9n9kahE0VL12GrT3V2UAtklXqY4tHoKWZkGc5BU9RAktI+usNAey+sNtNp8GkOlngubK+UZdgsFYDc53NyRggK92X1u+pdQbgi1ICr0od2aa9zPcCCLBaLF24OVwcfagbbAQEBAtam9a13OwUZAyT9okAAe5JIAHuYET2P2hRayXKQtuorQ7TYSSqBmVQM7cgMx49CTAp+0IB81LqpvbSLZuUr44JVQ3OQGYAA4PLDOIHjsftmrVtValbBvDsWzeQr07TUzVuueCd9bAjgrg5IIyEh2N2mmqq8VAwG50KuNrAoxXlT0zgMPkwMDPgICAgICAgICBb1F61o9jnCopd29lUZJ/IQIxu3lDJWarw7EDb4W7aGYKrttJ8hLdRnGGzjacBHL3q/olVjAC+ykMvkPheOdG2pxjduCYrfqfTGehIZVvemtPKyWlx4Q2ooOWtdEXaC3A32oPNjrnpzAnEbIBwR8j1geoCAgYfamgF6Bd71lXS1LE27gyMCOGBBBwQcjoT98CP7K7tJprBYt1zeUAo4qwzhdgclawwO0AYBC+UHGeYFxO765y1trAXNqlrOwKLmJIPCgkKTkAk8gE5wIHj9mauCGsD+ANG9gK5spBQ+ddu0thCMgDh2+WAy+z+yUotvsrJAuKu1QCisWKgTeoAzkqqg5J+EdIEhAQEBAQEBAQEDzYgYFWAIIIYEZBB4II9RAjKe7unQ1FayDXnYfFsJwccMxbLgbVwGyBtXGMCB4PdjSkIPCOEUVoPFswFFb1DHm6+Ha6564OPQQPR7t6bIbwjkFWB8Wz4lZHB+L96tW+8Z9TAloCAgICAgICAgICAgICAgICAgICAgICAgIH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6" descr="data:image/jpeg;base64,/9j/4AAQSkZJRgABAQAAAQABAAD/2wCEAAkGBxQQEBAQEBERFRQVFhcQEBAUEBYVFBcQFxUXGBkWFhMYHSkgGBsmHBMWIjEjJSkrMjouFyEzRDMsQygvLisBCgoKDg0OGxAQGiwkICUuLDMvLCwuNzc0LC8yNCwsLiw0LCwsLCw0Ly80LCwvLywsLCwtNDctLCwsLCw0MCwsLP/AABEIASgAqgMBEQACEQEDEQH/xAAcAAEAAQUBAQAAAAAAAAAAAAAABQEDBAYHAgj/xABFEAACAgEDAQYCBgYHBgcBAAABAgADEQQSITEFBhMiQVEyYRQjQnGBkQcVFlJU0yQzYpKTlNFDY3OCobFTZHKDssHxNP/EABsBAQACAwEBAAAAAAAAAAAAAAABBAIDBQcG/8QANBEBAAIABAMDCgYDAQAAAAAAAAECAwQRIRIxQQUTURQVIjJTYXGRodFCUoHB4fAGcrHS/9oADAMBAAIRAxEAPwDuMBAQEBAQEBAQEBAQEBAQEBAQEBAQEBAQEBAQIfvRrLqqd2mVmsO4Kq1GzkVWMobHwguqDOD1xxncoRtvbl26zaHIViCF0tpOwXBS9Xl+sKoTuUbjnoOMQLV+s1uy4HfkBlRq9KVJxpqbN6q24jNhtULz7ckZgZFnaWq+uKo+UYqKjp3BZAzlGru2lWLVhTjBAbykpngMjtrWXVWbkFzJ4a5VKTYB9cosbCqSWCHIXJ6HAbBBCP1faOuSq1gGd1ISoLo3Ac/QxZvI3Eopuyvrj4cjO4A1naWobxtqmykM9VqLp3LLWLaRuXHLt4b2kqAT5RxkFWDzqdZrFpsqQWFwh8OxNM4yo0e5WG/dhjcrDaxJ5APUGBmJrLlu2CuwI9jkWDTMdxAoKrZ+5uVrfOcAFOSMbWClfaGrK1sa25FRdfDIcWMH8WtfKVIUhCCSAQxG/jkNg0uoFihl3YyR5lZTkEqfKwBHIMC9AQEBAQEBAQLWrv8ADrewgnapcgdTgZwPygQ6941UKLQfEIVhWitko7UqDluODqKwcH1PsQAyre3qV6lznG0LU7FslgCgUHcMoeny9xkC9vUMQA+dzBEwp8zFSw2n7XCsePaBa1HaGl0r3MQqsFay5kqJbCobCWKLknaCf/2BTWd4EVQawWbxaqWQqylQ+oWglgRxyzEZ67fxgVXvFSAzM4xgWIFVmZqTW9ivjHIK02kY/dx14gXW7epBxuYnIXC1u3mLbdvA67uMQPH7R6fYLPFwhXcHKsB/U+Pg5HDeF58HnAPtAyPpdVSBwMByzAKh3MQCzNtAyeFJz68dciA03a9VjitHyzB2XCnBVPD3ENjH+2r+/d8jAxr+8mnQOWZ/Ju3AVWEgKhsJwFz8Kk/hAs395a1tVDu2FbC7+FZlHR6V8y7fKuLw244AHMC4neGlVPiOMjeWCo5wqNaMkYyP6hx06r8xkPQ7w1GwVjxCcOzfVsNvhmnIIIzyNRWRxjBzAoneGosPONrJU9eEfcTYbsDkY58FsAc5BGORkJiAgICAgIFu+oOrI3wsCrDJHBGDyORAi27tacsX2vk4H9fbxgUgEDdgH+jU8j1TPqchkJ2LUCpCnytvTzv5TuZsDnhcueOnT2GAt19gUqnhAPszu2G2xlHOQqhmO1QeijgemIHrV9h02tczh/rU8K5RdYqshUrkorAbtpI3AZxjngYDxb3eoZ95V924WHF1ihmFotXcA2GAdQQDwMkdGOQx9b3bRlrSohAhXr4h+rRXVEUrYpCr4rYGSOTx6gMjS9jUjLAu2XFpPjOV8ZDywQNtUlgSwAAJzn1gV03YFFQC1oVAxtxY+QVq8INktnf4YC7uuB1gVfQUL4NPCkF2oUWFWyQ2/bggnh2yPn6YGA9absWmu3xkUhsMow77QrCsELXnaOKa+g+z8zAsfszp8MuxyGUoQb7T5WRkI+Ljy2MPy9oF5uw6S5codx3bs2OQQ/h7gVzgg+BXx/Z+ZyFs93aMsdrjcr1uBdaAyOzuQwDYbzXWEZ6bzjEBb3doZi5V9xJYsLrByfB9m/8ALU/3PmchQ93NOVZCjFWQUuptsIapTYQpBbkfXWfmP3RgJcQEBAQEBAQEBAQECO1Xa6KxqrDW2jrVXg7f+I5IWvg58xBI6AwLP6usv51Vg2/w1LMK/Tiyzh7fX91SDgqesCUppVFCIqqqjCqoAUAegA4Age4FjWaNLkKWqGU4OD1DDkMpHKsDyCOQYEb4tul4s3XU+loXN1Y/3iD+sUfvKN3TIPLwJWi9bFV0ZWVgGV1IZSp6EEcEQLkBAQEBAQEBAQEBAQECC7194voVRNdNuovYfU6WlGd2b3baDsQerH/qeIFdJTfqkV9QzUIwBOmr3JZ91t3DD08qbcYxuYQJbSaVKkFdSKijoqqAB+AgXoCAgICBE6jsxq2a3SEI7HdZS2RRaeuSBk1uf31HryHwMBidg97qNXqNRpFJTUUYNlLEZ2kDLKRwwBODj5e8DYYCAgICAgICAgWNfq1oqtusOErRrXPsigsT+QMDCs7bRSilX3WB2rQbCXVFViUO7D8OMAEnrxwcBVO3KzatRWwFrX06MVG021obCOCSPKrHJAHGOpAIScBAQEBAQEBA8hhkjIyOSM88/L8IFjUdn1WPXY9aM9ZzVYVG9DjB2v1GQSDjqCRAp2hrRSqsVZtzpUAuM7rGCgnJHGSIEa3eaoP4W1xbvenwm2BvFREs2Bi21nZLEZQDyCemDgL1XbyNcKNlgY2WUA+UjfWm8kgMSqkA4JGM4HBIyEtAQEBAQEC3ehZWAO0kEBsA4Pvg8GBAWd0qjTbR5RXY7Wmta8JXYwQB6F3ZpcFC4Kn4nZvWBfq7uqL0v3+ZbXvBVArtvrNZrd85avkNjjzIp9IE5Ajn7FqJJJuySScaq8DJ54AfA/CBT9R1e9/+b1H8yA/UdXvf/m9R/MgP1HV73/5vUfzID9R1e9/+b1H8yA/UdXvf/m9R/MgP1HV73/5vUfzIEV2j3E0uovrvt+kFq1K141dy4yck7w2/0H2scdIGyU1BFCjOAMDLFjj5sxJP4wLHaOiFyqpZl2uloK4zurYMAcg8ZAgR+o7t12V3VuzMLyzajcEbe7KihiCuAyLUiqRjGPU8wPadgILUtL2Epc+pUeUed6zWQWAyV2seM9cZziBLwEBAQEBAQOfd6n7VXVLXptXVVThn8V6FsZgXHl2bPiQNjqNwK4yc4lE7N27NSwIviuWbAHIUHgdW2gDcepxx6DpkwmGXAQEBAQEBAQEBAQND7RHaX001jXCugBNippansu3O/VmXFbYAX1+HdgDOJRLd9OrBfOcnqcdB8h7/AH/9ukhK7AQEBAQEC1qtQtaPY5wqgsx+QGYGgdr6+012at0JG0tSoUsQVJC4+YbofvPRpoxr3rMRWFnK4NcW3DafBsHcjt19VpanuXbYQcjBA4ZlyASTg7D+RHtnbSZmusozeDXBx7YdZ1iGyTJXICAgICAgICAgYvaetFFT2t0UcD3YnAX8SQPxgc97c1WoWptSiPZawV6dlRfBZuOgOOByP3SFM0YtsSLRwxsuZLBwsW8VxJ038ejdO7XaTX0Um5SlprRnQgghmQNjB59ePuI6qZuidY1V8ata4lq0nWInZMSWsgICAgIEB32cjScdDZUrn2U2L/8Ae384HM+1NBYLrPD1dVa58qfSHUgYHVQODLnleDXC4dPS+DmYuTzFsSbVnaeW6X7gtuvcnXU2sAAqrqWsIQ7t2AeM7vCI/wDTKFZ16rOXymYwNZxuXR1NTkAzNaVgICAgICAgICBA98NM1tNSK9aDxRv8R9uRsfAU+rbtpx7AwS0fXfo8se61xqdKoax3AywIBYkDp6Zly+cicLgrG/i5NuzrzabRMbtg7o9gNoiQ11Ls7Eko/OBs28H2+s/vylEaLmVwLYNeG067t2ElaICAgICBjdo6Nb6rKX+FwVPuPYj5g4I+YgcP7/WUaGxaNWurNloZrHpeoLtBADItiHIYH34OR6TDuImeJspjzTRNfor7A0zka7SPq9p31bL0rUhhgbh4ZIbAJ5z1x7xWkVbcfOWx68Mw68BM1ZWAgICAgICAgIEd292b9JoasEBuHrY9BYpypPy9D8iYHDO9j0VWtp9RqWotceJZnStYEDOwKEo+d3l64wQfXM09xOs21WMPMVpMaw3D9EnYC1b7qr1upsANdi1tXz9vKvzwAo+9z7TOleFOZzMY8xMRpo6pM1YgICAgICBqvfmjS2Io1FVNjJmwGytH2V/aJDe4BAHuM8bSRE2isbprSbzpWN2R3Gvos0lTaZNlZBCJgDaisVxheBznP354yJFbRaNYbMfAtgYk4ducNimTUQEBAQEBAQEBAQNE/SJ3W0eqZbtRQzWKhDWJ4u4Vc+lZG5gfhBz1PGOQmdI3IrNpiI5/39Gz93NPXXpqRSmxNihE2ldqYyq7SMjg+vOSc4OYjdM1ms8MpSEEBAQEBAQLNmlRs7q0OfiyoOeMc568CRMakTpyVo06IMIiqPQKoA/ISUzMzOsrsIICAgICAgICAgIFMQGIFYCAgICAgICAgIDMBAQEBAQEBAQEBAQEBAQEBAQEBAQEDUbtLetmt1NZdTXZYaa/CdvFDaakAYz5kDhzgD4ucjnIZGu1WqC2KviZXIZkp52KKyLK+CGZsuCoyeeMbeQJq77H86NtW4L4Z01g27TcVcWdLFIFJGAcHOSCdqhj1dq6wJXvrcsfDZsaV8YKUNYpxnGC92OPs4yCMMEnRq9QaL2K4sVsVkowVgQuCBs3qOSDlW2nPxgchgJ2nq2LeR0IFf1b6VmyrtR5xap25Gbwy9eAcKBlg9frLVjGamYZZWIqYMFW91NhUrhs1KrgKc5424YEAbX6sM+Q2xfD2bdMzM6tqrayx54IqWpjgHGSdp+GBldha/UWNV49ZXdQrv8AVsgW/am9WDj3ZsEE9CCBjLBPQEBAQEBAQEBAQEBAQEBAQECxqtUK/DyD53FYxj4jnrz04gX4CAgICAgICAgICAgICAgICAgICAgRvbXXTf8AHT/s0CSgICAgICAgICAgICAgICAgICAgICBrHfftkaU6DNbv4urroTaR/XMG2Bs9AfNyM4x0MDZ4CAgICAgICAgICAgICAgICAgIFDAZgY+r0iW+HvXPhuLU+Vi5wf8AqYGRmAzArAQEBAQEBAQEBAQEBAQEBAoYHJ/0h99bl1XgaS5kWrK2MuPNacZH3L0+/M52ZzNovw0nk+y7E7Gwb4He5ius25RPSP5at+2Wu/i7fzH+kr+U4vi7XmXIeyj6/c/bLXfxdv5j/SPKcXxPMuQ9lH1+5+2Wu/i7fzH+keU4vieZch7KPr9z9std/F2/mP8ASPKcXxPMuQ9lH1+7r/cft/6dpEcn6xPq7h/bA+L7iMH8SPSdPAxe8pr1fCdq5GcnmJpHqzvHw/jk2ObnOICAgICAgICAgICAgICBr3fbt76DpHsGPEb6ukf7w+uPYAE/hNOPi93TXq6HZeRnOZmMP8POfh/dnAWYkkkkk8kk5JJ9SfUzivTq1isaRyUhOsEJICBs36P+8H0LVqXOKrcVXew58r/8pP5EyxlsXgv7pcbtzIeVZeeH1q7x+8fr/wB0d5BnYecKwEBAQEBAQEBAQEBAQKEwOEfpC7wfTdWQhzVVmur2Jz5n/Ej8gJx8zi8d9uUPRewsh5Ll9bR6Vt5/aEd2BoarRc15YKnhksLAm1WsCMTlTnAbOB7esww61tEzPRZz+ZxsK1Iwuc8XTXlGsdY+a7d2Mq1JarM31gFq8D6iw/VMOpGQpJz03pMu6jSJjx3+HRrw8/ecScOYiPR26+lHrR79NdvhK9232ElV9VVZfzNaGLMGArrsZd+8ADO1GJX0I+eAvhRFoiPe15TtDEvg3xLxG0V0203mInTSZnbWYiJ683i/sqqptWWFjpWtd1BDhN1djoBuO05O1/T1BicOI1mfdoypnMbFjCisxE2m0W210msfGPD5TC4vd1WttrDPg1o2nDYDG6yoXLW/zAyhx6svHMRgxMzHyYz2naMOtpiOc8WnLSJ4ZmPdPOPdEtcml2YnZ2z9GHeD6VpfBc5towjE9Wq+w3zPGD93znVyuLx00nnDzzt7IeTZjjrHo23j49Y/duktOGQEBAQEBAQEBAQEBA039JneD6LpTUhxbfmtcdVr+23y4OB8z8pVzWLwU0jnLt9hZDynMcVvVrpM++ekOIzkvRNV6vUOquisQr4DqOjYOQD78zKJmNmu2HS1otaN45e79V79YWrlxac2Ab8MCSEOFDAexQEA+wMnit4tXk+Bb0eCNKz4ePPT49V3W6vUIz12WtlvrHG8MCbUVicjgllK5k2m1ZmJn+ywwcHLXit6VjbaNtNOGf26Ldfa1ygKtrgABAM8bVOQv3AnOPcyOO3SWdsnl5trNI15/Pq9WX3qtVxsbBd7Kn35bxV27m9w3w8n5RrbadWNaYFrWw4rGukRO3SddI/6xtTUw2u/+0Hihsg5BdlJOOh3KZFonnLdhXpOtafhnT9dvuke6vbR0OqrvGSo8lqj7VTfEP8AsR8wJng4k4d4sq9o5OM5l7YXXp7p6fZ9Caa4WKroQysAysOhUjII/CdqJiY1h5has1tNbc4XZKCAgICAgICAgICAgcw/TD2Kx8PWrkhQKbRnhQT5WA9BkkH7xKGdw52vD63/ABjOxW1stbrvHx6x8mo6DvCldVVbo7hFRdpI27luss3LknBAtABx9kStTGrWNJdnH7NxMTEtesxGszOvX1axpy5axvv1lip2uvjeIyuR4Io8RSFu3BQPFz+9xjr04z6zHvI4t/DT+W22Rv3PBWY14uLSfV/1+Ef2F4duJtOReG2/GHUNnxLn2E45Qi/B46oDj0E97GjV5uvxbcOnhpPhWNfj6O3xndW7t5CjKqPypQgkbWDaeqnzj+wat6/NvTGSnFjw/umn8pp2diReLWmOevXWNLTbb466T8HjQdtpWlKFbPIGRwrrsOfFxaoIP1g8b148o/CKYkRpzZZjIXve8xMb6aaxOv4dazpPqzw/X55C940yNwtPmZmOUDFvFosU8ADP1GDx9v5c599Xw8Wmey8TTSs15R4+Fonnr+b6KJ29UA4KWndXZV8SjixtSfxx9JH9z58O+r4f3f7k9mY229dpievSKf8An6sHtK99dqx4YdjYVrqRjkjOBjqcDJJ/Ema7a4ltI6ruXpXJZbW+kaazOn95u893+zRpdNTpwxbw0Clj6nqTz6ZJwPadjDpwVirzfN5icxjWxZjTWUjM1cgICAgICAgICAgIGNr9Gt9b1WDKOpRh8iMfnItWLRMSzwsS2FeL0neN4fPHb3ZTaPUW6d+qHytjhkPKsPvGJw8Sk0tNZepZHNVzWBXFr1+k9YR8wWyAgICAgdM/RH3eyW11g6Zr0+ffo7j/AOI/5pfyWF+Of0fHf5Ln+WVpPvt+0fu6mJ0XyCsBAQEBAQEBAQEBAQEDQP0r93/GoGrrX6ykfWY9aM5P90nP3FpTzmFxV446Po/8d7Q7nG7i3q35f7fzy+Tj05b70gICAgZ/YfZT6vUVaevq7YJ/dTqzH7hkzPDpN7RWFTO5uuVwLYtun1npD6I7P0KUVV01jCIoRR8gPU+p+c7laxWIiHl2Li2xcScS/OZ1lkyWsgICAgICAgICAgICAgeLEBBBAIIwQehB9DGhE6bw+f8Avn2CdDq3qAPhn6ylves+mfcHI/D5zi4+H3d9HpvZOejOZeLz60bT8f5QU0umQEBA6/8Aon7v+FQdXYPPcMV+60Z6/wDMRn7gJ1MnhcNeKer4P/I8/wB9jdxSfRrz98/x93QZcfNkBAQEBAQEBAQEBAQEBAx9frForax84GAABlmYnCoo9WJIAHuYGFd2TXqkrOt09LOATtI3hN3VQx68BQT6kTG9K29aNW/AzONga91aa6+Cx+yGi/g6P8MTX3GH+WFjzpnPa2+Z+yGi/g6P8MR3GH+WDzpnPa2+Z+yGi/g6P8MR3GH+WDzpnPa2+ah7oaL+Do/wxJ7jD/LCPOmc9rb5s2jVbLjpmUKNgfTkdGRcK649GUkH7nX2ONqlM67ykIQQEBAQEBAQEBAQEBAQPFtgVSzEBQCzMTgBQMkknoIEV2fWdS66qxSEXP0SthghSMG51PR2BIAPKqccFmACYgICAgIGD2vojcg2ELajC2hyMhbQCBn+yQSrY6qzCBc7M1ovrWwAqeVes/ElinDIceoIIyOD1HBgZUBAQEBAQEBAQEBAQECFf+mWbR//ADVNh/a+9T8Of/DRhz7sMdFYME1AQEBAQEBAh9X/AEa8Xj+quK16j+zbwtd33Hitv/bPAUwJiAgICAgICAgICAgIGq96NRq7dRp9JolwnNmu1DFlVaGBUVo4GTYcsfLyNqnIyDA2XTULWioihVUBFVRgBQMAAegAgXYCAgICAgIFrU0LYj1uoZWBR1IyCpGCCPYgwNe7u94FbVX9mOXN+nQPvdWU2UFsK/mHmIBQMw4JyR1gbNAQEBAQEBAQEBAQAEBAQEBAQEBAQEDEu7Pra6u8qPFrDKlg4bYw8yE+qkgHHuoMDKzArAQEBAQKGBoHZPeGys3PZYSgF/g733rYU1libwcZTwqghZRnKsG9CYGYO91ocqV0rhUSwmq2xi9b/SMWVgKSVA04Y4DcFsFsAsFaO97sCf6OAiWvY24nhLAisArEBSHVs7iMDqAcgA73F6381KFarHZSzbyFFwNleAw2q1QBzkDcfNwAwU7F70WMKqyPEYOtbMxXxLQ2qvoZ69mE+rWlbGA3eVuvRmDdICAgICAgICAgebMYORkYORjOR7Y9YGg9n9kahE0VL12GrT3V2UAtklXqY4tHoKWZkGc5BU9RAktI+usNAey+sNtNp8GkOlngubK+UZdgsFYDc53NyRggK92X1u+pdQbgi1ICr0od2aa9zPcCCLBaLF24OVwcfagbbAQEBAtam9a13OwUZAyT9okAAe5JIAHuYET2P2hRayXKQtuorQ7TYSSqBmVQM7cgMx49CTAp+0IB81LqpvbSLZuUr44JVQ3OQGYAA4PLDOIHjsftmrVtValbBvDsWzeQr07TUzVuueCd9bAjgrg5IIyEh2N2mmqq8VAwG50KuNrAoxXlT0zgMPkwMDPgICAgICAgICBb1F61o9jnCopd29lUZJ/IQIxu3lDJWarw7EDb4W7aGYKrttJ8hLdRnGGzjacBHL3q/olVjAC+ykMvkPheOdG2pxjduCYrfqfTGehIZVvemtPKyWlx4Q2ooOWtdEXaC3A32oPNjrnpzAnEbIBwR8j1geoCAgYfamgF6Bd71lXS1LE27gyMCOGBBBwQcjoT98CP7K7tJprBYt1zeUAo4qwzhdgclawwO0AYBC+UHGeYFxO765y1trAXNqlrOwKLmJIPCgkKTkAk8gE5wIHj9mauCGsD+ANG9gK5spBQ+ddu0thCMgDh2+WAy+z+yUotvsrJAuKu1QCisWKgTeoAzkqqg5J+EdIEhAQEBAQEBAQEDzYgYFWAIIIYEZBB4II9RAjKe7unQ1FayDXnYfFsJwccMxbLgbVwGyBtXGMCB4PdjSkIPCOEUVoPFswFFb1DHm6+Ha6564OPQQPR7t6bIbwjkFWB8Wz4lZHB+L96tW+8Z9TAloCAgICAgICAgICAgICAgICAgICAgICAgIH/2Q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3800" b="1" dirty="0" smtClean="0">
                <a:latin typeface="Arial" pitchFamily="34" charset="0"/>
                <a:cs typeface="Arial" pitchFamily="34" charset="0"/>
              </a:rPr>
              <a:t>Introdução</a:t>
            </a:r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sz="3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63959" y="6453336"/>
            <a:ext cx="9448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Fonte: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Gospodinov</a:t>
            </a:r>
            <a:r>
              <a:rPr lang="pt-BR" dirty="0">
                <a:latin typeface="Arial" pitchFamily="34" charset="0"/>
                <a:cs typeface="Arial" pitchFamily="34" charset="0"/>
              </a:rPr>
              <a:t> et al. (2009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); www.lifelength.com/ptg/importance-of-telomeres.html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www.lifelength.com/img/ilust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" t="10703" r="35186" b="10646"/>
          <a:stretch/>
        </p:blipFill>
        <p:spPr bwMode="auto">
          <a:xfrm>
            <a:off x="345932" y="1916832"/>
            <a:ext cx="343398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4427984" y="256490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RPA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foci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Rad51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foci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ou detecção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BrdU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→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ssDNA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Seta em curva para cima 15"/>
          <p:cNvSpPr/>
          <p:nvPr/>
        </p:nvSpPr>
        <p:spPr>
          <a:xfrm rot="864336">
            <a:off x="4035366" y="3677656"/>
            <a:ext cx="895567" cy="430160"/>
          </a:xfrm>
          <a:prstGeom prst="curved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320480" y="390576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dirty="0">
                <a:latin typeface="Arial" pitchFamily="34" charset="0"/>
                <a:cs typeface="Arial" pitchFamily="34" charset="0"/>
              </a:rPr>
              <a:t>Protocolo de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imunofluorescência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e anticorpo  (não comprimento da ressecção).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6425952" y="3573016"/>
            <a:ext cx="810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↓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77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0" descr="data:image/jpeg;base64,/9j/4AAQSkZJRgABAQAAAQABAAD/2wCEAAkGBxMTERUUExIVFRUXFhgUGBgUGBgYFRkYFxIYGBUVFhcYHCggGBolGxUYITEhJSkrLi4uFyAzODUsNzQtLisBCgoKDg0OGxAQGy0kICY3LSwsNC4sLDQ3LSwsLi8sLDQsLCwtNyw0LSwsLCwsNCw1LCwsLCw0LCwsLC0sLCwsLP/AABEIALsBDQMBIgACEQEDEQH/xAAbAAEAAgMBAQAAAAAAAAAAAAAABQcDBAYCAf/EAEgQAAIBAgMFBAUJBAkCBwAAAAECAAMRBBIhBQYTMUEiUWFxBzKBkbIUIzM0UnJzsbMkQqHBFRZDU2KS0dLwY8M1RIKDoqO0/8QAGQEBAAMBAQAAAAAAAAAAAAAAAAIDBAEF/8QAKxEBAQACAQMDAQgDAQAAAAAAAAECEQMSITEEQXEyIlFhcoGRocETFOEF/9oADAMBAAIRAxEAPwC8YiICIiAiIgIiICIiAiIgIiICIiAiIgIiICJyhxeMucpql87ZleiOAgDtlCMArOGW2oZuQuVPZPyrt3G3cJhDpcjMlT92lXYrcGzZmpUgGHLjC4uLEOsichS3mxD1CtOkrhagViq1DlOdwaTFb62UHieqOom1gtqYs0atR6ZD8SmFThVPm1ZKfF7I7VbIzP2l0bLpYQOlicsm08eB9AHuzMAVZSFC1mCE3tcmnTUMbW4gJzdfFXbOO1KYcMACbmlVQvanXfRGOZNaNNLG5vWDcrAh1kTmKm2sWGAGGLDiBTZKgNi7KVBPZOUBWNW+UhrAEieKe18cy3FBRbq1KqM10U6IWBWzFk19bJcWBEDqonN0Np4upTxV6HCZFbhdlySc1QKNVIc5VRrqD69iDbWT3fq1moKa4s+Z+ehyCqwpFhlWzGmEJGUak6DlAkYiICIiAiIgIiICIiAiIgIiICIiAiIgIiICIiAiIgIiIHwCeatQKpZjYKCST0AFyZ7mjt36rX/BqfpmBydfevFVKZrUEpJSBsoqqzOw7zlYBfLXzklunvQ2IY06yKtS2YFL5GtzFjqp15XPWcrhWcbO5f8ALzJ6O2Y4ntdAfhMMuOeXXO6zoiIaiIiAiIgIiICIiAiR7bbw4qtSNUCorKrKb9ktSaqtzawBSm5zcuyRe+k9ttjDixOIogEAi9RNQxIUjXUEg28jA3Ymi+2KAy/PIc2TKFYMSHqCmjALclS7AX5azegIiICIiAiIgIiICIiAiIgIiICIiAmjtz6tX/Bqfpmb00du/Va/4NT9MwVwFKqv9H+sPeI9Hjg4nQg6Hl90zRXCuNnWt/Ed8y+jOky4rUWup7vsmGLCTrxWtERDaREQEREBERAw4vErTQu5sosNASbswVQAASSSQABqSZFU96cOWZTxFKsFAalVBbMlNrqMt7DjJmv6v71pLYnDrUUq4up6eRuCD0IIBBHIia1PY9BSpFJQVvbTlcID7xTT/KIHL7UbZ1V+I7VsxZ37FOvmGfCLSKsop3CmmUYBhqbERWobOYZGq1GL1GS+VrvUrLi6bEEU7EE1sRqvZBA5cju47F7Pw5NPh5mWxZaas5XsgDOeQ7IUAE3AAtpafdjVNnYklaSrmvmKMGRtCx0B5rd2JAuLuSdTDnVN6R7nZ/ESpxa5JqcZVWnVZSxxCVQwtSJys9dACDZswtc3nQ0d5MO4qGm5qGnTNVgisWKhc3YuO0eQsOpAmelsTDrbLSUWII8LMjKB3AGlTsOQyC094bZNGmCEpqAVyED1ctrWA5AHrbn1h182PtNMRT4icszJzVtUYqbMhKkacwZvTDhcMtNcqCwuT1OpNySTqSSSST3zNAREQERECNxm2Fpuy8Ko4RczsgXKl1ZgGuwJNl6A2uL2ExrvHhiB2zcrmtkqZh2ioBULcG6NpzsjHkCZnxmx6NV87oSbAHtOFYC+XMgIViMxIJBIOotIna7bPoswqnK7BSRTNU1AFL5W+aOZPpKguLXDEaiC3Tf/AKyYXMV4wvr0bKbBzo1rH6N7WOuRrXsZ6G8OHNwKlyACQFctcvky5Qt8+bTJ61+kjdl09nYkFaOVrC+UF0YD53UKbEWOIqajln8Bbf8A6tYa4PDNwCARUqBheoKjMGzXDlxcv6x6kwS7ff6y4X++W1s2azcPLkz5uJbLbLY3v1HeJmwW26FVwlOoGbKWtZgQAxXtXHZN1YWNjoZjO72GyZOCuTLky65ctgMtr2tYAWnrC7DoU3V1Q5lBClndrZiSx7TG5OY6nW2nKBr0d6MMyK2crmXMFZWzAWQ6gA/3iAHkSwAJJEYnerCoATVFiEbuGV6lNM12sNGqpccxmGnKe03awoXLwrjLl1eoSFvTICktdQDRpkWtly6W1ng7qYO5JohrqFOZnYEA0zqC1j9DTuTqcuvWBMq1xfv79D7jyn2eaaBQAL2AAFySdO8nUnxM9QE0tt/Vq34VT4DN2Y69RVVmawUAlr8rAXN/ZAruop+Qe6YdwAfla/db4ZF7UwpqK1XDo9Ojc2VyWPmALZR4Xbzk/wCjOtRDMppsKxX6RjcMBqVUWGTvtre3PSd0x4Y/biw4nmrUCgsxAUAkkmwAAuSSeQmDCbQpVfo6iPz9VgeVr8vMe8TjY2YiICJ4pVQwBUgg8iNRPcBERAREQKw2DVHCxLG5Yu5JPMkkkmaW61cNi6VtCHXXwJsR7QSPbJLYVMcCvoPWf8zI3dRAMXT0/fX4xHZh7dUW5ERDcROT2jvRWo4l0NEGktUorgNqq7P+UOGPJTnKWbkVz6XW591N7XyF1w2YAsNKmhyJXdmQ5O0hXDnK2mbiJygdTE5Wtva3EWkKQDmpTptdi1r4tKNSwyi65SxV+8C45zqoCIiAlabIqBnxjtqxq1Lk87B2AHkAAPYJZcrjYtMWxWn9pV+NoU83sh93a4OLpZdGFVdR3FwrD2qSPbLflP7t0wMXTsP7RPjEuCEfT/SREQ0EREBERATS239WrfhVPgM3Zo7d+rV/wan6ZgrjqFhgjrPO4w+eHt+BpDjFv/RxObXyHf5Tb9GVdmqm5vr4fYadZMN9UWDtukjYastRiiGm4ZhqVBUgkCxuR3WN+4zk8XUw9SozV61TioQFb5MwK8Q4cBaK5GbMSyKUa7Xc3GWwHWbbdVw1ZmUOopuSpNgQFOhPQePScxSfK12wYNPjsA+Y5iaVR71NXYs18LRa7WuT11M41oupgcEtPs1yzsrLStRq27QdexZHYUnbGoLi4a6gZowmBwgUO+JAJuQKdKqaR4ld6q0qYsBVojiZWQDzK8pu4TaOGUoDhbMQjLqQEBamyXzE5KamghNjZAg0tMFLG4VqSK2DyqVpK4LkIqvh2Yga9hCQAToHFybwOh2ftjC4ektEVCclkstGp9oqCqqh+bLAqGHZ0sCZvYHeDD1n4dOqGfJxMtmDZcqNyIGoFWnccxnF7Tm6e0KCnOcIVDNoSSeyKTVh17CioNALr2iQNTOg2HhKBprWp0uHxKa6XOgKKLWvYNZVBI1OQdwgeMLvErsi8GqueoaWvDIDqpZl7NQ5rWIOXNlKkG1jJqRmE2DQpFCiMvDXInzlQhU07ABa2XQdnloJJwERECp9jV24GJ7R0Z7e8yO3KrscZTBN+2vxCdDslB8mraDm35mRG69vldHQfSL8Qhh6p1Rae1a1RKRakuZ7qNQWspdQ75QQWyqWbKDc5bDnIOhi9oZvUQh2uM1MrkC0qZKm1U+sxcDXs9c06iIbnK/0htErdaVMWB1ak4zfNk+pxgUs4Kak30IsDPp2pj831dcvFUHsNfIXqBlU57Mcq0m4hsvzhB1FpLbZxFVMppqMmpqNzZVFtQOvXoeXKcvtfexhUVcNWzliqgMg1ZjYAdkcyRJY4XLwjcpPKQo7Q2iwX5qmnLNmpObEmiGUDii4QvV7XJuHpYanZwGPxbrW41HhgUyU4Sk1Q1jYLn7FRjoQOQOhkpsapWakDXULU1uF7r6E2JsbeP8ApN6RSctsevijWpCo1bLlZnz01CatVyUQQgbOoKXc2ByLYHMxHUxEBKt2ViG/bNeVSrbQfbaWlK62ZSXLiuyNalXp/jaFPNfDmN1MSxxlIE/2idB9sS7JTe7yKMVRsoHzqch/1BLkhz093iw4rFJTALsFBNhfqe4DmTp/CauL21QpW4jlb66o/wDtmpvViKaJT4lPPmqBVJbIFbKxzFh4A6dZx286P2Q2MWrYC/0Q8x2eUsww6k8s9LEwWNp1VzU3Dre1x0Pce46j3zYkBuZWpNQJpUxTAcggMXBOVe1mOp0IHsk/IWauk5dwiInHSaO3B+zV/wAGp+mZvTS239WrfhVP0zBVZthHGzrW18x3zZ9GVIrWNxz/ANjTJWxC/wBH3zDp+c+ejusDiAAb6H4Whiwt68Vi7RDmk4QBnymwaxBNuRB0Pt0kDl2iL5MmpJAqBeyFw/YXst+9VAvYmwJt3zpp8Y6G2phtc4W2la4FPrZXC6/PKEzlW0PDLE5dMy6dx8VH2gTY0lKZb6ilnBFbs9nPlL5LHmFFtLnQecTvC1OmeM60a9rinl0sSQDre4uCLg20mPdbbuKxDglEahdgagBWxA0tdu1rYWA6yfRdbR65vTO7bSAJtSJv6q2Fhx2Bylm1PCCkZurG/cJXYzVir8Ya5xboPoqee19cvF4gHgBzFpIxIJEREBERArDbtZ8G1SihpVFYk2W5qIG1AqC+h19uhmPcHCcauHZ6a8M5+HrxSRyIHLLe1zr3dZv7EwqtTrswuWZiSbkkkkkyP3XwijFIQLEVFsbnqwBHtBI9sl7Mk11RakREi1oDezDMVSqrJakSzLUbKjA21zHQMCNL/aOolfbZ3ibEVsop0xc2u7cNPNmY2nYb/YpFfDLUfKhZ2I6FlC2PsDN75we9WKotVzowK2AuLgflLcOTDHtllJfmF9Nz8k6sOPKz8Jbv9otndzBNRw6I7Bm1Jy3yi5vZSeYEk5xO7W3lo4Gg1mqU81QFlIuiU0Z2NmIzBQpFhrbkDOgwO3kq1FRadTtKzhjky5Fy2c2ckBs4sLX53Aldu6dNx7Wav3X2S0SI2nvNg8O/Dr4mnTewbK7WNjex8tD7py9f0vbNp12o1XZQLEVVXiUXUi4Kmndr94Kix7+c4O/la7drPgnqplR1qMzqQ13Ack9pB2hbUXtY259J3exttYfFU+Jh6yVU70N7eBHMe2cXs3CK7Yl37TM73J1OjEDysAB7BOxVy+yL3IwRxGIV7oq02FQgsOIcrXFqfrWvbU2HnLXlT7uYQLi0K3BFRbEHoXAI9oJHtlsRXOHXShN7cYKeHsaa1DUYU1VxdLm7ZmHUAKT525c5Vu8ezTSqIWOe/as3q/dtfUS096NjPiUprTqikUqB7lc9xkZctrj7V7+E53aW4uIrWz4xSQLA8G1vcwncebo7dNvxr+60z005Ju8mOPz1f1jU7uVtAVsKtqS0ihyFUFk0AN1HQEN778+cn5BbpbCfCUmpvWFUl82YLksMqi1rm/Ln4ydkbd94jcem63L+M3/cl/giRu19vYbClRiK6Ui98uc2zZbZreWYe+cttf0r7Pw9VEaoXRwSKtG1RVI5q4BzKdRyBveHHdzR24P2av8AhVP0zNPd7evB40XwuIWpbmBdWHmrAEe6bm3Pq1f8Gp+mYKrepgSNnWuP+GffRpQK4rnzB+EzF8oc7OJJN/Lxnv0ZOxxWvcfhMMeG+qLXnxxcHW2nPu8Z9nis1lJHQE/whsVttPazYSm2HqolSpfVlcsW7mNgSp8G11685n9HdOpVqmsAqU1uCA4Z2JBADIPVHXtdw06yIXHYdsIwNUGo3aN/WJJuSTbmTeYvR7i0XGoBUsTmUi+hGRjY/wDqCn2S68vHcbJlN/MP9T1GN3ePLX5b2+ey4Ymq20KQdqZqKHVRUZSQCEN+1r00Os9rjaRDEVEIUBmIYWUEXBY30BGt5SM8TQG2aBJAqqSrIpANzerk4drcweKnaGna585vwERECtNjY8cCvoeyWHToTNHc3Gh8SosfWU9PtiedlfQYn7z/AJmae4B/a181+MQxyfai54iIbHHb9VgtfCArfMao6f8AT75wu/uIVcQAFsMoOlgPdO339oM1fB2HI1Sf/rnC+kLDN8pBt+6Oomjinjspzys3qrG3GpU6uCplqamzZlzKDZhazC/I+M6KjhUUkqiqSSSVUAktbMTbmTYX8hID0eoVwNMHnc/ynSynP6qtx8EiP6sYPjNXbDUnrMcxqVFFSpe1hlZ7lQBoALADSS8SLr4BK62Vjh+1c+zUqDkOjtLGlU7N/wDOfiVfjaFXLPDHurjg+KUa+up5D+8EtqUpuP8AXE+8vxiXXDnB9L4TIKnvRTNA1sj5QL27N/ztJ1uUqDZVRjsl7sb5R1PcJZhJfKeds8O52HvpSxNUU0p1FJ6tltyv0J7p08pH0ZOfl9PU/vdf8Bl3Ry4zG6hx22dyRW0N3MLXqirXoJWdRlXijOqi9+yjXVTfqBc2HcJKxK03ilTVQAoCgcgBYDyAmttr6vW/CqfAZuTQ299Vr/g1P0zEK4fEDLgCTqPDnMXo7rBsQLA6A87fZMjMR/4T7vzmL0TfXD90/CZpuOPTbpiw4pM5drkmPE+o33T+UyT4RMzarTZ9BThOJlGYDuFo3TtUxKXVQbt6nZP0bdRrOkrbqkI1OjVC025K6klfAMCLjwI9sy7u7qrhmztUNR7EDTKq30JAuSTa4vfrylcy5d6t7PF4vQZ48uN+7zd+f5bGM3ZpVHDlnWwTKqZAqtTDhHF1JJAqNoSVPUGexu7TyOuepd2zFwwVs3DppeygLypLzWw1taTESx7TnsLujRQgipVNmRwCUtmQ0iG0QHXgICL256A6zoYiAiIgV1swD5PW0+1/ORW6J/aU++vxiZdls/yfEetze3PvPKRW5Tt8spXzWzrzv9oQwyfai6oiIbnLb4H57C/+5/25xe/w+eX7olk7c2OMQF7WR0N1a1+fMEdQbDu5Cc1tfcuviKgLVqaqBa4DMfdp+c08XJjJNqOTDK26TO4x/ZF8z+QnQTS2Rs5MPRWklyF6nmSTck+2bsoyu7auxmpIRESLpK82dTXJieyPXqX0H22lhyrtnV3tjNTpUq2/ztCnmm9NLdZQMVTsAO2vT/GJb0pHdKuxxlIEn6RPjEu6HPTzWLy/KVngMGg2aygaZR1PdLNYSuMI2XB1Kb9l0GVlPMEDlL+H3/R3l9v1Qno5w6jGqQNRfv8AsmW2+MUcw/8Ala3vtKs9HdJjjRlFwtyx6KMrAX8zYS2459dZxb6Wk2008fd/rNavtK/qEj3W90lpir4dXtm1A6XNvaOshjljL4Syxys8oyjtCoTYDMfAfmb2HtmbaeY4WtnAB4VTQG+nDPOSCIALAADuHKYdo0S9Gog5sjKPMqQPznMspb2mjHGyd7tXmNwy/wBHEBRbSafovpAYm4HQ/CZu4quBgnR7q6mxVtCD4iYvRhhnNcuFPDUG7fukkWCg9TqT4W8pqy+iqMfqiz5rV8aq9bnuH/NJ7xVZVXtdenU+UhUpl2si27+dlHeT3+Ez8eEve+F3JnZ2nlnfFvUYIDlzG2nO3U38v5SYUWFpH7LwpUszDW+UeQOp9p/ISRnOSzep4d4pdbvkiIlawiIgIiDArHZeNBw9cZeRYc/EyI3OxObF0hb99fiEmdl4ZBRrA6Fi2l+epmhuts7h4qmSpBzr1/xjxk/8eXnV/Z5U9TwXOYzOb+Z9624kK+9GGFQpmYlWZXIpvZCt9X7Oi9lu36unPlJLZ2LFajTqqCBURagDWuA6hgDbS+sg9VsREQEREBERASttnY0WxQsey9QdPttLJld7O2YR8pujgu9Qi4Ot3blp4xrajnuM1tze6+JBxdIWP0qfqCXRKj3c2JUTFU2NKoLVENyptbOPCW5O2ac9NZcbomvisBSqfSUqb/fVW/MTYicaGLD4ZKYyoiovcgCj3CZYiAiIgInirVVeZAmhW2oL2QEny/IDUyWOFy8I5ZzHy3a1JDq6qbfaANvfNLE7SC6IPAd3kB1mMYWrU1c5R46n2AaCb2GwaJyGvedT7+nsk9Y4+e6G8svHZoUcC9Q5qhIH/wAj/tH8fKSlGkFFlFhPcSGWdy8pY4THwRESKZERAREQERECutki9CsSO0pYa8wQT7po7tVScRTuSTnW19eTgn+AJ9k77GbAo1CzWZC3rFGK5vEjlfxtefNlbu4fDnNTTt8szEs1vC+g9lpV08m/Pb5eRP8AzdcuOWp2u/Hfztk/oHD3zcJb3v172Nufq3duzy7R0m9h6KoqogCqoCqByAAsAPCwmSJa9ciIgIiICIiAnl2AFyQB4z1IHfhrYGoR9ql/+ineNyeUOXK4YXKe0tTHHX7S+8T0lUHkQfI3lebaOShTZNCbXPs8ZKbgNc1O+wv79P5zn+Tjt1N7+P8ArzvT+t5uTlmGeMk/DK32/LHZxNZ8SelNz7gPzmM1ax5Uwv3mB/KTmL0rlG7MdSsq8yBNM4Wq3rVAPBR/PSeqey0HPM3mf5C07rGea5vK+I+VdqKNFBY/85Dn/CY89d+S5B46f6n+AkhSpKuiqB5C09x1SeI50W+ajqeyxzdi3loPfz/jN2jRVRZVA8v598yROXK3ylMZPBERIpEREBERAREQEREBERAREQEREBERAREQEREBMWJoLURkcBlYWIPIgzLEDnMXuhTcBTWrBByW6G3gCUJ995K7I2TSw6Zaa2ubkk3Zj4n+XKb0SMxk8K8eHDG7xnciIklhERAREQEREBERATVxCG5ILai2moHKbUQI4IQRfiEEA9TbW9tfKfagNyRxBcclHIm/jJCIEf2hfWodLchp4jXnPIUhedQefO3vklEDSwgbMLl+XJgLdP46zdiIH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2" descr="data:image/jpeg;base64,/9j/4AAQSkZJRgABAQAAAQABAAD/2wCEAAkGBxMTERUUExIVFRUXFhgUGBgUGBgYFRkYFxIYGBUVFhcYHCggGBolGxUYITEhJSkrLi4uFyAzODUsNzQtLisBCgoKDg0OGxAQGy0kICY3LSwsNC4sLDQ3LSwsLi8sLDQsLCwtNyw0LSwsLCwsNCw1LCwsLCw0LCwsLC0sLCwsLP/AABEIALsBDQMBIgACEQEDEQH/xAAbAAEAAgMBAQAAAAAAAAAAAAAABQcDBAYCAf/EAEgQAAIBAgMFBAUJBAkCBwAAAAECAAMRBBIhBQYTMUEiUWFxBzKBkbIUIzM0UnJzsbMkQqHBFRZDU2KS0dLwY8M1RIKDoqO0/8QAGQEBAAMBAQAAAAAAAAAAAAAAAAIDBAEF/8QAKxEBAQACAQMDAQgDAQAAAAAAAAECEQMSITEEQXEyIlFhcoGRocETFOEF/9oADAMBAAIRAxEAPwC8YiICIiAiIgIiICIiAiIgIiICIiAiIgIiICJyhxeMucpql87ZleiOAgDtlCMArOGW2oZuQuVPZPyrt3G3cJhDpcjMlT92lXYrcGzZmpUgGHLjC4uLEOsichS3mxD1CtOkrhagViq1DlOdwaTFb62UHieqOom1gtqYs0atR6ZD8SmFThVPm1ZKfF7I7VbIzP2l0bLpYQOlicsm08eB9AHuzMAVZSFC1mCE3tcmnTUMbW4gJzdfFXbOO1KYcMACbmlVQvanXfRGOZNaNNLG5vWDcrAh1kTmKm2sWGAGGLDiBTZKgNi7KVBPZOUBWNW+UhrAEieKe18cy3FBRbq1KqM10U6IWBWzFk19bJcWBEDqonN0Np4upTxV6HCZFbhdlySc1QKNVIc5VRrqD69iDbWT3fq1moKa4s+Z+ehyCqwpFhlWzGmEJGUak6DlAkYiICIiAiIgIiICIiAiIgIiICIiAiIgIiICIiAiIgIiIHwCeatQKpZjYKCST0AFyZ7mjt36rX/BqfpmBydfevFVKZrUEpJSBsoqqzOw7zlYBfLXzklunvQ2IY06yKtS2YFL5GtzFjqp15XPWcrhWcbO5f8ALzJ6O2Y4ntdAfhMMuOeXXO6zoiIaiIiAiIgIiICIiAiR7bbw4qtSNUCorKrKb9ktSaqtzawBSm5zcuyRe+k9ttjDixOIogEAi9RNQxIUjXUEg28jA3Ymi+2KAy/PIc2TKFYMSHqCmjALclS7AX5azegIiICIiAiIgIiICIiAiIgIiICIiAmjtz6tX/Bqfpmb00du/Va/4NT9MwVwFKqv9H+sPeI9Hjg4nQg6Hl90zRXCuNnWt/Ed8y+jOky4rUWup7vsmGLCTrxWtERDaREQEREBERAw4vErTQu5sosNASbswVQAASSSQABqSZFU96cOWZTxFKsFAalVBbMlNrqMt7DjJmv6v71pLYnDrUUq4up6eRuCD0IIBBHIia1PY9BSpFJQVvbTlcID7xTT/KIHL7UbZ1V+I7VsxZ37FOvmGfCLSKsop3CmmUYBhqbERWobOYZGq1GL1GS+VrvUrLi6bEEU7EE1sRqvZBA5cju47F7Pw5NPh5mWxZaas5XsgDOeQ7IUAE3AAtpafdjVNnYklaSrmvmKMGRtCx0B5rd2JAuLuSdTDnVN6R7nZ/ESpxa5JqcZVWnVZSxxCVQwtSJys9dACDZswtc3nQ0d5MO4qGm5qGnTNVgisWKhc3YuO0eQsOpAmelsTDrbLSUWII8LMjKB3AGlTsOQyC094bZNGmCEpqAVyED1ctrWA5AHrbn1h182PtNMRT4icszJzVtUYqbMhKkacwZvTDhcMtNcqCwuT1OpNySTqSSSST3zNAREQERECNxm2Fpuy8Ko4RczsgXKl1ZgGuwJNl6A2uL2ExrvHhiB2zcrmtkqZh2ioBULcG6NpzsjHkCZnxmx6NV87oSbAHtOFYC+XMgIViMxIJBIOotIna7bPoswqnK7BSRTNU1AFL5W+aOZPpKguLXDEaiC3Tf/AKyYXMV4wvr0bKbBzo1rH6N7WOuRrXsZ6G8OHNwKlyACQFctcvky5Qt8+bTJ61+kjdl09nYkFaOVrC+UF0YD53UKbEWOIqajln8Bbf8A6tYa4PDNwCARUqBheoKjMGzXDlxcv6x6kwS7ff6y4X++W1s2azcPLkz5uJbLbLY3v1HeJmwW26FVwlOoGbKWtZgQAxXtXHZN1YWNjoZjO72GyZOCuTLky65ctgMtr2tYAWnrC7DoU3V1Q5lBClndrZiSx7TG5OY6nW2nKBr0d6MMyK2crmXMFZWzAWQ6gA/3iAHkSwAJJEYnerCoATVFiEbuGV6lNM12sNGqpccxmGnKe03awoXLwrjLl1eoSFvTICktdQDRpkWtly6W1ng7qYO5JohrqFOZnYEA0zqC1j9DTuTqcuvWBMq1xfv79D7jyn2eaaBQAL2AAFySdO8nUnxM9QE0tt/Vq34VT4DN2Y69RVVmawUAlr8rAXN/ZAruop+Qe6YdwAfla/db4ZF7UwpqK1XDo9Ojc2VyWPmALZR4Xbzk/wCjOtRDMppsKxX6RjcMBqVUWGTvtre3PSd0x4Y/biw4nmrUCgsxAUAkkmwAAuSSeQmDCbQpVfo6iPz9VgeVr8vMe8TjY2YiICJ4pVQwBUgg8iNRPcBERAREQKw2DVHCxLG5Yu5JPMkkkmaW61cNi6VtCHXXwJsR7QSPbJLYVMcCvoPWf8zI3dRAMXT0/fX4xHZh7dUW5ERDcROT2jvRWo4l0NEGktUorgNqq7P+UOGPJTnKWbkVz6XW591N7XyF1w2YAsNKmhyJXdmQ5O0hXDnK2mbiJygdTE5Wtva3EWkKQDmpTptdi1r4tKNSwyi65SxV+8C45zqoCIiAlabIqBnxjtqxq1Lk87B2AHkAAPYJZcrjYtMWxWn9pV+NoU83sh93a4OLpZdGFVdR3FwrD2qSPbLflP7t0wMXTsP7RPjEuCEfT/SREQ0EREBERATS239WrfhVPgM3Zo7d+rV/wan6ZgrjqFhgjrPO4w+eHt+BpDjFv/RxObXyHf5Tb9GVdmqm5vr4fYadZMN9UWDtukjYastRiiGm4ZhqVBUgkCxuR3WN+4zk8XUw9SozV61TioQFb5MwK8Q4cBaK5GbMSyKUa7Xc3GWwHWbbdVw1ZmUOopuSpNgQFOhPQePScxSfK12wYNPjsA+Y5iaVR71NXYs18LRa7WuT11M41oupgcEtPs1yzsrLStRq27QdexZHYUnbGoLi4a6gZowmBwgUO+JAJuQKdKqaR4ld6q0qYsBVojiZWQDzK8pu4TaOGUoDhbMQjLqQEBamyXzE5KamghNjZAg0tMFLG4VqSK2DyqVpK4LkIqvh2Yga9hCQAToHFybwOh2ftjC4ektEVCclkstGp9oqCqqh+bLAqGHZ0sCZvYHeDD1n4dOqGfJxMtmDZcqNyIGoFWnccxnF7Tm6e0KCnOcIVDNoSSeyKTVh17CioNALr2iQNTOg2HhKBprWp0uHxKa6XOgKKLWvYNZVBI1OQdwgeMLvErsi8GqueoaWvDIDqpZl7NQ5rWIOXNlKkG1jJqRmE2DQpFCiMvDXInzlQhU07ABa2XQdnloJJwERECp9jV24GJ7R0Z7e8yO3KrscZTBN+2vxCdDslB8mraDm35mRG69vldHQfSL8Qhh6p1Rae1a1RKRakuZ7qNQWspdQ75QQWyqWbKDc5bDnIOhi9oZvUQh2uM1MrkC0qZKm1U+sxcDXs9c06iIbnK/0htErdaVMWB1ak4zfNk+pxgUs4Kak30IsDPp2pj831dcvFUHsNfIXqBlU57Mcq0m4hsvzhB1FpLbZxFVMppqMmpqNzZVFtQOvXoeXKcvtfexhUVcNWzliqgMg1ZjYAdkcyRJY4XLwjcpPKQo7Q2iwX5qmnLNmpObEmiGUDii4QvV7XJuHpYanZwGPxbrW41HhgUyU4Sk1Q1jYLn7FRjoQOQOhkpsapWakDXULU1uF7r6E2JsbeP8ApN6RSctsevijWpCo1bLlZnz01CatVyUQQgbOoKXc2ByLYHMxHUxEBKt2ViG/bNeVSrbQfbaWlK62ZSXLiuyNalXp/jaFPNfDmN1MSxxlIE/2idB9sS7JTe7yKMVRsoHzqch/1BLkhz093iw4rFJTALsFBNhfqe4DmTp/CauL21QpW4jlb66o/wDtmpvViKaJT4lPPmqBVJbIFbKxzFh4A6dZx286P2Q2MWrYC/0Q8x2eUsww6k8s9LEwWNp1VzU3Dre1x0Pce46j3zYkBuZWpNQJpUxTAcggMXBOVe1mOp0IHsk/IWauk5dwiInHSaO3B+zV/wAGp+mZvTS239WrfhVP0zBVZthHGzrW18x3zZ9GVIrWNxz/ANjTJWxC/wBH3zDp+c+ejusDiAAb6H4Whiwt68Vi7RDmk4QBnymwaxBNuRB0Pt0kDl2iL5MmpJAqBeyFw/YXst+9VAvYmwJt3zpp8Y6G2phtc4W2la4FPrZXC6/PKEzlW0PDLE5dMy6dx8VH2gTY0lKZb6ilnBFbs9nPlL5LHmFFtLnQecTvC1OmeM60a9rinl0sSQDre4uCLg20mPdbbuKxDglEahdgagBWxA0tdu1rYWA6yfRdbR65vTO7bSAJtSJv6q2Fhx2Bylm1PCCkZurG/cJXYzVir8Ya5xboPoqee19cvF4gHgBzFpIxIJEREBERArDbtZ8G1SihpVFYk2W5qIG1AqC+h19uhmPcHCcauHZ6a8M5+HrxSRyIHLLe1zr3dZv7EwqtTrswuWZiSbkkkkkyP3XwijFIQLEVFsbnqwBHtBI9sl7Mk11RakREi1oDezDMVSqrJakSzLUbKjA21zHQMCNL/aOolfbZ3ibEVsop0xc2u7cNPNmY2nYb/YpFfDLUfKhZ2I6FlC2PsDN75we9WKotVzowK2AuLgflLcOTDHtllJfmF9Nz8k6sOPKz8Jbv9otndzBNRw6I7Bm1Jy3yi5vZSeYEk5xO7W3lo4Gg1mqU81QFlIuiU0Z2NmIzBQpFhrbkDOgwO3kq1FRadTtKzhjky5Fy2c2ckBs4sLX53Aldu6dNx7Wav3X2S0SI2nvNg8O/Dr4mnTewbK7WNjex8tD7py9f0vbNp12o1XZQLEVVXiUXUi4Kmndr94Kix7+c4O/la7drPgnqplR1qMzqQ13Ack9pB2hbUXtY259J3exttYfFU+Jh6yVU70N7eBHMe2cXs3CK7Yl37TM73J1OjEDysAB7BOxVy+yL3IwRxGIV7oq02FQgsOIcrXFqfrWvbU2HnLXlT7uYQLi0K3BFRbEHoXAI9oJHtlsRXOHXShN7cYKeHsaa1DUYU1VxdLm7ZmHUAKT525c5Vu8ezTSqIWOe/as3q/dtfUS096NjPiUprTqikUqB7lc9xkZctrj7V7+E53aW4uIrWz4xSQLA8G1vcwncebo7dNvxr+60z005Ju8mOPz1f1jU7uVtAVsKtqS0ihyFUFk0AN1HQEN778+cn5BbpbCfCUmpvWFUl82YLksMqi1rm/Ln4ydkbd94jcem63L+M3/cl/giRu19vYbClRiK6Ui98uc2zZbZreWYe+cttf0r7Pw9VEaoXRwSKtG1RVI5q4BzKdRyBveHHdzR24P2av8AhVP0zNPd7evB40XwuIWpbmBdWHmrAEe6bm3Pq1f8Gp+mYKrepgSNnWuP+GffRpQK4rnzB+EzF8oc7OJJN/Lxnv0ZOxxWvcfhMMeG+qLXnxxcHW2nPu8Z9nis1lJHQE/whsVttPazYSm2HqolSpfVlcsW7mNgSp8G11685n9HdOpVqmsAqU1uCA4Z2JBADIPVHXtdw06yIXHYdsIwNUGo3aN/WJJuSTbmTeYvR7i0XGoBUsTmUi+hGRjY/wDqCn2S68vHcbJlN/MP9T1GN3ePLX5b2+ey4Ymq20KQdqZqKHVRUZSQCEN+1r00Os9rjaRDEVEIUBmIYWUEXBY30BGt5SM8TQG2aBJAqqSrIpANzerk4drcweKnaGna585vwERECtNjY8cCvoeyWHToTNHc3Gh8SosfWU9PtiedlfQYn7z/AJmae4B/a181+MQxyfai54iIbHHb9VgtfCArfMao6f8AT75wu/uIVcQAFsMoOlgPdO339oM1fB2HI1Sf/rnC+kLDN8pBt+6Oomjinjspzys3qrG3GpU6uCplqamzZlzKDZhazC/I+M6KjhUUkqiqSSSVUAktbMTbmTYX8hID0eoVwNMHnc/ynSynP6qtx8EiP6sYPjNXbDUnrMcxqVFFSpe1hlZ7lQBoALADSS8SLr4BK62Vjh+1c+zUqDkOjtLGlU7N/wDOfiVfjaFXLPDHurjg+KUa+up5D+8EtqUpuP8AXE+8vxiXXDnB9L4TIKnvRTNA1sj5QL27N/ztJ1uUqDZVRjsl7sb5R1PcJZhJfKeds8O52HvpSxNUU0p1FJ6tltyv0J7p08pH0ZOfl9PU/vdf8Bl3Ry4zG6hx22dyRW0N3MLXqirXoJWdRlXijOqi9+yjXVTfqBc2HcJKxK03ilTVQAoCgcgBYDyAmttr6vW/CqfAZuTQ299Vr/g1P0zEK4fEDLgCTqPDnMXo7rBsQLA6A87fZMjMR/4T7vzmL0TfXD90/CZpuOPTbpiw4pM5drkmPE+o33T+UyT4RMzarTZ9BThOJlGYDuFo3TtUxKXVQbt6nZP0bdRrOkrbqkI1OjVC025K6klfAMCLjwI9sy7u7qrhmztUNR7EDTKq30JAuSTa4vfrylcy5d6t7PF4vQZ48uN+7zd+f5bGM3ZpVHDlnWwTKqZAqtTDhHF1JJAqNoSVPUGexu7TyOuepd2zFwwVs3DppeygLypLzWw1taTESx7TnsLujRQgipVNmRwCUtmQ0iG0QHXgICL256A6zoYiAiIgV1swD5PW0+1/ORW6J/aU++vxiZdls/yfEetze3PvPKRW5Tt8spXzWzrzv9oQwyfai6oiIbnLb4H57C/+5/25xe/w+eX7olk7c2OMQF7WR0N1a1+fMEdQbDu5Cc1tfcuviKgLVqaqBa4DMfdp+c08XJjJNqOTDK26TO4x/ZF8z+QnQTS2Rs5MPRWklyF6nmSTck+2bsoyu7auxmpIRESLpK82dTXJieyPXqX0H22lhyrtnV3tjNTpUq2/ztCnmm9NLdZQMVTsAO2vT/GJb0pHdKuxxlIEn6RPjEu6HPTzWLy/KVngMGg2aygaZR1PdLNYSuMI2XB1Kb9l0GVlPMEDlL+H3/R3l9v1Qno5w6jGqQNRfv8AsmW2+MUcw/8Ala3vtKs9HdJjjRlFwtyx6KMrAX8zYS2459dZxb6Wk2008fd/rNavtK/qEj3W90lpir4dXtm1A6XNvaOshjljL4Syxys8oyjtCoTYDMfAfmb2HtmbaeY4WtnAB4VTQG+nDPOSCIALAADuHKYdo0S9Gog5sjKPMqQPznMspb2mjHGyd7tXmNwy/wBHEBRbSafovpAYm4HQ/CZu4quBgnR7q6mxVtCD4iYvRhhnNcuFPDUG7fukkWCg9TqT4W8pqy+iqMfqiz5rV8aq9bnuH/NJ7xVZVXtdenU+UhUpl2si27+dlHeT3+Ez8eEve+F3JnZ2nlnfFvUYIDlzG2nO3U38v5SYUWFpH7LwpUszDW+UeQOp9p/ISRnOSzep4d4pdbvkiIlawiIgIiDArHZeNBw9cZeRYc/EyI3OxObF0hb99fiEmdl4ZBRrA6Fi2l+epmhuts7h4qmSpBzr1/xjxk/8eXnV/Z5U9TwXOYzOb+Z9624kK+9GGFQpmYlWZXIpvZCt9X7Oi9lu36unPlJLZ2LFajTqqCBURagDWuA6hgDbS+sg9VsREQEREBERASttnY0WxQsey9QdPttLJld7O2YR8pujgu9Qi4Ot3blp4xrajnuM1tze6+JBxdIWP0qfqCXRKj3c2JUTFU2NKoLVENyptbOPCW5O2ac9NZcbomvisBSqfSUqb/fVW/MTYicaGLD4ZKYyoiovcgCj3CZYiAiIgInirVVeZAmhW2oL2QEny/IDUyWOFy8I5ZzHy3a1JDq6qbfaANvfNLE7SC6IPAd3kB1mMYWrU1c5R46n2AaCb2GwaJyGvedT7+nsk9Y4+e6G8svHZoUcC9Q5qhIH/wAj/tH8fKSlGkFFlFhPcSGWdy8pY4THwRESKZERAREQERECutki9CsSO0pYa8wQT7po7tVScRTuSTnW19eTgn+AJ9k77GbAo1CzWZC3rFGK5vEjlfxtefNlbu4fDnNTTt8szEs1vC+g9lpV08m/Pb5eRP8AzdcuOWp2u/Hfztk/oHD3zcJb3v172Nufq3duzy7R0m9h6KoqogCqoCqByAAsAPCwmSJa9ciIgIiICIiAnl2AFyQB4z1IHfhrYGoR9ql/+ineNyeUOXK4YXKe0tTHHX7S+8T0lUHkQfI3lebaOShTZNCbXPs8ZKbgNc1O+wv79P5zn+Tjt1N7+P8ArzvT+t5uTlmGeMk/DK32/LHZxNZ8SelNz7gPzmM1ax5Uwv3mB/KTmL0rlG7MdSsq8yBNM4Wq3rVAPBR/PSeqey0HPM3mf5C07rGea5vK+I+VdqKNFBY/85Dn/CY89d+S5B46f6n+AkhSpKuiqB5C09x1SeI50W+ajqeyxzdi3loPfz/jN2jRVRZVA8v598yROXK3ylMZPBERIpEREBERAREQEREBERAREQEREBERAREQEREBMWJoLURkcBlYWIPIgzLEDnMXuhTcBTWrBByW6G3gCUJ995K7I2TSw6Zaa2ubkk3Zj4n+XKb0SMxk8K8eHDG7xnciIklhERAREQEREBERATVxCG5ILai2moHKbUQI4IQRfiEEA9TbW9tfKfagNyRxBcclHIm/jJCIEf2hfWodLchp4jXnPIUhedQefO3vklEDSwgbMLl+XJgLdP46zdiIH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4" descr="data:image/jpeg;base64,/9j/4AAQSkZJRgABAQAAAQABAAD/2wCEAAkGBxQQEBAQEBERFRQVFhcQEBAUEBYVFBcQFxUXGBkWFhMYHSkgGBsmHBMWIjEjJSkrMjouFyEzRDMsQygvLisBCgoKDg0OGxAQGiwkICUuLDMvLCwuNzc0LC8yNCwsLiw0LCwsLCw0Ly80LCwvLywsLCwtNDctLCwsLCw0MCwsLP/AABEIASgAqgMBEQACEQEDEQH/xAAcAAEAAQUBAQAAAAAAAAAAAAAABQEDBAYHAgj/xABFEAACAgEDAQYCBgYHBgcBAAABAgADEQQSITEFBhMiQVEyYRQjQnGBkQcVFlJU0yQzYpKTlNFDY3OCobFTZHKDssHxNP/EABsBAQACAwEBAAAAAAAAAAAAAAABBAIDBQcG/8QANBEBAAIABAMDCgYDAQAAAAAAAAECAwQRIRIxQQUTURQVIjJTYXGRodFCUoHB4fAGcrHS/9oADAMBAAIRAxEAPwDuMBAQEBAQEBAQEBAQEBAQEBAQEBAQEBAQEBAQIfvRrLqqd2mVmsO4Kq1GzkVWMobHwguqDOD1xxncoRtvbl26zaHIViCF0tpOwXBS9Xl+sKoTuUbjnoOMQLV+s1uy4HfkBlRq9KVJxpqbN6q24jNhtULz7ckZgZFnaWq+uKo+UYqKjp3BZAzlGru2lWLVhTjBAbykpngMjtrWXVWbkFzJ4a5VKTYB9cosbCqSWCHIXJ6HAbBBCP1faOuSq1gGd1ISoLo3Ac/QxZvI3Eopuyvrj4cjO4A1naWobxtqmykM9VqLp3LLWLaRuXHLt4b2kqAT5RxkFWDzqdZrFpsqQWFwh8OxNM4yo0e5WG/dhjcrDaxJ5APUGBmJrLlu2CuwI9jkWDTMdxAoKrZ+5uVrfOcAFOSMbWClfaGrK1sa25FRdfDIcWMH8WtfKVIUhCCSAQxG/jkNg0uoFihl3YyR5lZTkEqfKwBHIMC9AQEBAQEBAQLWrv8ADrewgnapcgdTgZwPygQ6941UKLQfEIVhWitko7UqDluODqKwcH1PsQAyre3qV6lznG0LU7FslgCgUHcMoeny9xkC9vUMQA+dzBEwp8zFSw2n7XCsePaBa1HaGl0r3MQqsFay5kqJbCobCWKLknaCf/2BTWd4EVQawWbxaqWQqylQ+oWglgRxyzEZ67fxgVXvFSAzM4xgWIFVmZqTW9ivjHIK02kY/dx14gXW7epBxuYnIXC1u3mLbdvA67uMQPH7R6fYLPFwhXcHKsB/U+Pg5HDeF58HnAPtAyPpdVSBwMByzAKh3MQCzNtAyeFJz68dciA03a9VjitHyzB2XCnBVPD3ENjH+2r+/d8jAxr+8mnQOWZ/Ju3AVWEgKhsJwFz8Kk/hAs395a1tVDu2FbC7+FZlHR6V8y7fKuLw244AHMC4neGlVPiOMjeWCo5wqNaMkYyP6hx06r8xkPQ7w1GwVjxCcOzfVsNvhmnIIIzyNRWRxjBzAoneGosPONrJU9eEfcTYbsDkY58FsAc5BGORkJiAgICAgIFu+oOrI3wsCrDJHBGDyORAi27tacsX2vk4H9fbxgUgEDdgH+jU8j1TPqchkJ2LUCpCnytvTzv5TuZsDnhcueOnT2GAt19gUqnhAPszu2G2xlHOQqhmO1QeijgemIHrV9h02tczh/rU8K5RdYqshUrkorAbtpI3AZxjngYDxb3eoZ95V924WHF1ihmFotXcA2GAdQQDwMkdGOQx9b3bRlrSohAhXr4h+rRXVEUrYpCr4rYGSOTx6gMjS9jUjLAu2XFpPjOV8ZDywQNtUlgSwAAJzn1gV03YFFQC1oVAxtxY+QVq8INktnf4YC7uuB1gVfQUL4NPCkF2oUWFWyQ2/bggnh2yPn6YGA9absWmu3xkUhsMow77QrCsELXnaOKa+g+z8zAsfszp8MuxyGUoQb7T5WRkI+Ljy2MPy9oF5uw6S5codx3bs2OQQ/h7gVzgg+BXx/Z+ZyFs93aMsdrjcr1uBdaAyOzuQwDYbzXWEZ6bzjEBb3doZi5V9xJYsLrByfB9m/8ALU/3PmchQ93NOVZCjFWQUuptsIapTYQpBbkfXWfmP3RgJcQEBAQEBAQEBAQECO1Xa6KxqrDW2jrVXg7f+I5IWvg58xBI6AwLP6usv51Vg2/w1LMK/Tiyzh7fX91SDgqesCUppVFCIqqqjCqoAUAegA4Age4FjWaNLkKWqGU4OD1DDkMpHKsDyCOQYEb4tul4s3XU+loXN1Y/3iD+sUfvKN3TIPLwJWi9bFV0ZWVgGV1IZSp6EEcEQLkBAQEBAQEBAQEBAQECC7194voVRNdNuovYfU6WlGd2b3baDsQerH/qeIFdJTfqkV9QzUIwBOmr3JZ91t3DD08qbcYxuYQJbSaVKkFdSKijoqqAB+AgXoCAgICBE6jsxq2a3SEI7HdZS2RRaeuSBk1uf31HryHwMBidg97qNXqNRpFJTUUYNlLEZ2kDLKRwwBODj5e8DYYCAgICAgICAgWNfq1oqtusOErRrXPsigsT+QMDCs7bRSilX3WB2rQbCXVFViUO7D8OMAEnrxwcBVO3KzatRWwFrX06MVG021obCOCSPKrHJAHGOpAIScBAQEBAQEBA8hhkjIyOSM88/L8IFjUdn1WPXY9aM9ZzVYVG9DjB2v1GQSDjqCRAp2hrRSqsVZtzpUAuM7rGCgnJHGSIEa3eaoP4W1xbvenwm2BvFREs2Bi21nZLEZQDyCemDgL1XbyNcKNlgY2WUA+UjfWm8kgMSqkA4JGM4HBIyEtAQEBAQEC3ehZWAO0kEBsA4Pvg8GBAWd0qjTbR5RXY7Wmta8JXYwQB6F3ZpcFC4Kn4nZvWBfq7uqL0v3+ZbXvBVArtvrNZrd85avkNjjzIp9IE5Ajn7FqJJJuySScaq8DJ54AfA/CBT9R1e9/+b1H8yA/UdXvf/m9R/MgP1HV73/5vUfzID9R1e9/+b1H8yA/UdXvf/m9R/MgP1HV73/5vUfzIEV2j3E0uovrvt+kFq1K141dy4yck7w2/0H2scdIGyU1BFCjOAMDLFjj5sxJP4wLHaOiFyqpZl2uloK4zurYMAcg8ZAgR+o7t12V3VuzMLyzajcEbe7KihiCuAyLUiqRjGPU8wPadgILUtL2Epc+pUeUed6zWQWAyV2seM9cZziBLwEBAQEBAQOfd6n7VXVLXptXVVThn8V6FsZgXHl2bPiQNjqNwK4yc4lE7N27NSwIviuWbAHIUHgdW2gDcepxx6DpkwmGXAQEBAQEBAQEBAQND7RHaX001jXCugBNippansu3O/VmXFbYAX1+HdgDOJRLd9OrBfOcnqcdB8h7/AH/9ukhK7AQEBAQEC1qtQtaPY5wqgsx+QGYGgdr6+012at0JG0tSoUsQVJC4+YbofvPRpoxr3rMRWFnK4NcW3DafBsHcjt19VpanuXbYQcjBA4ZlyASTg7D+RHtnbSZmusozeDXBx7YdZ1iGyTJXICAgICAgICAgYvaetFFT2t0UcD3YnAX8SQPxgc97c1WoWptSiPZawV6dlRfBZuOgOOByP3SFM0YtsSLRwxsuZLBwsW8VxJ038ejdO7XaTX0Um5SlprRnQgghmQNjB59ePuI6qZuidY1V8ata4lq0nWInZMSWsgICAgIEB32cjScdDZUrn2U2L/8Ae384HM+1NBYLrPD1dVa58qfSHUgYHVQODLnleDXC4dPS+DmYuTzFsSbVnaeW6X7gtuvcnXU2sAAqrqWsIQ7t2AeM7vCI/wDTKFZ16rOXymYwNZxuXR1NTkAzNaVgICAgICAgICBA98NM1tNSK9aDxRv8R9uRsfAU+rbtpx7AwS0fXfo8se61xqdKoax3AywIBYkDp6Zly+cicLgrG/i5NuzrzabRMbtg7o9gNoiQ11Ls7Eko/OBs28H2+s/vylEaLmVwLYNeG067t2ElaICAgICBjdo6Nb6rKX+FwVPuPYj5g4I+YgcP7/WUaGxaNWurNloZrHpeoLtBADItiHIYH34OR6TDuImeJspjzTRNfor7A0zka7SPq9p31bL0rUhhgbh4ZIbAJ5z1x7xWkVbcfOWx68Mw68BM1ZWAgICAgICAgIEd292b9JoasEBuHrY9BYpypPy9D8iYHDO9j0VWtp9RqWotceJZnStYEDOwKEo+d3l64wQfXM09xOs21WMPMVpMaw3D9EnYC1b7qr1upsANdi1tXz9vKvzwAo+9z7TOleFOZzMY8xMRpo6pM1YgICAgICBqvfmjS2Io1FVNjJmwGytH2V/aJDe4BAHuM8bSRE2isbprSbzpWN2R3Gvos0lTaZNlZBCJgDaisVxheBznP354yJFbRaNYbMfAtgYk4ducNimTUQEBAQEBAQEBAQNE/SJ3W0eqZbtRQzWKhDWJ4u4Vc+lZG5gfhBz1PGOQmdI3IrNpiI5/39Gz93NPXXpqRSmxNihE2ldqYyq7SMjg+vOSc4OYjdM1ms8MpSEEBAQEBAQLNmlRs7q0OfiyoOeMc568CRMakTpyVo06IMIiqPQKoA/ISUzMzOsrsIICAgICAgICAgIFMQGIFYCAgICAgICAgIDMBAQEBAQEBAQEBAQEBAQEBAQEBAQEDUbtLetmt1NZdTXZYaa/CdvFDaakAYz5kDhzgD4ucjnIZGu1WqC2KviZXIZkp52KKyLK+CGZsuCoyeeMbeQJq77H86NtW4L4Z01g27TcVcWdLFIFJGAcHOSCdqhj1dq6wJXvrcsfDZsaV8YKUNYpxnGC92OPs4yCMMEnRq9QaL2K4sVsVkowVgQuCBs3qOSDlW2nPxgchgJ2nq2LeR0IFf1b6VmyrtR5xap25Gbwy9eAcKBlg9frLVjGamYZZWIqYMFW91NhUrhs1KrgKc5424YEAbX6sM+Q2xfD2bdMzM6tqrayx54IqWpjgHGSdp+GBldha/UWNV49ZXdQrv8AVsgW/am9WDj3ZsEE9CCBjLBPQEBAQEBAQEBAQEBAQEBAQECxqtUK/DyD53FYxj4jnrz04gX4CAgICAgICAgICAgICAgICAgICAgRvbXXTf8AHT/s0CSgICAgICAgICAgICAgICAgICAgICBrHfftkaU6DNbv4urroTaR/XMG2Bs9AfNyM4x0MDZ4CAgICAgICAgICAgICAgICAgIFDAZgY+r0iW+HvXPhuLU+Vi5wf8AqYGRmAzArAQEBAQEBAQEBAQEBAQEBAoYHJ/0h99bl1XgaS5kWrK2MuPNacZH3L0+/M52ZzNovw0nk+y7E7Gwb4He5ius25RPSP5at+2Wu/i7fzH+kr+U4vi7XmXIeyj6/c/bLXfxdv5j/SPKcXxPMuQ9lH1+5+2Wu/i7fzH+keU4vieZch7KPr9z9std/F2/mP8ASPKcXxPMuQ9lH1+7r/cft/6dpEcn6xPq7h/bA+L7iMH8SPSdPAxe8pr1fCdq5GcnmJpHqzvHw/jk2ObnOICAgICAgICAgICAgICBr3fbt76DpHsGPEb6ukf7w+uPYAE/hNOPi93TXq6HZeRnOZmMP8POfh/dnAWYkkkkk8kk5JJ9SfUzivTq1isaRyUhOsEJICBs36P+8H0LVqXOKrcVXew58r/8pP5EyxlsXgv7pcbtzIeVZeeH1q7x+8fr/wB0d5BnYecKwEBAQEBAQEBAQEBAQKEwOEfpC7wfTdWQhzVVmur2Jz5n/Ej8gJx8zi8d9uUPRewsh5Ll9bR6Vt5/aEd2BoarRc15YKnhksLAm1WsCMTlTnAbOB7esww61tEzPRZz+ZxsK1Iwuc8XTXlGsdY+a7d2Mq1JarM31gFq8D6iw/VMOpGQpJz03pMu6jSJjx3+HRrw8/ecScOYiPR26+lHrR79NdvhK9232ElV9VVZfzNaGLMGArrsZd+8ADO1GJX0I+eAvhRFoiPe15TtDEvg3xLxG0V0203mInTSZnbWYiJ683i/sqqptWWFjpWtd1BDhN1djoBuO05O1/T1BicOI1mfdoypnMbFjCisxE2m0W210msfGPD5TC4vd1WttrDPg1o2nDYDG6yoXLW/zAyhx6svHMRgxMzHyYz2naMOtpiOc8WnLSJ4ZmPdPOPdEtcml2YnZ2z9GHeD6VpfBc5towjE9Wq+w3zPGD93znVyuLx00nnDzzt7IeTZjjrHo23j49Y/duktOGQEBAQEBAQEBAQEBA039JneD6LpTUhxbfmtcdVr+23y4OB8z8pVzWLwU0jnLt9hZDynMcVvVrpM++ekOIzkvRNV6vUOquisQr4DqOjYOQD78zKJmNmu2HS1otaN45e79V79YWrlxac2Ab8MCSEOFDAexQEA+wMnit4tXk+Bb0eCNKz4ePPT49V3W6vUIz12WtlvrHG8MCbUVicjgllK5k2m1ZmJn+ywwcHLXit6VjbaNtNOGf26Ldfa1ygKtrgABAM8bVOQv3AnOPcyOO3SWdsnl5trNI15/Pq9WX3qtVxsbBd7Kn35bxV27m9w3w8n5RrbadWNaYFrWw4rGukRO3SddI/6xtTUw2u/+0Hihsg5BdlJOOh3KZFonnLdhXpOtafhnT9dvuke6vbR0OqrvGSo8lqj7VTfEP8AsR8wJng4k4d4sq9o5OM5l7YXXp7p6fZ9Caa4WKroQysAysOhUjII/CdqJiY1h5has1tNbc4XZKCAgICAgICAgICAgcw/TD2Kx8PWrkhQKbRnhQT5WA9BkkH7xKGdw52vD63/ABjOxW1stbrvHx6x8mo6DvCldVVbo7hFRdpI27luss3LknBAtABx9kStTGrWNJdnH7NxMTEtesxGszOvX1axpy5axvv1lip2uvjeIyuR4Io8RSFu3BQPFz+9xjr04z6zHvI4t/DT+W22Rv3PBWY14uLSfV/1+Ef2F4duJtOReG2/GHUNnxLn2E45Qi/B46oDj0E97GjV5uvxbcOnhpPhWNfj6O3xndW7t5CjKqPypQgkbWDaeqnzj+wat6/NvTGSnFjw/umn8pp2diReLWmOevXWNLTbb466T8HjQdtpWlKFbPIGRwrrsOfFxaoIP1g8b148o/CKYkRpzZZjIXve8xMb6aaxOv4dazpPqzw/X55C940yNwtPmZmOUDFvFosU8ADP1GDx9v5c599Xw8Wmey8TTSs15R4+Fonnr+b6KJ29UA4KWndXZV8SjixtSfxx9JH9z58O+r4f3f7k9mY229dpievSKf8An6sHtK99dqx4YdjYVrqRjkjOBjqcDJJ/Ema7a4ltI6ruXpXJZbW+kaazOn95u893+zRpdNTpwxbw0Clj6nqTz6ZJwPadjDpwVirzfN5icxjWxZjTWUjM1cgICAgICAgICAgIGNr9Gt9b1WDKOpRh8iMfnItWLRMSzwsS2FeL0neN4fPHb3ZTaPUW6d+qHytjhkPKsPvGJw8Sk0tNZepZHNVzWBXFr1+k9YR8wWyAgICAgdM/RH3eyW11g6Zr0+ffo7j/AOI/5pfyWF+Of0fHf5Ln+WVpPvt+0fu6mJ0XyCsBAQEBAQEBAQEBAQEDQP0r93/GoGrrX6ykfWY9aM5P90nP3FpTzmFxV446Po/8d7Q7nG7i3q35f7fzy+Tj05b70gICAgZ/YfZT6vUVaevq7YJ/dTqzH7hkzPDpN7RWFTO5uuVwLYtun1npD6I7P0KUVV01jCIoRR8gPU+p+c7laxWIiHl2Li2xcScS/OZ1lkyWsgICAgICAgICAgICAgeLEBBBAIIwQehB9DGhE6bw+f8Avn2CdDq3qAPhn6ylves+mfcHI/D5zi4+H3d9HpvZOejOZeLz60bT8f5QU0umQEBA6/8Aon7v+FQdXYPPcMV+60Z6/wDMRn7gJ1MnhcNeKer4P/I8/wB9jdxSfRrz98/x93QZcfNkBAQEBAQEBAQEBAQEBAx9frForax84GAABlmYnCoo9WJIAHuYGFd2TXqkrOt09LOATtI3hN3VQx68BQT6kTG9K29aNW/AzONga91aa6+Cx+yGi/g6P8MTX3GH+WFjzpnPa2+Z+yGi/g6P8MR3GH+WDzpnPa2+Z+yGi/g6P8MR3GH+WDzpnPa2+ah7oaL+Do/wxJ7jD/LCPOmc9rb5s2jVbLjpmUKNgfTkdGRcK649GUkH7nX2ONqlM67ykIQQEBAQEBAQEBAQEBAQPFtgVSzEBQCzMTgBQMkknoIEV2fWdS66qxSEXP0SthghSMG51PR2BIAPKqccFmACYgICAgIGD2vojcg2ELajC2hyMhbQCBn+yQSrY6qzCBc7M1ovrWwAqeVes/ElinDIceoIIyOD1HBgZUBAQEBAQEBAQEBAQECFf+mWbR//ADVNh/a+9T8Of/DRhz7sMdFYME1AQEBAQEBAh9X/AEa8Xj+quK16j+zbwtd33Hitv/bPAUwJiAgICAgICAgICAgIGq96NRq7dRp9JolwnNmu1DFlVaGBUVo4GTYcsfLyNqnIyDA2XTULWioihVUBFVRgBQMAAegAgXYCAgICAgIFrU0LYj1uoZWBR1IyCpGCCPYgwNe7u94FbVX9mOXN+nQPvdWU2UFsK/mHmIBQMw4JyR1gbNAQEBAQEBAQEBAQAEBAQEBAQEBAQEDEu7Pra6u8qPFrDKlg4bYw8yE+qkgHHuoMDKzArAQEBAQKGBoHZPeGys3PZYSgF/g733rYU1libwcZTwqghZRnKsG9CYGYO91ocqV0rhUSwmq2xi9b/SMWVgKSVA04Y4DcFsFsAsFaO97sCf6OAiWvY24nhLAisArEBSHVs7iMDqAcgA73F6381KFarHZSzbyFFwNleAw2q1QBzkDcfNwAwU7F70WMKqyPEYOtbMxXxLQ2qvoZ69mE+rWlbGA3eVuvRmDdICAgICAgICAgebMYORkYORjOR7Y9YGg9n9kahE0VL12GrT3V2UAtklXqY4tHoKWZkGc5BU9RAktI+usNAey+sNtNp8GkOlngubK+UZdgsFYDc53NyRggK92X1u+pdQbgi1ICr0od2aa9zPcCCLBaLF24OVwcfagbbAQEBAtam9a13OwUZAyT9okAAe5JIAHuYET2P2hRayXKQtuorQ7TYSSqBmVQM7cgMx49CTAp+0IB81LqpvbSLZuUr44JVQ3OQGYAA4PLDOIHjsftmrVtValbBvDsWzeQr07TUzVuueCd9bAjgrg5IIyEh2N2mmqq8VAwG50KuNrAoxXlT0zgMPkwMDPgICAgICAgICBb1F61o9jnCopd29lUZJ/IQIxu3lDJWarw7EDb4W7aGYKrttJ8hLdRnGGzjacBHL3q/olVjAC+ykMvkPheOdG2pxjduCYrfqfTGehIZVvemtPKyWlx4Q2ooOWtdEXaC3A32oPNjrnpzAnEbIBwR8j1geoCAgYfamgF6Bd71lXS1LE27gyMCOGBBBwQcjoT98CP7K7tJprBYt1zeUAo4qwzhdgclawwO0AYBC+UHGeYFxO765y1trAXNqlrOwKLmJIPCgkKTkAk8gE5wIHj9mauCGsD+ANG9gK5spBQ+ddu0thCMgDh2+WAy+z+yUotvsrJAuKu1QCisWKgTeoAzkqqg5J+EdIEhAQEBAQEBAQEDzYgYFWAIIIYEZBB4II9RAjKe7unQ1FayDXnYfFsJwccMxbLgbVwGyBtXGMCB4PdjSkIPCOEUVoPFswFFb1DHm6+Ha6564OPQQPR7t6bIbwjkFWB8Wz4lZHB+L96tW+8Z9TAloCAgICAgICAgICAgICAgICAgICAgICAgIH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6" descr="data:image/jpeg;base64,/9j/4AAQSkZJRgABAQAAAQABAAD/2wCEAAkGBxQQEBAQEBERFRQVFhcQEBAUEBYVFBcQFxUXGBkWFhMYHSkgGBsmHBMWIjEjJSkrMjouFyEzRDMsQygvLisBCgoKDg0OGxAQGiwkICUuLDMvLCwuNzc0LC8yNCwsLiw0LCwsLCw0Ly80LCwvLywsLCwtNDctLCwsLCw0MCwsLP/AABEIASgAqgMBEQACEQEDEQH/xAAcAAEAAQUBAQAAAAAAAAAAAAAABQEDBAYHAgj/xABFEAACAgEDAQYCBgYHBgcBAAABAgADEQQSITEFBhMiQVEyYRQjQnGBkQcVFlJU0yQzYpKTlNFDY3OCobFTZHKDssHxNP/EABsBAQACAwEBAAAAAAAAAAAAAAABBAIDBQcG/8QANBEBAAIABAMDCgYDAQAAAAAAAAECAwQRIRIxQQUTURQVIjJTYXGRodFCUoHB4fAGcrHS/9oADAMBAAIRAxEAPwDuMBAQEBAQEBAQEBAQEBAQEBAQEBAQEBAQEBAQIfvRrLqqd2mVmsO4Kq1GzkVWMobHwguqDOD1xxncoRtvbl26zaHIViCF0tpOwXBS9Xl+sKoTuUbjnoOMQLV+s1uy4HfkBlRq9KVJxpqbN6q24jNhtULz7ckZgZFnaWq+uKo+UYqKjp3BZAzlGru2lWLVhTjBAbykpngMjtrWXVWbkFzJ4a5VKTYB9cosbCqSWCHIXJ6HAbBBCP1faOuSq1gGd1ISoLo3Ac/QxZvI3Eopuyvrj4cjO4A1naWobxtqmykM9VqLp3LLWLaRuXHLt4b2kqAT5RxkFWDzqdZrFpsqQWFwh8OxNM4yo0e5WG/dhjcrDaxJ5APUGBmJrLlu2CuwI9jkWDTMdxAoKrZ+5uVrfOcAFOSMbWClfaGrK1sa25FRdfDIcWMH8WtfKVIUhCCSAQxG/jkNg0uoFihl3YyR5lZTkEqfKwBHIMC9AQEBAQEBAQLWrv8ADrewgnapcgdTgZwPygQ6941UKLQfEIVhWitko7UqDluODqKwcH1PsQAyre3qV6lznG0LU7FslgCgUHcMoeny9xkC9vUMQA+dzBEwp8zFSw2n7XCsePaBa1HaGl0r3MQqsFay5kqJbCobCWKLknaCf/2BTWd4EVQawWbxaqWQqylQ+oWglgRxyzEZ67fxgVXvFSAzM4xgWIFVmZqTW9ivjHIK02kY/dx14gXW7epBxuYnIXC1u3mLbdvA67uMQPH7R6fYLPFwhXcHKsB/U+Pg5HDeF58HnAPtAyPpdVSBwMByzAKh3MQCzNtAyeFJz68dciA03a9VjitHyzB2XCnBVPD3ENjH+2r+/d8jAxr+8mnQOWZ/Ju3AVWEgKhsJwFz8Kk/hAs395a1tVDu2FbC7+FZlHR6V8y7fKuLw244AHMC4neGlVPiOMjeWCo5wqNaMkYyP6hx06r8xkPQ7w1GwVjxCcOzfVsNvhmnIIIzyNRWRxjBzAoneGosPONrJU9eEfcTYbsDkY58FsAc5BGORkJiAgICAgIFu+oOrI3wsCrDJHBGDyORAi27tacsX2vk4H9fbxgUgEDdgH+jU8j1TPqchkJ2LUCpCnytvTzv5TuZsDnhcueOnT2GAt19gUqnhAPszu2G2xlHOQqhmO1QeijgemIHrV9h02tczh/rU8K5RdYqshUrkorAbtpI3AZxjngYDxb3eoZ95V924WHF1ihmFotXcA2GAdQQDwMkdGOQx9b3bRlrSohAhXr4h+rRXVEUrYpCr4rYGSOTx6gMjS9jUjLAu2XFpPjOV8ZDywQNtUlgSwAAJzn1gV03YFFQC1oVAxtxY+QVq8INktnf4YC7uuB1gVfQUL4NPCkF2oUWFWyQ2/bggnh2yPn6YGA9absWmu3xkUhsMow77QrCsELXnaOKa+g+z8zAsfszp8MuxyGUoQb7T5WRkI+Ljy2MPy9oF5uw6S5codx3bs2OQQ/h7gVzgg+BXx/Z+ZyFs93aMsdrjcr1uBdaAyOzuQwDYbzXWEZ6bzjEBb3doZi5V9xJYsLrByfB9m/8ALU/3PmchQ93NOVZCjFWQUuptsIapTYQpBbkfXWfmP3RgJcQEBAQEBAQEBAQECO1Xa6KxqrDW2jrVXg7f+I5IWvg58xBI6AwLP6usv51Vg2/w1LMK/Tiyzh7fX91SDgqesCUppVFCIqqqjCqoAUAegA4Age4FjWaNLkKWqGU4OD1DDkMpHKsDyCOQYEb4tul4s3XU+loXN1Y/3iD+sUfvKN3TIPLwJWi9bFV0ZWVgGV1IZSp6EEcEQLkBAQEBAQEBAQEBAQECC7194voVRNdNuovYfU6WlGd2b3baDsQerH/qeIFdJTfqkV9QzUIwBOmr3JZ91t3DD08qbcYxuYQJbSaVKkFdSKijoqqAB+AgXoCAgICBE6jsxq2a3SEI7HdZS2RRaeuSBk1uf31HryHwMBidg97qNXqNRpFJTUUYNlLEZ2kDLKRwwBODj5e8DYYCAgICAgICAgWNfq1oqtusOErRrXPsigsT+QMDCs7bRSilX3WB2rQbCXVFViUO7D8OMAEnrxwcBVO3KzatRWwFrX06MVG021obCOCSPKrHJAHGOpAIScBAQEBAQEBA8hhkjIyOSM88/L8IFjUdn1WPXY9aM9ZzVYVG9DjB2v1GQSDjqCRAp2hrRSqsVZtzpUAuM7rGCgnJHGSIEa3eaoP4W1xbvenwm2BvFREs2Bi21nZLEZQDyCemDgL1XbyNcKNlgY2WUA+UjfWm8kgMSqkA4JGM4HBIyEtAQEBAQEC3ehZWAO0kEBsA4Pvg8GBAWd0qjTbR5RXY7Wmta8JXYwQB6F3ZpcFC4Kn4nZvWBfq7uqL0v3+ZbXvBVArtvrNZrd85avkNjjzIp9IE5Ajn7FqJJJuySScaq8DJ54AfA/CBT9R1e9/+b1H8yA/UdXvf/m9R/MgP1HV73/5vUfzID9R1e9/+b1H8yA/UdXvf/m9R/MgP1HV73/5vUfzIEV2j3E0uovrvt+kFq1K141dy4yck7w2/0H2scdIGyU1BFCjOAMDLFjj5sxJP4wLHaOiFyqpZl2uloK4zurYMAcg8ZAgR+o7t12V3VuzMLyzajcEbe7KihiCuAyLUiqRjGPU8wPadgILUtL2Epc+pUeUed6zWQWAyV2seM9cZziBLwEBAQEBAQOfd6n7VXVLXptXVVThn8V6FsZgXHl2bPiQNjqNwK4yc4lE7N27NSwIviuWbAHIUHgdW2gDcepxx6DpkwmGXAQEBAQEBAQEBAQND7RHaX001jXCugBNippansu3O/VmXFbYAX1+HdgDOJRLd9OrBfOcnqcdB8h7/AH/9ukhK7AQEBAQEC1qtQtaPY5wqgsx+QGYGgdr6+012at0JG0tSoUsQVJC4+YbofvPRpoxr3rMRWFnK4NcW3DafBsHcjt19VpanuXbYQcjBA4ZlyASTg7D+RHtnbSZmusozeDXBx7YdZ1iGyTJXICAgICAgICAgYvaetFFT2t0UcD3YnAX8SQPxgc97c1WoWptSiPZawV6dlRfBZuOgOOByP3SFM0YtsSLRwxsuZLBwsW8VxJ038ejdO7XaTX0Um5SlprRnQgghmQNjB59ePuI6qZuidY1V8ata4lq0nWInZMSWsgICAgIEB32cjScdDZUrn2U2L/8Ae384HM+1NBYLrPD1dVa58qfSHUgYHVQODLnleDXC4dPS+DmYuTzFsSbVnaeW6X7gtuvcnXU2sAAqrqWsIQ7t2AeM7vCI/wDTKFZ16rOXymYwNZxuXR1NTkAzNaVgICAgICAgICBA98NM1tNSK9aDxRv8R9uRsfAU+rbtpx7AwS0fXfo8se61xqdKoax3AywIBYkDp6Zly+cicLgrG/i5NuzrzabRMbtg7o9gNoiQ11Ls7Eko/OBs28H2+s/vylEaLmVwLYNeG067t2ElaICAgICBjdo6Nb6rKX+FwVPuPYj5g4I+YgcP7/WUaGxaNWurNloZrHpeoLtBADItiHIYH34OR6TDuImeJspjzTRNfor7A0zka7SPq9p31bL0rUhhgbh4ZIbAJ5z1x7xWkVbcfOWx68Mw68BM1ZWAgICAgICAgIEd292b9JoasEBuHrY9BYpypPy9D8iYHDO9j0VWtp9RqWotceJZnStYEDOwKEo+d3l64wQfXM09xOs21WMPMVpMaw3D9EnYC1b7qr1upsANdi1tXz9vKvzwAo+9z7TOleFOZzMY8xMRpo6pM1YgICAgICBqvfmjS2Io1FVNjJmwGytH2V/aJDe4BAHuM8bSRE2isbprSbzpWN2R3Gvos0lTaZNlZBCJgDaisVxheBznP354yJFbRaNYbMfAtgYk4ducNimTUQEBAQEBAQEBAQNE/SJ3W0eqZbtRQzWKhDWJ4u4Vc+lZG5gfhBz1PGOQmdI3IrNpiI5/39Gz93NPXXpqRSmxNihE2ldqYyq7SMjg+vOSc4OYjdM1ms8MpSEEBAQEBAQLNmlRs7q0OfiyoOeMc568CRMakTpyVo06IMIiqPQKoA/ISUzMzOsrsIICAgICAgICAgIFMQGIFYCAgICAgICAgIDMBAQEBAQEBAQEBAQEBAQEBAQEBAQEDUbtLetmt1NZdTXZYaa/CdvFDaakAYz5kDhzgD4ucjnIZGu1WqC2KviZXIZkp52KKyLK+CGZsuCoyeeMbeQJq77H86NtW4L4Z01g27TcVcWdLFIFJGAcHOSCdqhj1dq6wJXvrcsfDZsaV8YKUNYpxnGC92OPs4yCMMEnRq9QaL2K4sVsVkowVgQuCBs3qOSDlW2nPxgchgJ2nq2LeR0IFf1b6VmyrtR5xap25Gbwy9eAcKBlg9frLVjGamYZZWIqYMFW91NhUrhs1KrgKc5424YEAbX6sM+Q2xfD2bdMzM6tqrayx54IqWpjgHGSdp+GBldha/UWNV49ZXdQrv8AVsgW/am9WDj3ZsEE9CCBjLBPQEBAQEBAQEBAQEBAQEBAQECxqtUK/DyD53FYxj4jnrz04gX4CAgICAgICAgICAgICAgICAgICAgRvbXXTf8AHT/s0CSgICAgICAgICAgICAgICAgICAgICBrHfftkaU6DNbv4urroTaR/XMG2Bs9AfNyM4x0MDZ4CAgICAgICAgICAgICAgICAgIFDAZgY+r0iW+HvXPhuLU+Vi5wf8AqYGRmAzArAQEBAQEBAQEBAQEBAQEBAoYHJ/0h99bl1XgaS5kWrK2MuPNacZH3L0+/M52ZzNovw0nk+y7E7Gwb4He5ius25RPSP5at+2Wu/i7fzH+kr+U4vi7XmXIeyj6/c/bLXfxdv5j/SPKcXxPMuQ9lH1+5+2Wu/i7fzH+keU4vieZch7KPr9z9std/F2/mP8ASPKcXxPMuQ9lH1+7r/cft/6dpEcn6xPq7h/bA+L7iMH8SPSdPAxe8pr1fCdq5GcnmJpHqzvHw/jk2ObnOICAgICAgICAgICAgICBr3fbt76DpHsGPEb6ukf7w+uPYAE/hNOPi93TXq6HZeRnOZmMP8POfh/dnAWYkkkkk8kk5JJ9SfUzivTq1isaRyUhOsEJICBs36P+8H0LVqXOKrcVXew58r/8pP5EyxlsXgv7pcbtzIeVZeeH1q7x+8fr/wB0d5BnYecKwEBAQEBAQEBAQEBAQKEwOEfpC7wfTdWQhzVVmur2Jz5n/Ej8gJx8zi8d9uUPRewsh5Ll9bR6Vt5/aEd2BoarRc15YKnhksLAm1WsCMTlTnAbOB7esww61tEzPRZz+ZxsK1Iwuc8XTXlGsdY+a7d2Mq1JarM31gFq8D6iw/VMOpGQpJz03pMu6jSJjx3+HRrw8/ecScOYiPR26+lHrR79NdvhK9232ElV9VVZfzNaGLMGArrsZd+8ADO1GJX0I+eAvhRFoiPe15TtDEvg3xLxG0V0203mInTSZnbWYiJ683i/sqqptWWFjpWtd1BDhN1djoBuO05O1/T1BicOI1mfdoypnMbFjCisxE2m0W210msfGPD5TC4vd1WttrDPg1o2nDYDG6yoXLW/zAyhx6svHMRgxMzHyYz2naMOtpiOc8WnLSJ4ZmPdPOPdEtcml2YnZ2z9GHeD6VpfBc5towjE9Wq+w3zPGD93znVyuLx00nnDzzt7IeTZjjrHo23j49Y/duktOGQEBAQEBAQEBAQEBA039JneD6LpTUhxbfmtcdVr+23y4OB8z8pVzWLwU0jnLt9hZDynMcVvVrpM++ekOIzkvRNV6vUOquisQr4DqOjYOQD78zKJmNmu2HS1otaN45e79V79YWrlxac2Ab8MCSEOFDAexQEA+wMnit4tXk+Bb0eCNKz4ePPT49V3W6vUIz12WtlvrHG8MCbUVicjgllK5k2m1ZmJn+ywwcHLXit6VjbaNtNOGf26Ldfa1ygKtrgABAM8bVOQv3AnOPcyOO3SWdsnl5trNI15/Pq9WX3qtVxsbBd7Kn35bxV27m9w3w8n5RrbadWNaYFrWw4rGukRO3SddI/6xtTUw2u/+0Hihsg5BdlJOOh3KZFonnLdhXpOtafhnT9dvuke6vbR0OqrvGSo8lqj7VTfEP8AsR8wJng4k4d4sq9o5OM5l7YXXp7p6fZ9Caa4WKroQysAysOhUjII/CdqJiY1h5has1tNbc4XZKCAgICAgICAgICAgcw/TD2Kx8PWrkhQKbRnhQT5WA9BkkH7xKGdw52vD63/ABjOxW1stbrvHx6x8mo6DvCldVVbo7hFRdpI27luss3LknBAtABx9kStTGrWNJdnH7NxMTEtesxGszOvX1axpy5axvv1lip2uvjeIyuR4Io8RSFu3BQPFz+9xjr04z6zHvI4t/DT+W22Rv3PBWY14uLSfV/1+Ef2F4duJtOReG2/GHUNnxLn2E45Qi/B46oDj0E97GjV5uvxbcOnhpPhWNfj6O3xndW7t5CjKqPypQgkbWDaeqnzj+wat6/NvTGSnFjw/umn8pp2diReLWmOevXWNLTbb466T8HjQdtpWlKFbPIGRwrrsOfFxaoIP1g8b148o/CKYkRpzZZjIXve8xMb6aaxOv4dazpPqzw/X55C940yNwtPmZmOUDFvFosU8ADP1GDx9v5c599Xw8Wmey8TTSs15R4+Fonnr+b6KJ29UA4KWndXZV8SjixtSfxx9JH9z58O+r4f3f7k9mY229dpievSKf8An6sHtK99dqx4YdjYVrqRjkjOBjqcDJJ/Ema7a4ltI6ruXpXJZbW+kaazOn95u893+zRpdNTpwxbw0Clj6nqTz6ZJwPadjDpwVirzfN5icxjWxZjTWUjM1cgICAgICAgICAgIGNr9Gt9b1WDKOpRh8iMfnItWLRMSzwsS2FeL0neN4fPHb3ZTaPUW6d+qHytjhkPKsPvGJw8Sk0tNZepZHNVzWBXFr1+k9YR8wWyAgICAgdM/RH3eyW11g6Zr0+ffo7j/AOI/5pfyWF+Of0fHf5Ln+WVpPvt+0fu6mJ0XyCsBAQEBAQEBAQEBAQEDQP0r93/GoGrrX6ykfWY9aM5P90nP3FpTzmFxV446Po/8d7Q7nG7i3q35f7fzy+Tj05b70gICAgZ/YfZT6vUVaevq7YJ/dTqzH7hkzPDpN7RWFTO5uuVwLYtun1npD6I7P0KUVV01jCIoRR8gPU+p+c7laxWIiHl2Li2xcScS/OZ1lkyWsgICAgICAgICAgICAgeLEBBBAIIwQehB9DGhE6bw+f8Avn2CdDq3qAPhn6ylves+mfcHI/D5zi4+H3d9HpvZOejOZeLz60bT8f5QU0umQEBA6/8Aon7v+FQdXYPPcMV+60Z6/wDMRn7gJ1MnhcNeKer4P/I8/wB9jdxSfRrz98/x93QZcfNkBAQEBAQEBAQEBAQEBAx9frForax84GAABlmYnCoo9WJIAHuYGFd2TXqkrOt09LOATtI3hN3VQx68BQT6kTG9K29aNW/AzONga91aa6+Cx+yGi/g6P8MTX3GH+WFjzpnPa2+Z+yGi/g6P8MR3GH+WDzpnPa2+Z+yGi/g6P8MR3GH+WDzpnPa2+ah7oaL+Do/wxJ7jD/LCPOmc9rb5s2jVbLjpmUKNgfTkdGRcK649GUkH7nX2ONqlM67ykIQQEBAQEBAQEBAQEBAQPFtgVSzEBQCzMTgBQMkknoIEV2fWdS66qxSEXP0SthghSMG51PR2BIAPKqccFmACYgICAgIGD2vojcg2ELajC2hyMhbQCBn+yQSrY6qzCBc7M1ovrWwAqeVes/ElinDIceoIIyOD1HBgZUBAQEBAQEBAQEBAQECFf+mWbR//ADVNh/a+9T8Of/DRhz7sMdFYME1AQEBAQEBAh9X/AEa8Xj+quK16j+zbwtd33Hitv/bPAUwJiAgICAgICAgICAgIGq96NRq7dRp9JolwnNmu1DFlVaGBUVo4GTYcsfLyNqnIyDA2XTULWioihVUBFVRgBQMAAegAgXYCAgICAgIFrU0LYj1uoZWBR1IyCpGCCPYgwNe7u94FbVX9mOXN+nQPvdWU2UFsK/mHmIBQMw4JyR1gbNAQEBAQEBAQEBAQAEBAQEBAQEBAQEDEu7Pra6u8qPFrDKlg4bYw8yE+qkgHHuoMDKzArAQEBAQKGBoHZPeGys3PZYSgF/g733rYU1libwcZTwqghZRnKsG9CYGYO91ocqV0rhUSwmq2xi9b/SMWVgKSVA04Y4DcFsFsAsFaO97sCf6OAiWvY24nhLAisArEBSHVs7iMDqAcgA73F6381KFarHZSzbyFFwNleAw2q1QBzkDcfNwAwU7F70WMKqyPEYOtbMxXxLQ2qvoZ69mE+rWlbGA3eVuvRmDdICAgICAgICAgebMYORkYORjOR7Y9YGg9n9kahE0VL12GrT3V2UAtklXqY4tHoKWZkGc5BU9RAktI+usNAey+sNtNp8GkOlngubK+UZdgsFYDc53NyRggK92X1u+pdQbgi1ICr0od2aa9zPcCCLBaLF24OVwcfagbbAQEBAtam9a13OwUZAyT9okAAe5JIAHuYET2P2hRayXKQtuorQ7TYSSqBmVQM7cgMx49CTAp+0IB81LqpvbSLZuUr44JVQ3OQGYAA4PLDOIHjsftmrVtValbBvDsWzeQr07TUzVuueCd9bAjgrg5IIyEh2N2mmqq8VAwG50KuNrAoxXlT0zgMPkwMDPgICAgICAgICBb1F61o9jnCopd29lUZJ/IQIxu3lDJWarw7EDb4W7aGYKrttJ8hLdRnGGzjacBHL3q/olVjAC+ykMvkPheOdG2pxjduCYrfqfTGehIZVvemtPKyWlx4Q2ooOWtdEXaC3A32oPNjrnpzAnEbIBwR8j1geoCAgYfamgF6Bd71lXS1LE27gyMCOGBBBwQcjoT98CP7K7tJprBYt1zeUAo4qwzhdgclawwO0AYBC+UHGeYFxO765y1trAXNqlrOwKLmJIPCgkKTkAk8gE5wIHj9mauCGsD+ANG9gK5spBQ+ddu0thCMgDh2+WAy+z+yUotvsrJAuKu1QCisWKgTeoAzkqqg5J+EdIEhAQEBAQEBAQEDzYgYFWAIIIYEZBB4II9RAjKe7unQ1FayDXnYfFsJwccMxbLgbVwGyBtXGMCB4PdjSkIPCOEUVoPFswFFb1DHm6+Ha6564OPQQPR7t6bIbwjkFWB8Wz4lZHB+L96tW+8Z9TAloCAgICAgICAgICAgICAgICAgICAgICAgIH/2Q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3800" b="1" dirty="0" smtClean="0">
                <a:latin typeface="Arial" pitchFamily="34" charset="0"/>
                <a:cs typeface="Arial" pitchFamily="34" charset="0"/>
              </a:rPr>
              <a:t>Objetivos</a:t>
            </a:r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sz="3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79512" y="171300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Ensaio →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qPCR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(medir diretamente os intermediários).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176464" y="312459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Em contraste analisam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ssDNA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gerado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(detectar indiretamente).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5496" y="450912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000" dirty="0">
                <a:latin typeface="Arial" pitchFamily="34" charset="0"/>
                <a:cs typeface="Arial" pitchFamily="34" charset="0"/>
              </a:rPr>
              <a:t>D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eterminar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o comprimento da ressecção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→ sítio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DSB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específico (novo ensaio).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5310336" y="2924944"/>
            <a:ext cx="2232248" cy="1080120"/>
            <a:chOff x="1763688" y="4509120"/>
            <a:chExt cx="2232248" cy="1080120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1763688" y="4509120"/>
              <a:ext cx="2232248" cy="108012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flipV="1">
              <a:off x="1763688" y="4509120"/>
              <a:ext cx="2232248" cy="108012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230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0" descr="data:image/jpeg;base64,/9j/4AAQSkZJRgABAQAAAQABAAD/2wCEAAkGBxMTERUUExIVFRUXFhgUGBgUGBgYFRkYFxIYGBUVFhcYHCggGBolGxUYITEhJSkrLi4uFyAzODUsNzQtLisBCgoKDg0OGxAQGy0kICY3LSwsNC4sLDQ3LSwsLi8sLDQsLCwtNyw0LSwsLCwsNCw1LCwsLCw0LCwsLC0sLCwsLP/AABEIALsBDQMBIgACEQEDEQH/xAAbAAEAAgMBAQAAAAAAAAAAAAAABQcDBAYCAf/EAEgQAAIBAgMFBAUJBAkCBwAAAAECAAMRBBIhBQYTMUEiUWFxBzKBkbIUIzM0UnJzsbMkQqHBFRZDU2KS0dLwY8M1RIKDoqO0/8QAGQEBAAMBAQAAAAAAAAAAAAAAAAIDBAEF/8QAKxEBAQACAQMDAQgDAQAAAAAAAAECEQMSITEEQXEyIlFhcoGRocETFOEF/9oADAMBAAIRAxEAPwC8YiICIiAiIgIiICIiAiIgIiICIiAiIgIiICJyhxeMucpql87ZleiOAgDtlCMArOGW2oZuQuVPZPyrt3G3cJhDpcjMlT92lXYrcGzZmpUgGHLjC4uLEOsichS3mxD1CtOkrhagViq1DlOdwaTFb62UHieqOom1gtqYs0atR6ZD8SmFThVPm1ZKfF7I7VbIzP2l0bLpYQOlicsm08eB9AHuzMAVZSFC1mCE3tcmnTUMbW4gJzdfFXbOO1KYcMACbmlVQvanXfRGOZNaNNLG5vWDcrAh1kTmKm2sWGAGGLDiBTZKgNi7KVBPZOUBWNW+UhrAEieKe18cy3FBRbq1KqM10U6IWBWzFk19bJcWBEDqonN0Np4upTxV6HCZFbhdlySc1QKNVIc5VRrqD69iDbWT3fq1moKa4s+Z+ehyCqwpFhlWzGmEJGUak6DlAkYiICIiAiIgIiICIiAiIgIiICIiAiIgIiICIiAiIgIiIHwCeatQKpZjYKCST0AFyZ7mjt36rX/BqfpmBydfevFVKZrUEpJSBsoqqzOw7zlYBfLXzklunvQ2IY06yKtS2YFL5GtzFjqp15XPWcrhWcbO5f8ALzJ6O2Y4ntdAfhMMuOeXXO6zoiIaiIiAiIgIiICIiAiR7bbw4qtSNUCorKrKb9ktSaqtzawBSm5zcuyRe+k9ttjDixOIogEAi9RNQxIUjXUEg28jA3Ymi+2KAy/PIc2TKFYMSHqCmjALclS7AX5azegIiICIiAiIgIiICIiAiIgIiICIiAmjtz6tX/Bqfpmb00du/Va/4NT9MwVwFKqv9H+sPeI9Hjg4nQg6Hl90zRXCuNnWt/Ed8y+jOky4rUWup7vsmGLCTrxWtERDaREQEREBERAw4vErTQu5sosNASbswVQAASSSQABqSZFU96cOWZTxFKsFAalVBbMlNrqMt7DjJmv6v71pLYnDrUUq4up6eRuCD0IIBBHIia1PY9BSpFJQVvbTlcID7xTT/KIHL7UbZ1V+I7VsxZ37FOvmGfCLSKsop3CmmUYBhqbERWobOYZGq1GL1GS+VrvUrLi6bEEU7EE1sRqvZBA5cju47F7Pw5NPh5mWxZaas5XsgDOeQ7IUAE3AAtpafdjVNnYklaSrmvmKMGRtCx0B5rd2JAuLuSdTDnVN6R7nZ/ESpxa5JqcZVWnVZSxxCVQwtSJys9dACDZswtc3nQ0d5MO4qGm5qGnTNVgisWKhc3YuO0eQsOpAmelsTDrbLSUWII8LMjKB3AGlTsOQyC094bZNGmCEpqAVyED1ctrWA5AHrbn1h182PtNMRT4icszJzVtUYqbMhKkacwZvTDhcMtNcqCwuT1OpNySTqSSSST3zNAREQERECNxm2Fpuy8Ko4RczsgXKl1ZgGuwJNl6A2uL2ExrvHhiB2zcrmtkqZh2ioBULcG6NpzsjHkCZnxmx6NV87oSbAHtOFYC+XMgIViMxIJBIOotIna7bPoswqnK7BSRTNU1AFL5W+aOZPpKguLXDEaiC3Tf/AKyYXMV4wvr0bKbBzo1rH6N7WOuRrXsZ6G8OHNwKlyACQFctcvky5Qt8+bTJ61+kjdl09nYkFaOVrC+UF0YD53UKbEWOIqajln8Bbf8A6tYa4PDNwCARUqBheoKjMGzXDlxcv6x6kwS7ff6y4X++W1s2azcPLkz5uJbLbLY3v1HeJmwW26FVwlOoGbKWtZgQAxXtXHZN1YWNjoZjO72GyZOCuTLky65ctgMtr2tYAWnrC7DoU3V1Q5lBClndrZiSx7TG5OY6nW2nKBr0d6MMyK2crmXMFZWzAWQ6gA/3iAHkSwAJJEYnerCoATVFiEbuGV6lNM12sNGqpccxmGnKe03awoXLwrjLl1eoSFvTICktdQDRpkWtly6W1ng7qYO5JohrqFOZnYEA0zqC1j9DTuTqcuvWBMq1xfv79D7jyn2eaaBQAL2AAFySdO8nUnxM9QE0tt/Vq34VT4DN2Y69RVVmawUAlr8rAXN/ZAruop+Qe6YdwAfla/db4ZF7UwpqK1XDo9Ojc2VyWPmALZR4Xbzk/wCjOtRDMppsKxX6RjcMBqVUWGTvtre3PSd0x4Y/biw4nmrUCgsxAUAkkmwAAuSSeQmDCbQpVfo6iPz9VgeVr8vMe8TjY2YiICJ4pVQwBUgg8iNRPcBERAREQKw2DVHCxLG5Yu5JPMkkkmaW61cNi6VtCHXXwJsR7QSPbJLYVMcCvoPWf8zI3dRAMXT0/fX4xHZh7dUW5ERDcROT2jvRWo4l0NEGktUorgNqq7P+UOGPJTnKWbkVz6XW591N7XyF1w2YAsNKmhyJXdmQ5O0hXDnK2mbiJygdTE5Wtva3EWkKQDmpTptdi1r4tKNSwyi65SxV+8C45zqoCIiAlabIqBnxjtqxq1Lk87B2AHkAAPYJZcrjYtMWxWn9pV+NoU83sh93a4OLpZdGFVdR3FwrD2qSPbLflP7t0wMXTsP7RPjEuCEfT/SREQ0EREBERATS239WrfhVPgM3Zo7d+rV/wan6ZgrjqFhgjrPO4w+eHt+BpDjFv/RxObXyHf5Tb9GVdmqm5vr4fYadZMN9UWDtukjYastRiiGm4ZhqVBUgkCxuR3WN+4zk8XUw9SozV61TioQFb5MwK8Q4cBaK5GbMSyKUa7Xc3GWwHWbbdVw1ZmUOopuSpNgQFOhPQePScxSfK12wYNPjsA+Y5iaVR71NXYs18LRa7WuT11M41oupgcEtPs1yzsrLStRq27QdexZHYUnbGoLi4a6gZowmBwgUO+JAJuQKdKqaR4ld6q0qYsBVojiZWQDzK8pu4TaOGUoDhbMQjLqQEBamyXzE5KamghNjZAg0tMFLG4VqSK2DyqVpK4LkIqvh2Yga9hCQAToHFybwOh2ftjC4ektEVCclkstGp9oqCqqh+bLAqGHZ0sCZvYHeDD1n4dOqGfJxMtmDZcqNyIGoFWnccxnF7Tm6e0KCnOcIVDNoSSeyKTVh17CioNALr2iQNTOg2HhKBprWp0uHxKa6XOgKKLWvYNZVBI1OQdwgeMLvErsi8GqueoaWvDIDqpZl7NQ5rWIOXNlKkG1jJqRmE2DQpFCiMvDXInzlQhU07ABa2XQdnloJJwERECp9jV24GJ7R0Z7e8yO3KrscZTBN+2vxCdDslB8mraDm35mRG69vldHQfSL8Qhh6p1Rae1a1RKRakuZ7qNQWspdQ75QQWyqWbKDc5bDnIOhi9oZvUQh2uM1MrkC0qZKm1U+sxcDXs9c06iIbnK/0htErdaVMWB1ak4zfNk+pxgUs4Kak30IsDPp2pj831dcvFUHsNfIXqBlU57Mcq0m4hsvzhB1FpLbZxFVMppqMmpqNzZVFtQOvXoeXKcvtfexhUVcNWzliqgMg1ZjYAdkcyRJY4XLwjcpPKQo7Q2iwX5qmnLNmpObEmiGUDii4QvV7XJuHpYanZwGPxbrW41HhgUyU4Sk1Q1jYLn7FRjoQOQOhkpsapWakDXULU1uF7r6E2JsbeP8ApN6RSctsevijWpCo1bLlZnz01CatVyUQQgbOoKXc2ByLYHMxHUxEBKt2ViG/bNeVSrbQfbaWlK62ZSXLiuyNalXp/jaFPNfDmN1MSxxlIE/2idB9sS7JTe7yKMVRsoHzqch/1BLkhz093iw4rFJTALsFBNhfqe4DmTp/CauL21QpW4jlb66o/wDtmpvViKaJT4lPPmqBVJbIFbKxzFh4A6dZx286P2Q2MWrYC/0Q8x2eUsww6k8s9LEwWNp1VzU3Dre1x0Pce46j3zYkBuZWpNQJpUxTAcggMXBOVe1mOp0IHsk/IWauk5dwiInHSaO3B+zV/wAGp+mZvTS239WrfhVP0zBVZthHGzrW18x3zZ9GVIrWNxz/ANjTJWxC/wBH3zDp+c+ejusDiAAb6H4Whiwt68Vi7RDmk4QBnymwaxBNuRB0Pt0kDl2iL5MmpJAqBeyFw/YXst+9VAvYmwJt3zpp8Y6G2phtc4W2la4FPrZXC6/PKEzlW0PDLE5dMy6dx8VH2gTY0lKZb6ilnBFbs9nPlL5LHmFFtLnQecTvC1OmeM60a9rinl0sSQDre4uCLg20mPdbbuKxDglEahdgagBWxA0tdu1rYWA6yfRdbR65vTO7bSAJtSJv6q2Fhx2Bylm1PCCkZurG/cJXYzVir8Ya5xboPoqee19cvF4gHgBzFpIxIJEREBERArDbtZ8G1SihpVFYk2W5qIG1AqC+h19uhmPcHCcauHZ6a8M5+HrxSRyIHLLe1zr3dZv7EwqtTrswuWZiSbkkkkkyP3XwijFIQLEVFsbnqwBHtBI9sl7Mk11RakREi1oDezDMVSqrJakSzLUbKjA21zHQMCNL/aOolfbZ3ibEVsop0xc2u7cNPNmY2nYb/YpFfDLUfKhZ2I6FlC2PsDN75we9WKotVzowK2AuLgflLcOTDHtllJfmF9Nz8k6sOPKz8Jbv9otndzBNRw6I7Bm1Jy3yi5vZSeYEk5xO7W3lo4Gg1mqU81QFlIuiU0Z2NmIzBQpFhrbkDOgwO3kq1FRadTtKzhjky5Fy2c2ckBs4sLX53Aldu6dNx7Wav3X2S0SI2nvNg8O/Dr4mnTewbK7WNjex8tD7py9f0vbNp12o1XZQLEVVXiUXUi4Kmndr94Kix7+c4O/la7drPgnqplR1qMzqQ13Ack9pB2hbUXtY259J3exttYfFU+Jh6yVU70N7eBHMe2cXs3CK7Yl37TM73J1OjEDysAB7BOxVy+yL3IwRxGIV7oq02FQgsOIcrXFqfrWvbU2HnLXlT7uYQLi0K3BFRbEHoXAI9oJHtlsRXOHXShN7cYKeHsaa1DUYU1VxdLm7ZmHUAKT525c5Vu8ezTSqIWOe/as3q/dtfUS096NjPiUprTqikUqB7lc9xkZctrj7V7+E53aW4uIrWz4xSQLA8G1vcwncebo7dNvxr+60z005Ju8mOPz1f1jU7uVtAVsKtqS0ihyFUFk0AN1HQEN778+cn5BbpbCfCUmpvWFUl82YLksMqi1rm/Ln4ydkbd94jcem63L+M3/cl/giRu19vYbClRiK6Ui98uc2zZbZreWYe+cttf0r7Pw9VEaoXRwSKtG1RVI5q4BzKdRyBveHHdzR24P2av8AhVP0zNPd7evB40XwuIWpbmBdWHmrAEe6bm3Pq1f8Gp+mYKrepgSNnWuP+GffRpQK4rnzB+EzF8oc7OJJN/Lxnv0ZOxxWvcfhMMeG+qLXnxxcHW2nPu8Z9nis1lJHQE/whsVttPazYSm2HqolSpfVlcsW7mNgSp8G11685n9HdOpVqmsAqU1uCA4Z2JBADIPVHXtdw06yIXHYdsIwNUGo3aN/WJJuSTbmTeYvR7i0XGoBUsTmUi+hGRjY/wDqCn2S68vHcbJlN/MP9T1GN3ePLX5b2+ey4Ymq20KQdqZqKHVRUZSQCEN+1r00Os9rjaRDEVEIUBmIYWUEXBY30BGt5SM8TQG2aBJAqqSrIpANzerk4drcweKnaGna585vwERECtNjY8cCvoeyWHToTNHc3Gh8SosfWU9PtiedlfQYn7z/AJmae4B/a181+MQxyfai54iIbHHb9VgtfCArfMao6f8AT75wu/uIVcQAFsMoOlgPdO339oM1fB2HI1Sf/rnC+kLDN8pBt+6Oomjinjspzys3qrG3GpU6uCplqamzZlzKDZhazC/I+M6KjhUUkqiqSSSVUAktbMTbmTYX8hID0eoVwNMHnc/ynSynP6qtx8EiP6sYPjNXbDUnrMcxqVFFSpe1hlZ7lQBoALADSS8SLr4BK62Vjh+1c+zUqDkOjtLGlU7N/wDOfiVfjaFXLPDHurjg+KUa+up5D+8EtqUpuP8AXE+8vxiXXDnB9L4TIKnvRTNA1sj5QL27N/ztJ1uUqDZVRjsl7sb5R1PcJZhJfKeds8O52HvpSxNUU0p1FJ6tltyv0J7p08pH0ZOfl9PU/vdf8Bl3Ry4zG6hx22dyRW0N3MLXqirXoJWdRlXijOqi9+yjXVTfqBc2HcJKxK03ilTVQAoCgcgBYDyAmttr6vW/CqfAZuTQ299Vr/g1P0zEK4fEDLgCTqPDnMXo7rBsQLA6A87fZMjMR/4T7vzmL0TfXD90/CZpuOPTbpiw4pM5drkmPE+o33T+UyT4RMzarTZ9BThOJlGYDuFo3TtUxKXVQbt6nZP0bdRrOkrbqkI1OjVC025K6klfAMCLjwI9sy7u7qrhmztUNR7EDTKq30JAuSTa4vfrylcy5d6t7PF4vQZ48uN+7zd+f5bGM3ZpVHDlnWwTKqZAqtTDhHF1JJAqNoSVPUGexu7TyOuepd2zFwwVs3DppeygLypLzWw1taTESx7TnsLujRQgipVNmRwCUtmQ0iG0QHXgICL256A6zoYiAiIgV1swD5PW0+1/ORW6J/aU++vxiZdls/yfEetze3PvPKRW5Tt8spXzWzrzv9oQwyfai6oiIbnLb4H57C/+5/25xe/w+eX7olk7c2OMQF7WR0N1a1+fMEdQbDu5Cc1tfcuviKgLVqaqBa4DMfdp+c08XJjJNqOTDK26TO4x/ZF8z+QnQTS2Rs5MPRWklyF6nmSTck+2bsoyu7auxmpIRESLpK82dTXJieyPXqX0H22lhyrtnV3tjNTpUq2/ztCnmm9NLdZQMVTsAO2vT/GJb0pHdKuxxlIEn6RPjEu6HPTzWLy/KVngMGg2aygaZR1PdLNYSuMI2XB1Kb9l0GVlPMEDlL+H3/R3l9v1Qno5w6jGqQNRfv8AsmW2+MUcw/8Ala3vtKs9HdJjjRlFwtyx6KMrAX8zYS2459dZxb6Wk2008fd/rNavtK/qEj3W90lpir4dXtm1A6XNvaOshjljL4Syxys8oyjtCoTYDMfAfmb2HtmbaeY4WtnAB4VTQG+nDPOSCIALAADuHKYdo0S9Gog5sjKPMqQPznMspb2mjHGyd7tXmNwy/wBHEBRbSafovpAYm4HQ/CZu4quBgnR7q6mxVtCD4iYvRhhnNcuFPDUG7fukkWCg9TqT4W8pqy+iqMfqiz5rV8aq9bnuH/NJ7xVZVXtdenU+UhUpl2si27+dlHeT3+Ez8eEve+F3JnZ2nlnfFvUYIDlzG2nO3U38v5SYUWFpH7LwpUszDW+UeQOp9p/ISRnOSzep4d4pdbvkiIlawiIgIiDArHZeNBw9cZeRYc/EyI3OxObF0hb99fiEmdl4ZBRrA6Fi2l+epmhuts7h4qmSpBzr1/xjxk/8eXnV/Z5U9TwXOYzOb+Z9624kK+9GGFQpmYlWZXIpvZCt9X7Oi9lu36unPlJLZ2LFajTqqCBURagDWuA6hgDbS+sg9VsREQEREBERASttnY0WxQsey9QdPttLJld7O2YR8pujgu9Qi4Ot3blp4xrajnuM1tze6+JBxdIWP0qfqCXRKj3c2JUTFU2NKoLVENyptbOPCW5O2ac9NZcbomvisBSqfSUqb/fVW/MTYicaGLD4ZKYyoiovcgCj3CZYiAiIgInirVVeZAmhW2oL2QEny/IDUyWOFy8I5ZzHy3a1JDq6qbfaANvfNLE7SC6IPAd3kB1mMYWrU1c5R46n2AaCb2GwaJyGvedT7+nsk9Y4+e6G8svHZoUcC9Q5qhIH/wAj/tH8fKSlGkFFlFhPcSGWdy8pY4THwRESKZERAREQERECutki9CsSO0pYa8wQT7po7tVScRTuSTnW19eTgn+AJ9k77GbAo1CzWZC3rFGK5vEjlfxtefNlbu4fDnNTTt8szEs1vC+g9lpV08m/Pb5eRP8AzdcuOWp2u/Hfztk/oHD3zcJb3v172Nufq3duzy7R0m9h6KoqogCqoCqByAAsAPCwmSJa9ciIgIiICIiAnl2AFyQB4z1IHfhrYGoR9ql/+ineNyeUOXK4YXKe0tTHHX7S+8T0lUHkQfI3lebaOShTZNCbXPs8ZKbgNc1O+wv79P5zn+Tjt1N7+P8ArzvT+t5uTlmGeMk/DK32/LHZxNZ8SelNz7gPzmM1ax5Uwv3mB/KTmL0rlG7MdSsq8yBNM4Wq3rVAPBR/PSeqey0HPM3mf5C07rGea5vK+I+VdqKNFBY/85Dn/CY89d+S5B46f6n+AkhSpKuiqB5C09x1SeI50W+ajqeyxzdi3loPfz/jN2jRVRZVA8v598yROXK3ylMZPBERIpEREBERAREQEREBERAREQEREBERAREQEREBMWJoLURkcBlYWIPIgzLEDnMXuhTcBTWrBByW6G3gCUJ995K7I2TSw6Zaa2ubkk3Zj4n+XKb0SMxk8K8eHDG7xnciIklhERAREQEREBERATVxCG5ILai2moHKbUQI4IQRfiEEA9TbW9tfKfagNyRxBcclHIm/jJCIEf2hfWodLchp4jXnPIUhedQefO3vklEDSwgbMLl+XJgLdP46zdiIH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2" descr="data:image/jpeg;base64,/9j/4AAQSkZJRgABAQAAAQABAAD/2wCEAAkGBxMTERUUExIVFRUXFhgUGBgUGBgYFRkYFxIYGBUVFhcYHCggGBolGxUYITEhJSkrLi4uFyAzODUsNzQtLisBCgoKDg0OGxAQGy0kICY3LSwsNC4sLDQ3LSwsLi8sLDQsLCwtNyw0LSwsLCwsNCw1LCwsLCw0LCwsLC0sLCwsLP/AABEIALsBDQMBIgACEQEDEQH/xAAbAAEAAgMBAQAAAAAAAAAAAAAABQcDBAYCAf/EAEgQAAIBAgMFBAUJBAkCBwAAAAECAAMRBBIhBQYTMUEiUWFxBzKBkbIUIzM0UnJzsbMkQqHBFRZDU2KS0dLwY8M1RIKDoqO0/8QAGQEBAAMBAQAAAAAAAAAAAAAAAAIDBAEF/8QAKxEBAQACAQMDAQgDAQAAAAAAAAECEQMSITEEQXEyIlFhcoGRocETFOEF/9oADAMBAAIRAxEAPwC8YiICIiAiIgIiICIiAiIgIiICIiAiIgIiICJyhxeMucpql87ZleiOAgDtlCMArOGW2oZuQuVPZPyrt3G3cJhDpcjMlT92lXYrcGzZmpUgGHLjC4uLEOsichS3mxD1CtOkrhagViq1DlOdwaTFb62UHieqOom1gtqYs0atR6ZD8SmFThVPm1ZKfF7I7VbIzP2l0bLpYQOlicsm08eB9AHuzMAVZSFC1mCE3tcmnTUMbW4gJzdfFXbOO1KYcMACbmlVQvanXfRGOZNaNNLG5vWDcrAh1kTmKm2sWGAGGLDiBTZKgNi7KVBPZOUBWNW+UhrAEieKe18cy3FBRbq1KqM10U6IWBWzFk19bJcWBEDqonN0Np4upTxV6HCZFbhdlySc1QKNVIc5VRrqD69iDbWT3fq1moKa4s+Z+ehyCqwpFhlWzGmEJGUak6DlAkYiICIiAiIgIiICIiAiIgIiICIiAiIgIiICIiAiIgIiIHwCeatQKpZjYKCST0AFyZ7mjt36rX/BqfpmBydfevFVKZrUEpJSBsoqqzOw7zlYBfLXzklunvQ2IY06yKtS2YFL5GtzFjqp15XPWcrhWcbO5f8ALzJ6O2Y4ntdAfhMMuOeXXO6zoiIaiIiAiIgIiICIiAiR7bbw4qtSNUCorKrKb9ktSaqtzawBSm5zcuyRe+k9ttjDixOIogEAi9RNQxIUjXUEg28jA3Ymi+2KAy/PIc2TKFYMSHqCmjALclS7AX5azegIiICIiAiIgIiICIiAiIgIiICIiAmjtz6tX/Bqfpmb00du/Va/4NT9MwVwFKqv9H+sPeI9Hjg4nQg6Hl90zRXCuNnWt/Ed8y+jOky4rUWup7vsmGLCTrxWtERDaREQEREBERAw4vErTQu5sosNASbswVQAASSSQABqSZFU96cOWZTxFKsFAalVBbMlNrqMt7DjJmv6v71pLYnDrUUq4up6eRuCD0IIBBHIia1PY9BSpFJQVvbTlcID7xTT/KIHL7UbZ1V+I7VsxZ37FOvmGfCLSKsop3CmmUYBhqbERWobOYZGq1GL1GS+VrvUrLi6bEEU7EE1sRqvZBA5cju47F7Pw5NPh5mWxZaas5XsgDOeQ7IUAE3AAtpafdjVNnYklaSrmvmKMGRtCx0B5rd2JAuLuSdTDnVN6R7nZ/ESpxa5JqcZVWnVZSxxCVQwtSJys9dACDZswtc3nQ0d5MO4qGm5qGnTNVgisWKhc3YuO0eQsOpAmelsTDrbLSUWII8LMjKB3AGlTsOQyC094bZNGmCEpqAVyED1ctrWA5AHrbn1h182PtNMRT4icszJzVtUYqbMhKkacwZvTDhcMtNcqCwuT1OpNySTqSSSST3zNAREQERECNxm2Fpuy8Ko4RczsgXKl1ZgGuwJNl6A2uL2ExrvHhiB2zcrmtkqZh2ioBULcG6NpzsjHkCZnxmx6NV87oSbAHtOFYC+XMgIViMxIJBIOotIna7bPoswqnK7BSRTNU1AFL5W+aOZPpKguLXDEaiC3Tf/AKyYXMV4wvr0bKbBzo1rH6N7WOuRrXsZ6G8OHNwKlyACQFctcvky5Qt8+bTJ61+kjdl09nYkFaOVrC+UF0YD53UKbEWOIqajln8Bbf8A6tYa4PDNwCARUqBheoKjMGzXDlxcv6x6kwS7ff6y4X++W1s2azcPLkz5uJbLbLY3v1HeJmwW26FVwlOoGbKWtZgQAxXtXHZN1YWNjoZjO72GyZOCuTLky65ctgMtr2tYAWnrC7DoU3V1Q5lBClndrZiSx7TG5OY6nW2nKBr0d6MMyK2crmXMFZWzAWQ6gA/3iAHkSwAJJEYnerCoATVFiEbuGV6lNM12sNGqpccxmGnKe03awoXLwrjLl1eoSFvTICktdQDRpkWtly6W1ng7qYO5JohrqFOZnYEA0zqC1j9DTuTqcuvWBMq1xfv79D7jyn2eaaBQAL2AAFySdO8nUnxM9QE0tt/Vq34VT4DN2Y69RVVmawUAlr8rAXN/ZAruop+Qe6YdwAfla/db4ZF7UwpqK1XDo9Ojc2VyWPmALZR4Xbzk/wCjOtRDMppsKxX6RjcMBqVUWGTvtre3PSd0x4Y/biw4nmrUCgsxAUAkkmwAAuSSeQmDCbQpVfo6iPz9VgeVr8vMe8TjY2YiICJ4pVQwBUgg8iNRPcBERAREQKw2DVHCxLG5Yu5JPMkkkmaW61cNi6VtCHXXwJsR7QSPbJLYVMcCvoPWf8zI3dRAMXT0/fX4xHZh7dUW5ERDcROT2jvRWo4l0NEGktUorgNqq7P+UOGPJTnKWbkVz6XW591N7XyF1w2YAsNKmhyJXdmQ5O0hXDnK2mbiJygdTE5Wtva3EWkKQDmpTptdi1r4tKNSwyi65SxV+8C45zqoCIiAlabIqBnxjtqxq1Lk87B2AHkAAPYJZcrjYtMWxWn9pV+NoU83sh93a4OLpZdGFVdR3FwrD2qSPbLflP7t0wMXTsP7RPjEuCEfT/SREQ0EREBERATS239WrfhVPgM3Zo7d+rV/wan6ZgrjqFhgjrPO4w+eHt+BpDjFv/RxObXyHf5Tb9GVdmqm5vr4fYadZMN9UWDtukjYastRiiGm4ZhqVBUgkCxuR3WN+4zk8XUw9SozV61TioQFb5MwK8Q4cBaK5GbMSyKUa7Xc3GWwHWbbdVw1ZmUOopuSpNgQFOhPQePScxSfK12wYNPjsA+Y5iaVR71NXYs18LRa7WuT11M41oupgcEtPs1yzsrLStRq27QdexZHYUnbGoLi4a6gZowmBwgUO+JAJuQKdKqaR4ld6q0qYsBVojiZWQDzK8pu4TaOGUoDhbMQjLqQEBamyXzE5KamghNjZAg0tMFLG4VqSK2DyqVpK4LkIqvh2Yga9hCQAToHFybwOh2ftjC4ektEVCclkstGp9oqCqqh+bLAqGHZ0sCZvYHeDD1n4dOqGfJxMtmDZcqNyIGoFWnccxnF7Tm6e0KCnOcIVDNoSSeyKTVh17CioNALr2iQNTOg2HhKBprWp0uHxKa6XOgKKLWvYNZVBI1OQdwgeMLvErsi8GqueoaWvDIDqpZl7NQ5rWIOXNlKkG1jJqRmE2DQpFCiMvDXInzlQhU07ABa2XQdnloJJwERECp9jV24GJ7R0Z7e8yO3KrscZTBN+2vxCdDslB8mraDm35mRG69vldHQfSL8Qhh6p1Rae1a1RKRakuZ7qNQWspdQ75QQWyqWbKDc5bDnIOhi9oZvUQh2uM1MrkC0qZKm1U+sxcDXs9c06iIbnK/0htErdaVMWB1ak4zfNk+pxgUs4Kak30IsDPp2pj831dcvFUHsNfIXqBlU57Mcq0m4hsvzhB1FpLbZxFVMppqMmpqNzZVFtQOvXoeXKcvtfexhUVcNWzliqgMg1ZjYAdkcyRJY4XLwjcpPKQo7Q2iwX5qmnLNmpObEmiGUDii4QvV7XJuHpYanZwGPxbrW41HhgUyU4Sk1Q1jYLn7FRjoQOQOhkpsapWakDXULU1uF7r6E2JsbeP8ApN6RSctsevijWpCo1bLlZnz01CatVyUQQgbOoKXc2ByLYHMxHUxEBKt2ViG/bNeVSrbQfbaWlK62ZSXLiuyNalXp/jaFPNfDmN1MSxxlIE/2idB9sS7JTe7yKMVRsoHzqch/1BLkhz093iw4rFJTALsFBNhfqe4DmTp/CauL21QpW4jlb66o/wDtmpvViKaJT4lPPmqBVJbIFbKxzFh4A6dZx286P2Q2MWrYC/0Q8x2eUsww6k8s9LEwWNp1VzU3Dre1x0Pce46j3zYkBuZWpNQJpUxTAcggMXBOVe1mOp0IHsk/IWauk5dwiInHSaO3B+zV/wAGp+mZvTS239WrfhVP0zBVZthHGzrW18x3zZ9GVIrWNxz/ANjTJWxC/wBH3zDp+c+ejusDiAAb6H4Whiwt68Vi7RDmk4QBnymwaxBNuRB0Pt0kDl2iL5MmpJAqBeyFw/YXst+9VAvYmwJt3zpp8Y6G2phtc4W2la4FPrZXC6/PKEzlW0PDLE5dMy6dx8VH2gTY0lKZb6ilnBFbs9nPlL5LHmFFtLnQecTvC1OmeM60a9rinl0sSQDre4uCLg20mPdbbuKxDglEahdgagBWxA0tdu1rYWA6yfRdbR65vTO7bSAJtSJv6q2Fhx2Bylm1PCCkZurG/cJXYzVir8Ya5xboPoqee19cvF4gHgBzFpIxIJEREBERArDbtZ8G1SihpVFYk2W5qIG1AqC+h19uhmPcHCcauHZ6a8M5+HrxSRyIHLLe1zr3dZv7EwqtTrswuWZiSbkkkkkyP3XwijFIQLEVFsbnqwBHtBI9sl7Mk11RakREi1oDezDMVSqrJakSzLUbKjA21zHQMCNL/aOolfbZ3ibEVsop0xc2u7cNPNmY2nYb/YpFfDLUfKhZ2I6FlC2PsDN75we9WKotVzowK2AuLgflLcOTDHtllJfmF9Nz8k6sOPKz8Jbv9otndzBNRw6I7Bm1Jy3yi5vZSeYEk5xO7W3lo4Gg1mqU81QFlIuiU0Z2NmIzBQpFhrbkDOgwO3kq1FRadTtKzhjky5Fy2c2ckBs4sLX53Aldu6dNx7Wav3X2S0SI2nvNg8O/Dr4mnTewbK7WNjex8tD7py9f0vbNp12o1XZQLEVVXiUXUi4Kmndr94Kix7+c4O/la7drPgnqplR1qMzqQ13Ack9pB2hbUXtY259J3exttYfFU+Jh6yVU70N7eBHMe2cXs3CK7Yl37TM73J1OjEDysAB7BOxVy+yL3IwRxGIV7oq02FQgsOIcrXFqfrWvbU2HnLXlT7uYQLi0K3BFRbEHoXAI9oJHtlsRXOHXShN7cYKeHsaa1DUYU1VxdLm7ZmHUAKT525c5Vu8ezTSqIWOe/as3q/dtfUS096NjPiUprTqikUqB7lc9xkZctrj7V7+E53aW4uIrWz4xSQLA8G1vcwncebo7dNvxr+60z005Ju8mOPz1f1jU7uVtAVsKtqS0ihyFUFk0AN1HQEN778+cn5BbpbCfCUmpvWFUl82YLksMqi1rm/Ln4ydkbd94jcem63L+M3/cl/giRu19vYbClRiK6Ui98uc2zZbZreWYe+cttf0r7Pw9VEaoXRwSKtG1RVI5q4BzKdRyBveHHdzR24P2av8AhVP0zNPd7evB40XwuIWpbmBdWHmrAEe6bm3Pq1f8Gp+mYKrepgSNnWuP+GffRpQK4rnzB+EzF8oc7OJJN/Lxnv0ZOxxWvcfhMMeG+qLXnxxcHW2nPu8Z9nis1lJHQE/whsVttPazYSm2HqolSpfVlcsW7mNgSp8G11685n9HdOpVqmsAqU1uCA4Z2JBADIPVHXtdw06yIXHYdsIwNUGo3aN/WJJuSTbmTeYvR7i0XGoBUsTmUi+hGRjY/wDqCn2S68vHcbJlN/MP9T1GN3ePLX5b2+ey4Ymq20KQdqZqKHVRUZSQCEN+1r00Os9rjaRDEVEIUBmIYWUEXBY30BGt5SM8TQG2aBJAqqSrIpANzerk4drcweKnaGna585vwERECtNjY8cCvoeyWHToTNHc3Gh8SosfWU9PtiedlfQYn7z/AJmae4B/a181+MQxyfai54iIbHHb9VgtfCArfMao6f8AT75wu/uIVcQAFsMoOlgPdO339oM1fB2HI1Sf/rnC+kLDN8pBt+6Oomjinjspzys3qrG3GpU6uCplqamzZlzKDZhazC/I+M6KjhUUkqiqSSSVUAktbMTbmTYX8hID0eoVwNMHnc/ynSynP6qtx8EiP6sYPjNXbDUnrMcxqVFFSpe1hlZ7lQBoALADSS8SLr4BK62Vjh+1c+zUqDkOjtLGlU7N/wDOfiVfjaFXLPDHurjg+KUa+up5D+8EtqUpuP8AXE+8vxiXXDnB9L4TIKnvRTNA1sj5QL27N/ztJ1uUqDZVRjsl7sb5R1PcJZhJfKeds8O52HvpSxNUU0p1FJ6tltyv0J7p08pH0ZOfl9PU/vdf8Bl3Ry4zG6hx22dyRW0N3MLXqirXoJWdRlXijOqi9+yjXVTfqBc2HcJKxK03ilTVQAoCgcgBYDyAmttr6vW/CqfAZuTQ299Vr/g1P0zEK4fEDLgCTqPDnMXo7rBsQLA6A87fZMjMR/4T7vzmL0TfXD90/CZpuOPTbpiw4pM5drkmPE+o33T+UyT4RMzarTZ9BThOJlGYDuFo3TtUxKXVQbt6nZP0bdRrOkrbqkI1OjVC025K6klfAMCLjwI9sy7u7qrhmztUNR7EDTKq30JAuSTa4vfrylcy5d6t7PF4vQZ48uN+7zd+f5bGM3ZpVHDlnWwTKqZAqtTDhHF1JJAqNoSVPUGexu7TyOuepd2zFwwVs3DppeygLypLzWw1taTESx7TnsLujRQgipVNmRwCUtmQ0iG0QHXgICL256A6zoYiAiIgV1swD5PW0+1/ORW6J/aU++vxiZdls/yfEetze3PvPKRW5Tt8spXzWzrzv9oQwyfai6oiIbnLb4H57C/+5/25xe/w+eX7olk7c2OMQF7WR0N1a1+fMEdQbDu5Cc1tfcuviKgLVqaqBa4DMfdp+c08XJjJNqOTDK26TO4x/ZF8z+QnQTS2Rs5MPRWklyF6nmSTck+2bsoyu7auxmpIRESLpK82dTXJieyPXqX0H22lhyrtnV3tjNTpUq2/ztCnmm9NLdZQMVTsAO2vT/GJb0pHdKuxxlIEn6RPjEu6HPTzWLy/KVngMGg2aygaZR1PdLNYSuMI2XB1Kb9l0GVlPMEDlL+H3/R3l9v1Qno5w6jGqQNRfv8AsmW2+MUcw/8Ala3vtKs9HdJjjRlFwtyx6KMrAX8zYS2459dZxb6Wk2008fd/rNavtK/qEj3W90lpir4dXtm1A6XNvaOshjljL4Syxys8oyjtCoTYDMfAfmb2HtmbaeY4WtnAB4VTQG+nDPOSCIALAADuHKYdo0S9Gog5sjKPMqQPznMspb2mjHGyd7tXmNwy/wBHEBRbSafovpAYm4HQ/CZu4quBgnR7q6mxVtCD4iYvRhhnNcuFPDUG7fukkWCg9TqT4W8pqy+iqMfqiz5rV8aq9bnuH/NJ7xVZVXtdenU+UhUpl2si27+dlHeT3+Ez8eEve+F3JnZ2nlnfFvUYIDlzG2nO3U38v5SYUWFpH7LwpUszDW+UeQOp9p/ISRnOSzep4d4pdbvkiIlawiIgIiDArHZeNBw9cZeRYc/EyI3OxObF0hb99fiEmdl4ZBRrA6Fi2l+epmhuts7h4qmSpBzr1/xjxk/8eXnV/Z5U9TwXOYzOb+Z9624kK+9GGFQpmYlWZXIpvZCt9X7Oi9lu36unPlJLZ2LFajTqqCBURagDWuA6hgDbS+sg9VsREQEREBERASttnY0WxQsey9QdPttLJld7O2YR8pujgu9Qi4Ot3blp4xrajnuM1tze6+JBxdIWP0qfqCXRKj3c2JUTFU2NKoLVENyptbOPCW5O2ac9NZcbomvisBSqfSUqb/fVW/MTYicaGLD4ZKYyoiovcgCj3CZYiAiIgInirVVeZAmhW2oL2QEny/IDUyWOFy8I5ZzHy3a1JDq6qbfaANvfNLE7SC6IPAd3kB1mMYWrU1c5R46n2AaCb2GwaJyGvedT7+nsk9Y4+e6G8svHZoUcC9Q5qhIH/wAj/tH8fKSlGkFFlFhPcSGWdy8pY4THwRESKZERAREQERECutki9CsSO0pYa8wQT7po7tVScRTuSTnW19eTgn+AJ9k77GbAo1CzWZC3rFGK5vEjlfxtefNlbu4fDnNTTt8szEs1vC+g9lpV08m/Pb5eRP8AzdcuOWp2u/Hfztk/oHD3zcJb3v172Nufq3duzy7R0m9h6KoqogCqoCqByAAsAPCwmSJa9ciIgIiICIiAnl2AFyQB4z1IHfhrYGoR9ql/+ineNyeUOXK4YXKe0tTHHX7S+8T0lUHkQfI3lebaOShTZNCbXPs8ZKbgNc1O+wv79P5zn+Tjt1N7+P8ArzvT+t5uTlmGeMk/DK32/LHZxNZ8SelNz7gPzmM1ax5Uwv3mB/KTmL0rlG7MdSsq8yBNM4Wq3rVAPBR/PSeqey0HPM3mf5C07rGea5vK+I+VdqKNFBY/85Dn/CY89d+S5B46f6n+AkhSpKuiqB5C09x1SeI50W+ajqeyxzdi3loPfz/jN2jRVRZVA8v598yROXK3ylMZPBERIpEREBERAREQEREBERAREQEREBERAREQEREBMWJoLURkcBlYWIPIgzLEDnMXuhTcBTWrBByW6G3gCUJ995K7I2TSw6Zaa2ubkk3Zj4n+XKb0SMxk8K8eHDG7xnciIklhERAREQEREBERATVxCG5ILai2moHKbUQI4IQRfiEEA9TbW9tfKfagNyRxBcclHIm/jJCIEf2hfWodLchp4jXnPIUhedQefO3vklEDSwgbMLl+XJgLdP46zdiIH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4" descr="data:image/jpeg;base64,/9j/4AAQSkZJRgABAQAAAQABAAD/2wCEAAkGBxQQEBAQEBERFRQVFhcQEBAUEBYVFBcQFxUXGBkWFhMYHSkgGBsmHBMWIjEjJSkrMjouFyEzRDMsQygvLisBCgoKDg0OGxAQGiwkICUuLDMvLCwuNzc0LC8yNCwsLiw0LCwsLCw0Ly80LCwvLywsLCwtNDctLCwsLCw0MCwsLP/AABEIASgAqgMBEQACEQEDEQH/xAAcAAEAAQUBAQAAAAAAAAAAAAAABQEDBAYHAgj/xABFEAACAgEDAQYCBgYHBgcBAAABAgADEQQSITEFBhMiQVEyYRQjQnGBkQcVFlJU0yQzYpKTlNFDY3OCobFTZHKDssHxNP/EABsBAQACAwEBAAAAAAAAAAAAAAABBAIDBQcG/8QANBEBAAIABAMDCgYDAQAAAAAAAAECAwQRIRIxQQUTURQVIjJTYXGRodFCUoHB4fAGcrHS/9oADAMBAAIRAxEAPwDuMBAQEBAQEBAQEBAQEBAQEBAQEBAQEBAQEBAQIfvRrLqqd2mVmsO4Kq1GzkVWMobHwguqDOD1xxncoRtvbl26zaHIViCF0tpOwXBS9Xl+sKoTuUbjnoOMQLV+s1uy4HfkBlRq9KVJxpqbN6q24jNhtULz7ckZgZFnaWq+uKo+UYqKjp3BZAzlGru2lWLVhTjBAbykpngMjtrWXVWbkFzJ4a5VKTYB9cosbCqSWCHIXJ6HAbBBCP1faOuSq1gGd1ISoLo3Ac/QxZvI3Eopuyvrj4cjO4A1naWobxtqmykM9VqLp3LLWLaRuXHLt4b2kqAT5RxkFWDzqdZrFpsqQWFwh8OxNM4yo0e5WG/dhjcrDaxJ5APUGBmJrLlu2CuwI9jkWDTMdxAoKrZ+5uVrfOcAFOSMbWClfaGrK1sa25FRdfDIcWMH8WtfKVIUhCCSAQxG/jkNg0uoFihl3YyR5lZTkEqfKwBHIMC9AQEBAQEBAQLWrv8ADrewgnapcgdTgZwPygQ6941UKLQfEIVhWitko7UqDluODqKwcH1PsQAyre3qV6lznG0LU7FslgCgUHcMoeny9xkC9vUMQA+dzBEwp8zFSw2n7XCsePaBa1HaGl0r3MQqsFay5kqJbCobCWKLknaCf/2BTWd4EVQawWbxaqWQqylQ+oWglgRxyzEZ67fxgVXvFSAzM4xgWIFVmZqTW9ivjHIK02kY/dx14gXW7epBxuYnIXC1u3mLbdvA67uMQPH7R6fYLPFwhXcHKsB/U+Pg5HDeF58HnAPtAyPpdVSBwMByzAKh3MQCzNtAyeFJz68dciA03a9VjitHyzB2XCnBVPD3ENjH+2r+/d8jAxr+8mnQOWZ/Ju3AVWEgKhsJwFz8Kk/hAs395a1tVDu2FbC7+FZlHR6V8y7fKuLw244AHMC4neGlVPiOMjeWCo5wqNaMkYyP6hx06r8xkPQ7w1GwVjxCcOzfVsNvhmnIIIzyNRWRxjBzAoneGosPONrJU9eEfcTYbsDkY58FsAc5BGORkJiAgICAgIFu+oOrI3wsCrDJHBGDyORAi27tacsX2vk4H9fbxgUgEDdgH+jU8j1TPqchkJ2LUCpCnytvTzv5TuZsDnhcueOnT2GAt19gUqnhAPszu2G2xlHOQqhmO1QeijgemIHrV9h02tczh/rU8K5RdYqshUrkorAbtpI3AZxjngYDxb3eoZ95V924WHF1ihmFotXcA2GAdQQDwMkdGOQx9b3bRlrSohAhXr4h+rRXVEUrYpCr4rYGSOTx6gMjS9jUjLAu2XFpPjOV8ZDywQNtUlgSwAAJzn1gV03YFFQC1oVAxtxY+QVq8INktnf4YC7uuB1gVfQUL4NPCkF2oUWFWyQ2/bggnh2yPn6YGA9absWmu3xkUhsMow77QrCsELXnaOKa+g+z8zAsfszp8MuxyGUoQb7T5WRkI+Ljy2MPy9oF5uw6S5codx3bs2OQQ/h7gVzgg+BXx/Z+ZyFs93aMsdrjcr1uBdaAyOzuQwDYbzXWEZ6bzjEBb3doZi5V9xJYsLrByfB9m/8ALU/3PmchQ93NOVZCjFWQUuptsIapTYQpBbkfXWfmP3RgJcQEBAQEBAQEBAQECO1Xa6KxqrDW2jrVXg7f+I5IWvg58xBI6AwLP6usv51Vg2/w1LMK/Tiyzh7fX91SDgqesCUppVFCIqqqjCqoAUAegA4Age4FjWaNLkKWqGU4OD1DDkMpHKsDyCOQYEb4tul4s3XU+loXN1Y/3iD+sUfvKN3TIPLwJWi9bFV0ZWVgGV1IZSp6EEcEQLkBAQEBAQEBAQEBAQECC7194voVRNdNuovYfU6WlGd2b3baDsQerH/qeIFdJTfqkV9QzUIwBOmr3JZ91t3DD08qbcYxuYQJbSaVKkFdSKijoqqAB+AgXoCAgICBE6jsxq2a3SEI7HdZS2RRaeuSBk1uf31HryHwMBidg97qNXqNRpFJTUUYNlLEZ2kDLKRwwBODj5e8DYYCAgICAgICAgWNfq1oqtusOErRrXPsigsT+QMDCs7bRSilX3WB2rQbCXVFViUO7D8OMAEnrxwcBVO3KzatRWwFrX06MVG021obCOCSPKrHJAHGOpAIScBAQEBAQEBA8hhkjIyOSM88/L8IFjUdn1WPXY9aM9ZzVYVG9DjB2v1GQSDjqCRAp2hrRSqsVZtzpUAuM7rGCgnJHGSIEa3eaoP4W1xbvenwm2BvFREs2Bi21nZLEZQDyCemDgL1XbyNcKNlgY2WUA+UjfWm8kgMSqkA4JGM4HBIyEtAQEBAQEC3ehZWAO0kEBsA4Pvg8GBAWd0qjTbR5RXY7Wmta8JXYwQB6F3ZpcFC4Kn4nZvWBfq7uqL0v3+ZbXvBVArtvrNZrd85avkNjjzIp9IE5Ajn7FqJJJuySScaq8DJ54AfA/CBT9R1e9/+b1H8yA/UdXvf/m9R/MgP1HV73/5vUfzID9R1e9/+b1H8yA/UdXvf/m9R/MgP1HV73/5vUfzIEV2j3E0uovrvt+kFq1K141dy4yck7w2/0H2scdIGyU1BFCjOAMDLFjj5sxJP4wLHaOiFyqpZl2uloK4zurYMAcg8ZAgR+o7t12V3VuzMLyzajcEbe7KihiCuAyLUiqRjGPU8wPadgILUtL2Epc+pUeUed6zWQWAyV2seM9cZziBLwEBAQEBAQOfd6n7VXVLXptXVVThn8V6FsZgXHl2bPiQNjqNwK4yc4lE7N27NSwIviuWbAHIUHgdW2gDcepxx6DpkwmGXAQEBAQEBAQEBAQND7RHaX001jXCugBNippansu3O/VmXFbYAX1+HdgDOJRLd9OrBfOcnqcdB8h7/AH/9ukhK7AQEBAQEC1qtQtaPY5wqgsx+QGYGgdr6+012at0JG0tSoUsQVJC4+YbofvPRpoxr3rMRWFnK4NcW3DafBsHcjt19VpanuXbYQcjBA4ZlyASTg7D+RHtnbSZmusozeDXBx7YdZ1iGyTJXICAgICAgICAgYvaetFFT2t0UcD3YnAX8SQPxgc97c1WoWptSiPZawV6dlRfBZuOgOOByP3SFM0YtsSLRwxsuZLBwsW8VxJ038ejdO7XaTX0Um5SlprRnQgghmQNjB59ePuI6qZuidY1V8ata4lq0nWInZMSWsgICAgIEB32cjScdDZUrn2U2L/8Ae384HM+1NBYLrPD1dVa58qfSHUgYHVQODLnleDXC4dPS+DmYuTzFsSbVnaeW6X7gtuvcnXU2sAAqrqWsIQ7t2AeM7vCI/wDTKFZ16rOXymYwNZxuXR1NTkAzNaVgICAgICAgICBA98NM1tNSK9aDxRv8R9uRsfAU+rbtpx7AwS0fXfo8se61xqdKoax3AywIBYkDp6Zly+cicLgrG/i5NuzrzabRMbtg7o9gNoiQ11Ls7Eko/OBs28H2+s/vylEaLmVwLYNeG067t2ElaICAgICBjdo6Nb6rKX+FwVPuPYj5g4I+YgcP7/WUaGxaNWurNloZrHpeoLtBADItiHIYH34OR6TDuImeJspjzTRNfor7A0zka7SPq9p31bL0rUhhgbh4ZIbAJ5z1x7xWkVbcfOWx68Mw68BM1ZWAgICAgICAgIEd292b9JoasEBuHrY9BYpypPy9D8iYHDO9j0VWtp9RqWotceJZnStYEDOwKEo+d3l64wQfXM09xOs21WMPMVpMaw3D9EnYC1b7qr1upsANdi1tXz9vKvzwAo+9z7TOleFOZzMY8xMRpo6pM1YgICAgICBqvfmjS2Io1FVNjJmwGytH2V/aJDe4BAHuM8bSRE2isbprSbzpWN2R3Gvos0lTaZNlZBCJgDaisVxheBznP354yJFbRaNYbMfAtgYk4ducNimTUQEBAQEBAQEBAQNE/SJ3W0eqZbtRQzWKhDWJ4u4Vc+lZG5gfhBz1PGOQmdI3IrNpiI5/39Gz93NPXXpqRSmxNihE2ldqYyq7SMjg+vOSc4OYjdM1ms8MpSEEBAQEBAQLNmlRs7q0OfiyoOeMc568CRMakTpyVo06IMIiqPQKoA/ISUzMzOsrsIICAgICAgICAgIFMQGIFYCAgICAgICAgIDMBAQEBAQEBAQEBAQEBAQEBAQEBAQEDUbtLetmt1NZdTXZYaa/CdvFDaakAYz5kDhzgD4ucjnIZGu1WqC2KviZXIZkp52KKyLK+CGZsuCoyeeMbeQJq77H86NtW4L4Z01g27TcVcWdLFIFJGAcHOSCdqhj1dq6wJXvrcsfDZsaV8YKUNYpxnGC92OPs4yCMMEnRq9QaL2K4sVsVkowVgQuCBs3qOSDlW2nPxgchgJ2nq2LeR0IFf1b6VmyrtR5xap25Gbwy9eAcKBlg9frLVjGamYZZWIqYMFW91NhUrhs1KrgKc5424YEAbX6sM+Q2xfD2bdMzM6tqrayx54IqWpjgHGSdp+GBldha/UWNV49ZXdQrv8AVsgW/am9WDj3ZsEE9CCBjLBPQEBAQEBAQEBAQEBAQEBAQECxqtUK/DyD53FYxj4jnrz04gX4CAgICAgICAgICAgICAgICAgICAgRvbXXTf8AHT/s0CSgICAgICAgICAgICAgICAgICAgICBrHfftkaU6DNbv4urroTaR/XMG2Bs9AfNyM4x0MDZ4CAgICAgICAgICAgICAgICAgIFDAZgY+r0iW+HvXPhuLU+Vi5wf8AqYGRmAzArAQEBAQEBAQEBAQEBAQEBAoYHJ/0h99bl1XgaS5kWrK2MuPNacZH3L0+/M52ZzNovw0nk+y7E7Gwb4He5ius25RPSP5at+2Wu/i7fzH+kr+U4vi7XmXIeyj6/c/bLXfxdv5j/SPKcXxPMuQ9lH1+5+2Wu/i7fzH+keU4vieZch7KPr9z9std/F2/mP8ASPKcXxPMuQ9lH1+7r/cft/6dpEcn6xPq7h/bA+L7iMH8SPSdPAxe8pr1fCdq5GcnmJpHqzvHw/jk2ObnOICAgICAgICAgICAgICBr3fbt76DpHsGPEb6ukf7w+uPYAE/hNOPi93TXq6HZeRnOZmMP8POfh/dnAWYkkkkk8kk5JJ9SfUzivTq1isaRyUhOsEJICBs36P+8H0LVqXOKrcVXew58r/8pP5EyxlsXgv7pcbtzIeVZeeH1q7x+8fr/wB0d5BnYecKwEBAQEBAQEBAQEBAQKEwOEfpC7wfTdWQhzVVmur2Jz5n/Ej8gJx8zi8d9uUPRewsh5Ll9bR6Vt5/aEd2BoarRc15YKnhksLAm1WsCMTlTnAbOB7esww61tEzPRZz+ZxsK1Iwuc8XTXlGsdY+a7d2Mq1JarM31gFq8D6iw/VMOpGQpJz03pMu6jSJjx3+HRrw8/ecScOYiPR26+lHrR79NdvhK9232ElV9VVZfzNaGLMGArrsZd+8ADO1GJX0I+eAvhRFoiPe15TtDEvg3xLxG0V0203mInTSZnbWYiJ683i/sqqptWWFjpWtd1BDhN1djoBuO05O1/T1BicOI1mfdoypnMbFjCisxE2m0W210msfGPD5TC4vd1WttrDPg1o2nDYDG6yoXLW/zAyhx6svHMRgxMzHyYz2naMOtpiOc8WnLSJ4ZmPdPOPdEtcml2YnZ2z9GHeD6VpfBc5towjE9Wq+w3zPGD93znVyuLx00nnDzzt7IeTZjjrHo23j49Y/duktOGQEBAQEBAQEBAQEBA039JneD6LpTUhxbfmtcdVr+23y4OB8z8pVzWLwU0jnLt9hZDynMcVvVrpM++ekOIzkvRNV6vUOquisQr4DqOjYOQD78zKJmNmu2HS1otaN45e79V79YWrlxac2Ab8MCSEOFDAexQEA+wMnit4tXk+Bb0eCNKz4ePPT49V3W6vUIz12WtlvrHG8MCbUVicjgllK5k2m1ZmJn+ywwcHLXit6VjbaNtNOGf26Ldfa1ygKtrgABAM8bVOQv3AnOPcyOO3SWdsnl5trNI15/Pq9WX3qtVxsbBd7Kn35bxV27m9w3w8n5RrbadWNaYFrWw4rGukRO3SddI/6xtTUw2u/+0Hihsg5BdlJOOh3KZFonnLdhXpOtafhnT9dvuke6vbR0OqrvGSo8lqj7VTfEP8AsR8wJng4k4d4sq9o5OM5l7YXXp7p6fZ9Caa4WKroQysAysOhUjII/CdqJiY1h5has1tNbc4XZKCAgICAgICAgICAgcw/TD2Kx8PWrkhQKbRnhQT5WA9BkkH7xKGdw52vD63/ABjOxW1stbrvHx6x8mo6DvCldVVbo7hFRdpI27luss3LknBAtABx9kStTGrWNJdnH7NxMTEtesxGszOvX1axpy5axvv1lip2uvjeIyuR4Io8RSFu3BQPFz+9xjr04z6zHvI4t/DT+W22Rv3PBWY14uLSfV/1+Ef2F4duJtOReG2/GHUNnxLn2E45Qi/B46oDj0E97GjV5uvxbcOnhpPhWNfj6O3xndW7t5CjKqPypQgkbWDaeqnzj+wat6/NvTGSnFjw/umn8pp2diReLWmOevXWNLTbb466T8HjQdtpWlKFbPIGRwrrsOfFxaoIP1g8b148o/CKYkRpzZZjIXve8xMb6aaxOv4dazpPqzw/X55C940yNwtPmZmOUDFvFosU8ADP1GDx9v5c599Xw8Wmey8TTSs15R4+Fonnr+b6KJ29UA4KWndXZV8SjixtSfxx9JH9z58O+r4f3f7k9mY229dpievSKf8An6sHtK99dqx4YdjYVrqRjkjOBjqcDJJ/Ema7a4ltI6ruXpXJZbW+kaazOn95u893+zRpdNTpwxbw0Clj6nqTz6ZJwPadjDpwVirzfN5icxjWxZjTWUjM1cgICAgICAgICAgIGNr9Gt9b1WDKOpRh8iMfnItWLRMSzwsS2FeL0neN4fPHb3ZTaPUW6d+qHytjhkPKsPvGJw8Sk0tNZepZHNVzWBXFr1+k9YR8wWyAgICAgdM/RH3eyW11g6Zr0+ffo7j/AOI/5pfyWF+Of0fHf5Ln+WVpPvt+0fu6mJ0XyCsBAQEBAQEBAQEBAQEDQP0r93/GoGrrX6ykfWY9aM5P90nP3FpTzmFxV446Po/8d7Q7nG7i3q35f7fzy+Tj05b70gICAgZ/YfZT6vUVaevq7YJ/dTqzH7hkzPDpN7RWFTO5uuVwLYtun1npD6I7P0KUVV01jCIoRR8gPU+p+c7laxWIiHl2Li2xcScS/OZ1lkyWsgICAgICAgICAgICAgeLEBBBAIIwQehB9DGhE6bw+f8Avn2CdDq3qAPhn6ylves+mfcHI/D5zi4+H3d9HpvZOejOZeLz60bT8f5QU0umQEBA6/8Aon7v+FQdXYPPcMV+60Z6/wDMRn7gJ1MnhcNeKer4P/I8/wB9jdxSfRrz98/x93QZcfNkBAQEBAQEBAQEBAQEBAx9frForax84GAABlmYnCoo9WJIAHuYGFd2TXqkrOt09LOATtI3hN3VQx68BQT6kTG9K29aNW/AzONga91aa6+Cx+yGi/g6P8MTX3GH+WFjzpnPa2+Z+yGi/g6P8MR3GH+WDzpnPa2+Z+yGi/g6P8MR3GH+WDzpnPa2+ah7oaL+Do/wxJ7jD/LCPOmc9rb5s2jVbLjpmUKNgfTkdGRcK649GUkH7nX2ONqlM67ykIQQEBAQEBAQEBAQEBAQPFtgVSzEBQCzMTgBQMkknoIEV2fWdS66qxSEXP0SthghSMG51PR2BIAPKqccFmACYgICAgIGD2vojcg2ELajC2hyMhbQCBn+yQSrY6qzCBc7M1ovrWwAqeVes/ElinDIceoIIyOD1HBgZUBAQEBAQEBAQEBAQECFf+mWbR//ADVNh/a+9T8Of/DRhz7sMdFYME1AQEBAQEBAh9X/AEa8Xj+quK16j+zbwtd33Hitv/bPAUwJiAgICAgICAgICAgIGq96NRq7dRp9JolwnNmu1DFlVaGBUVo4GTYcsfLyNqnIyDA2XTULWioihVUBFVRgBQMAAegAgXYCAgICAgIFrU0LYj1uoZWBR1IyCpGCCPYgwNe7u94FbVX9mOXN+nQPvdWU2UFsK/mHmIBQMw4JyR1gbNAQEBAQEBAQEBAQAEBAQEBAQEBAQEDEu7Pra6u8qPFrDKlg4bYw8yE+qkgHHuoMDKzArAQEBAQKGBoHZPeGys3PZYSgF/g733rYU1libwcZTwqghZRnKsG9CYGYO91ocqV0rhUSwmq2xi9b/SMWVgKSVA04Y4DcFsFsAsFaO97sCf6OAiWvY24nhLAisArEBSHVs7iMDqAcgA73F6381KFarHZSzbyFFwNleAw2q1QBzkDcfNwAwU7F70WMKqyPEYOtbMxXxLQ2qvoZ69mE+rWlbGA3eVuvRmDdICAgICAgICAgebMYORkYORjOR7Y9YGg9n9kahE0VL12GrT3V2UAtklXqY4tHoKWZkGc5BU9RAktI+usNAey+sNtNp8GkOlngubK+UZdgsFYDc53NyRggK92X1u+pdQbgi1ICr0od2aa9zPcCCLBaLF24OVwcfagbbAQEBAtam9a13OwUZAyT9okAAe5JIAHuYET2P2hRayXKQtuorQ7TYSSqBmVQM7cgMx49CTAp+0IB81LqpvbSLZuUr44JVQ3OQGYAA4PLDOIHjsftmrVtValbBvDsWzeQr07TUzVuueCd9bAjgrg5IIyEh2N2mmqq8VAwG50KuNrAoxXlT0zgMPkwMDPgICAgICAgICBb1F61o9jnCopd29lUZJ/IQIxu3lDJWarw7EDb4W7aGYKrttJ8hLdRnGGzjacBHL3q/olVjAC+ykMvkPheOdG2pxjduCYrfqfTGehIZVvemtPKyWlx4Q2ooOWtdEXaC3A32oPNjrnpzAnEbIBwR8j1geoCAgYfamgF6Bd71lXS1LE27gyMCOGBBBwQcjoT98CP7K7tJprBYt1zeUAo4qwzhdgclawwO0AYBC+UHGeYFxO765y1trAXNqlrOwKLmJIPCgkKTkAk8gE5wIHj9mauCGsD+ANG9gK5spBQ+ddu0thCMgDh2+WAy+z+yUotvsrJAuKu1QCisWKgTeoAzkqqg5J+EdIEhAQEBAQEBAQEDzYgYFWAIIIYEZBB4II9RAjKe7unQ1FayDXnYfFsJwccMxbLgbVwGyBtXGMCB4PdjSkIPCOEUVoPFswFFb1DHm6+Ha6564OPQQPR7t6bIbwjkFWB8Wz4lZHB+L96tW+8Z9TAloCAgICAgICAgICAgICAgICAgICAgICAgIH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6" descr="data:image/jpeg;base64,/9j/4AAQSkZJRgABAQAAAQABAAD/2wCEAAkGBxQQEBAQEBERFRQVFhcQEBAUEBYVFBcQFxUXGBkWFhMYHSkgGBsmHBMWIjEjJSkrMjouFyEzRDMsQygvLisBCgoKDg0OGxAQGiwkICUuLDMvLCwuNzc0LC8yNCwsLiw0LCwsLCw0Ly80LCwvLywsLCwtNDctLCwsLCw0MCwsLP/AABEIASgAqgMBEQACEQEDEQH/xAAcAAEAAQUBAQAAAAAAAAAAAAAABQEDBAYHAgj/xABFEAACAgEDAQYCBgYHBgcBAAABAgADEQQSITEFBhMiQVEyYRQjQnGBkQcVFlJU0yQzYpKTlNFDY3OCobFTZHKDssHxNP/EABsBAQACAwEBAAAAAAAAAAAAAAABBAIDBQcG/8QANBEBAAIABAMDCgYDAQAAAAAAAAECAwQRIRIxQQUTURQVIjJTYXGRodFCUoHB4fAGcrHS/9oADAMBAAIRAxEAPwDuMBAQEBAQEBAQEBAQEBAQEBAQEBAQEBAQEBAQIfvRrLqqd2mVmsO4Kq1GzkVWMobHwguqDOD1xxncoRtvbl26zaHIViCF0tpOwXBS9Xl+sKoTuUbjnoOMQLV+s1uy4HfkBlRq9KVJxpqbN6q24jNhtULz7ckZgZFnaWq+uKo+UYqKjp3BZAzlGru2lWLVhTjBAbykpngMjtrWXVWbkFzJ4a5VKTYB9cosbCqSWCHIXJ6HAbBBCP1faOuSq1gGd1ISoLo3Ac/QxZvI3Eopuyvrj4cjO4A1naWobxtqmykM9VqLp3LLWLaRuXHLt4b2kqAT5RxkFWDzqdZrFpsqQWFwh8OxNM4yo0e5WG/dhjcrDaxJ5APUGBmJrLlu2CuwI9jkWDTMdxAoKrZ+5uVrfOcAFOSMbWClfaGrK1sa25FRdfDIcWMH8WtfKVIUhCCSAQxG/jkNg0uoFihl3YyR5lZTkEqfKwBHIMC9AQEBAQEBAQLWrv8ADrewgnapcgdTgZwPygQ6941UKLQfEIVhWitko7UqDluODqKwcH1PsQAyre3qV6lznG0LU7FslgCgUHcMoeny9xkC9vUMQA+dzBEwp8zFSw2n7XCsePaBa1HaGl0r3MQqsFay5kqJbCobCWKLknaCf/2BTWd4EVQawWbxaqWQqylQ+oWglgRxyzEZ67fxgVXvFSAzM4xgWIFVmZqTW9ivjHIK02kY/dx14gXW7epBxuYnIXC1u3mLbdvA67uMQPH7R6fYLPFwhXcHKsB/U+Pg5HDeF58HnAPtAyPpdVSBwMByzAKh3MQCzNtAyeFJz68dciA03a9VjitHyzB2XCnBVPD3ENjH+2r+/d8jAxr+8mnQOWZ/Ju3AVWEgKhsJwFz8Kk/hAs395a1tVDu2FbC7+FZlHR6V8y7fKuLw244AHMC4neGlVPiOMjeWCo5wqNaMkYyP6hx06r8xkPQ7w1GwVjxCcOzfVsNvhmnIIIzyNRWRxjBzAoneGosPONrJU9eEfcTYbsDkY58FsAc5BGORkJiAgICAgIFu+oOrI3wsCrDJHBGDyORAi27tacsX2vk4H9fbxgUgEDdgH+jU8j1TPqchkJ2LUCpCnytvTzv5TuZsDnhcueOnT2GAt19gUqnhAPszu2G2xlHOQqhmO1QeijgemIHrV9h02tczh/rU8K5RdYqshUrkorAbtpI3AZxjngYDxb3eoZ95V924WHF1ihmFotXcA2GAdQQDwMkdGOQx9b3bRlrSohAhXr4h+rRXVEUrYpCr4rYGSOTx6gMjS9jUjLAu2XFpPjOV8ZDywQNtUlgSwAAJzn1gV03YFFQC1oVAxtxY+QVq8INktnf4YC7uuB1gVfQUL4NPCkF2oUWFWyQ2/bggnh2yPn6YGA9absWmu3xkUhsMow77QrCsELXnaOKa+g+z8zAsfszp8MuxyGUoQb7T5WRkI+Ljy2MPy9oF5uw6S5codx3bs2OQQ/h7gVzgg+BXx/Z+ZyFs93aMsdrjcr1uBdaAyOzuQwDYbzXWEZ6bzjEBb3doZi5V9xJYsLrByfB9m/8ALU/3PmchQ93NOVZCjFWQUuptsIapTYQpBbkfXWfmP3RgJcQEBAQEBAQEBAQECO1Xa6KxqrDW2jrVXg7f+I5IWvg58xBI6AwLP6usv51Vg2/w1LMK/Tiyzh7fX91SDgqesCUppVFCIqqqjCqoAUAegA4Age4FjWaNLkKWqGU4OD1DDkMpHKsDyCOQYEb4tul4s3XU+loXN1Y/3iD+sUfvKN3TIPLwJWi9bFV0ZWVgGV1IZSp6EEcEQLkBAQEBAQEBAQEBAQECC7194voVRNdNuovYfU6WlGd2b3baDsQerH/qeIFdJTfqkV9QzUIwBOmr3JZ91t3DD08qbcYxuYQJbSaVKkFdSKijoqqAB+AgXoCAgICBE6jsxq2a3SEI7HdZS2RRaeuSBk1uf31HryHwMBidg97qNXqNRpFJTUUYNlLEZ2kDLKRwwBODj5e8DYYCAgICAgICAgWNfq1oqtusOErRrXPsigsT+QMDCs7bRSilX3WB2rQbCXVFViUO7D8OMAEnrxwcBVO3KzatRWwFrX06MVG021obCOCSPKrHJAHGOpAIScBAQEBAQEBA8hhkjIyOSM88/L8IFjUdn1WPXY9aM9ZzVYVG9DjB2v1GQSDjqCRAp2hrRSqsVZtzpUAuM7rGCgnJHGSIEa3eaoP4W1xbvenwm2BvFREs2Bi21nZLEZQDyCemDgL1XbyNcKNlgY2WUA+UjfWm8kgMSqkA4JGM4HBIyEtAQEBAQEC3ehZWAO0kEBsA4Pvg8GBAWd0qjTbR5RXY7Wmta8JXYwQB6F3ZpcFC4Kn4nZvWBfq7uqL0v3+ZbXvBVArtvrNZrd85avkNjjzIp9IE5Ajn7FqJJJuySScaq8DJ54AfA/CBT9R1e9/+b1H8yA/UdXvf/m9R/MgP1HV73/5vUfzID9R1e9/+b1H8yA/UdXvf/m9R/MgP1HV73/5vUfzIEV2j3E0uovrvt+kFq1K141dy4yck7w2/0H2scdIGyU1BFCjOAMDLFjj5sxJP4wLHaOiFyqpZl2uloK4zurYMAcg8ZAgR+o7t12V3VuzMLyzajcEbe7KihiCuAyLUiqRjGPU8wPadgILUtL2Epc+pUeUed6zWQWAyV2seM9cZziBLwEBAQEBAQOfd6n7VXVLXptXVVThn8V6FsZgXHl2bPiQNjqNwK4yc4lE7N27NSwIviuWbAHIUHgdW2gDcepxx6DpkwmGXAQEBAQEBAQEBAQND7RHaX001jXCugBNippansu3O/VmXFbYAX1+HdgDOJRLd9OrBfOcnqcdB8h7/AH/9ukhK7AQEBAQEC1qtQtaPY5wqgsx+QGYGgdr6+012at0JG0tSoUsQVJC4+YbofvPRpoxr3rMRWFnK4NcW3DafBsHcjt19VpanuXbYQcjBA4ZlyASTg7D+RHtnbSZmusozeDXBx7YdZ1iGyTJXICAgICAgICAgYvaetFFT2t0UcD3YnAX8SQPxgc97c1WoWptSiPZawV6dlRfBZuOgOOByP3SFM0YtsSLRwxsuZLBwsW8VxJ038ejdO7XaTX0Um5SlprRnQgghmQNjB59ePuI6qZuidY1V8ata4lq0nWInZMSWsgICAgIEB32cjScdDZUrn2U2L/8Ae384HM+1NBYLrPD1dVa58qfSHUgYHVQODLnleDXC4dPS+DmYuTzFsSbVnaeW6X7gtuvcnXU2sAAqrqWsIQ7t2AeM7vCI/wDTKFZ16rOXymYwNZxuXR1NTkAzNaVgICAgICAgICBA98NM1tNSK9aDxRv8R9uRsfAU+rbtpx7AwS0fXfo8se61xqdKoax3AywIBYkDp6Zly+cicLgrG/i5NuzrzabRMbtg7o9gNoiQ11Ls7Eko/OBs28H2+s/vylEaLmVwLYNeG067t2ElaICAgICBjdo6Nb6rKX+FwVPuPYj5g4I+YgcP7/WUaGxaNWurNloZrHpeoLtBADItiHIYH34OR6TDuImeJspjzTRNfor7A0zka7SPq9p31bL0rUhhgbh4ZIbAJ5z1x7xWkVbcfOWx68Mw68BM1ZWAgICAgICAgIEd292b9JoasEBuHrY9BYpypPy9D8iYHDO9j0VWtp9RqWotceJZnStYEDOwKEo+d3l64wQfXM09xOs21WMPMVpMaw3D9EnYC1b7qr1upsANdi1tXz9vKvzwAo+9z7TOleFOZzMY8xMRpo6pM1YgICAgICBqvfmjS2Io1FVNjJmwGytH2V/aJDe4BAHuM8bSRE2isbprSbzpWN2R3Gvos0lTaZNlZBCJgDaisVxheBznP354yJFbRaNYbMfAtgYk4ducNimTUQEBAQEBAQEBAQNE/SJ3W0eqZbtRQzWKhDWJ4u4Vc+lZG5gfhBz1PGOQmdI3IrNpiI5/39Gz93NPXXpqRSmxNihE2ldqYyq7SMjg+vOSc4OYjdM1ms8MpSEEBAQEBAQLNmlRs7q0OfiyoOeMc568CRMakTpyVo06IMIiqPQKoA/ISUzMzOsrsIICAgICAgICAgIFMQGIFYCAgICAgICAgIDMBAQEBAQEBAQEBAQEBAQEBAQEBAQEDUbtLetmt1NZdTXZYaa/CdvFDaakAYz5kDhzgD4ucjnIZGu1WqC2KviZXIZkp52KKyLK+CGZsuCoyeeMbeQJq77H86NtW4L4Z01g27TcVcWdLFIFJGAcHOSCdqhj1dq6wJXvrcsfDZsaV8YKUNYpxnGC92OPs4yCMMEnRq9QaL2K4sVsVkowVgQuCBs3qOSDlW2nPxgchgJ2nq2LeR0IFf1b6VmyrtR5xap25Gbwy9eAcKBlg9frLVjGamYZZWIqYMFW91NhUrhs1KrgKc5424YEAbX6sM+Q2xfD2bdMzM6tqrayx54IqWpjgHGSdp+GBldha/UWNV49ZXdQrv8AVsgW/am9WDj3ZsEE9CCBjLBPQEBAQEBAQEBAQEBAQEBAQECxqtUK/DyD53FYxj4jnrz04gX4CAgICAgICAgICAgICAgICAgICAgRvbXXTf8AHT/s0CSgICAgICAgICAgICAgICAgICAgICBrHfftkaU6DNbv4urroTaR/XMG2Bs9AfNyM4x0MDZ4CAgICAgICAgICAgICAgICAgIFDAZgY+r0iW+HvXPhuLU+Vi5wf8AqYGRmAzArAQEBAQEBAQEBAQEBAQEBAoYHJ/0h99bl1XgaS5kWrK2MuPNacZH3L0+/M52ZzNovw0nk+y7E7Gwb4He5ius25RPSP5at+2Wu/i7fzH+kr+U4vi7XmXIeyj6/c/bLXfxdv5j/SPKcXxPMuQ9lH1+5+2Wu/i7fzH+keU4vieZch7KPr9z9std/F2/mP8ASPKcXxPMuQ9lH1+7r/cft/6dpEcn6xPq7h/bA+L7iMH8SPSdPAxe8pr1fCdq5GcnmJpHqzvHw/jk2ObnOICAgICAgICAgICAgICBr3fbt76DpHsGPEb6ukf7w+uPYAE/hNOPi93TXq6HZeRnOZmMP8POfh/dnAWYkkkkk8kk5JJ9SfUzivTq1isaRyUhOsEJICBs36P+8H0LVqXOKrcVXew58r/8pP5EyxlsXgv7pcbtzIeVZeeH1q7x+8fr/wB0d5BnYecKwEBAQEBAQEBAQEBAQKEwOEfpC7wfTdWQhzVVmur2Jz5n/Ej8gJx8zi8d9uUPRewsh5Ll9bR6Vt5/aEd2BoarRc15YKnhksLAm1WsCMTlTnAbOB7esww61tEzPRZz+ZxsK1Iwuc8XTXlGsdY+a7d2Mq1JarM31gFq8D6iw/VMOpGQpJz03pMu6jSJjx3+HRrw8/ecScOYiPR26+lHrR79NdvhK9232ElV9VVZfzNaGLMGArrsZd+8ADO1GJX0I+eAvhRFoiPe15TtDEvg3xLxG0V0203mInTSZnbWYiJ683i/sqqptWWFjpWtd1BDhN1djoBuO05O1/T1BicOI1mfdoypnMbFjCisxE2m0W210msfGPD5TC4vd1WttrDPg1o2nDYDG6yoXLW/zAyhx6svHMRgxMzHyYz2naMOtpiOc8WnLSJ4ZmPdPOPdEtcml2YnZ2z9GHeD6VpfBc5towjE9Wq+w3zPGD93znVyuLx00nnDzzt7IeTZjjrHo23j49Y/duktOGQEBAQEBAQEBAQEBA039JneD6LpTUhxbfmtcdVr+23y4OB8z8pVzWLwU0jnLt9hZDynMcVvVrpM++ekOIzkvRNV6vUOquisQr4DqOjYOQD78zKJmNmu2HS1otaN45e79V79YWrlxac2Ab8MCSEOFDAexQEA+wMnit4tXk+Bb0eCNKz4ePPT49V3W6vUIz12WtlvrHG8MCbUVicjgllK5k2m1ZmJn+ywwcHLXit6VjbaNtNOGf26Ldfa1ygKtrgABAM8bVOQv3AnOPcyOO3SWdsnl5trNI15/Pq9WX3qtVxsbBd7Kn35bxV27m9w3w8n5RrbadWNaYFrWw4rGukRO3SddI/6xtTUw2u/+0Hihsg5BdlJOOh3KZFonnLdhXpOtafhnT9dvuke6vbR0OqrvGSo8lqj7VTfEP8AsR8wJng4k4d4sq9o5OM5l7YXXp7p6fZ9Caa4WKroQysAysOhUjII/CdqJiY1h5has1tNbc4XZKCAgICAgICAgICAgcw/TD2Kx8PWrkhQKbRnhQT5WA9BkkH7xKGdw52vD63/ABjOxW1stbrvHx6x8mo6DvCldVVbo7hFRdpI27luss3LknBAtABx9kStTGrWNJdnH7NxMTEtesxGszOvX1axpy5axvv1lip2uvjeIyuR4Io8RSFu3BQPFz+9xjr04z6zHvI4t/DT+W22Rv3PBWY14uLSfV/1+Ef2F4duJtOReG2/GHUNnxLn2E45Qi/B46oDj0E97GjV5uvxbcOnhpPhWNfj6O3xndW7t5CjKqPypQgkbWDaeqnzj+wat6/NvTGSnFjw/umn8pp2diReLWmOevXWNLTbb466T8HjQdtpWlKFbPIGRwrrsOfFxaoIP1g8b148o/CKYkRpzZZjIXve8xMb6aaxOv4dazpPqzw/X55C940yNwtPmZmOUDFvFosU8ADP1GDx9v5c599Xw8Wmey8TTSs15R4+Fonnr+b6KJ29UA4KWndXZV8SjixtSfxx9JH9z58O+r4f3f7k9mY229dpievSKf8An6sHtK99dqx4YdjYVrqRjkjOBjqcDJJ/Ema7a4ltI6ruXpXJZbW+kaazOn95u893+zRpdNTpwxbw0Clj6nqTz6ZJwPadjDpwVirzfN5icxjWxZjTWUjM1cgICAgICAgICAgIGNr9Gt9b1WDKOpRh8iMfnItWLRMSzwsS2FeL0neN4fPHb3ZTaPUW6d+qHytjhkPKsPvGJw8Sk0tNZepZHNVzWBXFr1+k9YR8wWyAgICAgdM/RH3eyW11g6Zr0+ffo7j/AOI/5pfyWF+Of0fHf5Ln+WVpPvt+0fu6mJ0XyCsBAQEBAQEBAQEBAQEDQP0r93/GoGrrX6ykfWY9aM5P90nP3FpTzmFxV446Po/8d7Q7nG7i3q35f7fzy+Tj05b70gICAgZ/YfZT6vUVaevq7YJ/dTqzH7hkzPDpN7RWFTO5uuVwLYtun1npD6I7P0KUVV01jCIoRR8gPU+p+c7laxWIiHl2Li2xcScS/OZ1lkyWsgICAgICAgICAgICAgeLEBBBAIIwQehB9DGhE6bw+f8Avn2CdDq3qAPhn6ylves+mfcHI/D5zi4+H3d9HpvZOejOZeLz60bT8f5QU0umQEBA6/8Aon7v+FQdXYPPcMV+60Z6/wDMRn7gJ1MnhcNeKer4P/I8/wB9jdxSfRrz98/x93QZcfNkBAQEBAQEBAQEBAQEBAx9frForax84GAABlmYnCoo9WJIAHuYGFd2TXqkrOt09LOATtI3hN3VQx68BQT6kTG9K29aNW/AzONga91aa6+Cx+yGi/g6P8MTX3GH+WFjzpnPa2+Z+yGi/g6P8MR3GH+WDzpnPa2+Z+yGi/g6P8MR3GH+WDzpnPa2+ah7oaL+Do/wxJ7jD/LCPOmc9rb5s2jVbLjpmUKNgfTkdGRcK649GUkH7nX2ONqlM67ykIQQEBAQEBAQEBAQEBAQPFtgVSzEBQCzMTgBQMkknoIEV2fWdS66qxSEXP0SthghSMG51PR2BIAPKqccFmACYgICAgIGD2vojcg2ELajC2hyMhbQCBn+yQSrY6qzCBc7M1ovrWwAqeVes/ElinDIceoIIyOD1HBgZUBAQEBAQEBAQEBAQECFf+mWbR//ADVNh/a+9T8Of/DRhz7sMdFYME1AQEBAQEBAh9X/AEa8Xj+quK16j+zbwtd33Hitv/bPAUwJiAgICAgICAgICAgIGq96NRq7dRp9JolwnNmu1DFlVaGBUVo4GTYcsfLyNqnIyDA2XTULWioihVUBFVRgBQMAAegAgXYCAgICAgIFrU0LYj1uoZWBR1IyCpGCCPYgwNe7u94FbVX9mOXN+nQPvdWU2UFsK/mHmIBQMw4JyR1gbNAQEBAQEBAQEBAQAEBAQEBAQEBAQEDEu7Pra6u8qPFrDKlg4bYw8yE+qkgHHuoMDKzArAQEBAQKGBoHZPeGys3PZYSgF/g733rYU1libwcZTwqghZRnKsG9CYGYO91ocqV0rhUSwmq2xi9b/SMWVgKSVA04Y4DcFsFsAsFaO97sCf6OAiWvY24nhLAisArEBSHVs7iMDqAcgA73F6381KFarHZSzbyFFwNleAw2q1QBzkDcfNwAwU7F70WMKqyPEYOtbMxXxLQ2qvoZ69mE+rWlbGA3eVuvRmDdICAgICAgICAgebMYORkYORjOR7Y9YGg9n9kahE0VL12GrT3V2UAtklXqY4tHoKWZkGc5BU9RAktI+usNAey+sNtNp8GkOlngubK+UZdgsFYDc53NyRggK92X1u+pdQbgi1ICr0od2aa9zPcCCLBaLF24OVwcfagbbAQEBAtam9a13OwUZAyT9okAAe5JIAHuYET2P2hRayXKQtuorQ7TYSSqBmVQM7cgMx49CTAp+0IB81LqpvbSLZuUr44JVQ3OQGYAA4PLDOIHjsftmrVtValbBvDsWzeQr07TUzVuueCd9bAjgrg5IIyEh2N2mmqq8VAwG50KuNrAoxXlT0zgMPkwMDPgICAgICAgICBb1F61o9jnCopd29lUZJ/IQIxu3lDJWarw7EDb4W7aGYKrttJ8hLdRnGGzjacBHL3q/olVjAC+ykMvkPheOdG2pxjduCYrfqfTGehIZVvemtPKyWlx4Q2ooOWtdEXaC3A32oPNjrnpzAnEbIBwR8j1geoCAgYfamgF6Bd71lXS1LE27gyMCOGBBBwQcjoT98CP7K7tJprBYt1zeUAo4qwzhdgclawwO0AYBC+UHGeYFxO765y1trAXNqlrOwKLmJIPCgkKTkAk8gE5wIHj9mauCGsD+ANG9gK5spBQ+ddu0thCMgDh2+WAy+z+yUotvsrJAuKu1QCisWKgTeoAzkqqg5J+EdIEhAQEBAQEBAQEDzYgYFWAIIIYEZBB4II9RAjKe7unQ1FayDXnYfFsJwccMxbLgbVwGyBtXGMCB4PdjSkIPCOEUVoPFswFFb1DHm6+Ha6564OPQQPR7t6bIbwjkFWB8Wz4lZHB+L96tW+8Z9TAloCAgICAgICAgICAgICAgICAgICAgICAgIH/2Q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sz="3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86662" y="2348880"/>
            <a:ext cx="83897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Níveis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mensuráveis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ressecção → culturas predominantemente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em fase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pt-BR" sz="2000" baseline="-25000" dirty="0" smtClean="0">
                <a:latin typeface="Arial" pitchFamily="34" charset="0"/>
                <a:cs typeface="Arial" pitchFamily="34" charset="0"/>
              </a:rPr>
              <a:t>1.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86662" y="3657218"/>
            <a:ext cx="83897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Sugerindo que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o processamento de DNA final em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ssDNA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ocorre em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células na fase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pt-BR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embora de forma menos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eficiente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86662" y="5005625"/>
            <a:ext cx="83897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Enzimas MRN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Exo1,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CtIP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, SOSS1 → agindo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diretamente no nível do processamento final e valida este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método (estudos anteriores).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86662" y="1124744"/>
            <a:ext cx="83897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Ressecção de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DSBs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demonstrada por ser eficiente nas fases S e G</a:t>
            </a:r>
            <a:r>
              <a:rPr lang="pt-BR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do ciclo celular → limitado na fase G</a:t>
            </a:r>
            <a:r>
              <a:rPr lang="pt-BR" sz="2000" baseline="-25000" dirty="0" smtClean="0">
                <a:latin typeface="Arial" pitchFamily="34" charset="0"/>
                <a:cs typeface="Arial" pitchFamily="34" charset="0"/>
              </a:rPr>
              <a:t>1.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46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UTEhQUFRUXFxwaFhgYFxsaFRsWFh0aIBwYIBgYHCgiGxomHRUcITEhJSkrLi4uGB8zOjMsNykvMCsBCgoKDg0OGxAQGzQkICUsLCwyNywsLzA4LCwtNDQ0NywsLC8tLCw0NCwwLSwsLCwsLCwsLywvLy8sLCwsLCwsLP/AABEIASkAqgMBEQACEQEDEQH/xAAbAAEAAgMBAQAAAAAAAAAAAAAAAwQCBQYBB//EAE0QAAIBAgQEAQgDCwoEBwEAAAECAwARBBIhMQUTIkFRBiMyQmFxgZEUFVIkM1Nic4KSobGy0QcWNENyk7PB0tNUY4PwdISitMLh40T/xAAbAQEAAgMBAQAAAAAAAAAAAAAABAUBAgYDB//EADoRAAIBAgMDCgMIAgIDAAAAAAABAgMRBBIhBTFRE0FhcYGRobHR8BUiwQYUMkJSU+HxkqIW0jNDYv/aAAwDAQACEQMRAD8A+40AoBQCgFAKAUAoBQCgKeK4nFGSGkXMN1HU/wCgtz+qhlJvcYPxVVGZ0lVOzFDY3/FF2Xf1lFHoEm9EWMNjI5L5HVrbgEEj2Edj76GCegFAKAUAoBQCgFAKAUAoBQCgFAKAgxOMjjtndVvsCwBPuHf4UBWXigdisccjkWvdeWBe9ieZlYg2Oqg7UBSlx8zQiYGONcwDgAuyjOFkOc5QCvV6pHTQGcuDtOiys8qujDrbpLqVIGRQEN1LHVfUoCXhEKqk0OUZUkeygAArJaQabWHMy/m0CdtxBhFQ8hszukljCpt0AoWzHxsBlBN7XA71ooWPWVVtbrX39JLJhkmxLF0V1iQKLgGzyHM2+xyrGb+2tzyKcGdcMsqSyBpGBRWOdbTP5sMHu1lV1uFK+iaAvti5kkWMqkt1ZyUJQgKVFsrXFzn0uw2NAZR8aisS+aMAkMXWyAqSDeQXTQgj0u1AX4pVYBlIYHYg3B+IoDOgFAKAUAoBQCgIpsQiLmdlVfFiAPmaAptxdDm5SyTFd8i6bX0dyqHQg+l3FAQScRmIiZViRJGUBiS5AcEqSoygXOVdGPpCgPEw7NM8cssrDIrpZuWNSwYDlZSQLL6RPpigKkESphY5VVVeFwZWCgXMTGOZjbcleYdfGgNnJ0YpT2ljKH+1GcyD9F5D8KArWRVxUMrKiEk6kAZJwbm58ZBJQFcY5pooHSOR5UZGay2W56ZbO+VD0s9rN4UBcTDzmVpBy4wyKtmvIegsR0rlAPWR6TbCgI8NwdkZSmIJZA4CuiMiiVgxGVArC2UAXbQeNARYjD4hYp15YdpS3XG4DddlByyZbZUAGjG+X20BlicdGZYEJMaqWbzimMZlXIqDOAG++ki1/QoCeOcK+JxDejGAnsKxKXYj25pGX8ygIWhKwQQt6cjrzLbFtZZfg2Rh+dQGcmCSTFN05csQLMhKMzSNpd0Ia4ER7+vQEKzyrFNMspKIz5VdQ/TF0kAgqxYsjWJY6EUBck4hJGUEkVy5yrynDahSxJDhLCyna/agJo+LQk5S4Vr2yuCjE+wOAT8KAu0AoCGfEqjIrXvIxVdCRcKzakaDRDvQGc0QdSrbMCD7jQGp4ngkjEcwUF4nQlyBnyeg5LWueh2PvFAWB04o+EsXwDQtr8SJR+hQFIRn6JLELZ4GYIOwMRDw6/2eXQHsnE45JIJoLyghlJjBYBJFzasOkHMiDUjc0BlFhpmEy8tVjlYnzjXZQyKGGSO4IJBPpj0qAmHCWYR86Z3KWtkAjGbKVzXF3BIY7PbWgLUHDYkbOqLntbOeqQjwLtdj8TQFugFAU8L99m96/uigLlAeEX3oDXTcDhKlVUxg7iNigJOpJVSFb84GgMXwEokWQSiTIrALIoBOcr68dgLZLDoO5oCvHPLCJ3eBi7EuOWRInSoVFGz3IQepYEmgIlkjMeHwquGbMmcbSWiGcsyHqF2QA3Hr0BsPTxXsii+GaY6/ECIfp0BS5p+jTyi2aZ2yX1UliIoTbwICH40BsIOFRosSIMiReiqgBfRK6i3gT8aAvUBFLh0YqWVWKHMhIBKtYi4J2NiRcdiaAloDX48PIJIhGpUpa7MVDB7gi4U2IttruNqAiHDZX5Zln6o9QYkC3JUqb589wcx2t2oCaPg8IJYoGYm+ZyXa9gLguTbQDbwFAX6AUAoBQCgFAazAcNePEYiVpmdJcmSM2yx5Vs1iBc5jrrtQGzoBQCgFAKAixGGSQWkRXHgwBHyNAUzwhVzcp5IS25VrjYAdMgZRYAbAbCgK44dKohjBiaKNlJFmQ5EUhRuwYg5W9XVaA2UExYsCpAVrAm+ug1AI21Ouu1AT0AoBQCgFAKAUAoBQFCXjEK+vn1C9AL2ZjYA5AcpJIGtqAj+sJGkEaxZCVLXkcDQEAkCPNe1xoSvpCgIIEmmRrzFHVnSyIFXoYgE5szagA6MNG+NYfQZi0nqrkMeGLkIqyxOD5xzLIduwJbzl+2a4AO19K1vJ6bvfMeuWEdb34fzw98xazzLNy0kWQBM7cxQG1NkAaOwAOV9cp9GtzxEXGTkLyROqqWDMlnXoYqbAWc3K6WTwoC7BxCNzlVxm+welx70azD4igLNAKAUAoBQCgFAKAUAoBQFTEcTiRsrSLn7IOqQ6E6It2OgJ0HY0BAOJs7MsUTEqAbyHlrZr20sXF7HdOxoCm2LmeOGXmCNJGS4RBnUSiyjM+YE52UHpHegJEwKfSGSQGQNGrpzCXGZSQ5AYkL6UewG9AVZ5UTCyxM8aNEzCPOwUAoRJCBfsFMfyrKTeiB5ifKLCl4JVxEG5VvOLmEcq9xfTrWO/hY16chV/S+5mmePE0HlZ5YHCSSJhuVJzVWUuTmVdChFlIBJEQ76a6GoGJxHItRS1Zc7L2asXmnKVox4b39F1nIYTy8xYMXWrCMjIHQW9ArqVsScrnS+/uqM8XVjq7MtlsbCT+WOZdLa4X4b+g6/A/wAouFWOWeZws76LEodyOWospZVsAXLMCbenV3g8HiMXTVSlB2fZ4s5jGwjhK0qMpJ29++k2fCOP4TFR4fDYaYSEMmYEMkmWEZy2VwCQWRQTb16ziMHXw/8A5YNe+O4jxqRl+F3N5JCs2IYOqukcYWzAFc8hzMCD3AjjP51RjcoQoVwyyxvIjSOOWA11CzSebHLe6gKrC4UD0TQGwbETpIIxy5bqzd4yoUqNSM4YnMeyjpNAZx8XXqDpImU2YlcyggAm7R5gBZhqbUBbw2KSQZo3Vx4qwYfMUBNQCgFAKAwmJynLbNY2ve1+17a2oDWYyeZeWcyIrsqv03dc4NrHNlvnKrsRregIkwQaWWKZpJRkVlzNZSrZlZciZUNil7lb9fuoCFLLg4nACmBgXsABeJikxAHiok+dAbCXoxKN2lQofa8ZzIP0WlPwoDXSuiwzwM6o6u/KzEAktaVCoOpylwBb7FAecSxEs6JJhY5FkyOMzry8vMjNgRLYmziMmyn0ayrX1MPcfLeM4CeN2aUPGTozuC2t/SMmoJ2tc392x6KliaEklSko6Ws9P7KydKotZrMVVilP2j30D29bY5dtQPzb71Kzu+/z9Dw+T3YYfh7u2V9CwADsGCoQLFixGgv86h4qNOpSlGtHPfdo9HxvbQl4XETo1VOhPI107+i3P1M7zB/ybQOM4xMkiHbKUt+kq/51ySwFFPVHUz2/jJRsml0pf2fNeM+QWNgcqYmkUXs8YuGHja9wfZbudTXe0trYSrCKnLJZWtZtdlr9l0ctKhUjJta31Np5EeQ2MOJilKNAscivnffpN8oUG5vbKb20JqPjtq4b7vKjS+fNxT079W1zG1KhPOpy0sfW5sJiFjnUBJGlzEuhKMCwCiyNcdKgevrbtXLE49xGMTmQK6tCkeZyXXKgZVyKmf0DcSMdGPoUBZ4fKryTz3GXpRWB6SkYJJv/AG5HH5tAU8p+hgEENiDqPWH0lrsPeqO36FAWcfhUkxESlRdVZ2YaMNlVcw1AOdjod46AgjZkWeVZnEcRbKG84pWNRnJLdZOcOPTG1AbGKSbLFmVCx++EXCr0k6XJO9h3oC7QFLHRyl4TGQFDky9ViVsbADKb6kdxt7dALtAa3jsimGQZ0VguZczAAOtihJO3UFNAVXx+eSGWGOWTpYNZMo5cgDXzSZVJDRqLA31NAZxYOYiZSIkSRiwDXkIVlUMpUZQLkM1wx9KgJk4MCEEssspSxUlsliFKk+aCk3BO5O5oC5hsHHHfloiX3yqBf323NAT0ByvlxwaacK0XUFVgVvYgt669iw21tvoRreTha8aTeZb+fgR8RSlUSs93icJNwyYZgwmS9gFETWX3FL+3v39lWaxVKS/HbsZAeHqRf4L9q1PU4dKx6RKTrYGJ7XJNr5rAgA2sT2rMsVSX5/BmFh6r/J4o7fyH4NNCWeQZAVC5L3JIt1tbQEAWGp3qtxVeNVrKt3PxJ+Goyp3zPf4HW1EJIoBQCgKGK4NDIHBQDOCHKEozA7gshBPxNARTcMkzIyzE5GLKsihhfKV0KZTsx1JO9ARRtNHJLLJDmLBVXlOGsiAnUPkN8ztsDuKApLiE5MGHZrSSuucMCjFrmSU5XAJDFWF7etQHSBwbgEXG/s/7vQGVAKAUBEMOuYvbqIAJ9i3t+8fnQEtAKAUAoBQCgPLUAtQFeCUmSRTspW3xFzQFmgFAKAUAoBQCgPCKAjhw4UsRuxufjb5DSgJaAUAoBQCgFAKAUAoBQCgFAajhuLdsVikMLoqcvLIbZJMy+rbXS1jfvQG3oBQCgFAKAUAoBQCgFAKAUAoBQCgFAKAUBoH8oC7fc6Z4wbNJ6p0Oq6jMoNhcHvpeq/E7UwmGnkqzs+pvyTN1CT3Iy+tJr2yC1t8vfwtzKj/H9nfu/wCsvQzyU+AXis+t4xodPaLb+nprp8Kf8g2d+7/rL/qOSnwPBxeey+ZFz6QuOnQn7Wuthp43p8f2d+7/AKy9ByU+Bl9bTZrcoWtvfv4Wv+usf8g2f+5/rL0M8jKxg3GJ8hYQDPa4TMN+y5r2HvovtBs/9zwl6B0ZJ6FzhPGUmLRkFJk9ONt7HZ1Prxnsw9xsQQLLD4mliIcpSldHm007MvLiULFA6lhuoIzD3jcV7mCWgFAKAUAoBQCgFAVZeIRqWDOq5bXLHKASARqdNb/qPgaAiHG8NofpEGu3nU1/XQD66w230iH+8T+PsoDz68w2/wBIgt+VT+NAcx5YeWwiHKwjI8hHVICGVAfDcF+9joNCQb2qDi8YqKtHWRAxuNVBZY6y8j5jisYZ3PNZpW8XJb3gZu2o0GmoqpqyrNZpyZS1ZV2s85PvO98h+JgYcrIW6ZGynK7XVrMeoA362bvpVLtLZ2KxNRVqcHK61em9aeVjptl13LDpzeuvcdB9Zx+LfoP/AKarfguP/afh6lhyseJFisZG4AzMLMp9B/VYEjbuAR8a9qOysfTk3yT3Nc3OvpvMOpF85r0QAAfSJdO/Le56Mvhbfq/+9anSwmLlJv7t5cb+Wn0toa5o8TbfWcfi36D/AOmqv4Lj/wBp+Hqb8rHiefWcfi36D/6afBcf+0/D1HKx4mp8oMeFjaRAQzmNImIZXUx8xnddiBlkyX/G7jfqtmwrbP2fLlFaTk7dtvRsqdrYvkKLnHfuXWzjYnKsGQlWU3VhuD4j26/G5qDCtOE86epw1PEVIVOUi/m97z6rwXyiilgSSSWJHIs6lwLODY6E3tcaewiuwo1VVpqa50d5h6yrUo1Fzou/XGH/AA8P94v8a9D2H1zh/wAPD/eJ/GgPRxjD7c+G5284v8aAsRTqxYDdTZtDobA2ud9CDp40BLQFLH40xvEoTMJHyk31UWJzWscwuAO1r32oC7QGAQC5AAJ3NtTbxoDSYM/c2B/6X+GaAvYc/dU35KL96agKX/8AJH+Ui/x0oD5J5RBvpOIEtw3Nctc2OUscp/s5bW9lq53FKosQ3bn0+hzOLVSOJbtrfTp4FPD4Q2Avlv3YEsSe5Xte25IufEmrfD7EqVrSrvInzc/8F7hfs5WrtTxMsie5Wu+3mXRc+vfyfzBsLkyBRExS4vZtFYtr3Jc313FWFWhGhLk47kWGIw0cNPkou6SR0uUeAryPAZR4CgGUeAoBlHgKAZR4CgOA/lMbzkA7BJD8yn8Kpdsv5YLpZz32gbyQXSzhomJc3vYDS40Ou407bb66fGpnGKpJpa+/MoqkIKkmlq/D+9/vTvPJKQnBsPDGQge4vhz+0mr/AGW74ZdvmdTsaTeEj1vzOuJ+6h+RP7wqxLU12JP3HjP/ADH/AMqA2OLPn4PdJ+wfxoC6kYF7AC5ubDc+J8TpQGVAKAUBUljlLNldVGmXMuYfjXAKnwtr4+ygNfFwqdY4Y+dFaLLY8ltci5fw3toCaPBTiR5ObD1Ki25LeoXP4b8f9VARfVc/KWLmxdLK1+U3qOHt9972tQHzzy54hzMRtGxjJRWy2VnUi97km4IIUXGqk+FrHDUssVUa1e7308xcYHD5Iqq1dv8ADf3vfMavBYKSaQQxgPK1rg6oo/CyeweGl9Bp6vvVrKkvm1fD1JmIxEaEfnd5cPq/fZw70cdXBfc0MOcR6MzPlLOdWNghvqd9Nb6WrlcZtaFGq4yTb5+0r6Gz6uKjyrlvPf58N/w6/wB8f9qovx2l+l+B7fBan6kYHy9INjCgN7W5+tz2+971utsRauqcjV7IknZzR4fL/Y8mOxFx5/ceI83qLVlbXT3U5cO0w9ktfnRkvl2TtAh903/5+2tZbbpx3wfgbLY83umjL+fDf8Ov98f9qtfjtL9L8DPwWp+pGk8q+I/SkjmyFDGxRxfMLS2KtmsNLxkbbn21ri60cXhuVgvwvX33HKfafZ86NJX1trpwennY5lYgCWA1O5qndSTiovcjjJVZuKg3ojv/ACU4VM2DUh41DyrMAUZjZGQrqHHpCMHb1q6vA0nToRi9+/v1O22bSdLDQi99r9+p0X0Sfm8zmRehlty28b3++eypZOK8nCpzDLFzIvOczXltpzS3/M7Zv1UBYkwc5kR88XQGFuW2ua3/ADPZQFzDh7vnOmbp29H4f5+HbagJ6AUAoBQCgFAKA5WXyHhaRnMkmVmLFAQBdjc9QGa1z41IWKqqOVPQlxx1eMFBS0XUblOCxIirEvLKXyMlgwJ394PcHQ1HbuRW23dnz/jWBxEc7c5AxkclXSyobgm/UekC1rEkjTfRmosfsqpXrOpCS1tvvzacGXOC2nChSVOUXpfdb+CpyJM2XJ2vfOlvdfNv7Kh/A6/6o+PoSvjVH9L8PUrPw0vnYod9fOJrlBAI6vxjY+NSIbMxUIqKlHTr9DxltPDSbbjLXq9Tw8NNo+g66L5xbrmBOvV0jS3vtW3w7F6/NHXr9DHxLDafLLTq9SXD4BlZlVLbMfOJl1vt1b6bDYWryq7IxNS2aUdOv0N6e1cPC+WMvD1Mir5C+TQX0zpm0/Fza7V5fA6/6o+Poenxqj+l+HqdH5N+T0sqSifzcEgUZP6xshJDZvUW7e82BBUelc4HBfd6Lpzd7vUp9o4iGLnu0tbXnGH/AJPjzPOTBor7BbOR4Fr2172A+FaQ2VRjUzatcDm6excPCpn1a4P3757ndRoFAUCwAsB7BVmXBlQCgFAKAUAoBQCgFAKAUAoBQCgFAKAgimJd1+za3xF6AnoBQCgFAKAUAoBQCgFAKAUAoBQCgFAKAUAoBQCgNRw7iSPisTCubPFy890YKM6kizEWa4HYmgNvQCgFAKAUAoBQCgFAKAUAoBQCgFAKAUAoCrxDF8oA5S12C6ED0tjqdqAoDj4vYRObi4IsV/SBsaiPH4WLs6sf8l6m2WXAL5QDXzMuhtsNdO2uo1rHxDCfux/yj6jJLgYjj69J5E93tfpW40J6urTa3vNPiGE/dj/lH1GSXAy/nAL25M+172S3uvn3p8Qwn7sf8o+pnk5WvYwbykAQv9HxBsCcoVM5t2y59/ZRbRwj/wDbH/KPqHCS5jYcM4lHOpaM6qcrqfTRxurDsdQfAggi4INSoTjOKlF3T4GhbzVsD2gFAKAUAoBQCgFAYLMpJUMCw3F9RtuPzh8xQGdAKAUByvld5YrhDyowJJ7XIPoIDsWtqT3yjW25FxeJicXGguL4EPF4yFBW3vh6nAv5aY1mJGIIIOyogUeyxU3HvvVZLH4hNPcuoqZbQxKae5dXt+J9AhxbY3holYWbKxYKN2jLKbDexK3A1371aylKrh2473F262i+w9TlIRm+dJkg4hEdRLH+mv8AGvljwldOzg+5+hZ5lxI8VjEZGCzRhipynONG7H51vSw9WM05U21z/K9wbXEomZwdMTDbPfVgejM2ntOTKNxt8TNUKdtaMt3B77L634/Q114l+DGoFUNLGWsMxzrYm2p38ag1MNUc2402lfTR7jZNcTP6fF+Ej/TX+Nafda36H3P0F0aLjmOEaySwsRJI6xpIh9VFu58GHUF9jEd107XZc6uD2beas3J2v09HY2U+18X93pOcd+5df8HJ4TENFIJY2KyA3zdyTvf7QPcHeo1LFVYVM6evTz9ZxVHG1qVTlFJt89+frPsPB8eMRDHKNM63I8GGjL8CCPhXXU5qcVJbnqd3SqKpBTjuauXK3NxQCgMFkBJAIJG4B1Hv8KAzoCnj+JJCY1feVwi7bnvqRpew0udRpQFygK02BjbNnRWzWuGGYXXbQ6d6A5/CcOh+j4MmKK7crMci3N4yTc211oC7BwuA4mVeTFYRxEDlrYEmW529g+QoCjNgIRg1fkxFs8fqLc+dW4vbuNPjQHyGVi4LXAZuo2Flu2pFhsuuw2FcxKrmquU+PvuOTdXNVc58ffce4bCtl82L/jHRffvrv2+dWVDZWKxfzNZY9P0LfDbFxuN+fLlj/wDTt3Lf9D7V5H4mNsLEsasoVcuVvS6CVY3GjdQOo8e1WmXk3ybVmvehaZHSlyUlZx0t6dHtm1OBj+wnyFZMnn0CP8Gn6IoD36BH+DT5CgPPoEX4NP0RQD6BF+DT9EUBwf8AKPYTQoBYLGSANuttf3BVJtp6QXX9DnPtA9Ka6/ocZDISza6Dt8d9tPDf/wC6qpCMacWlq/T2ylq04xpRaWr9Ovt3Hc+TEKNg7lEJGKjW+UXs0kRIvbY5yPjXRbNd8NHt82dXsh3wcO3zZ0zcOh+kBeVHblE2yLa+Ya2tvU4sihiMFF9FxTcuPMvPynKLjLmtY20tbSgL+I4dCJoQIowDnJsi9gLdu16A2sUAUsRuxzN77AfsUfKgJKA8IoD2gKkksmZgqAgWtclb331sdreHf2UBrIMLiFiw6cuO8WTN5065EKm3R7aAsRLOJpJOUlmRFHnNboZCfU/HFAV/o8/ISPlLdXQnzmlkkVj6vgKA+ZeVAw5xDGKMrYkMobMjOSevKPUzC2m5+FSsPgaKarTjeXN6ssMHs2gmsRUgnLm07m/p/RDh8OzsLAlr6adXVpY2NrX2UWubeBNWNWqqSzS383H+i3xFdUY557+Zc/8AXvr76fA8iGKMglspYgXJAW3R069TSXYj0rMCLGw56q23mk9W+7qOVknKbqT1k3fq6vf0Nv5LYwsrI262YC98obMMlzqcrIfDQgWFrVtTldGyI8V5WwpmOWRwLaplO5ABsWGUHMLE2vWlTEQpxcnuRIp4ec2ornKv8+YvwGI+UX+7UH4zhunuJvwjEdHf/A/nzF+AxHyi/wB2nxnDdPcPhGI6O/8Agfz5i/AYj5Rf7tPjOG6e4fCMR0d/8HL+WPFkxLROiuhAZWDgXN7FSCrEW0bv3FQ8fXp4qip0/wAr17f6OX+0+z6tGlCc1ufN0+13nOpEASRud9f8u3wqrlVcoqL5jkJVpSiovcjv/JnBzfQowsYOaZJblwLosisNLd0QfOurwVN06EYvh56nb7PpOlhoRe+1+/X6nQHm87mcrTl5fTF75gf8qlEwqy4eY4eeLldUnNt1rbzpa1/0hegLU3NaWN+VooYHrW/Vlt+w0Bew8jEvmWwDWXfUeOvv+d996AnoBQCgFAKAUBjItwQDa43oD57hfICXMM8iKqi2ZQSxHsB0HxzVOljm0rRsy1ntWTSyxSa0vv8ADQ6fD+TEUIVoAFlTXM3VnuCLP46E2Yarc20JBhyk5O8nqVs6kpyzSd2aTi2LdpJ+aCpEaKIhluFLSAtnawYPpqLaADRgaj1d6PNmXDZLRSW0+5pTpm7HQ9RJ7sddde21Yp/mMx3lLiCDNiC23JkFgtrKFU3Jtc+zW2h0uKiWvFRZY3tJs5/EcNd+WzRS9Wi9Bs1xmt8lP6/GqqjgMXSTSiu9FpUx+Fm03LwZivBHuY+XMSLORkOma4B226T8q9Hg8ZmzZFfdvXqaffMJa2d777n6HkHDWQGURzZApBOQ5bKdSdL6EH5mtK2BxlWNnBb770bU8dhKbupPufobrgPBZMUZUKFIsuUysNc4ZT5sd2Urqx0B0sxuBN2bs+dKE41l+K2nVcrdr16OMioLVa37bFrCeQEhktLIvLB1yghmHhqen27/AArensmnCeZu64epyVHYdKFTPKV0ub149yPoEaBQABYAWA9gq2LsyoBQCgFAKAUAoBQCgFAKAUAoDnfLCFsokTwaNr3sFky9emumW3519hXnUjdGGfIvLe7yosiWQRjlhhdWF2zMNALXYjYWAFgARedgaUcrclrch4mcotWZ3HkRw8zwJLiHSz+mCzFpEQnIGUtlsVUEm1yp9pvEqUYKo3HctxOp1Zums2/nO3ThGGIBEEBG4IjS1vEaVkwZfU2H/AQ/3a/woDz6lw//AA8P92n8KAuogUAAAACwA0AA7W8KAyoBQCgFAKAUAoBQCgFAKAUAoBQCgPCKArY3hsUwAljR7bZgDagKx4JHmZgXBYEaHQXN9Bbx7HT2b0BsIyPRzXIAvtfXuQPG3hQGdAKAUAoBQCgFAKAUAoBQCgFAKAUAoBQCgFAKAUBTg+/y/wBiP/50BcoBQCgFAKAUAoBQCgFAKAUAoBQCgFAKAwMqhguYZjsL69+3wPyoDOgFAKA1mD4a6YmeYzO6SrGEjNsseQHNYgXOYkHXbWgNnQCgFAc15Z+UJwyqkVua97Ei4VRu1u5ubC+m51tYwsdi/u8Lre9xX7Rx33Wndaye71Oc8n/K+ZZVXEPzI2NiSFDITswKgdN9we2o2sa/BbTnOooVefn6Sq2ftipOqqdbVPc+DPpFXp0ooBQCgFAKAUAoBQCgFAKAocXwoaKU5czGJ1A3vcXtbY6gUBSxPBofMWgi9MZ/NrtkffTa9qAyXg8PPb7niyctbebW2bM1+29rfqoCnNweP6NibQR5/Pcu0a5vWyW0v4W+FAX8fwaLJeOGLMtmAyKA1t1OmxFx7L37VrJO2hvTaT13P3fsIMPw6MQvKcNGzNmdYzGt7W6E20JAF+1yaRva7M1bJ5VzePvyIsHC0DLHhxnZFviF0WMsRfTssxJzADTL6VroRseZvMJilkF1OxswOjKw3UjsdR8we9AfMfLecvjZR9gIg92UN+2Q1ze1p5q6jwS8TkdtzzYlR4JeJzsMmdTpodPePiBUCrT5N2TKytT5KVk9fLzPtHAMSZMNBI3pNEhb+0VF/wBddjCWaKlxVzvqc88FLik+8v1sbigFAKAUAoCrPiWD5RGzDLmuLa6kZRmsL7HUjQnw1AqDjXQX5E2UMVJvF6QfIR98+0LUBKeJHOE5EuYqWAvFspAJ++eLCgI34xZXcwy5Y82c3i0yC5/rNdKAzfibBlUwTXa+UXi1tqf62gJFx59eKSNftNkK/HI7Ee8i3trEpJbzWUlHeXaybCgFAKAUBXxETZGEVlZvWtexO7W7m3jQFVeFKi+Z6ZMuXOSbm5vmb7ZuSbtfVm+0bgfOfLTD5MZLfXMEYX7jIq/tQ1ze1o5cQpcUvA5HbcMmJUuKXgaDDx5FsWvre+2n/etQK0+VksqK2vVVWV0j6b5I8Y+5MOohlJyZNDHYtGLNbM4PbuBXW4eSlSi1utbu0PoHIOglSlvSS8DcpxRiWAw811IDaw6EgEf1vgRXsDBOM3VHEM2WS2Q3i1zC4/rNLjxoC5HOS5XIQAoNz4tfp2tcW117igLFAUuIc3NFyts45g6bFO9ydRbfpBJIA0BJAF2gFAc+P6I//iH/APdNQGwl/pcf5GT9+KgKOJ/ouN/637lAXcV9+w/uf90UB7ip+Y5hjOoHnGHqg+rf7ZGtuwIOl1vpNN6Gk03ojCOXluUQF41HUBqU8APEW1y7gbbgVonldlqvL374HknklaOqXh1en9GxjcMAQQQdiNq9U76o9001dGVZMigIcXiVjUs22g03JOgA9pJrDdtWDHBYxZQStxY2YHcHQ2NvYQdPGikmroGs8ofKFMOMq2eUjRb6KPtMew8BufdciLi8ZTw8by1b3Lj74krC4SeIlZbudnyvieOaeUy3aR7dWmhTcZeygG4A0vdt9TVBWnUqpyrtK+7o6Lee/pM7Z2HTxtBQw/44apv8ye9N+XpckwPCpMVDJIgZYVRy0hFr5Abqt9ySLX2ttUzA7NkpqpU3LxORwGx6tKsp19Mr3XT17NND6r9FSKTDRxgKqhwAP7NXqSSsjpG23dk2C++4n+2v+GlZMGvwv9FwP/R/coDoKAUAoBQFWbBBnzEsOnLoSO+9xrfcfE0BXHBI8pS8uUsWtzX9ItnJ3+0b0Bm3C1Lh80uYAqDzG2YgkfNR8qAjfgqFXQtLlkvnHMOuYWP6qAkbhSllYvLdb26z33oDXvzMMoiUaO9lnNukuSS0l93J2OzMQDlvqBbLCLLh4rmQi5J1Kqd5GJ3JN7X9I37A21adrRNHFpWjoVsEmq8t2Ebu1rEdQVTd7kG5ZgTfuLGvCMbPTRXfvtZHjCz00Tb8Oftet+cuxRsZHXmPZQpHo981/V9leiTzNXPVReZq75uHoQXflB+Y9y4Hq7GTL9nwrX5st7+7mlpZL5n4ceooeUl1ZAZGyhJH6stswyKOw7Owtf1qVU0t57ZWnvIPJeZYvSJVDGSS5a/Q4sTnJNyZjuTfTU1mk9WjZHNcWwHNaQdQkkV5b5jfXUR20AABy3GbYbbVX1aNOcnVtr76y2pVqkIqnfQk8lvJdsUBI4aLDXuo2km1vf8AFiJN/FgewNMJs/K+Vray5lzL+Ri9oZlydHSPHj/B3I4DGI2iDShGzXXOfXJLfMsfnVsVRK/ClLKxeW63t1nvvQBOFKCxDy3Ygt1nUgAfsAoDBOCIFRA8uWO2QZzplFh+qgLcWGyuWzE3AAB7W3Px0+XtNAWKAUAoBQCgFAKAUBi6BgQQCCLEHUEHcEeFAaPE8PkhWRcOpcS7nMObGTYEhnPUoT0QTdSoGqnoAzfOGhyYaULFfS8OxUqAPO+2gM4JZBLI5w8tnCAdUN+jN/zfxqAq8uXkLF9HkuJFY9UVrLKHP9ZvYfOgK/lDI7OpySRebkAYlL5gYzYZS+tgdCp2rxrLRGGcpxDi8EEPKnWQ8+GdCI7MRnZQGzFh4GxuTp7K3w9KU5PKaSqRh+IvYHiCy3xEY9NQQch6ny5eUX20c211vcbbxJUpRfJvff2yxjVjJZ1usfQsLFkRV+yoHyFqnEIloBQCgFAKAUAoBQCgFAKAUAoBQCgFAKAgjmJkdNLKqkePVm/00BV47wwYiLJcAg3Una+oINiNCCQfYaw1dWB888q/ILEOUkiKyHKEZMxAVVJy5SxJI6je5/gJGGqqimmR61DPZo2nklwwYFCssAedGzF1ufSjLkL065QoX2k9r2rSrPPNyPWnDJBRO7w0uZQ3Tr9lsy/BrC/yrzNyWgFAKAUAoBQCgFAKAUAoBQCgFAKAUAoDUYHiUb4zEQrmzxpEXujBQHzlbMRZr67E7HwNAbegFAKAUAoBQCgFAKAUAoBQFaaVw9lQFct97G9zpc6Dse+xvbS4FIcZbIZOS+UOU9JL5lcoe+2YfKgJW4i4cR8lsxVmHUlrKVB7/jigIpOMMqSSGF8sWbNZkv0C5t1UBLNxJlKAwyXdsq2Me4Vm7uOyGgJVxrEleU9xa+qd7/j+yvPO72t5Hkqju1l8vUj+sjkD8qTKbW1T1iAPX8TWOVeW9vI15Z5VLK/Dn7TM41swXlPcgkapstgfX/GFZzu9reRtyjvbL5epg3EiA55Ulkvm1TsAft+BrHKPV23dRjlnZvK9Or1MmxhBHmXu+gPm7mwJ3z7WB+dZdR6ab+oy6jVvl39XqejHNmK8p7gAnVNje3r/AIppnd7W8hyjvbK/D1MPrI5GflSWXNfVPUJB9f2Gsco7N28vUxyzyt5XpfhzdpDxfizwwu6wOzBWKLdOpgrMBoxOuXsK2U9UmrX6vU2U/mSaau+j1PiPE/KnGStnbETa3No3aNBtoFjIFrXsTc6bmrnkacFpG/idD93pU1pG/ib/AMiPLPFJMkcjSYiNwbqSGkX8cO5BtewOZra6a2v4YilBU860ZFxdCmqfKJWZ9TPFGDrGcPNmZWYaw7IVB/rfxxUArD1OKElwIJiUNm1i3yq34XwYUBGONHIj/R5sr5cusOue1v6320BchmZnIKFVCqbnfM17rpcaW1sTvQFmgKPEcPKzRGNwoVwXBJGZe4030vpoLkE3tYgXqA8vQGgH9Ef/AMQ//umoC/L/AEuP8jJ+/DQFLFf0XG/9b9ygLnEvvmF/LH/BmoCTCteeYeAT9YNYSs7mqjZtlCOb7igb7X0f/wBbx/xrXIsuX3oY5NZVHq8C/K33TGP+VIfk0X8azl1uZy/Nm9+9CliZTyMY2nTzLfmxrTIrNcTDgmmuJbxbWkw48XI+UUh/yo43t0GXFNp8D2F/umVfCKI/Npv9NZy63GX5s3v3qU+YfomIbwOJ/wDS8gH7K1yKzXG/iYyLK48b+Jbx5s2HHjLY/wB3If8AKsuNzLje3QaLE+SOEmxUueIDzcbdJK3ZmlBJynX0BXpGc47mz1jUnH8Mmu0x4bweGDCSGKNVJmdS3rEJiGVQTubAAVhyct7uYlKUneTub6f+lw/kZv3oKwamGCPVi/yo/wACGgIE/o2F98P7BQG7oBQCgFAVp8ErtnOa+XKLErYE3uCtiDp4/toCv9SRWy+cte9udLa5OYm2ffNr76A9PB47hry5gCAefLextcXz7aD5CgMW4HEQynm2a+Yc+WxvvcZ9b0Bk/BoiQSZSVNx5+bQ2IuOvQ2JHxNABweMEkGW53PPmubbevQGI4FDlCedyrbKvOlsMhBWwz6WIFvCwoDI8HjuGvLcAgHnzXsbXF8+2g+QoDE8DhIYeds18w58tjcWN+vXSgMm4PGSCTKSNR5+bQ2tcdemhI+NABwaK5a81yACefNcgXsL59hmPzNAYfUUOUr53Kb3HPmsc1y1xn7km/voDJuDRG1zMbG48/NobEXHX4Ej40B6ODx3LXmuQATz5r2F7D0+2Y/M0Bj9RQ5cvncpJNufLa5OYn0982vvoDM8IjzBry5gCAedLezWuPT75R8hQHi8HjGa3N6jdvPS6mwF/T8FA+FAefUsVlXztltlHOl0y7ev2oCxBglRiwvcgDU39H2nUk6XJOthQFmgFAKAUAoBQCgFAKAUAoBQCgFAKAUAoBQCgFAKAUAoD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0" descr="data:image/jpeg;base64,/9j/4AAQSkZJRgABAQAAAQABAAD/2wCEAAkGBxMTERUUExIVFRUXFhgUGBgUGBgYFRkYFxIYGBUVFhcYHCggGBolGxUYITEhJSkrLi4uFyAzODUsNzQtLisBCgoKDg0OGxAQGy0kICY3LSwsNC4sLDQ3LSwsLi8sLDQsLCwtNyw0LSwsLCwsNCw1LCwsLCw0LCwsLC0sLCwsLP/AABEIALsBDQMBIgACEQEDEQH/xAAbAAEAAgMBAQAAAAAAAAAAAAAABQcDBAYCAf/EAEgQAAIBAgMFBAUJBAkCBwAAAAECAAMRBBIhBQYTMUEiUWFxBzKBkbIUIzM0UnJzsbMkQqHBFRZDU2KS0dLwY8M1RIKDoqO0/8QAGQEBAAMBAQAAAAAAAAAAAAAAAAIDBAEF/8QAKxEBAQACAQMDAQgDAQAAAAAAAAECEQMSITEEQXEyIlFhcoGRocETFOEF/9oADAMBAAIRAxEAPwC8YiICIiAiIgIiICIiAiIgIiICIiAiIgIiICJyhxeMucpql87ZleiOAgDtlCMArOGW2oZuQuVPZPyrt3G3cJhDpcjMlT92lXYrcGzZmpUgGHLjC4uLEOsichS3mxD1CtOkrhagViq1DlOdwaTFb62UHieqOom1gtqYs0atR6ZD8SmFThVPm1ZKfF7I7VbIzP2l0bLpYQOlicsm08eB9AHuzMAVZSFC1mCE3tcmnTUMbW4gJzdfFXbOO1KYcMACbmlVQvanXfRGOZNaNNLG5vWDcrAh1kTmKm2sWGAGGLDiBTZKgNi7KVBPZOUBWNW+UhrAEieKe18cy3FBRbq1KqM10U6IWBWzFk19bJcWBEDqonN0Np4upTxV6HCZFbhdlySc1QKNVIc5VRrqD69iDbWT3fq1moKa4s+Z+ehyCqwpFhlWzGmEJGUak6DlAkYiICIiAiIgIiICIiAiIgIiICIiAiIgIiICIiAiIgIiIHwCeatQKpZjYKCST0AFyZ7mjt36rX/BqfpmBydfevFVKZrUEpJSBsoqqzOw7zlYBfLXzklunvQ2IY06yKtS2YFL5GtzFjqp15XPWcrhWcbO5f8ALzJ6O2Y4ntdAfhMMuOeXXO6zoiIaiIiAiIgIiICIiAiR7bbw4qtSNUCorKrKb9ktSaqtzawBSm5zcuyRe+k9ttjDixOIogEAi9RNQxIUjXUEg28jA3Ymi+2KAy/PIc2TKFYMSHqCmjALclS7AX5azegIiICIiAiIgIiICIiAiIgIiICIiAmjtz6tX/Bqfpmb00du/Va/4NT9MwVwFKqv9H+sPeI9Hjg4nQg6Hl90zRXCuNnWt/Ed8y+jOky4rUWup7vsmGLCTrxWtERDaREQEREBERAw4vErTQu5sosNASbswVQAASSSQABqSZFU96cOWZTxFKsFAalVBbMlNrqMt7DjJmv6v71pLYnDrUUq4up6eRuCD0IIBBHIia1PY9BSpFJQVvbTlcID7xTT/KIHL7UbZ1V+I7VsxZ37FOvmGfCLSKsop3CmmUYBhqbERWobOYZGq1GL1GS+VrvUrLi6bEEU7EE1sRqvZBA5cju47F7Pw5NPh5mWxZaas5XsgDOeQ7IUAE3AAtpafdjVNnYklaSrmvmKMGRtCx0B5rd2JAuLuSdTDnVN6R7nZ/ESpxa5JqcZVWnVZSxxCVQwtSJys9dACDZswtc3nQ0d5MO4qGm5qGnTNVgisWKhc3YuO0eQsOpAmelsTDrbLSUWII8LMjKB3AGlTsOQyC094bZNGmCEpqAVyED1ctrWA5AHrbn1h182PtNMRT4icszJzVtUYqbMhKkacwZvTDhcMtNcqCwuT1OpNySTqSSSST3zNAREQERECNxm2Fpuy8Ko4RczsgXKl1ZgGuwJNl6A2uL2ExrvHhiB2zcrmtkqZh2ioBULcG6NpzsjHkCZnxmx6NV87oSbAHtOFYC+XMgIViMxIJBIOotIna7bPoswqnK7BSRTNU1AFL5W+aOZPpKguLXDEaiC3Tf/AKyYXMV4wvr0bKbBzo1rH6N7WOuRrXsZ6G8OHNwKlyACQFctcvky5Qt8+bTJ61+kjdl09nYkFaOVrC+UF0YD53UKbEWOIqajln8Bbf8A6tYa4PDNwCARUqBheoKjMGzXDlxcv6x6kwS7ff6y4X++W1s2azcPLkz5uJbLbLY3v1HeJmwW26FVwlOoGbKWtZgQAxXtXHZN1YWNjoZjO72GyZOCuTLky65ctgMtr2tYAWnrC7DoU3V1Q5lBClndrZiSx7TG5OY6nW2nKBr0d6MMyK2crmXMFZWzAWQ6gA/3iAHkSwAJJEYnerCoATVFiEbuGV6lNM12sNGqpccxmGnKe03awoXLwrjLl1eoSFvTICktdQDRpkWtly6W1ng7qYO5JohrqFOZnYEA0zqC1j9DTuTqcuvWBMq1xfv79D7jyn2eaaBQAL2AAFySdO8nUnxM9QE0tt/Vq34VT4DN2Y69RVVmawUAlr8rAXN/ZAruop+Qe6YdwAfla/db4ZF7UwpqK1XDo9Ojc2VyWPmALZR4Xbzk/wCjOtRDMppsKxX6RjcMBqVUWGTvtre3PSd0x4Y/biw4nmrUCgsxAUAkkmwAAuSSeQmDCbQpVfo6iPz9VgeVr8vMe8TjY2YiICJ4pVQwBUgg8iNRPcBERAREQKw2DVHCxLG5Yu5JPMkkkmaW61cNi6VtCHXXwJsR7QSPbJLYVMcCvoPWf8zI3dRAMXT0/fX4xHZh7dUW5ERDcROT2jvRWo4l0NEGktUorgNqq7P+UOGPJTnKWbkVz6XW591N7XyF1w2YAsNKmhyJXdmQ5O0hXDnK2mbiJygdTE5Wtva3EWkKQDmpTptdi1r4tKNSwyi65SxV+8C45zqoCIiAlabIqBnxjtqxq1Lk87B2AHkAAPYJZcrjYtMWxWn9pV+NoU83sh93a4OLpZdGFVdR3FwrD2qSPbLflP7t0wMXTsP7RPjEuCEfT/SREQ0EREBERATS239WrfhVPgM3Zo7d+rV/wan6ZgrjqFhgjrPO4w+eHt+BpDjFv/RxObXyHf5Tb9GVdmqm5vr4fYadZMN9UWDtukjYastRiiGm4ZhqVBUgkCxuR3WN+4zk8XUw9SozV61TioQFb5MwK8Q4cBaK5GbMSyKUa7Xc3GWwHWbbdVw1ZmUOopuSpNgQFOhPQePScxSfK12wYNPjsA+Y5iaVR71NXYs18LRa7WuT11M41oupgcEtPs1yzsrLStRq27QdexZHYUnbGoLi4a6gZowmBwgUO+JAJuQKdKqaR4ld6q0qYsBVojiZWQDzK8pu4TaOGUoDhbMQjLqQEBamyXzE5KamghNjZAg0tMFLG4VqSK2DyqVpK4LkIqvh2Yga9hCQAToHFybwOh2ftjC4ektEVCclkstGp9oqCqqh+bLAqGHZ0sCZvYHeDD1n4dOqGfJxMtmDZcqNyIGoFWnccxnF7Tm6e0KCnOcIVDNoSSeyKTVh17CioNALr2iQNTOg2HhKBprWp0uHxKa6XOgKKLWvYNZVBI1OQdwgeMLvErsi8GqueoaWvDIDqpZl7NQ5rWIOXNlKkG1jJqRmE2DQpFCiMvDXInzlQhU07ABa2XQdnloJJwERECp9jV24GJ7R0Z7e8yO3KrscZTBN+2vxCdDslB8mraDm35mRG69vldHQfSL8Qhh6p1Rae1a1RKRakuZ7qNQWspdQ75QQWyqWbKDc5bDnIOhi9oZvUQh2uM1MrkC0qZKm1U+sxcDXs9c06iIbnK/0htErdaVMWB1ak4zfNk+pxgUs4Kak30IsDPp2pj831dcvFUHsNfIXqBlU57Mcq0m4hsvzhB1FpLbZxFVMppqMmpqNzZVFtQOvXoeXKcvtfexhUVcNWzliqgMg1ZjYAdkcyRJY4XLwjcpPKQo7Q2iwX5qmnLNmpObEmiGUDii4QvV7XJuHpYanZwGPxbrW41HhgUyU4Sk1Q1jYLn7FRjoQOQOhkpsapWakDXULU1uF7r6E2JsbeP8ApN6RSctsevijWpCo1bLlZnz01CatVyUQQgbOoKXc2ByLYHMxHUxEBKt2ViG/bNeVSrbQfbaWlK62ZSXLiuyNalXp/jaFPNfDmN1MSxxlIE/2idB9sS7JTe7yKMVRsoHzqch/1BLkhz093iw4rFJTALsFBNhfqe4DmTp/CauL21QpW4jlb66o/wDtmpvViKaJT4lPPmqBVJbIFbKxzFh4A6dZx286P2Q2MWrYC/0Q8x2eUsww6k8s9LEwWNp1VzU3Dre1x0Pce46j3zYkBuZWpNQJpUxTAcggMXBOVe1mOp0IHsk/IWauk5dwiInHSaO3B+zV/wAGp+mZvTS239WrfhVP0zBVZthHGzrW18x3zZ9GVIrWNxz/ANjTJWxC/wBH3zDp+c+ejusDiAAb6H4Whiwt68Vi7RDmk4QBnymwaxBNuRB0Pt0kDl2iL5MmpJAqBeyFw/YXst+9VAvYmwJt3zpp8Y6G2phtc4W2la4FPrZXC6/PKEzlW0PDLE5dMy6dx8VH2gTY0lKZb6ilnBFbs9nPlL5LHmFFtLnQecTvC1OmeM60a9rinl0sSQDre4uCLg20mPdbbuKxDglEahdgagBWxA0tdu1rYWA6yfRdbR65vTO7bSAJtSJv6q2Fhx2Bylm1PCCkZurG/cJXYzVir8Ya5xboPoqee19cvF4gHgBzFpIxIJEREBERArDbtZ8G1SihpVFYk2W5qIG1AqC+h19uhmPcHCcauHZ6a8M5+HrxSRyIHLLe1zr3dZv7EwqtTrswuWZiSbkkkkkyP3XwijFIQLEVFsbnqwBHtBI9sl7Mk11RakREi1oDezDMVSqrJakSzLUbKjA21zHQMCNL/aOolfbZ3ibEVsop0xc2u7cNPNmY2nYb/YpFfDLUfKhZ2I6FlC2PsDN75we9WKotVzowK2AuLgflLcOTDHtllJfmF9Nz8k6sOPKz8Jbv9otndzBNRw6I7Bm1Jy3yi5vZSeYEk5xO7W3lo4Gg1mqU81QFlIuiU0Z2NmIzBQpFhrbkDOgwO3kq1FRadTtKzhjky5Fy2c2ckBs4sLX53Aldu6dNx7Wav3X2S0SI2nvNg8O/Dr4mnTewbK7WNjex8tD7py9f0vbNp12o1XZQLEVVXiUXUi4Kmndr94Kix7+c4O/la7drPgnqplR1qMzqQ13Ack9pB2hbUXtY259J3exttYfFU+Jh6yVU70N7eBHMe2cXs3CK7Yl37TM73J1OjEDysAB7BOxVy+yL3IwRxGIV7oq02FQgsOIcrXFqfrWvbU2HnLXlT7uYQLi0K3BFRbEHoXAI9oJHtlsRXOHXShN7cYKeHsaa1DUYU1VxdLm7ZmHUAKT525c5Vu8ezTSqIWOe/as3q/dtfUS096NjPiUprTqikUqB7lc9xkZctrj7V7+E53aW4uIrWz4xSQLA8G1vcwncebo7dNvxr+60z005Ju8mOPz1f1jU7uVtAVsKtqS0ihyFUFk0AN1HQEN778+cn5BbpbCfCUmpvWFUl82YLksMqi1rm/Ln4ydkbd94jcem63L+M3/cl/giRu19vYbClRiK6Ui98uc2zZbZreWYe+cttf0r7Pw9VEaoXRwSKtG1RVI5q4BzKdRyBveHHdzR24P2av8AhVP0zNPd7evB40XwuIWpbmBdWHmrAEe6bm3Pq1f8Gp+mYKrepgSNnWuP+GffRpQK4rnzB+EzF8oc7OJJN/Lxnv0ZOxxWvcfhMMeG+qLXnxxcHW2nPu8Z9nis1lJHQE/whsVttPazYSm2HqolSpfVlcsW7mNgSp8G11685n9HdOpVqmsAqU1uCA4Z2JBADIPVHXtdw06yIXHYdsIwNUGo3aN/WJJuSTbmTeYvR7i0XGoBUsTmUi+hGRjY/wDqCn2S68vHcbJlN/MP9T1GN3ePLX5b2+ey4Ymq20KQdqZqKHVRUZSQCEN+1r00Os9rjaRDEVEIUBmIYWUEXBY30BGt5SM8TQG2aBJAqqSrIpANzerk4drcweKnaGna585vwERECtNjY8cCvoeyWHToTNHc3Gh8SosfWU9PtiedlfQYn7z/AJmae4B/a181+MQxyfai54iIbHHb9VgtfCArfMao6f8AT75wu/uIVcQAFsMoOlgPdO339oM1fB2HI1Sf/rnC+kLDN8pBt+6Oomjinjspzys3qrG3GpU6uCplqamzZlzKDZhazC/I+M6KjhUUkqiqSSSVUAktbMTbmTYX8hID0eoVwNMHnc/ynSynP6qtx8EiP6sYPjNXbDUnrMcxqVFFSpe1hlZ7lQBoALADSS8SLr4BK62Vjh+1c+zUqDkOjtLGlU7N/wDOfiVfjaFXLPDHurjg+KUa+up5D+8EtqUpuP8AXE+8vxiXXDnB9L4TIKnvRTNA1sj5QL27N/ztJ1uUqDZVRjsl7sb5R1PcJZhJfKeds8O52HvpSxNUU0p1FJ6tltyv0J7p08pH0ZOfl9PU/vdf8Bl3Ry4zG6hx22dyRW0N3MLXqirXoJWdRlXijOqi9+yjXVTfqBc2HcJKxK03ilTVQAoCgcgBYDyAmttr6vW/CqfAZuTQ299Vr/g1P0zEK4fEDLgCTqPDnMXo7rBsQLA6A87fZMjMR/4T7vzmL0TfXD90/CZpuOPTbpiw4pM5drkmPE+o33T+UyT4RMzarTZ9BThOJlGYDuFo3TtUxKXVQbt6nZP0bdRrOkrbqkI1OjVC025K6klfAMCLjwI9sy7u7qrhmztUNR7EDTKq30JAuSTa4vfrylcy5d6t7PF4vQZ48uN+7zd+f5bGM3ZpVHDlnWwTKqZAqtTDhHF1JJAqNoSVPUGexu7TyOuepd2zFwwVs3DppeygLypLzWw1taTESx7TnsLujRQgipVNmRwCUtmQ0iG0QHXgICL256A6zoYiAiIgV1swD5PW0+1/ORW6J/aU++vxiZdls/yfEetze3PvPKRW5Tt8spXzWzrzv9oQwyfai6oiIbnLb4H57C/+5/25xe/w+eX7olk7c2OMQF7WR0N1a1+fMEdQbDu5Cc1tfcuviKgLVqaqBa4DMfdp+c08XJjJNqOTDK26TO4x/ZF8z+QnQTS2Rs5MPRWklyF6nmSTck+2bsoyu7auxmpIRESLpK82dTXJieyPXqX0H22lhyrtnV3tjNTpUq2/ztCnmm9NLdZQMVTsAO2vT/GJb0pHdKuxxlIEn6RPjEu6HPTzWLy/KVngMGg2aygaZR1PdLNYSuMI2XB1Kb9l0GVlPMEDlL+H3/R3l9v1Qno5w6jGqQNRfv8AsmW2+MUcw/8Ala3vtKs9HdJjjRlFwtyx6KMrAX8zYS2459dZxb6Wk2008fd/rNavtK/qEj3W90lpir4dXtm1A6XNvaOshjljL4Syxys8oyjtCoTYDMfAfmb2HtmbaeY4WtnAB4VTQG+nDPOSCIALAADuHKYdo0S9Gog5sjKPMqQPznMspb2mjHGyd7tXmNwy/wBHEBRbSafovpAYm4HQ/CZu4quBgnR7q6mxVtCD4iYvRhhnNcuFPDUG7fukkWCg9TqT4W8pqy+iqMfqiz5rV8aq9bnuH/NJ7xVZVXtdenU+UhUpl2si27+dlHeT3+Ez8eEve+F3JnZ2nlnfFvUYIDlzG2nO3U38v5SYUWFpH7LwpUszDW+UeQOp9p/ISRnOSzep4d4pdbvkiIlawiIgIiDArHZeNBw9cZeRYc/EyI3OxObF0hb99fiEmdl4ZBRrA6Fi2l+epmhuts7h4qmSpBzr1/xjxk/8eXnV/Z5U9TwXOYzOb+Z9624kK+9GGFQpmYlWZXIpvZCt9X7Oi9lu36unPlJLZ2LFajTqqCBURagDWuA6hgDbS+sg9VsREQEREBERASttnY0WxQsey9QdPttLJld7O2YR8pujgu9Qi4Ot3blp4xrajnuM1tze6+JBxdIWP0qfqCXRKj3c2JUTFU2NKoLVENyptbOPCW5O2ac9NZcbomvisBSqfSUqb/fVW/MTYicaGLD4ZKYyoiovcgCj3CZYiAiIgInirVVeZAmhW2oL2QEny/IDUyWOFy8I5ZzHy3a1JDq6qbfaANvfNLE7SC6IPAd3kB1mMYWrU1c5R46n2AaCb2GwaJyGvedT7+nsk9Y4+e6G8svHZoUcC9Q5qhIH/wAj/tH8fKSlGkFFlFhPcSGWdy8pY4THwRESKZERAREQERECutki9CsSO0pYa8wQT7po7tVScRTuSTnW19eTgn+AJ9k77GbAo1CzWZC3rFGK5vEjlfxtefNlbu4fDnNTTt8szEs1vC+g9lpV08m/Pb5eRP8AzdcuOWp2u/Hfztk/oHD3zcJb3v172Nufq3duzy7R0m9h6KoqogCqoCqByAAsAPCwmSJa9ciIgIiICIiAnl2AFyQB4z1IHfhrYGoR9ql/+ineNyeUOXK4YXKe0tTHHX7S+8T0lUHkQfI3lebaOShTZNCbXPs8ZKbgNc1O+wv79P5zn+Tjt1N7+P8ArzvT+t5uTlmGeMk/DK32/LHZxNZ8SelNz7gPzmM1ax5Uwv3mB/KTmL0rlG7MdSsq8yBNM4Wq3rVAPBR/PSeqey0HPM3mf5C07rGea5vK+I+VdqKNFBY/85Dn/CY89d+S5B46f6n+AkhSpKuiqB5C09x1SeI50W+ajqeyxzdi3loPfz/jN2jRVRZVA8v598yROXK3ylMZPBERIpEREBERAREQEREBERAREQEREBERAREQEREBMWJoLURkcBlYWIPIgzLEDnMXuhTcBTWrBByW6G3gCUJ995K7I2TSw6Zaa2ubkk3Zj4n+XKb0SMxk8K8eHDG7xnciIklhERAREQEREBERATVxCG5ILai2moHKbUQI4IQRfiEEA9TbW9tfKfagNyRxBcclHIm/jJCIEf2hfWodLchp4jXnPIUhedQefO3vklEDSwgbMLl+XJgLdP46zdiIH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2" descr="data:image/jpeg;base64,/9j/4AAQSkZJRgABAQAAAQABAAD/2wCEAAkGBxMTERUUExIVFRUXFhgUGBgUGBgYFRkYFxIYGBUVFhcYHCggGBolGxUYITEhJSkrLi4uFyAzODUsNzQtLisBCgoKDg0OGxAQGy0kICY3LSwsNC4sLDQ3LSwsLi8sLDQsLCwtNyw0LSwsLCwsNCw1LCwsLCw0LCwsLC0sLCwsLP/AABEIALsBDQMBIgACEQEDEQH/xAAbAAEAAgMBAQAAAAAAAAAAAAAABQcDBAYCAf/EAEgQAAIBAgMFBAUJBAkCBwAAAAECAAMRBBIhBQYTMUEiUWFxBzKBkbIUIzM0UnJzsbMkQqHBFRZDU2KS0dLwY8M1RIKDoqO0/8QAGQEBAAMBAQAAAAAAAAAAAAAAAAIDBAEF/8QAKxEBAQACAQMDAQgDAQAAAAAAAAECEQMSITEEQXEyIlFhcoGRocETFOEF/9oADAMBAAIRAxEAPwC8YiICIiAiIgIiICIiAiIgIiICIiAiIgIiICJyhxeMucpql87ZleiOAgDtlCMArOGW2oZuQuVPZPyrt3G3cJhDpcjMlT92lXYrcGzZmpUgGHLjC4uLEOsichS3mxD1CtOkrhagViq1DlOdwaTFb62UHieqOom1gtqYs0atR6ZD8SmFThVPm1ZKfF7I7VbIzP2l0bLpYQOlicsm08eB9AHuzMAVZSFC1mCE3tcmnTUMbW4gJzdfFXbOO1KYcMACbmlVQvanXfRGOZNaNNLG5vWDcrAh1kTmKm2sWGAGGLDiBTZKgNi7KVBPZOUBWNW+UhrAEieKe18cy3FBRbq1KqM10U6IWBWzFk19bJcWBEDqonN0Np4upTxV6HCZFbhdlySc1QKNVIc5VRrqD69iDbWT3fq1moKa4s+Z+ehyCqwpFhlWzGmEJGUak6DlAkYiICIiAiIgIiICIiAiIgIiICIiAiIgIiICIiAiIgIiIHwCeatQKpZjYKCST0AFyZ7mjt36rX/BqfpmBydfevFVKZrUEpJSBsoqqzOw7zlYBfLXzklunvQ2IY06yKtS2YFL5GtzFjqp15XPWcrhWcbO5f8ALzJ6O2Y4ntdAfhMMuOeXXO6zoiIaiIiAiIgIiICIiAiR7bbw4qtSNUCorKrKb9ktSaqtzawBSm5zcuyRe+k9ttjDixOIogEAi9RNQxIUjXUEg28jA3Ymi+2KAy/PIc2TKFYMSHqCmjALclS7AX5azegIiICIiAiIgIiICIiAiIgIiICIiAmjtz6tX/Bqfpmb00du/Va/4NT9MwVwFKqv9H+sPeI9Hjg4nQg6Hl90zRXCuNnWt/Ed8y+jOky4rUWup7vsmGLCTrxWtERDaREQEREBERAw4vErTQu5sosNASbswVQAASSSQABqSZFU96cOWZTxFKsFAalVBbMlNrqMt7DjJmv6v71pLYnDrUUq4up6eRuCD0IIBBHIia1PY9BSpFJQVvbTlcID7xTT/KIHL7UbZ1V+I7VsxZ37FOvmGfCLSKsop3CmmUYBhqbERWobOYZGq1GL1GS+VrvUrLi6bEEU7EE1sRqvZBA5cju47F7Pw5NPh5mWxZaas5XsgDOeQ7IUAE3AAtpafdjVNnYklaSrmvmKMGRtCx0B5rd2JAuLuSdTDnVN6R7nZ/ESpxa5JqcZVWnVZSxxCVQwtSJys9dACDZswtc3nQ0d5MO4qGm5qGnTNVgisWKhc3YuO0eQsOpAmelsTDrbLSUWII8LMjKB3AGlTsOQyC094bZNGmCEpqAVyED1ctrWA5AHrbn1h182PtNMRT4icszJzVtUYqbMhKkacwZvTDhcMtNcqCwuT1OpNySTqSSSST3zNAREQERECNxm2Fpuy8Ko4RczsgXKl1ZgGuwJNl6A2uL2ExrvHhiB2zcrmtkqZh2ioBULcG6NpzsjHkCZnxmx6NV87oSbAHtOFYC+XMgIViMxIJBIOotIna7bPoswqnK7BSRTNU1AFL5W+aOZPpKguLXDEaiC3Tf/AKyYXMV4wvr0bKbBzo1rH6N7WOuRrXsZ6G8OHNwKlyACQFctcvky5Qt8+bTJ61+kjdl09nYkFaOVrC+UF0YD53UKbEWOIqajln8Bbf8A6tYa4PDNwCARUqBheoKjMGzXDlxcv6x6kwS7ff6y4X++W1s2azcPLkz5uJbLbLY3v1HeJmwW26FVwlOoGbKWtZgQAxXtXHZN1YWNjoZjO72GyZOCuTLky65ctgMtr2tYAWnrC7DoU3V1Q5lBClndrZiSx7TG5OY6nW2nKBr0d6MMyK2crmXMFZWzAWQ6gA/3iAHkSwAJJEYnerCoATVFiEbuGV6lNM12sNGqpccxmGnKe03awoXLwrjLl1eoSFvTICktdQDRpkWtly6W1ng7qYO5JohrqFOZnYEA0zqC1j9DTuTqcuvWBMq1xfv79D7jyn2eaaBQAL2AAFySdO8nUnxM9QE0tt/Vq34VT4DN2Y69RVVmawUAlr8rAXN/ZAruop+Qe6YdwAfla/db4ZF7UwpqK1XDo9Ojc2VyWPmALZR4Xbzk/wCjOtRDMppsKxX6RjcMBqVUWGTvtre3PSd0x4Y/biw4nmrUCgsxAUAkkmwAAuSSeQmDCbQpVfo6iPz9VgeVr8vMe8TjY2YiICJ4pVQwBUgg8iNRPcBERAREQKw2DVHCxLG5Yu5JPMkkkmaW61cNi6VtCHXXwJsR7QSPbJLYVMcCvoPWf8zI3dRAMXT0/fX4xHZh7dUW5ERDcROT2jvRWo4l0NEGktUorgNqq7P+UOGPJTnKWbkVz6XW591N7XyF1w2YAsNKmhyJXdmQ5O0hXDnK2mbiJygdTE5Wtva3EWkKQDmpTptdi1r4tKNSwyi65SxV+8C45zqoCIiAlabIqBnxjtqxq1Lk87B2AHkAAPYJZcrjYtMWxWn9pV+NoU83sh93a4OLpZdGFVdR3FwrD2qSPbLflP7t0wMXTsP7RPjEuCEfT/SREQ0EREBERATS239WrfhVPgM3Zo7d+rV/wan6ZgrjqFhgjrPO4w+eHt+BpDjFv/RxObXyHf5Tb9GVdmqm5vr4fYadZMN9UWDtukjYastRiiGm4ZhqVBUgkCxuR3WN+4zk8XUw9SozV61TioQFb5MwK8Q4cBaK5GbMSyKUa7Xc3GWwHWbbdVw1ZmUOopuSpNgQFOhPQePScxSfK12wYNPjsA+Y5iaVR71NXYs18LRa7WuT11M41oupgcEtPs1yzsrLStRq27QdexZHYUnbGoLi4a6gZowmBwgUO+JAJuQKdKqaR4ld6q0qYsBVojiZWQDzK8pu4TaOGUoDhbMQjLqQEBamyXzE5KamghNjZAg0tMFLG4VqSK2DyqVpK4LkIqvh2Yga9hCQAToHFybwOh2ftjC4ektEVCclkstGp9oqCqqh+bLAqGHZ0sCZvYHeDD1n4dOqGfJxMtmDZcqNyIGoFWnccxnF7Tm6e0KCnOcIVDNoSSeyKTVh17CioNALr2iQNTOg2HhKBprWp0uHxKa6XOgKKLWvYNZVBI1OQdwgeMLvErsi8GqueoaWvDIDqpZl7NQ5rWIOXNlKkG1jJqRmE2DQpFCiMvDXInzlQhU07ABa2XQdnloJJwERECp9jV24GJ7R0Z7e8yO3KrscZTBN+2vxCdDslB8mraDm35mRG69vldHQfSL8Qhh6p1Rae1a1RKRakuZ7qNQWspdQ75QQWyqWbKDc5bDnIOhi9oZvUQh2uM1MrkC0qZKm1U+sxcDXs9c06iIbnK/0htErdaVMWB1ak4zfNk+pxgUs4Kak30IsDPp2pj831dcvFUHsNfIXqBlU57Mcq0m4hsvzhB1FpLbZxFVMppqMmpqNzZVFtQOvXoeXKcvtfexhUVcNWzliqgMg1ZjYAdkcyRJY4XLwjcpPKQo7Q2iwX5qmnLNmpObEmiGUDii4QvV7XJuHpYanZwGPxbrW41HhgUyU4Sk1Q1jYLn7FRjoQOQOhkpsapWakDXULU1uF7r6E2JsbeP8ApN6RSctsevijWpCo1bLlZnz01CatVyUQQgbOoKXc2ByLYHMxHUxEBKt2ViG/bNeVSrbQfbaWlK62ZSXLiuyNalXp/jaFPNfDmN1MSxxlIE/2idB9sS7JTe7yKMVRsoHzqch/1BLkhz093iw4rFJTALsFBNhfqe4DmTp/CauL21QpW4jlb66o/wDtmpvViKaJT4lPPmqBVJbIFbKxzFh4A6dZx286P2Q2MWrYC/0Q8x2eUsww6k8s9LEwWNp1VzU3Dre1x0Pce46j3zYkBuZWpNQJpUxTAcggMXBOVe1mOp0IHsk/IWauk5dwiInHSaO3B+zV/wAGp+mZvTS239WrfhVP0zBVZthHGzrW18x3zZ9GVIrWNxz/ANjTJWxC/wBH3zDp+c+ejusDiAAb6H4Whiwt68Vi7RDmk4QBnymwaxBNuRB0Pt0kDl2iL5MmpJAqBeyFw/YXst+9VAvYmwJt3zpp8Y6G2phtc4W2la4FPrZXC6/PKEzlW0PDLE5dMy6dx8VH2gTY0lKZb6ilnBFbs9nPlL5LHmFFtLnQecTvC1OmeM60a9rinl0sSQDre4uCLg20mPdbbuKxDglEahdgagBWxA0tdu1rYWA6yfRdbR65vTO7bSAJtSJv6q2Fhx2Bylm1PCCkZurG/cJXYzVir8Ya5xboPoqee19cvF4gHgBzFpIxIJEREBERArDbtZ8G1SihpVFYk2W5qIG1AqC+h19uhmPcHCcauHZ6a8M5+HrxSRyIHLLe1zr3dZv7EwqtTrswuWZiSbkkkkkyP3XwijFIQLEVFsbnqwBHtBI9sl7Mk11RakREi1oDezDMVSqrJakSzLUbKjA21zHQMCNL/aOolfbZ3ibEVsop0xc2u7cNPNmY2nYb/YpFfDLUfKhZ2I6FlC2PsDN75we9WKotVzowK2AuLgflLcOTDHtllJfmF9Nz8k6sOPKz8Jbv9otndzBNRw6I7Bm1Jy3yi5vZSeYEk5xO7W3lo4Gg1mqU81QFlIuiU0Z2NmIzBQpFhrbkDOgwO3kq1FRadTtKzhjky5Fy2c2ckBs4sLX53Aldu6dNx7Wav3X2S0SI2nvNg8O/Dr4mnTewbK7WNjex8tD7py9f0vbNp12o1XZQLEVVXiUXUi4Kmndr94Kix7+c4O/la7drPgnqplR1qMzqQ13Ack9pB2hbUXtY259J3exttYfFU+Jh6yVU70N7eBHMe2cXs3CK7Yl37TM73J1OjEDysAB7BOxVy+yL3IwRxGIV7oq02FQgsOIcrXFqfrWvbU2HnLXlT7uYQLi0K3BFRbEHoXAI9oJHtlsRXOHXShN7cYKeHsaa1DUYU1VxdLm7ZmHUAKT525c5Vu8ezTSqIWOe/as3q/dtfUS096NjPiUprTqikUqB7lc9xkZctrj7V7+E53aW4uIrWz4xSQLA8G1vcwncebo7dNvxr+60z005Ju8mOPz1f1jU7uVtAVsKtqS0ihyFUFk0AN1HQEN778+cn5BbpbCfCUmpvWFUl82YLksMqi1rm/Ln4ydkbd94jcem63L+M3/cl/giRu19vYbClRiK6Ui98uc2zZbZreWYe+cttf0r7Pw9VEaoXRwSKtG1RVI5q4BzKdRyBveHHdzR24P2av8AhVP0zNPd7evB40XwuIWpbmBdWHmrAEe6bm3Pq1f8Gp+mYKrepgSNnWuP+GffRpQK4rnzB+EzF8oc7OJJN/Lxnv0ZOxxWvcfhMMeG+qLXnxxcHW2nPu8Z9nis1lJHQE/whsVttPazYSm2HqolSpfVlcsW7mNgSp8G11685n9HdOpVqmsAqU1uCA4Z2JBADIPVHXtdw06yIXHYdsIwNUGo3aN/WJJuSTbmTeYvR7i0XGoBUsTmUi+hGRjY/wDqCn2S68vHcbJlN/MP9T1GN3ePLX5b2+ey4Ymq20KQdqZqKHVRUZSQCEN+1r00Os9rjaRDEVEIUBmIYWUEXBY30BGt5SM8TQG2aBJAqqSrIpANzerk4drcweKnaGna585vwERECtNjY8cCvoeyWHToTNHc3Gh8SosfWU9PtiedlfQYn7z/AJmae4B/a181+MQxyfai54iIbHHb9VgtfCArfMao6f8AT75wu/uIVcQAFsMoOlgPdO339oM1fB2HI1Sf/rnC+kLDN8pBt+6Oomjinjspzys3qrG3GpU6uCplqamzZlzKDZhazC/I+M6KjhUUkqiqSSSVUAktbMTbmTYX8hID0eoVwNMHnc/ynSynP6qtx8EiP6sYPjNXbDUnrMcxqVFFSpe1hlZ7lQBoALADSS8SLr4BK62Vjh+1c+zUqDkOjtLGlU7N/wDOfiVfjaFXLPDHurjg+KUa+up5D+8EtqUpuP8AXE+8vxiXXDnB9L4TIKnvRTNA1sj5QL27N/ztJ1uUqDZVRjsl7sb5R1PcJZhJfKeds8O52HvpSxNUU0p1FJ6tltyv0J7p08pH0ZOfl9PU/vdf8Bl3Ry4zG6hx22dyRW0N3MLXqirXoJWdRlXijOqi9+yjXVTfqBc2HcJKxK03ilTVQAoCgcgBYDyAmttr6vW/CqfAZuTQ299Vr/g1P0zEK4fEDLgCTqPDnMXo7rBsQLA6A87fZMjMR/4T7vzmL0TfXD90/CZpuOPTbpiw4pM5drkmPE+o33T+UyT4RMzarTZ9BThOJlGYDuFo3TtUxKXVQbt6nZP0bdRrOkrbqkI1OjVC025K6klfAMCLjwI9sy7u7qrhmztUNR7EDTKq30JAuSTa4vfrylcy5d6t7PF4vQZ48uN+7zd+f5bGM3ZpVHDlnWwTKqZAqtTDhHF1JJAqNoSVPUGexu7TyOuepd2zFwwVs3DppeygLypLzWw1taTESx7TnsLujRQgipVNmRwCUtmQ0iG0QHXgICL256A6zoYiAiIgV1swD5PW0+1/ORW6J/aU++vxiZdls/yfEetze3PvPKRW5Tt8spXzWzrzv9oQwyfai6oiIbnLb4H57C/+5/25xe/w+eX7olk7c2OMQF7WR0N1a1+fMEdQbDu5Cc1tfcuviKgLVqaqBa4DMfdp+c08XJjJNqOTDK26TO4x/ZF8z+QnQTS2Rs5MPRWklyF6nmSTck+2bsoyu7auxmpIRESLpK82dTXJieyPXqX0H22lhyrtnV3tjNTpUq2/ztCnmm9NLdZQMVTsAO2vT/GJb0pHdKuxxlIEn6RPjEu6HPTzWLy/KVngMGg2aygaZR1PdLNYSuMI2XB1Kb9l0GVlPMEDlL+H3/R3l9v1Qno5w6jGqQNRfv8AsmW2+MUcw/8Ala3vtKs9HdJjjRlFwtyx6KMrAX8zYS2459dZxb6Wk2008fd/rNavtK/qEj3W90lpir4dXtm1A6XNvaOshjljL4Syxys8oyjtCoTYDMfAfmb2HtmbaeY4WtnAB4VTQG+nDPOSCIALAADuHKYdo0S9Gog5sjKPMqQPznMspb2mjHGyd7tXmNwy/wBHEBRbSafovpAYm4HQ/CZu4quBgnR7q6mxVtCD4iYvRhhnNcuFPDUG7fukkWCg9TqT4W8pqy+iqMfqiz5rV8aq9bnuH/NJ7xVZVXtdenU+UhUpl2si27+dlHeT3+Ez8eEve+F3JnZ2nlnfFvUYIDlzG2nO3U38v5SYUWFpH7LwpUszDW+UeQOp9p/ISRnOSzep4d4pdbvkiIlawiIgIiDArHZeNBw9cZeRYc/EyI3OxObF0hb99fiEmdl4ZBRrA6Fi2l+epmhuts7h4qmSpBzr1/xjxk/8eXnV/Z5U9TwXOYzOb+Z9624kK+9GGFQpmYlWZXIpvZCt9X7Oi9lu36unPlJLZ2LFajTqqCBURagDWuA6hgDbS+sg9VsREQEREBERASttnY0WxQsey9QdPttLJld7O2YR8pujgu9Qi4Ot3blp4xrajnuM1tze6+JBxdIWP0qfqCXRKj3c2JUTFU2NKoLVENyptbOPCW5O2ac9NZcbomvisBSqfSUqb/fVW/MTYicaGLD4ZKYyoiovcgCj3CZYiAiIgInirVVeZAmhW2oL2QEny/IDUyWOFy8I5ZzHy3a1JDq6qbfaANvfNLE7SC6IPAd3kB1mMYWrU1c5R46n2AaCb2GwaJyGvedT7+nsk9Y4+e6G8svHZoUcC9Q5qhIH/wAj/tH8fKSlGkFFlFhPcSGWdy8pY4THwRESKZERAREQERECutki9CsSO0pYa8wQT7po7tVScRTuSTnW19eTgn+AJ9k77GbAo1CzWZC3rFGK5vEjlfxtefNlbu4fDnNTTt8szEs1vC+g9lpV08m/Pb5eRP8AzdcuOWp2u/Hfztk/oHD3zcJb3v172Nufq3duzy7R0m9h6KoqogCqoCqByAAsAPCwmSJa9ciIgIiICIiAnl2AFyQB4z1IHfhrYGoR9ql/+ineNyeUOXK4YXKe0tTHHX7S+8T0lUHkQfI3lebaOShTZNCbXPs8ZKbgNc1O+wv79P5zn+Tjt1N7+P8ArzvT+t5uTlmGeMk/DK32/LHZxNZ8SelNz7gPzmM1ax5Uwv3mB/KTmL0rlG7MdSsq8yBNM4Wq3rVAPBR/PSeqey0HPM3mf5C07rGea5vK+I+VdqKNFBY/85Dn/CY89d+S5B46f6n+AkhSpKuiqB5C09x1SeI50W+ajqeyxzdi3loPfz/jN2jRVRZVA8v598yROXK3ylMZPBERIpEREBERAREQEREBERAREQEREBERAREQEREBMWJoLURkcBlYWIPIgzLEDnMXuhTcBTWrBByW6G3gCUJ995K7I2TSw6Zaa2ubkk3Zj4n+XKb0SMxk8K8eHDG7xnciIklhERAREQEREBERATVxCG5ILai2moHKbUQI4IQRfiEEA9TbW9tfKfagNyRxBcclHIm/jJCIEf2hfWodLchp4jXnPIUhedQefO3vklEDSwgbMLl+XJgLdP46zdiIH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4" descr="data:image/jpeg;base64,/9j/4AAQSkZJRgABAQAAAQABAAD/2wCEAAkGBxQQEBAQEBERFRQVFhcQEBAUEBYVFBcQFxUXGBkWFhMYHSkgGBsmHBMWIjEjJSkrMjouFyEzRDMsQygvLisBCgoKDg0OGxAQGiwkICUuLDMvLCwuNzc0LC8yNCwsLiw0LCwsLCw0Ly80LCwvLywsLCwtNDctLCwsLCw0MCwsLP/AABEIASgAqgMBEQACEQEDEQH/xAAcAAEAAQUBAQAAAAAAAAAAAAAABQEDBAYHAgj/xABFEAACAgEDAQYCBgYHBgcBAAABAgADEQQSITEFBhMiQVEyYRQjQnGBkQcVFlJU0yQzYpKTlNFDY3OCobFTZHKDssHxNP/EABsBAQACAwEBAAAAAAAAAAAAAAABBAIDBQcG/8QANBEBAAIABAMDCgYDAQAAAAAAAAECAwQRIRIxQQUTURQVIjJTYXGRodFCUoHB4fAGcrHS/9oADAMBAAIRAxEAPwDuMBAQEBAQEBAQEBAQEBAQEBAQEBAQEBAQEBAQIfvRrLqqd2mVmsO4Kq1GzkVWMobHwguqDOD1xxncoRtvbl26zaHIViCF0tpOwXBS9Xl+sKoTuUbjnoOMQLV+s1uy4HfkBlRq9KVJxpqbN6q24jNhtULz7ckZgZFnaWq+uKo+UYqKjp3BZAzlGru2lWLVhTjBAbykpngMjtrWXVWbkFzJ4a5VKTYB9cosbCqSWCHIXJ6HAbBBCP1faOuSq1gGd1ISoLo3Ac/QxZvI3Eopuyvrj4cjO4A1naWobxtqmykM9VqLp3LLWLaRuXHLt4b2kqAT5RxkFWDzqdZrFpsqQWFwh8OxNM4yo0e5WG/dhjcrDaxJ5APUGBmJrLlu2CuwI9jkWDTMdxAoKrZ+5uVrfOcAFOSMbWClfaGrK1sa25FRdfDIcWMH8WtfKVIUhCCSAQxG/jkNg0uoFihl3YyR5lZTkEqfKwBHIMC9AQEBAQEBAQLWrv8ADrewgnapcgdTgZwPygQ6941UKLQfEIVhWitko7UqDluODqKwcH1PsQAyre3qV6lznG0LU7FslgCgUHcMoeny9xkC9vUMQA+dzBEwp8zFSw2n7XCsePaBa1HaGl0r3MQqsFay5kqJbCobCWKLknaCf/2BTWd4EVQawWbxaqWQqylQ+oWglgRxyzEZ67fxgVXvFSAzM4xgWIFVmZqTW9ivjHIK02kY/dx14gXW7epBxuYnIXC1u3mLbdvA67uMQPH7R6fYLPFwhXcHKsB/U+Pg5HDeF58HnAPtAyPpdVSBwMByzAKh3MQCzNtAyeFJz68dciA03a9VjitHyzB2XCnBVPD3ENjH+2r+/d8jAxr+8mnQOWZ/Ju3AVWEgKhsJwFz8Kk/hAs395a1tVDu2FbC7+FZlHR6V8y7fKuLw244AHMC4neGlVPiOMjeWCo5wqNaMkYyP6hx06r8xkPQ7w1GwVjxCcOzfVsNvhmnIIIzyNRWRxjBzAoneGosPONrJU9eEfcTYbsDkY58FsAc5BGORkJiAgICAgIFu+oOrI3wsCrDJHBGDyORAi27tacsX2vk4H9fbxgUgEDdgH+jU8j1TPqchkJ2LUCpCnytvTzv5TuZsDnhcueOnT2GAt19gUqnhAPszu2G2xlHOQqhmO1QeijgemIHrV9h02tczh/rU8K5RdYqshUrkorAbtpI3AZxjngYDxb3eoZ95V924WHF1ihmFotXcA2GAdQQDwMkdGOQx9b3bRlrSohAhXr4h+rRXVEUrYpCr4rYGSOTx6gMjS9jUjLAu2XFpPjOV8ZDywQNtUlgSwAAJzn1gV03YFFQC1oVAxtxY+QVq8INktnf4YC7uuB1gVfQUL4NPCkF2oUWFWyQ2/bggnh2yPn6YGA9absWmu3xkUhsMow77QrCsELXnaOKa+g+z8zAsfszp8MuxyGUoQb7T5WRkI+Ljy2MPy9oF5uw6S5codx3bs2OQQ/h7gVzgg+BXx/Z+ZyFs93aMsdrjcr1uBdaAyOzuQwDYbzXWEZ6bzjEBb3doZi5V9xJYsLrByfB9m/8ALU/3PmchQ93NOVZCjFWQUuptsIapTYQpBbkfXWfmP3RgJcQEBAQEBAQEBAQECO1Xa6KxqrDW2jrVXg7f+I5IWvg58xBI6AwLP6usv51Vg2/w1LMK/Tiyzh7fX91SDgqesCUppVFCIqqqjCqoAUAegA4Age4FjWaNLkKWqGU4OD1DDkMpHKsDyCOQYEb4tul4s3XU+loXN1Y/3iD+sUfvKN3TIPLwJWi9bFV0ZWVgGV1IZSp6EEcEQLkBAQEBAQEBAQEBAQECC7194voVRNdNuovYfU6WlGd2b3baDsQerH/qeIFdJTfqkV9QzUIwBOmr3JZ91t3DD08qbcYxuYQJbSaVKkFdSKijoqqAB+AgXoCAgICBE6jsxq2a3SEI7HdZS2RRaeuSBk1uf31HryHwMBidg97qNXqNRpFJTUUYNlLEZ2kDLKRwwBODj5e8DYYCAgICAgICAgWNfq1oqtusOErRrXPsigsT+QMDCs7bRSilX3WB2rQbCXVFViUO7D8OMAEnrxwcBVO3KzatRWwFrX06MVG021obCOCSPKrHJAHGOpAIScBAQEBAQEBA8hhkjIyOSM88/L8IFjUdn1WPXY9aM9ZzVYVG9DjB2v1GQSDjqCRAp2hrRSqsVZtzpUAuM7rGCgnJHGSIEa3eaoP4W1xbvenwm2BvFREs2Bi21nZLEZQDyCemDgL1XbyNcKNlgY2WUA+UjfWm8kgMSqkA4JGM4HBIyEtAQEBAQEC3ehZWAO0kEBsA4Pvg8GBAWd0qjTbR5RXY7Wmta8JXYwQB6F3ZpcFC4Kn4nZvWBfq7uqL0v3+ZbXvBVArtvrNZrd85avkNjjzIp9IE5Ajn7FqJJJuySScaq8DJ54AfA/CBT9R1e9/+b1H8yA/UdXvf/m9R/MgP1HV73/5vUfzID9R1e9/+b1H8yA/UdXvf/m9R/MgP1HV73/5vUfzIEV2j3E0uovrvt+kFq1K141dy4yck7w2/0H2scdIGyU1BFCjOAMDLFjj5sxJP4wLHaOiFyqpZl2uloK4zurYMAcg8ZAgR+o7t12V3VuzMLyzajcEbe7KihiCuAyLUiqRjGPU8wPadgILUtL2Epc+pUeUed6zWQWAyV2seM9cZziBLwEBAQEBAQOfd6n7VXVLXptXVVThn8V6FsZgXHl2bPiQNjqNwK4yc4lE7N27NSwIviuWbAHIUHgdW2gDcepxx6DpkwmGXAQEBAQEBAQEBAQND7RHaX001jXCugBNippansu3O/VmXFbYAX1+HdgDOJRLd9OrBfOcnqcdB8h7/AH/9ukhK7AQEBAQEC1qtQtaPY5wqgsx+QGYGgdr6+012at0JG0tSoUsQVJC4+YbofvPRpoxr3rMRWFnK4NcW3DafBsHcjt19VpanuXbYQcjBA4ZlyASTg7D+RHtnbSZmusozeDXBx7YdZ1iGyTJXICAgICAgICAgYvaetFFT2t0UcD3YnAX8SQPxgc97c1WoWptSiPZawV6dlRfBZuOgOOByP3SFM0YtsSLRwxsuZLBwsW8VxJ038ejdO7XaTX0Um5SlprRnQgghmQNjB59ePuI6qZuidY1V8ata4lq0nWInZMSWsgICAgIEB32cjScdDZUrn2U2L/8Ae384HM+1NBYLrPD1dVa58qfSHUgYHVQODLnleDXC4dPS+DmYuTzFsSbVnaeW6X7gtuvcnXU2sAAqrqWsIQ7t2AeM7vCI/wDTKFZ16rOXymYwNZxuXR1NTkAzNaVgICAgICAgICBA98NM1tNSK9aDxRv8R9uRsfAU+rbtpx7AwS0fXfo8se61xqdKoax3AywIBYkDp6Zly+cicLgrG/i5NuzrzabRMbtg7o9gNoiQ11Ls7Eko/OBs28H2+s/vylEaLmVwLYNeG067t2ElaICAgICBjdo6Nb6rKX+FwVPuPYj5g4I+YgcP7/WUaGxaNWurNloZrHpeoLtBADItiHIYH34OR6TDuImeJspjzTRNfor7A0zka7SPq9p31bL0rUhhgbh4ZIbAJ5z1x7xWkVbcfOWx68Mw68BM1ZWAgICAgICAgIEd292b9JoasEBuHrY9BYpypPy9D8iYHDO9j0VWtp9RqWotceJZnStYEDOwKEo+d3l64wQfXM09xOs21WMPMVpMaw3D9EnYC1b7qr1upsANdi1tXz9vKvzwAo+9z7TOleFOZzMY8xMRpo6pM1YgICAgICBqvfmjS2Io1FVNjJmwGytH2V/aJDe4BAHuM8bSRE2isbprSbzpWN2R3Gvos0lTaZNlZBCJgDaisVxheBznP354yJFbRaNYbMfAtgYk4ducNimTUQEBAQEBAQEBAQNE/SJ3W0eqZbtRQzWKhDWJ4u4Vc+lZG5gfhBz1PGOQmdI3IrNpiI5/39Gz93NPXXpqRSmxNihE2ldqYyq7SMjg+vOSc4OYjdM1ms8MpSEEBAQEBAQLNmlRs7q0OfiyoOeMc568CRMakTpyVo06IMIiqPQKoA/ISUzMzOsrsIICAgICAgICAgIFMQGIFYCAgICAgICAgIDMBAQEBAQEBAQEBAQEBAQEBAQEBAQEDUbtLetmt1NZdTXZYaa/CdvFDaakAYz5kDhzgD4ucjnIZGu1WqC2KviZXIZkp52KKyLK+CGZsuCoyeeMbeQJq77H86NtW4L4Z01g27TcVcWdLFIFJGAcHOSCdqhj1dq6wJXvrcsfDZsaV8YKUNYpxnGC92OPs4yCMMEnRq9QaL2K4sVsVkowVgQuCBs3qOSDlW2nPxgchgJ2nq2LeR0IFf1b6VmyrtR5xap25Gbwy9eAcKBlg9frLVjGamYZZWIqYMFW91NhUrhs1KrgKc5424YEAbX6sM+Q2xfD2bdMzM6tqrayx54IqWpjgHGSdp+GBldha/UWNV49ZXdQrv8AVsgW/am9WDj3ZsEE9CCBjLBPQEBAQEBAQEBAQEBAQEBAQECxqtUK/DyD53FYxj4jnrz04gX4CAgICAgICAgICAgICAgICAgICAgRvbXXTf8AHT/s0CSgICAgICAgICAgICAgICAgICAgICBrHfftkaU6DNbv4urroTaR/XMG2Bs9AfNyM4x0MDZ4CAgICAgICAgICAgICAgICAgIFDAZgY+r0iW+HvXPhuLU+Vi5wf8AqYGRmAzArAQEBAQEBAQEBAQEBAQEBAoYHJ/0h99bl1XgaS5kWrK2MuPNacZH3L0+/M52ZzNovw0nk+y7E7Gwb4He5ius25RPSP5at+2Wu/i7fzH+kr+U4vi7XmXIeyj6/c/bLXfxdv5j/SPKcXxPMuQ9lH1+5+2Wu/i7fzH+keU4vieZch7KPr9z9std/F2/mP8ASPKcXxPMuQ9lH1+7r/cft/6dpEcn6xPq7h/bA+L7iMH8SPSdPAxe8pr1fCdq5GcnmJpHqzvHw/jk2ObnOICAgICAgICAgICAgICBr3fbt76DpHsGPEb6ukf7w+uPYAE/hNOPi93TXq6HZeRnOZmMP8POfh/dnAWYkkkkk8kk5JJ9SfUzivTq1isaRyUhOsEJICBs36P+8H0LVqXOKrcVXew58r/8pP5EyxlsXgv7pcbtzIeVZeeH1q7x+8fr/wB0d5BnYecKwEBAQEBAQEBAQEBAQKEwOEfpC7wfTdWQhzVVmur2Jz5n/Ej8gJx8zi8d9uUPRewsh5Ll9bR6Vt5/aEd2BoarRc15YKnhksLAm1WsCMTlTnAbOB7esww61tEzPRZz+ZxsK1Iwuc8XTXlGsdY+a7d2Mq1JarM31gFq8D6iw/VMOpGQpJz03pMu6jSJjx3+HRrw8/ecScOYiPR26+lHrR79NdvhK9232ElV9VVZfzNaGLMGArrsZd+8ADO1GJX0I+eAvhRFoiPe15TtDEvg3xLxG0V0203mInTSZnbWYiJ683i/sqqptWWFjpWtd1BDhN1djoBuO05O1/T1BicOI1mfdoypnMbFjCisxE2m0W210msfGPD5TC4vd1WttrDPg1o2nDYDG6yoXLW/zAyhx6svHMRgxMzHyYz2naMOtpiOc8WnLSJ4ZmPdPOPdEtcml2YnZ2z9GHeD6VpfBc5towjE9Wq+w3zPGD93znVyuLx00nnDzzt7IeTZjjrHo23j49Y/duktOGQEBAQEBAQEBAQEBA039JneD6LpTUhxbfmtcdVr+23y4OB8z8pVzWLwU0jnLt9hZDynMcVvVrpM++ekOIzkvRNV6vUOquisQr4DqOjYOQD78zKJmNmu2HS1otaN45e79V79YWrlxac2Ab8MCSEOFDAexQEA+wMnit4tXk+Bb0eCNKz4ePPT49V3W6vUIz12WtlvrHG8MCbUVicjgllK5k2m1ZmJn+ywwcHLXit6VjbaNtNOGf26Ldfa1ygKtrgABAM8bVOQv3AnOPcyOO3SWdsnl5trNI15/Pq9WX3qtVxsbBd7Kn35bxV27m9w3w8n5RrbadWNaYFrWw4rGukRO3SddI/6xtTUw2u/+0Hihsg5BdlJOOh3KZFonnLdhXpOtafhnT9dvuke6vbR0OqrvGSo8lqj7VTfEP8AsR8wJng4k4d4sq9o5OM5l7YXXp7p6fZ9Caa4WKroQysAysOhUjII/CdqJiY1h5has1tNbc4XZKCAgICAgICAgICAgcw/TD2Kx8PWrkhQKbRnhQT5WA9BkkH7xKGdw52vD63/ABjOxW1stbrvHx6x8mo6DvCldVVbo7hFRdpI27luss3LknBAtABx9kStTGrWNJdnH7NxMTEtesxGszOvX1axpy5axvv1lip2uvjeIyuR4Io8RSFu3BQPFz+9xjr04z6zHvI4t/DT+W22Rv3PBWY14uLSfV/1+Ef2F4duJtOReG2/GHUNnxLn2E45Qi/B46oDj0E97GjV5uvxbcOnhpPhWNfj6O3xndW7t5CjKqPypQgkbWDaeqnzj+wat6/NvTGSnFjw/umn8pp2diReLWmOevXWNLTbb466T8HjQdtpWlKFbPIGRwrrsOfFxaoIP1g8b148o/CKYkRpzZZjIXve8xMb6aaxOv4dazpPqzw/X55C940yNwtPmZmOUDFvFosU8ADP1GDx9v5c599Xw8Wmey8TTSs15R4+Fonnr+b6KJ29UA4KWndXZV8SjixtSfxx9JH9z58O+r4f3f7k9mY229dpievSKf8An6sHtK99dqx4YdjYVrqRjkjOBjqcDJJ/Ema7a4ltI6ruXpXJZbW+kaazOn95u893+zRpdNTpwxbw0Clj6nqTz6ZJwPadjDpwVirzfN5icxjWxZjTWUjM1cgICAgICAgICAgIGNr9Gt9b1WDKOpRh8iMfnItWLRMSzwsS2FeL0neN4fPHb3ZTaPUW6d+qHytjhkPKsPvGJw8Sk0tNZepZHNVzWBXFr1+k9YR8wWyAgICAgdM/RH3eyW11g6Zr0+ffo7j/AOI/5pfyWF+Of0fHf5Ln+WVpPvt+0fu6mJ0XyCsBAQEBAQEBAQEBAQEDQP0r93/GoGrrX6ykfWY9aM5P90nP3FpTzmFxV446Po/8d7Q7nG7i3q35f7fzy+Tj05b70gICAgZ/YfZT6vUVaevq7YJ/dTqzH7hkzPDpN7RWFTO5uuVwLYtun1npD6I7P0KUVV01jCIoRR8gPU+p+c7laxWIiHl2Li2xcScS/OZ1lkyWsgICAgICAgICAgICAgeLEBBBAIIwQehB9DGhE6bw+f8Avn2CdDq3qAPhn6ylves+mfcHI/D5zi4+H3d9HpvZOejOZeLz60bT8f5QU0umQEBA6/8Aon7v+FQdXYPPcMV+60Z6/wDMRn7gJ1MnhcNeKer4P/I8/wB9jdxSfRrz98/x93QZcfNkBAQEBAQEBAQEBAQEBAx9frForax84GAABlmYnCoo9WJIAHuYGFd2TXqkrOt09LOATtI3hN3VQx68BQT6kTG9K29aNW/AzONga91aa6+Cx+yGi/g6P8MTX3GH+WFjzpnPa2+Z+yGi/g6P8MR3GH+WDzpnPa2+Z+yGi/g6P8MR3GH+WDzpnPa2+ah7oaL+Do/wxJ7jD/LCPOmc9rb5s2jVbLjpmUKNgfTkdGRcK649GUkH7nX2ONqlM67ykIQQEBAQEBAQEBAQEBAQPFtgVSzEBQCzMTgBQMkknoIEV2fWdS66qxSEXP0SthghSMG51PR2BIAPKqccFmACYgICAgIGD2vojcg2ELajC2hyMhbQCBn+yQSrY6qzCBc7M1ovrWwAqeVes/ElinDIceoIIyOD1HBgZUBAQEBAQEBAQEBAQECFf+mWbR//ADVNh/a+9T8Of/DRhz7sMdFYME1AQEBAQEBAh9X/AEa8Xj+quK16j+zbwtd33Hitv/bPAUwJiAgICAgICAgICAgIGq96NRq7dRp9JolwnNmu1DFlVaGBUVo4GTYcsfLyNqnIyDA2XTULWioihVUBFVRgBQMAAegAgXYCAgICAgIFrU0LYj1uoZWBR1IyCpGCCPYgwNe7u94FbVX9mOXN+nQPvdWU2UFsK/mHmIBQMw4JyR1gbNAQEBAQEBAQEBAQAEBAQEBAQEBAQEDEu7Pra6u8qPFrDKlg4bYw8yE+qkgHHuoMDKzArAQEBAQKGBoHZPeGys3PZYSgF/g733rYU1libwcZTwqghZRnKsG9CYGYO91ocqV0rhUSwmq2xi9b/SMWVgKSVA04Y4DcFsFsAsFaO97sCf6OAiWvY24nhLAisArEBSHVs7iMDqAcgA73F6381KFarHZSzbyFFwNleAw2q1QBzkDcfNwAwU7F70WMKqyPEYOtbMxXxLQ2qvoZ69mE+rWlbGA3eVuvRmDdICAgICAgICAgebMYORkYORjOR7Y9YGg9n9kahE0VL12GrT3V2UAtklXqY4tHoKWZkGc5BU9RAktI+usNAey+sNtNp8GkOlngubK+UZdgsFYDc53NyRggK92X1u+pdQbgi1ICr0od2aa9zPcCCLBaLF24OVwcfagbbAQEBAtam9a13OwUZAyT9okAAe5JIAHuYET2P2hRayXKQtuorQ7TYSSqBmVQM7cgMx49CTAp+0IB81LqpvbSLZuUr44JVQ3OQGYAA4PLDOIHjsftmrVtValbBvDsWzeQr07TUzVuueCd9bAjgrg5IIyEh2N2mmqq8VAwG50KuNrAoxXlT0zgMPkwMDPgICAgICAgICBb1F61o9jnCopd29lUZJ/IQIxu3lDJWarw7EDb4W7aGYKrttJ8hLdRnGGzjacBHL3q/olVjAC+ykMvkPheOdG2pxjduCYrfqfTGehIZVvemtPKyWlx4Q2ooOWtdEXaC3A32oPNjrnpzAnEbIBwR8j1geoCAgYfamgF6Bd71lXS1LE27gyMCOGBBBwQcjoT98CP7K7tJprBYt1zeUAo4qwzhdgclawwO0AYBC+UHGeYFxO765y1trAXNqlrOwKLmJIPCgkKTkAk8gE5wIHj9mauCGsD+ANG9gK5spBQ+ddu0thCMgDh2+WAy+z+yUotvsrJAuKu1QCisWKgTeoAzkqqg5J+EdIEhAQEBAQEBAQEDzYgYFWAIIIYEZBB4II9RAjKe7unQ1FayDXnYfFsJwccMxbLgbVwGyBtXGMCB4PdjSkIPCOEUVoPFswFFb1DHm6+Ha6564OPQQPR7t6bIbwjkFWB8Wz4lZHB+L96tW+8Z9TAloCAgICAgICAgICAgICAgICAgICAgICAgIH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6" descr="data:image/jpeg;base64,/9j/4AAQSkZJRgABAQAAAQABAAD/2wCEAAkGBxQQEBAQEBERFRQVFhcQEBAUEBYVFBcQFxUXGBkWFhMYHSkgGBsmHBMWIjEjJSkrMjouFyEzRDMsQygvLisBCgoKDg0OGxAQGiwkICUuLDMvLCwuNzc0LC8yNCwsLiw0LCwsLCw0Ly80LCwvLywsLCwtNDctLCwsLCw0MCwsLP/AABEIASgAqgMBEQACEQEDEQH/xAAcAAEAAQUBAQAAAAAAAAAAAAAABQEDBAYHAgj/xABFEAACAgEDAQYCBgYHBgcBAAABAgADEQQSITEFBhMiQVEyYRQjQnGBkQcVFlJU0yQzYpKTlNFDY3OCobFTZHKDssHxNP/EABsBAQACAwEBAAAAAAAAAAAAAAABBAIDBQcG/8QANBEBAAIABAMDCgYDAQAAAAAAAAECAwQRIRIxQQUTURQVIjJTYXGRodFCUoHB4fAGcrHS/9oADAMBAAIRAxEAPwDuMBAQEBAQEBAQEBAQEBAQEBAQEBAQEBAQEBAQIfvRrLqqd2mVmsO4Kq1GzkVWMobHwguqDOD1xxncoRtvbl26zaHIViCF0tpOwXBS9Xl+sKoTuUbjnoOMQLV+s1uy4HfkBlRq9KVJxpqbN6q24jNhtULz7ckZgZFnaWq+uKo+UYqKjp3BZAzlGru2lWLVhTjBAbykpngMjtrWXVWbkFzJ4a5VKTYB9cosbCqSWCHIXJ6HAbBBCP1faOuSq1gGd1ISoLo3Ac/QxZvI3Eopuyvrj4cjO4A1naWobxtqmykM9VqLp3LLWLaRuXHLt4b2kqAT5RxkFWDzqdZrFpsqQWFwh8OxNM4yo0e5WG/dhjcrDaxJ5APUGBmJrLlu2CuwI9jkWDTMdxAoKrZ+5uVrfOcAFOSMbWClfaGrK1sa25FRdfDIcWMH8WtfKVIUhCCSAQxG/jkNg0uoFihl3YyR5lZTkEqfKwBHIMC9AQEBAQEBAQLWrv8ADrewgnapcgdTgZwPygQ6941UKLQfEIVhWitko7UqDluODqKwcH1PsQAyre3qV6lznG0LU7FslgCgUHcMoeny9xkC9vUMQA+dzBEwp8zFSw2n7XCsePaBa1HaGl0r3MQqsFay5kqJbCobCWKLknaCf/2BTWd4EVQawWbxaqWQqylQ+oWglgRxyzEZ67fxgVXvFSAzM4xgWIFVmZqTW9ivjHIK02kY/dx14gXW7epBxuYnIXC1u3mLbdvA67uMQPH7R6fYLPFwhXcHKsB/U+Pg5HDeF58HnAPtAyPpdVSBwMByzAKh3MQCzNtAyeFJz68dciA03a9VjitHyzB2XCnBVPD3ENjH+2r+/d8jAxr+8mnQOWZ/Ju3AVWEgKhsJwFz8Kk/hAs395a1tVDu2FbC7+FZlHR6V8y7fKuLw244AHMC4neGlVPiOMjeWCo5wqNaMkYyP6hx06r8xkPQ7w1GwVjxCcOzfVsNvhmnIIIzyNRWRxjBzAoneGosPONrJU9eEfcTYbsDkY58FsAc5BGORkJiAgICAgIFu+oOrI3wsCrDJHBGDyORAi27tacsX2vk4H9fbxgUgEDdgH+jU8j1TPqchkJ2LUCpCnytvTzv5TuZsDnhcueOnT2GAt19gUqnhAPszu2G2xlHOQqhmO1QeijgemIHrV9h02tczh/rU8K5RdYqshUrkorAbtpI3AZxjngYDxb3eoZ95V924WHF1ihmFotXcA2GAdQQDwMkdGOQx9b3bRlrSohAhXr4h+rRXVEUrYpCr4rYGSOTx6gMjS9jUjLAu2XFpPjOV8ZDywQNtUlgSwAAJzn1gV03YFFQC1oVAxtxY+QVq8INktnf4YC7uuB1gVfQUL4NPCkF2oUWFWyQ2/bggnh2yPn6YGA9absWmu3xkUhsMow77QrCsELXnaOKa+g+z8zAsfszp8MuxyGUoQb7T5WRkI+Ljy2MPy9oF5uw6S5codx3bs2OQQ/h7gVzgg+BXx/Z+ZyFs93aMsdrjcr1uBdaAyOzuQwDYbzXWEZ6bzjEBb3doZi5V9xJYsLrByfB9m/8ALU/3PmchQ93NOVZCjFWQUuptsIapTYQpBbkfXWfmP3RgJcQEBAQEBAQEBAQECO1Xa6KxqrDW2jrVXg7f+I5IWvg58xBI6AwLP6usv51Vg2/w1LMK/Tiyzh7fX91SDgqesCUppVFCIqqqjCqoAUAegA4Age4FjWaNLkKWqGU4OD1DDkMpHKsDyCOQYEb4tul4s3XU+loXN1Y/3iD+sUfvKN3TIPLwJWi9bFV0ZWVgGV1IZSp6EEcEQLkBAQEBAQEBAQEBAQECC7194voVRNdNuovYfU6WlGd2b3baDsQerH/qeIFdJTfqkV9QzUIwBOmr3JZ91t3DD08qbcYxuYQJbSaVKkFdSKijoqqAB+AgXoCAgICBE6jsxq2a3SEI7HdZS2RRaeuSBk1uf31HryHwMBidg97qNXqNRpFJTUUYNlLEZ2kDLKRwwBODj5e8DYYCAgICAgICAgWNfq1oqtusOErRrXPsigsT+QMDCs7bRSilX3WB2rQbCXVFViUO7D8OMAEnrxwcBVO3KzatRWwFrX06MVG021obCOCSPKrHJAHGOpAIScBAQEBAQEBA8hhkjIyOSM88/L8IFjUdn1WPXY9aM9ZzVYVG9DjB2v1GQSDjqCRAp2hrRSqsVZtzpUAuM7rGCgnJHGSIEa3eaoP4W1xbvenwm2BvFREs2Bi21nZLEZQDyCemDgL1XbyNcKNlgY2WUA+UjfWm8kgMSqkA4JGM4HBIyEtAQEBAQEC3ehZWAO0kEBsA4Pvg8GBAWd0qjTbR5RXY7Wmta8JXYwQB6F3ZpcFC4Kn4nZvWBfq7uqL0v3+ZbXvBVArtvrNZrd85avkNjjzIp9IE5Ajn7FqJJJuySScaq8DJ54AfA/CBT9R1e9/+b1H8yA/UdXvf/m9R/MgP1HV73/5vUfzID9R1e9/+b1H8yA/UdXvf/m9R/MgP1HV73/5vUfzIEV2j3E0uovrvt+kFq1K141dy4yck7w2/0H2scdIGyU1BFCjOAMDLFjj5sxJP4wLHaOiFyqpZl2uloK4zurYMAcg8ZAgR+o7t12V3VuzMLyzajcEbe7KihiCuAyLUiqRjGPU8wPadgILUtL2Epc+pUeUed6zWQWAyV2seM9cZziBLwEBAQEBAQOfd6n7VXVLXptXVVThn8V6FsZgXHl2bPiQNjqNwK4yc4lE7N27NSwIviuWbAHIUHgdW2gDcepxx6DpkwmGXAQEBAQEBAQEBAQND7RHaX001jXCugBNippansu3O/VmXFbYAX1+HdgDOJRLd9OrBfOcnqcdB8h7/AH/9ukhK7AQEBAQEC1qtQtaPY5wqgsx+QGYGgdr6+012at0JG0tSoUsQVJC4+YbofvPRpoxr3rMRWFnK4NcW3DafBsHcjt19VpanuXbYQcjBA4ZlyASTg7D+RHtnbSZmusozeDXBx7YdZ1iGyTJXICAgICAgICAgYvaetFFT2t0UcD3YnAX8SQPxgc97c1WoWptSiPZawV6dlRfBZuOgOOByP3SFM0YtsSLRwxsuZLBwsW8VxJ038ejdO7XaTX0Um5SlprRnQgghmQNjB59ePuI6qZuidY1V8ata4lq0nWInZMSWsgICAgIEB32cjScdDZUrn2U2L/8Ae384HM+1NBYLrPD1dVa58qfSHUgYHVQODLnleDXC4dPS+DmYuTzFsSbVnaeW6X7gtuvcnXU2sAAqrqWsIQ7t2AeM7vCI/wDTKFZ16rOXymYwNZxuXR1NTkAzNaVgICAgICAgICBA98NM1tNSK9aDxRv8R9uRsfAU+rbtpx7AwS0fXfo8se61xqdKoax3AywIBYkDp6Zly+cicLgrG/i5NuzrzabRMbtg7o9gNoiQ11Ls7Eko/OBs28H2+s/vylEaLmVwLYNeG067t2ElaICAgICBjdo6Nb6rKX+FwVPuPYj5g4I+YgcP7/WUaGxaNWurNloZrHpeoLtBADItiHIYH34OR6TDuImeJspjzTRNfor7A0zka7SPq9p31bL0rUhhgbh4ZIbAJ5z1x7xWkVbcfOWx68Mw68BM1ZWAgICAgICAgIEd292b9JoasEBuHrY9BYpypPy9D8iYHDO9j0VWtp9RqWotceJZnStYEDOwKEo+d3l64wQfXM09xOs21WMPMVpMaw3D9EnYC1b7qr1upsANdi1tXz9vKvzwAo+9z7TOleFOZzMY8xMRpo6pM1YgICAgICBqvfmjS2Io1FVNjJmwGytH2V/aJDe4BAHuM8bSRE2isbprSbzpWN2R3Gvos0lTaZNlZBCJgDaisVxheBznP354yJFbRaNYbMfAtgYk4ducNimTUQEBAQEBAQEBAQNE/SJ3W0eqZbtRQzWKhDWJ4u4Vc+lZG5gfhBz1PGOQmdI3IrNpiI5/39Gz93NPXXpqRSmxNihE2ldqYyq7SMjg+vOSc4OYjdM1ms8MpSEEBAQEBAQLNmlRs7q0OfiyoOeMc568CRMakTpyVo06IMIiqPQKoA/ISUzMzOsrsIICAgICAgICAgIFMQGIFYCAgICAgICAgIDMBAQEBAQEBAQEBAQEBAQEBAQEBAQEDUbtLetmt1NZdTXZYaa/CdvFDaakAYz5kDhzgD4ucjnIZGu1WqC2KviZXIZkp52KKyLK+CGZsuCoyeeMbeQJq77H86NtW4L4Z01g27TcVcWdLFIFJGAcHOSCdqhj1dq6wJXvrcsfDZsaV8YKUNYpxnGC92OPs4yCMMEnRq9QaL2K4sVsVkowVgQuCBs3qOSDlW2nPxgchgJ2nq2LeR0IFf1b6VmyrtR5xap25Gbwy9eAcKBlg9frLVjGamYZZWIqYMFW91NhUrhs1KrgKc5424YEAbX6sM+Q2xfD2bdMzM6tqrayx54IqWpjgHGSdp+GBldha/UWNV49ZXdQrv8AVsgW/am9WDj3ZsEE9CCBjLBPQEBAQEBAQEBAQEBAQEBAQECxqtUK/DyD53FYxj4jnrz04gX4CAgICAgICAgICAgICAgICAgICAgRvbXXTf8AHT/s0CSgICAgICAgICAgICAgICAgICAgICBrHfftkaU6DNbv4urroTaR/XMG2Bs9AfNyM4x0MDZ4CAgICAgICAgICAgICAgICAgIFDAZgY+r0iW+HvXPhuLU+Vi5wf8AqYGRmAzArAQEBAQEBAQEBAQEBAQEBAoYHJ/0h99bl1XgaS5kWrK2MuPNacZH3L0+/M52ZzNovw0nk+y7E7Gwb4He5ius25RPSP5at+2Wu/i7fzH+kr+U4vi7XmXIeyj6/c/bLXfxdv5j/SPKcXxPMuQ9lH1+5+2Wu/i7fzH+keU4vieZch7KPr9z9std/F2/mP8ASPKcXxPMuQ9lH1+7r/cft/6dpEcn6xPq7h/bA+L7iMH8SPSdPAxe8pr1fCdq5GcnmJpHqzvHw/jk2ObnOICAgICAgICAgICAgICBr3fbt76DpHsGPEb6ukf7w+uPYAE/hNOPi93TXq6HZeRnOZmMP8POfh/dnAWYkkkkk8kk5JJ9SfUzivTq1isaRyUhOsEJICBs36P+8H0LVqXOKrcVXew58r/8pP5EyxlsXgv7pcbtzIeVZeeH1q7x+8fr/wB0d5BnYecKwEBAQEBAQEBAQEBAQKEwOEfpC7wfTdWQhzVVmur2Jz5n/Ej8gJx8zi8d9uUPRewsh5Ll9bR6Vt5/aEd2BoarRc15YKnhksLAm1WsCMTlTnAbOB7esww61tEzPRZz+ZxsK1Iwuc8XTXlGsdY+a7d2Mq1JarM31gFq8D6iw/VMOpGQpJz03pMu6jSJjx3+HRrw8/ecScOYiPR26+lHrR79NdvhK9232ElV9VVZfzNaGLMGArrsZd+8ADO1GJX0I+eAvhRFoiPe15TtDEvg3xLxG0V0203mInTSZnbWYiJ683i/sqqptWWFjpWtd1BDhN1djoBuO05O1/T1BicOI1mfdoypnMbFjCisxE2m0W210msfGPD5TC4vd1WttrDPg1o2nDYDG6yoXLW/zAyhx6svHMRgxMzHyYz2naMOtpiOc8WnLSJ4ZmPdPOPdEtcml2YnZ2z9GHeD6VpfBc5towjE9Wq+w3zPGD93znVyuLx00nnDzzt7IeTZjjrHo23j49Y/duktOGQEBAQEBAQEBAQEBA039JneD6LpTUhxbfmtcdVr+23y4OB8z8pVzWLwU0jnLt9hZDynMcVvVrpM++ekOIzkvRNV6vUOquisQr4DqOjYOQD78zKJmNmu2HS1otaN45e79V79YWrlxac2Ab8MCSEOFDAexQEA+wMnit4tXk+Bb0eCNKz4ePPT49V3W6vUIz12WtlvrHG8MCbUVicjgllK5k2m1ZmJn+ywwcHLXit6VjbaNtNOGf26Ldfa1ygKtrgABAM8bVOQv3AnOPcyOO3SWdsnl5trNI15/Pq9WX3qtVxsbBd7Kn35bxV27m9w3w8n5RrbadWNaYFrWw4rGukRO3SddI/6xtTUw2u/+0Hihsg5BdlJOOh3KZFonnLdhXpOtafhnT9dvuke6vbR0OqrvGSo8lqj7VTfEP8AsR8wJng4k4d4sq9o5OM5l7YXXp7p6fZ9Caa4WKroQysAysOhUjII/CdqJiY1h5has1tNbc4XZKCAgICAgICAgICAgcw/TD2Kx8PWrkhQKbRnhQT5WA9BkkH7xKGdw52vD63/ABjOxW1stbrvHx6x8mo6DvCldVVbo7hFRdpI27luss3LknBAtABx9kStTGrWNJdnH7NxMTEtesxGszOvX1axpy5axvv1lip2uvjeIyuR4Io8RSFu3BQPFz+9xjr04z6zHvI4t/DT+W22Rv3PBWY14uLSfV/1+Ef2F4duJtOReG2/GHUNnxLn2E45Qi/B46oDj0E97GjV5uvxbcOnhpPhWNfj6O3xndW7t5CjKqPypQgkbWDaeqnzj+wat6/NvTGSnFjw/umn8pp2diReLWmOevXWNLTbb466T8HjQdtpWlKFbPIGRwrrsOfFxaoIP1g8b148o/CKYkRpzZZjIXve8xMb6aaxOv4dazpPqzw/X55C940yNwtPmZmOUDFvFosU8ADP1GDx9v5c599Xw8Wmey8TTSs15R4+Fonnr+b6KJ29UA4KWndXZV8SjixtSfxx9JH9z58O+r4f3f7k9mY229dpievSKf8An6sHtK99dqx4YdjYVrqRjkjOBjqcDJJ/Ema7a4ltI6ruXpXJZbW+kaazOn95u893+zRpdNTpwxbw0Clj6nqTz6ZJwPadjDpwVirzfN5icxjWxZjTWUjM1cgICAgICAgICAgIGNr9Gt9b1WDKOpRh8iMfnItWLRMSzwsS2FeL0neN4fPHb3ZTaPUW6d+qHytjhkPKsPvGJw8Sk0tNZepZHNVzWBXFr1+k9YR8wWyAgICAgdM/RH3eyW11g6Zr0+ffo7j/AOI/5pfyWF+Of0fHf5Ln+WVpPvt+0fu6mJ0XyCsBAQEBAQEBAQEBAQEDQP0r93/GoGrrX6ykfWY9aM5P90nP3FpTzmFxV446Po/8d7Q7nG7i3q35f7fzy+Tj05b70gICAgZ/YfZT6vUVaevq7YJ/dTqzH7hkzPDpN7RWFTO5uuVwLYtun1npD6I7P0KUVV01jCIoRR8gPU+p+c7laxWIiHl2Li2xcScS/OZ1lkyWsgICAgICAgICAgICAgeLEBBBAIIwQehB9DGhE6bw+f8Avn2CdDq3qAPhn6ylves+mfcHI/D5zi4+H3d9HpvZOejOZeLz60bT8f5QU0umQEBA6/8Aon7v+FQdXYPPcMV+60Z6/wDMRn7gJ1MnhcNeKer4P/I8/wB9jdxSfRrz98/x93QZcfNkBAQEBAQEBAQEBAQEBAx9frForax84GAABlmYnCoo9WJIAHuYGFd2TXqkrOt09LOATtI3hN3VQx68BQT6kTG9K29aNW/AzONga91aa6+Cx+yGi/g6P8MTX3GH+WFjzpnPa2+Z+yGi/g6P8MR3GH+WDzpnPa2+Z+yGi/g6P8MR3GH+WDzpnPa2+ah7oaL+Do/wxJ7jD/LCPOmc9rb5s2jVbLjpmUKNgfTkdGRcK649GUkH7nX2ONqlM67ykIQQEBAQEBAQEBAQEBAQPFtgVSzEBQCzMTgBQMkknoIEV2fWdS66qxSEXP0SthghSMG51PR2BIAPKqccFmACYgICAgIGD2vojcg2ELajC2hyMhbQCBn+yQSrY6qzCBc7M1ovrWwAqeVes/ElinDIceoIIyOD1HBgZUBAQEBAQEBAQEBAQECFf+mWbR//ADVNh/a+9T8Of/DRhz7sMdFYME1AQEBAQEBAh9X/AEa8Xj+quK16j+zbwtd33Hitv/bPAUwJiAgICAgICAgICAgIGq96NRq7dRp9JolwnNmu1DFlVaGBUVo4GTYcsfLyNqnIyDA2XTULWioihVUBFVRgBQMAAegAgXYCAgICAgIFrU0LYj1uoZWBR1IyCpGCCPYgwNe7u94FbVX9mOXN+nQPvdWU2UFsK/mHmIBQMw4JyR1gbNAQEBAQEBAQEBAQAEBAQEBAQEBAQEDEu7Pra6u8qPFrDKlg4bYw8yE+qkgHHuoMDKzArAQEBAQKGBoHZPeGys3PZYSgF/g733rYU1libwcZTwqghZRnKsG9CYGYO91ocqV0rhUSwmq2xi9b/SMWVgKSVA04Y4DcFsFsAsFaO97sCf6OAiWvY24nhLAisArEBSHVs7iMDqAcgA73F6381KFarHZSzbyFFwNleAw2q1QBzkDcfNwAwU7F70WMKqyPEYOtbMxXxLQ2qvoZ69mE+rWlbGA3eVuvRmDdICAgICAgICAgebMYORkYORjOR7Y9YGg9n9kahE0VL12GrT3V2UAtklXqY4tHoKWZkGc5BU9RAktI+usNAey+sNtNp8GkOlngubK+UZdgsFYDc53NyRggK92X1u+pdQbgi1ICr0od2aa9zPcCCLBaLF24OVwcfagbbAQEBAtam9a13OwUZAyT9okAAe5JIAHuYET2P2hRayXKQtuorQ7TYSSqBmVQM7cgMx49CTAp+0IB81LqpvbSLZuUr44JVQ3OQGYAA4PLDOIHjsftmrVtValbBvDsWzeQr07TUzVuueCd9bAjgrg5IIyEh2N2mmqq8VAwG50KuNrAoxXlT0zgMPkwMDPgICAgICAgICBb1F61o9jnCopd29lUZJ/IQIxu3lDJWarw7EDb4W7aGYKrttJ8hLdRnGGzjacBHL3q/olVjAC+ykMvkPheOdG2pxjduCYrfqfTGehIZVvemtPKyWlx4Q2ooOWtdEXaC3A32oPNjrnpzAnEbIBwR8j1geoCAgYfamgF6Bd71lXS1LE27gyMCOGBBBwQcjoT98CP7K7tJprBYt1zeUAo4qwzhdgclawwO0AYBC+UHGeYFxO765y1trAXNqlrOwKLmJIPCgkKTkAk8gE5wIHj9mauCGsD+ANG9gK5spBQ+ddu0thCMgDh2+WAy+z+yUotvsrJAuKu1QCisWKgTeoAzkqqg5J+EdIEhAQEBAQEBAQEDzYgYFWAIIIYEZBB4II9RAjKe7unQ1FayDXnYfFsJwccMxbLgbVwGyBtXGMCB4PdjSkIPCOEUVoPFswFFb1DHm6+Ha6564OPQQPR7t6bIbwjkFWB8Wz4lZHB+L96tW+8Z9TAloCAgICAgICAgICAgICAgICAgICAgICAgIH/2Q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3800" b="1" dirty="0" smtClean="0">
                <a:latin typeface="Arial" pitchFamily="34" charset="0"/>
                <a:cs typeface="Arial" pitchFamily="34" charset="0"/>
              </a:rPr>
              <a:t>Metodologia</a:t>
            </a:r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sz="3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39552" y="645333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Fonte: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www.ufrgs.br/labvir.pdf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148064" y="2236802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ER-</a:t>
            </a:r>
            <a:r>
              <a:rPr lang="pt-BR" sz="2000" i="1" dirty="0" err="1">
                <a:latin typeface="Arial" pitchFamily="34" charset="0"/>
                <a:cs typeface="Arial" pitchFamily="34" charset="0"/>
              </a:rPr>
              <a:t>Asi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SI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U2OS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11560" y="1475492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itchFamily="34" charset="0"/>
                <a:cs typeface="Arial" pitchFamily="34" charset="0"/>
              </a:rPr>
              <a:t>Empacotamento do retrovírus ER-</a:t>
            </a:r>
            <a:r>
              <a:rPr lang="pt-BR" sz="2000" b="1" i="1" dirty="0" err="1">
                <a:latin typeface="Arial" pitchFamily="34" charset="0"/>
                <a:cs typeface="Arial" pitchFamily="34" charset="0"/>
              </a:rPr>
              <a:t>Asi</a:t>
            </a:r>
            <a:r>
              <a:rPr lang="pt-BR" sz="2000" b="1" dirty="0" err="1">
                <a:latin typeface="Arial" pitchFamily="34" charset="0"/>
                <a:cs typeface="Arial" pitchFamily="34" charset="0"/>
              </a:rPr>
              <a:t>SI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35496" y="2383027"/>
            <a:ext cx="3312368" cy="3356326"/>
            <a:chOff x="179512" y="2383027"/>
            <a:chExt cx="3764114" cy="3700518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6775" r="25000" b="39407"/>
            <a:stretch/>
          </p:blipFill>
          <p:spPr bwMode="auto">
            <a:xfrm>
              <a:off x="179512" y="2383027"/>
              <a:ext cx="1777220" cy="1766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15" t="39777" r="21845" b="22985"/>
            <a:stretch/>
          </p:blipFill>
          <p:spPr bwMode="auto">
            <a:xfrm>
              <a:off x="307975" y="4121593"/>
              <a:ext cx="1802562" cy="1525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99" t="39777" r="56806" b="22985"/>
            <a:stretch/>
          </p:blipFill>
          <p:spPr bwMode="auto">
            <a:xfrm>
              <a:off x="1907704" y="2993995"/>
              <a:ext cx="1956094" cy="16516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3" name="Picture 5" descr="https://encrypted-tbn0.gstatic.com/images?q=tbn:ANd9GcT5wt6mCcQmJJ_t4HGkhjUGDb-SR6hQAsWz5vq-luIqwYijJSM9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13"/>
            <a:stretch/>
          </p:blipFill>
          <p:spPr bwMode="auto">
            <a:xfrm>
              <a:off x="2110537" y="4642768"/>
              <a:ext cx="1833089" cy="1440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Retângulo 30"/>
          <p:cNvSpPr/>
          <p:nvPr/>
        </p:nvSpPr>
        <p:spPr>
          <a:xfrm>
            <a:off x="5154642" y="3501008"/>
            <a:ext cx="24416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Células controle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5148064" y="2884874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ER-</a:t>
            </a:r>
            <a:r>
              <a:rPr lang="pt-BR" sz="2000" i="1" dirty="0" err="1" smtClean="0">
                <a:latin typeface="Arial" pitchFamily="34" charset="0"/>
                <a:cs typeface="Arial" pitchFamily="34" charset="0"/>
              </a:rPr>
              <a:t>Asi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293T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12940</TotalTime>
  <Words>1473</Words>
  <Application>Microsoft Office PowerPoint</Application>
  <PresentationFormat>Apresentação na tela (4:3)</PresentationFormat>
  <Paragraphs>245</Paragraphs>
  <Slides>30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Apresentação do PowerPoint</vt:lpstr>
      <vt:lpstr>Apresentação do PowerPoint</vt:lpstr>
      <vt:lpstr> Introdução </vt:lpstr>
      <vt:lpstr>Apresentação do PowerPoint</vt:lpstr>
      <vt:lpstr>Apresentação do PowerPoint</vt:lpstr>
      <vt:lpstr> Introdução </vt:lpstr>
      <vt:lpstr> Objetivos </vt:lpstr>
      <vt:lpstr>  </vt:lpstr>
      <vt:lpstr> Metodologia </vt:lpstr>
      <vt:lpstr> Metodologia </vt:lpstr>
      <vt:lpstr> Metodologia </vt:lpstr>
      <vt:lpstr> Metodologia </vt:lpstr>
      <vt:lpstr> Metodologia </vt:lpstr>
      <vt:lpstr> Metodologia </vt:lpstr>
      <vt:lpstr> Metodologia </vt:lpstr>
      <vt:lpstr> Metodologia </vt:lpstr>
      <vt:lpstr> Metodologia </vt:lpstr>
      <vt:lpstr> Metodologia </vt:lpstr>
      <vt:lpstr> Resultados </vt:lpstr>
      <vt:lpstr> Resultados </vt:lpstr>
      <vt:lpstr> Resultados </vt:lpstr>
      <vt:lpstr> Resultados </vt:lpstr>
      <vt:lpstr> Resultados </vt:lpstr>
      <vt:lpstr> Resultados </vt:lpstr>
      <vt:lpstr> Resultados </vt:lpstr>
      <vt:lpstr> Resultados </vt:lpstr>
      <vt:lpstr> Resultados </vt:lpstr>
      <vt:lpstr> Resultados </vt:lpstr>
      <vt:lpstr> Conclusões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Elizandra</dc:creator>
  <cp:lastModifiedBy>Elizandra</cp:lastModifiedBy>
  <cp:revision>301</cp:revision>
  <dcterms:created xsi:type="dcterms:W3CDTF">2015-08-03T12:11:40Z</dcterms:created>
  <dcterms:modified xsi:type="dcterms:W3CDTF">2015-09-04T14:41:55Z</dcterms:modified>
</cp:coreProperties>
</file>