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66FD69-4CDF-475F-B30B-97476AD4F266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4C2709F-9AE9-4FA8-A6C3-BFE2D0A9A21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6865" r="6295" b="26984"/>
          <a:stretch/>
        </p:blipFill>
        <p:spPr bwMode="auto">
          <a:xfrm>
            <a:off x="144016" y="1662215"/>
            <a:ext cx="8892480" cy="3350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16216" y="5230941"/>
            <a:ext cx="2638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Wallace Moraes Pereira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Discente PPGBQA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21983" y="6156012"/>
            <a:ext cx="386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Florianópolis, 20 de Agosto de 2015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23879" r="25838" b="45170"/>
          <a:stretch/>
        </p:blipFill>
        <p:spPr bwMode="auto">
          <a:xfrm>
            <a:off x="467544" y="124852"/>
            <a:ext cx="3168352" cy="11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3681"/>
            <a:ext cx="3718883" cy="8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NeutrAvidin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Versão </a:t>
            </a:r>
            <a:r>
              <a:rPr lang="pt-BR" dirty="0" err="1" smtClean="0"/>
              <a:t>deglicosilada</a:t>
            </a:r>
            <a:r>
              <a:rPr lang="pt-BR" dirty="0" smtClean="0"/>
              <a:t> da proteína </a:t>
            </a:r>
            <a:r>
              <a:rPr lang="pt-BR" dirty="0" err="1" smtClean="0"/>
              <a:t>Avidina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Proteína </a:t>
            </a:r>
            <a:r>
              <a:rPr lang="pt-BR" dirty="0" err="1" smtClean="0"/>
              <a:t>ligadora</a:t>
            </a:r>
            <a:r>
              <a:rPr lang="pt-BR" dirty="0" smtClean="0"/>
              <a:t> de biotina – vit. B7 e vit. H (</a:t>
            </a:r>
            <a:r>
              <a:rPr lang="pt-BR" dirty="0" err="1" smtClean="0"/>
              <a:t>tetramérica</a:t>
            </a:r>
            <a:r>
              <a:rPr lang="pt-BR" dirty="0" smtClean="0"/>
              <a:t> ou </a:t>
            </a:r>
            <a:r>
              <a:rPr lang="pt-BR" dirty="0" err="1" smtClean="0"/>
              <a:t>dimérica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Possui 66-69 </a:t>
            </a:r>
            <a:r>
              <a:rPr lang="pt-BR" dirty="0" err="1" smtClean="0"/>
              <a:t>kDa</a:t>
            </a:r>
            <a:r>
              <a:rPr lang="pt-BR" dirty="0" smtClean="0"/>
              <a:t> na forma </a:t>
            </a:r>
            <a:r>
              <a:rPr lang="pt-BR" dirty="0" err="1" smtClean="0"/>
              <a:t>tetramérica</a:t>
            </a:r>
            <a:r>
              <a:rPr lang="pt-BR" dirty="0" smtClean="0"/>
              <a:t> (~60kDa </a:t>
            </a:r>
            <a:r>
              <a:rPr lang="pt-BR" dirty="0" err="1" smtClean="0"/>
              <a:t>deglicosilada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Encontrada na clara de ovo de pássaros, répteis e anfíbios (0,05% em ovo de galinha)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pI</a:t>
            </a:r>
            <a:r>
              <a:rPr lang="pt-BR" dirty="0" smtClean="0"/>
              <a:t> próximo ao neutro (pH 6,3): minimiza interações não específicas com a superfície celular negativamente carregada ou DNA/RNA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41995"/>
            <a:ext cx="30480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Interação MB-Macromolécula</a:t>
            </a:r>
          </a:p>
          <a:p>
            <a:pPr lvl="1"/>
            <a:r>
              <a:rPr lang="pt-BR" dirty="0" err="1" smtClean="0"/>
              <a:t>Microinjeção</a:t>
            </a:r>
            <a:r>
              <a:rPr lang="pt-BR" dirty="0" smtClean="0"/>
              <a:t>: demorado, ineficiente e impraticável em grandes quantidades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Métodos alternativos de entrega:</a:t>
            </a:r>
          </a:p>
          <a:p>
            <a:pPr lvl="1"/>
            <a:endParaRPr lang="pt-BR" dirty="0"/>
          </a:p>
          <a:p>
            <a:pPr lvl="2"/>
            <a:r>
              <a:rPr lang="pt-BR" dirty="0" smtClean="0"/>
              <a:t>CCP – </a:t>
            </a:r>
            <a:r>
              <a:rPr lang="pt-BR" dirty="0" err="1" smtClean="0"/>
              <a:t>Cell</a:t>
            </a:r>
            <a:r>
              <a:rPr lang="pt-BR" dirty="0" smtClean="0"/>
              <a:t> </a:t>
            </a:r>
            <a:r>
              <a:rPr lang="pt-BR" dirty="0" err="1" smtClean="0"/>
              <a:t>Penetrating</a:t>
            </a:r>
            <a:r>
              <a:rPr lang="pt-BR" dirty="0" smtClean="0"/>
              <a:t> </a:t>
            </a:r>
            <a:r>
              <a:rPr lang="pt-BR" dirty="0" err="1" smtClean="0"/>
              <a:t>Peptides</a:t>
            </a:r>
            <a:endParaRPr lang="pt-BR" dirty="0" smtClean="0"/>
          </a:p>
          <a:p>
            <a:pPr lvl="2"/>
            <a:r>
              <a:rPr lang="pt-BR" dirty="0" smtClean="0"/>
              <a:t>SLO - </a:t>
            </a:r>
            <a:r>
              <a:rPr lang="pt-BR" dirty="0" err="1" smtClean="0"/>
              <a:t>Streptolysin</a:t>
            </a:r>
            <a:r>
              <a:rPr lang="pt-BR" dirty="0" smtClean="0"/>
              <a:t> O</a:t>
            </a:r>
          </a:p>
          <a:p>
            <a:pPr lvl="2"/>
            <a:r>
              <a:rPr lang="pt-BR" dirty="0" err="1" smtClean="0"/>
              <a:t>Eletroporação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CPP – Peptídeo TAT </a:t>
            </a:r>
          </a:p>
          <a:p>
            <a:pPr lvl="1"/>
            <a:r>
              <a:rPr lang="pt-BR" dirty="0" smtClean="0"/>
              <a:t>Da proteína TAT – </a:t>
            </a:r>
            <a:r>
              <a:rPr lang="pt-BR" dirty="0" err="1" smtClean="0"/>
              <a:t>transativador</a:t>
            </a:r>
            <a:r>
              <a:rPr lang="pt-BR" dirty="0" smtClean="0"/>
              <a:t> de transcrição (11 aas), do HIV 1</a:t>
            </a:r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Entrada na célula através de </a:t>
            </a:r>
            <a:r>
              <a:rPr lang="pt-BR" dirty="0" err="1" smtClean="0"/>
              <a:t>micropinocitose</a:t>
            </a:r>
            <a:r>
              <a:rPr lang="pt-BR" dirty="0" smtClean="0"/>
              <a:t> (ainda em debate)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Internalização direta de:</a:t>
            </a:r>
          </a:p>
          <a:p>
            <a:pPr lvl="2"/>
            <a:endParaRPr lang="pt-BR" dirty="0" smtClean="0"/>
          </a:p>
          <a:p>
            <a:pPr lvl="3"/>
            <a:r>
              <a:rPr lang="pt-BR" dirty="0" smtClean="0"/>
              <a:t>Pequenos peptídeos</a:t>
            </a:r>
          </a:p>
          <a:p>
            <a:pPr lvl="3"/>
            <a:r>
              <a:rPr lang="pt-BR" dirty="0" smtClean="0"/>
              <a:t>Proteína e polímeros</a:t>
            </a:r>
          </a:p>
          <a:p>
            <a:pPr lvl="3"/>
            <a:r>
              <a:rPr lang="pt-BR" dirty="0" err="1" smtClean="0"/>
              <a:t>Oligonucleotídeos</a:t>
            </a:r>
            <a:r>
              <a:rPr lang="pt-BR" dirty="0" smtClean="0"/>
              <a:t> (incluindo MB)</a:t>
            </a:r>
          </a:p>
          <a:p>
            <a:pPr lvl="3"/>
            <a:r>
              <a:rPr lang="pt-BR" dirty="0" smtClean="0"/>
              <a:t>Vetores de fagos</a:t>
            </a:r>
          </a:p>
          <a:p>
            <a:pPr lvl="3"/>
            <a:r>
              <a:rPr lang="pt-BR" dirty="0" smtClean="0"/>
              <a:t>Lipossomos</a:t>
            </a:r>
          </a:p>
          <a:p>
            <a:pPr lvl="3"/>
            <a:r>
              <a:rPr lang="pt-BR" dirty="0" err="1" smtClean="0"/>
              <a:t>Nanopartículas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9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1"/>
          <a:stretch/>
        </p:blipFill>
        <p:spPr>
          <a:xfrm>
            <a:off x="1187624" y="1628800"/>
            <a:ext cx="2736304" cy="4227601"/>
          </a:xfrm>
          <a:ln>
            <a:solidFill>
              <a:schemeClr val="tx1"/>
            </a:solidFill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750058"/>
            <a:ext cx="3932237" cy="3327971"/>
          </a:xfrm>
        </p:spPr>
      </p:pic>
    </p:spTree>
    <p:extLst>
      <p:ext uri="{BB962C8B-B14F-4D97-AF65-F5344CB8AC3E}">
        <p14:creationId xmlns:p14="http://schemas.microsoft.com/office/powerpoint/2010/main" val="42627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389342" cy="25922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58574"/>
            <a:ext cx="8229600" cy="4876800"/>
          </a:xfrm>
        </p:spPr>
        <p:txBody>
          <a:bodyPr/>
          <a:lstStyle/>
          <a:p>
            <a:r>
              <a:rPr lang="pt-BR" dirty="0" err="1" smtClean="0"/>
              <a:t>Streptolysin</a:t>
            </a:r>
            <a:r>
              <a:rPr lang="pt-BR" dirty="0" smtClean="0"/>
              <a:t> O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Exotoxina bacteriana formadora de poros na membrana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Forma poros reversíveis na membrana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Entrega </a:t>
            </a:r>
            <a:r>
              <a:rPr lang="pt-BR" dirty="0" err="1" smtClean="0"/>
              <a:t>oligonucleotídeos</a:t>
            </a:r>
            <a:r>
              <a:rPr lang="pt-BR" dirty="0" smtClean="0"/>
              <a:t>, dextranas e proteínas de até 100 </a:t>
            </a:r>
            <a:r>
              <a:rPr lang="pt-BR" dirty="0" err="1" smtClean="0"/>
              <a:t>kDa</a:t>
            </a:r>
            <a:r>
              <a:rPr lang="pt-BR" dirty="0" smtClean="0"/>
              <a:t> no </a:t>
            </a:r>
            <a:r>
              <a:rPr lang="pt-BR" dirty="0" err="1" smtClean="0"/>
              <a:t>citosol</a:t>
            </a: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6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Eletroporação</a:t>
            </a:r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Aplicação de campo elétrico</a:t>
            </a:r>
          </a:p>
          <a:p>
            <a:pPr lvl="2"/>
            <a:r>
              <a:rPr lang="pt-BR" dirty="0" smtClean="0"/>
              <a:t>Técnica bem estabelecida para </a:t>
            </a:r>
            <a:r>
              <a:rPr lang="pt-BR" dirty="0" err="1" smtClean="0"/>
              <a:t>transeferir</a:t>
            </a:r>
            <a:r>
              <a:rPr lang="pt-BR" dirty="0" smtClean="0"/>
              <a:t> RNA, DNA, sondas fluorescentes, dextranas, peptídeos e proteínas</a:t>
            </a:r>
          </a:p>
          <a:p>
            <a:pPr lvl="2"/>
            <a:r>
              <a:rPr lang="pt-BR" dirty="0" smtClean="0"/>
              <a:t>Problema comum: viabilidade celular</a:t>
            </a:r>
          </a:p>
          <a:p>
            <a:pPr lvl="2"/>
            <a:endParaRPr lang="pt-BR" dirty="0" smtClean="0"/>
          </a:p>
          <a:p>
            <a:pPr lvl="1"/>
            <a:r>
              <a:rPr lang="pt-BR" dirty="0" err="1" smtClean="0"/>
              <a:t>Eletroporação</a:t>
            </a:r>
            <a:r>
              <a:rPr lang="pt-BR" dirty="0" smtClean="0"/>
              <a:t> na escala micro – microporação!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Redução de problemas, como...</a:t>
            </a:r>
          </a:p>
          <a:p>
            <a:pPr lvl="2"/>
            <a:r>
              <a:rPr lang="pt-BR" dirty="0" smtClean="0"/>
              <a:t>Geração de calor</a:t>
            </a:r>
          </a:p>
          <a:p>
            <a:pPr lvl="2"/>
            <a:r>
              <a:rPr lang="pt-BR" dirty="0" smtClean="0"/>
              <a:t>Dissolução de íons metálicos</a:t>
            </a:r>
          </a:p>
          <a:p>
            <a:pPr lvl="2"/>
            <a:r>
              <a:rPr lang="pt-BR" dirty="0" smtClean="0"/>
              <a:t>Variação de pH</a:t>
            </a:r>
          </a:p>
          <a:p>
            <a:pPr lvl="2"/>
            <a:r>
              <a:rPr lang="pt-BR" dirty="0" smtClean="0"/>
              <a:t>Formação de óxidos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6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5" y="1600200"/>
            <a:ext cx="4855269" cy="4855269"/>
          </a:xfrm>
        </p:spPr>
      </p:pic>
    </p:spTree>
    <p:extLst>
      <p:ext uri="{BB962C8B-B14F-4D97-AF65-F5344CB8AC3E}">
        <p14:creationId xmlns:p14="http://schemas.microsoft.com/office/powerpoint/2010/main" val="16411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Comparar </a:t>
            </a:r>
            <a:r>
              <a:rPr lang="pt-BR" dirty="0" err="1" smtClean="0"/>
              <a:t>CPPs</a:t>
            </a:r>
            <a:r>
              <a:rPr lang="pt-BR" dirty="0" smtClean="0"/>
              <a:t>, SLO e </a:t>
            </a:r>
            <a:r>
              <a:rPr lang="pt-BR" dirty="0" err="1" smtClean="0"/>
              <a:t>microporador</a:t>
            </a:r>
            <a:r>
              <a:rPr lang="pt-BR" dirty="0" smtClean="0"/>
              <a:t> como métodos de entrega de </a:t>
            </a:r>
            <a:r>
              <a:rPr lang="pt-BR" dirty="0" err="1" smtClean="0"/>
              <a:t>NeutrAvidin</a:t>
            </a:r>
            <a:r>
              <a:rPr lang="pt-BR" dirty="0" smtClean="0"/>
              <a:t> e conjugados MB-</a:t>
            </a:r>
            <a:r>
              <a:rPr lang="pt-BR" dirty="0" err="1" smtClean="0"/>
              <a:t>Neutravidin</a:t>
            </a:r>
            <a:r>
              <a:rPr lang="pt-BR" dirty="0" smtClean="0"/>
              <a:t> dentro das células</a:t>
            </a:r>
          </a:p>
          <a:p>
            <a:endParaRPr lang="pt-BR" dirty="0" smtClean="0"/>
          </a:p>
          <a:p>
            <a:r>
              <a:rPr lang="pt-BR" dirty="0" smtClean="0"/>
              <a:t>Avaliar por </a:t>
            </a:r>
            <a:r>
              <a:rPr lang="pt-BR" dirty="0" err="1" smtClean="0"/>
              <a:t>citometria</a:t>
            </a:r>
            <a:r>
              <a:rPr lang="pt-BR" dirty="0" smtClean="0"/>
              <a:t> de fluxo a capacidade de hibridização com </a:t>
            </a:r>
            <a:r>
              <a:rPr lang="pt-BR" dirty="0" err="1" smtClean="0"/>
              <a:t>mRNA</a:t>
            </a:r>
            <a:r>
              <a:rPr lang="pt-BR" dirty="0" smtClean="0"/>
              <a:t> citoplasmático</a:t>
            </a:r>
          </a:p>
          <a:p>
            <a:endParaRPr lang="pt-BR" dirty="0" smtClean="0"/>
          </a:p>
          <a:p>
            <a:r>
              <a:rPr lang="pt-BR" dirty="0" smtClean="0"/>
              <a:t>Comparar a relação sinal/ruído do conjugado MB-</a:t>
            </a:r>
            <a:r>
              <a:rPr lang="pt-BR" dirty="0" err="1" smtClean="0"/>
              <a:t>Neutravidin</a:t>
            </a:r>
            <a:r>
              <a:rPr lang="pt-BR" dirty="0" smtClean="0"/>
              <a:t> com apenas o MB</a:t>
            </a:r>
          </a:p>
          <a:p>
            <a:endParaRPr lang="pt-BR" dirty="0" smtClean="0"/>
          </a:p>
          <a:p>
            <a:r>
              <a:rPr lang="pt-BR" dirty="0" smtClean="0"/>
              <a:t>Buscar uma estratégia eficiente de análise de expressão gênica em larga escala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Design do MB:</a:t>
            </a:r>
          </a:p>
          <a:p>
            <a:endParaRPr lang="pt-BR" dirty="0" smtClean="0"/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2’-o’-metil</a:t>
            </a:r>
            <a:r>
              <a:rPr lang="pt-BR" dirty="0" smtClean="0"/>
              <a:t> RNA </a:t>
            </a:r>
            <a:r>
              <a:rPr lang="pt-BR" dirty="0" err="1" smtClean="0"/>
              <a:t>antisenso</a:t>
            </a:r>
            <a:r>
              <a:rPr lang="pt-BR" dirty="0" smtClean="0"/>
              <a:t>  para a </a:t>
            </a:r>
            <a:r>
              <a:rPr lang="pt-BR" dirty="0" err="1" smtClean="0"/>
              <a:t>luciferase</a:t>
            </a:r>
            <a:r>
              <a:rPr lang="pt-BR" dirty="0" smtClean="0"/>
              <a:t> de vagalume 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Fluoróforo</a:t>
            </a:r>
            <a:r>
              <a:rPr lang="pt-BR" dirty="0" smtClean="0"/>
              <a:t> TEX 613 na porção 5’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Iowa Black RQ </a:t>
            </a:r>
            <a:r>
              <a:rPr lang="pt-BR" dirty="0" err="1" smtClean="0"/>
              <a:t>quencher</a:t>
            </a:r>
            <a:r>
              <a:rPr lang="pt-BR" dirty="0" smtClean="0"/>
              <a:t> na porção 3’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Grupo </a:t>
            </a:r>
            <a:r>
              <a:rPr lang="pt-BR" dirty="0" err="1" smtClean="0"/>
              <a:t>Biotin-dT</a:t>
            </a:r>
            <a:r>
              <a:rPr lang="pt-BR" dirty="0" smtClean="0"/>
              <a:t> incorporado na porção “</a:t>
            </a:r>
            <a:r>
              <a:rPr lang="pt-BR" dirty="0" err="1" smtClean="0"/>
              <a:t>stem</a:t>
            </a:r>
            <a:r>
              <a:rPr lang="pt-BR" dirty="0" smtClean="0"/>
              <a:t>” 3’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Sequência da </a:t>
            </a:r>
            <a:r>
              <a:rPr lang="pt-BR" dirty="0" err="1" smtClean="0"/>
              <a:t>luciferase</a:t>
            </a:r>
            <a:r>
              <a:rPr lang="pt-BR" dirty="0" smtClean="0"/>
              <a:t> de vagalume em vetor pGL3-Luc, para posterior transformação na linhagem celular NIH/3T3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Oligonucleotídeo</a:t>
            </a:r>
            <a:r>
              <a:rPr lang="pt-BR" dirty="0" smtClean="0"/>
              <a:t> complementar à sonda</a:t>
            </a:r>
          </a:p>
        </p:txBody>
      </p:sp>
    </p:spTree>
    <p:extLst>
      <p:ext uri="{BB962C8B-B14F-4D97-AF65-F5344CB8AC3E}">
        <p14:creationId xmlns:p14="http://schemas.microsoft.com/office/powerpoint/2010/main" val="22956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Marcações de </a:t>
            </a:r>
            <a:r>
              <a:rPr lang="pt-BR" dirty="0" err="1" smtClean="0"/>
              <a:t>NeutrAvidin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Cy5, FITC e Alexa750 – dependendo do caso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As reações de conjugação com </a:t>
            </a:r>
            <a:r>
              <a:rPr lang="pt-BR" dirty="0" err="1" smtClean="0"/>
              <a:t>NeutrAvidin</a:t>
            </a:r>
            <a:r>
              <a:rPr lang="pt-BR" dirty="0" smtClean="0"/>
              <a:t> foram feitas através da inserção de Biotina no TAT e no MB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Mensurar expressão gênica por DNA </a:t>
            </a:r>
            <a:r>
              <a:rPr lang="pt-BR" dirty="0" err="1" smtClean="0"/>
              <a:t>Microarray</a:t>
            </a:r>
            <a:r>
              <a:rPr lang="pt-BR" dirty="0" smtClean="0"/>
              <a:t> e </a:t>
            </a:r>
            <a:r>
              <a:rPr lang="pt-BR" dirty="0" err="1" smtClean="0"/>
              <a:t>qPCR</a:t>
            </a:r>
            <a:r>
              <a:rPr lang="pt-BR" dirty="0"/>
              <a:t> </a:t>
            </a:r>
            <a:r>
              <a:rPr lang="pt-BR" dirty="0" smtClean="0"/>
              <a:t>inviável: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Reporta a mudança na expressão gênica em uma população de células</a:t>
            </a:r>
          </a:p>
          <a:p>
            <a:endParaRPr lang="pt-BR" dirty="0" smtClean="0"/>
          </a:p>
          <a:p>
            <a:r>
              <a:rPr lang="pt-BR" dirty="0" smtClean="0"/>
              <a:t>A expressão aberrante de uma pequena % dessa população que pode ser de interesse.</a:t>
            </a:r>
          </a:p>
        </p:txBody>
      </p:sp>
    </p:spTree>
    <p:extLst>
      <p:ext uri="{BB962C8B-B14F-4D97-AF65-F5344CB8AC3E}">
        <p14:creationId xmlns:p14="http://schemas.microsoft.com/office/powerpoint/2010/main" val="42756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Cultura celular: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Células NIH/3T3 foram cultivadas em meio DMEM suplementado com 10% de soro fetal bovino, 5% CO</a:t>
            </a:r>
            <a:r>
              <a:rPr lang="pt-BR" sz="1600" dirty="0" smtClean="0"/>
              <a:t>2</a:t>
            </a:r>
            <a:r>
              <a:rPr lang="pt-BR" dirty="0" smtClean="0"/>
              <a:t> a 37 C</a:t>
            </a:r>
          </a:p>
          <a:p>
            <a:pPr lvl="1"/>
            <a:endParaRPr lang="pt-BR" dirty="0"/>
          </a:p>
          <a:p>
            <a:pPr lvl="1"/>
            <a:r>
              <a:rPr lang="pt-BR" dirty="0" err="1" smtClean="0"/>
              <a:t>Transfecção</a:t>
            </a:r>
            <a:r>
              <a:rPr lang="pt-BR" dirty="0" smtClean="0"/>
              <a:t> de NIH/3T3 com </a:t>
            </a:r>
            <a:r>
              <a:rPr lang="pt-BR" dirty="0" err="1" smtClean="0"/>
              <a:t>Luciferase</a:t>
            </a:r>
            <a:r>
              <a:rPr lang="pt-BR" dirty="0" smtClean="0"/>
              <a:t> – </a:t>
            </a:r>
            <a:r>
              <a:rPr lang="pt-BR" dirty="0" err="1" smtClean="0"/>
              <a:t>Adenovirus</a:t>
            </a:r>
            <a:r>
              <a:rPr lang="pt-BR" dirty="0" smtClean="0"/>
              <a:t> H4’ 040CMVffLuciferase</a:t>
            </a:r>
          </a:p>
          <a:p>
            <a:pPr lvl="1"/>
            <a:endParaRPr lang="pt-BR" dirty="0" smtClean="0"/>
          </a:p>
          <a:p>
            <a:pPr lvl="2"/>
            <a:r>
              <a:rPr lang="pt-BR" dirty="0" err="1" smtClean="0"/>
              <a:t>Transfecção</a:t>
            </a:r>
            <a:r>
              <a:rPr lang="pt-BR" dirty="0" smtClean="0"/>
              <a:t> confirmada por bioluminescência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37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dirty="0" smtClean="0"/>
              <a:t>Entrega pelo TAT</a:t>
            </a:r>
          </a:p>
          <a:p>
            <a:pPr lvl="2"/>
            <a:r>
              <a:rPr lang="pt-BR" dirty="0" smtClean="0"/>
              <a:t>TAT-Cy5-Neutravidin foram adicionadas com peptídeos </a:t>
            </a:r>
            <a:r>
              <a:rPr lang="pt-BR" dirty="0" err="1" smtClean="0"/>
              <a:t>fusogênicos</a:t>
            </a:r>
            <a:endParaRPr lang="pt-BR" dirty="0" smtClean="0"/>
          </a:p>
          <a:p>
            <a:pPr lvl="2"/>
            <a:r>
              <a:rPr lang="pt-BR" dirty="0" smtClean="0"/>
              <a:t>Peptídeos </a:t>
            </a:r>
            <a:r>
              <a:rPr lang="pt-BR" dirty="0" err="1" smtClean="0"/>
              <a:t>fusogênicos</a:t>
            </a:r>
            <a:r>
              <a:rPr lang="pt-BR" dirty="0" smtClean="0"/>
              <a:t> com PEG (polietileno glicol)</a:t>
            </a:r>
          </a:p>
          <a:p>
            <a:pPr lvl="2"/>
            <a:r>
              <a:rPr lang="pt-BR" dirty="0" smtClean="0"/>
              <a:t>Avaliação pós 24h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Entrega pelo SLO</a:t>
            </a:r>
          </a:p>
          <a:p>
            <a:pPr lvl="2"/>
            <a:r>
              <a:rPr lang="pt-BR" dirty="0" smtClean="0"/>
              <a:t>Ativado em PBS contendo </a:t>
            </a:r>
            <a:r>
              <a:rPr lang="pt-BR" dirty="0" err="1" smtClean="0"/>
              <a:t>ditiotreitol</a:t>
            </a:r>
            <a:r>
              <a:rPr lang="pt-BR" dirty="0" smtClean="0"/>
              <a:t> e 5% de BSA por 1h</a:t>
            </a:r>
          </a:p>
          <a:p>
            <a:pPr lvl="2"/>
            <a:r>
              <a:rPr lang="pt-BR" dirty="0" smtClean="0"/>
              <a:t>Incubação por 20 min a 37 C, depois foi feito selamento em meio de cultura gelado contendo Ca+2 a 4 C por 1h</a:t>
            </a:r>
          </a:p>
          <a:p>
            <a:pPr lvl="2"/>
            <a:r>
              <a:rPr lang="pt-BR" dirty="0" smtClean="0"/>
              <a:t>Avaliação imediata dentre as primeiras 24h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Microporação</a:t>
            </a:r>
          </a:p>
          <a:p>
            <a:pPr lvl="2"/>
            <a:r>
              <a:rPr lang="pt-BR" dirty="0" err="1" smtClean="0"/>
              <a:t>OneDrop</a:t>
            </a:r>
            <a:r>
              <a:rPr lang="pt-BR" dirty="0" smtClean="0"/>
              <a:t> </a:t>
            </a:r>
            <a:r>
              <a:rPr lang="pt-BR" dirty="0" err="1" smtClean="0"/>
              <a:t>Microporator</a:t>
            </a:r>
            <a:endParaRPr lang="pt-BR" dirty="0" smtClean="0"/>
          </a:p>
          <a:p>
            <a:pPr lvl="2"/>
            <a:r>
              <a:rPr lang="pt-BR" dirty="0" smtClean="0"/>
              <a:t>Células </a:t>
            </a:r>
            <a:r>
              <a:rPr lang="pt-BR" dirty="0" err="1" smtClean="0"/>
              <a:t>tripsinizadas</a:t>
            </a:r>
            <a:r>
              <a:rPr lang="pt-BR" dirty="0"/>
              <a:t> </a:t>
            </a:r>
          </a:p>
          <a:p>
            <a:pPr lvl="2"/>
            <a:r>
              <a:rPr lang="pt-BR" dirty="0" err="1" smtClean="0"/>
              <a:t>Microporações</a:t>
            </a:r>
            <a:r>
              <a:rPr lang="pt-BR" dirty="0" smtClean="0"/>
              <a:t> de 1250V, 1500V e 1700V</a:t>
            </a:r>
          </a:p>
          <a:p>
            <a:pPr lvl="2"/>
            <a:r>
              <a:rPr lang="pt-BR" dirty="0" smtClean="0"/>
              <a:t>Pulsos de 10 </a:t>
            </a:r>
            <a:r>
              <a:rPr lang="pt-BR" dirty="0" err="1" smtClean="0"/>
              <a:t>ms</a:t>
            </a:r>
            <a:r>
              <a:rPr lang="pt-BR" dirty="0" smtClean="0"/>
              <a:t>, x3</a:t>
            </a:r>
          </a:p>
          <a:p>
            <a:pPr lvl="2"/>
            <a:r>
              <a:rPr lang="pt-BR" dirty="0" smtClean="0"/>
              <a:t>Avaliação pós 24h</a:t>
            </a:r>
          </a:p>
        </p:txBody>
      </p:sp>
    </p:spTree>
    <p:extLst>
      <p:ext uri="{BB962C8B-B14F-4D97-AF65-F5344CB8AC3E}">
        <p14:creationId xmlns:p14="http://schemas.microsoft.com/office/powerpoint/2010/main" val="2569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Marcação lisossomal</a:t>
            </a:r>
          </a:p>
          <a:p>
            <a:pPr lvl="1"/>
            <a:r>
              <a:rPr lang="pt-BR" dirty="0" err="1" smtClean="0"/>
              <a:t>LysoTracker</a:t>
            </a:r>
            <a:r>
              <a:rPr lang="pt-BR" dirty="0" smtClean="0"/>
              <a:t> Green</a:t>
            </a:r>
          </a:p>
          <a:p>
            <a:pPr lvl="1"/>
            <a:r>
              <a:rPr lang="pt-BR" dirty="0" smtClean="0"/>
              <a:t>24h pós tratamento com </a:t>
            </a:r>
            <a:r>
              <a:rPr lang="pt-BR" dirty="0" err="1" smtClean="0"/>
              <a:t>CPPs</a:t>
            </a:r>
            <a:r>
              <a:rPr lang="pt-BR" dirty="0" smtClean="0"/>
              <a:t>, SLO ou microporação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Ensaio de </a:t>
            </a:r>
            <a:r>
              <a:rPr lang="pt-BR" dirty="0" err="1" smtClean="0"/>
              <a:t>citotoxicidade</a:t>
            </a:r>
            <a:endParaRPr lang="pt-BR" dirty="0" smtClean="0"/>
          </a:p>
          <a:p>
            <a:pPr lvl="1"/>
            <a:r>
              <a:rPr lang="pt-BR" dirty="0" smtClean="0"/>
              <a:t>MTT – ensaio colorimétrico para ver atividade metabólica da célula</a:t>
            </a:r>
          </a:p>
          <a:p>
            <a:pPr lvl="2"/>
            <a:r>
              <a:rPr lang="pt-BR" dirty="0" err="1" smtClean="0"/>
              <a:t>Oxirredutases</a:t>
            </a:r>
            <a:r>
              <a:rPr lang="pt-BR" dirty="0" smtClean="0"/>
              <a:t> dependentes de NADP(H) podem revelar o nº de células viáveis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869160"/>
            <a:ext cx="416431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Citometria</a:t>
            </a:r>
            <a:r>
              <a:rPr lang="pt-BR" dirty="0" smtClean="0"/>
              <a:t> de fluxo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Eficiência de </a:t>
            </a:r>
            <a:r>
              <a:rPr lang="pt-BR" dirty="0" err="1" smtClean="0"/>
              <a:t>transfecção</a:t>
            </a:r>
            <a:endParaRPr lang="pt-BR" dirty="0" smtClean="0"/>
          </a:p>
          <a:p>
            <a:pPr lvl="2"/>
            <a:r>
              <a:rPr lang="pt-BR" dirty="0" smtClean="0"/>
              <a:t>Pós microporação, </a:t>
            </a:r>
            <a:r>
              <a:rPr lang="pt-BR" dirty="0" err="1" smtClean="0"/>
              <a:t>NeutrAvidin</a:t>
            </a:r>
            <a:r>
              <a:rPr lang="pt-BR" dirty="0" smtClean="0"/>
              <a:t> conjugada ao FITC foi lida a 488nm</a:t>
            </a:r>
          </a:p>
          <a:p>
            <a:pPr lvl="2"/>
            <a:r>
              <a:rPr lang="pt-BR" dirty="0" err="1" smtClean="0"/>
              <a:t>Guava</a:t>
            </a:r>
            <a:r>
              <a:rPr lang="pt-BR" dirty="0" smtClean="0"/>
              <a:t> Excite </a:t>
            </a:r>
            <a:r>
              <a:rPr lang="pt-BR" dirty="0" err="1" smtClean="0"/>
              <a:t>Flow</a:t>
            </a:r>
            <a:r>
              <a:rPr lang="pt-BR" dirty="0" smtClean="0"/>
              <a:t> </a:t>
            </a:r>
            <a:r>
              <a:rPr lang="pt-BR" dirty="0" err="1" smtClean="0"/>
              <a:t>Cytometer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Detecção do RNA da </a:t>
            </a:r>
            <a:r>
              <a:rPr lang="pt-BR" dirty="0" err="1" smtClean="0"/>
              <a:t>luciferase</a:t>
            </a:r>
            <a:endParaRPr lang="pt-BR" dirty="0" smtClean="0"/>
          </a:p>
          <a:p>
            <a:pPr lvl="2"/>
            <a:r>
              <a:rPr lang="pt-BR" dirty="0" smtClean="0"/>
              <a:t>Pós microporação, </a:t>
            </a:r>
            <a:r>
              <a:rPr lang="pt-BR" dirty="0" err="1" smtClean="0"/>
              <a:t>NeutrAvidin</a:t>
            </a:r>
            <a:r>
              <a:rPr lang="pt-BR" dirty="0" smtClean="0"/>
              <a:t> conjugada ao Alexa750</a:t>
            </a:r>
          </a:p>
          <a:p>
            <a:pPr lvl="2"/>
            <a:r>
              <a:rPr lang="pt-BR" dirty="0" smtClean="0"/>
              <a:t>LSR II </a:t>
            </a:r>
            <a:r>
              <a:rPr lang="pt-BR" dirty="0" err="1" smtClean="0"/>
              <a:t>Flow</a:t>
            </a:r>
            <a:r>
              <a:rPr lang="pt-BR" dirty="0" smtClean="0"/>
              <a:t> </a:t>
            </a:r>
            <a:r>
              <a:rPr lang="pt-BR" dirty="0" err="1" smtClean="0"/>
              <a:t>Cytometer</a:t>
            </a:r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7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    </a:t>
            </a:r>
            <a:r>
              <a:rPr lang="pt-BR" dirty="0" err="1" smtClean="0"/>
              <a:t>Sequestramento</a:t>
            </a:r>
            <a:r>
              <a:rPr lang="pt-BR" dirty="0" smtClean="0"/>
              <a:t> do MB no núcleo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Degradação no núcleo e/ou Interação inespecífica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41176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220072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4048472"/>
            <a:ext cx="8568952" cy="2044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</a:rPr>
              <a:t>MB - </a:t>
            </a:r>
            <a:r>
              <a:rPr lang="pt-BR" dirty="0" err="1" smtClean="0">
                <a:ln>
                  <a:solidFill>
                    <a:schemeClr val="tx1"/>
                  </a:solidFill>
                </a:ln>
              </a:rPr>
              <a:t>Luciferase</a:t>
            </a:r>
            <a:r>
              <a:rPr lang="pt-BR" dirty="0" smtClean="0">
                <a:ln>
                  <a:solidFill>
                    <a:schemeClr val="tx1"/>
                  </a:solidFill>
                </a:ln>
              </a:rPr>
              <a:t> 2’-o’-metil RNA – resistente a </a:t>
            </a:r>
            <a:r>
              <a:rPr lang="pt-BR" dirty="0" err="1" smtClean="0">
                <a:ln>
                  <a:solidFill>
                    <a:schemeClr val="tx1"/>
                  </a:solidFill>
                </a:ln>
              </a:rPr>
              <a:t>nucleases</a:t>
            </a:r>
            <a:endParaRPr lang="pt-BR" dirty="0" smtClean="0">
              <a:ln>
                <a:solidFill>
                  <a:schemeClr val="tx1"/>
                </a:solidFill>
              </a:ln>
            </a:endParaRPr>
          </a:p>
          <a:p>
            <a:pPr marL="0" indent="0">
              <a:buFont typeface="Arial" pitchFamily="34" charset="0"/>
              <a:buNone/>
            </a:pPr>
            <a:r>
              <a:rPr lang="pt-BR" dirty="0">
                <a:ln>
                  <a:solidFill>
                    <a:schemeClr val="tx1"/>
                  </a:solidFill>
                </a:ln>
              </a:rPr>
              <a:t>	</a:t>
            </a:r>
            <a:r>
              <a:rPr lang="pt-BR" dirty="0" smtClean="0">
                <a:ln>
                  <a:solidFill>
                    <a:schemeClr val="tx1"/>
                  </a:solidFill>
                </a:ln>
              </a:rPr>
              <a:t>- Não é complementar a nenhum RNA endógeno de NIH/3T3</a:t>
            </a:r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560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pt-BR" dirty="0" smtClean="0"/>
              <a:t>Fluorescência aumentou ~82% em 30 minutos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Ligações inespecíficas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080676" y="203569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4120480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 smtClean="0"/>
              <a:t>Hibridização indesejada?</a:t>
            </a:r>
          </a:p>
          <a:p>
            <a:pPr lvl="1"/>
            <a:endParaRPr lang="pt-BR" dirty="0" smtClean="0">
              <a:ln>
                <a:solidFill>
                  <a:schemeClr val="tx1"/>
                </a:solidFill>
              </a:ln>
            </a:endParaRPr>
          </a:p>
          <a:p>
            <a:pPr lvl="1"/>
            <a:r>
              <a:rPr lang="pt-BR" dirty="0" smtClean="0"/>
              <a:t>Interação </a:t>
            </a:r>
            <a:r>
              <a:rPr lang="pt-BR" dirty="0" err="1" smtClean="0"/>
              <a:t>protéica</a:t>
            </a:r>
            <a:r>
              <a:rPr lang="pt-BR" dirty="0" smtClean="0"/>
              <a:t> não específica?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79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pt-BR" dirty="0" smtClean="0"/>
              <a:t>10x 2’-o’-Metil RNA não marcado com a mesma sequência do MB</a:t>
            </a:r>
          </a:p>
          <a:p>
            <a:endParaRPr lang="pt-BR" dirty="0"/>
          </a:p>
          <a:p>
            <a:pPr lvl="1"/>
            <a:r>
              <a:rPr lang="pt-BR" dirty="0" smtClean="0"/>
              <a:t>Hipótese: inibidor competitivo diminui a fluorescência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18864" y="4077072"/>
            <a:ext cx="8229600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fluorescência seguiu aumentando (82% em 30 min), sugerindo que interações </a:t>
            </a:r>
            <a:r>
              <a:rPr lang="pt-BR" dirty="0" err="1" smtClean="0"/>
              <a:t>protéicas</a:t>
            </a:r>
            <a:r>
              <a:rPr lang="pt-BR" dirty="0" smtClean="0"/>
              <a:t> são responsáveis pelos sinais falso-positivos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79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ligação de </a:t>
            </a:r>
            <a:r>
              <a:rPr lang="pt-BR" dirty="0" err="1" smtClean="0"/>
              <a:t>MBs</a:t>
            </a:r>
            <a:r>
              <a:rPr lang="pt-BR" dirty="0" smtClean="0"/>
              <a:t> a macromoléculas previne o sequestro nuclear</a:t>
            </a:r>
          </a:p>
          <a:p>
            <a:endParaRPr lang="pt-BR" dirty="0"/>
          </a:p>
          <a:p>
            <a:r>
              <a:rPr lang="pt-BR" dirty="0" smtClean="0"/>
              <a:t>Conjugação: MB 2’-o’-metil RNA + </a:t>
            </a:r>
            <a:r>
              <a:rPr lang="pt-BR" dirty="0" err="1" smtClean="0"/>
              <a:t>NeutrAvidin</a:t>
            </a:r>
            <a:r>
              <a:rPr lang="pt-BR" dirty="0" smtClean="0"/>
              <a:t> marcada (injeção citoplasmática)</a:t>
            </a:r>
          </a:p>
          <a:p>
            <a:pPr lvl="1"/>
            <a:r>
              <a:rPr lang="pt-BR" dirty="0" smtClean="0"/>
              <a:t>Bom sinal da </a:t>
            </a:r>
            <a:r>
              <a:rPr lang="pt-BR" dirty="0" err="1" smtClean="0"/>
              <a:t>NeutrAvidin</a:t>
            </a:r>
            <a:endParaRPr lang="pt-BR" dirty="0" smtClean="0"/>
          </a:p>
          <a:p>
            <a:pPr lvl="1"/>
            <a:r>
              <a:rPr lang="pt-BR" dirty="0" smtClean="0"/>
              <a:t>Fluorescência no núcleo 30 min aumentou  apenas 6%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79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18652" r="9308" b="10713"/>
          <a:stretch/>
        </p:blipFill>
        <p:spPr bwMode="auto">
          <a:xfrm>
            <a:off x="-6539" y="1628800"/>
            <a:ext cx="9057226" cy="43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Peptídeos TAT</a:t>
            </a:r>
          </a:p>
          <a:p>
            <a:pPr lvl="1"/>
            <a:r>
              <a:rPr lang="pt-BR" dirty="0" err="1" smtClean="0"/>
              <a:t>NeutrAvidin</a:t>
            </a:r>
            <a:r>
              <a:rPr lang="pt-BR" dirty="0"/>
              <a:t> </a:t>
            </a:r>
            <a:r>
              <a:rPr lang="pt-BR" dirty="0" smtClean="0"/>
              <a:t>(marcado com Cy5) + TAT em NIH/3T3</a:t>
            </a:r>
          </a:p>
          <a:p>
            <a:pPr lvl="1"/>
            <a:r>
              <a:rPr lang="pt-BR" dirty="0" smtClean="0"/>
              <a:t>Sinal fluorescente em 4h no citoplasma</a:t>
            </a:r>
          </a:p>
          <a:p>
            <a:pPr lvl="1"/>
            <a:r>
              <a:rPr lang="pt-BR" dirty="0" smtClean="0"/>
              <a:t>Sem fluorescência no núcleo</a:t>
            </a:r>
          </a:p>
          <a:p>
            <a:pPr lvl="1"/>
            <a:r>
              <a:rPr lang="pt-BR" dirty="0" smtClean="0"/>
              <a:t>Padrão similar pós 24h</a:t>
            </a:r>
          </a:p>
          <a:p>
            <a:endParaRPr lang="pt-BR" dirty="0"/>
          </a:p>
          <a:p>
            <a:r>
              <a:rPr lang="pt-BR" dirty="0" smtClean="0"/>
              <a:t>Corando o </a:t>
            </a:r>
            <a:r>
              <a:rPr lang="pt-BR" dirty="0" err="1" smtClean="0"/>
              <a:t>lisossoma</a:t>
            </a:r>
            <a:r>
              <a:rPr lang="pt-BR" dirty="0" smtClean="0"/>
              <a:t> (</a:t>
            </a:r>
            <a:r>
              <a:rPr lang="pt-BR" dirty="0" err="1" smtClean="0"/>
              <a:t>LysoTracker</a:t>
            </a:r>
            <a:r>
              <a:rPr lang="pt-BR" dirty="0" smtClean="0"/>
              <a:t>): TAT-</a:t>
            </a:r>
            <a:r>
              <a:rPr lang="pt-BR" dirty="0" err="1" smtClean="0"/>
              <a:t>NeutrAvidin</a:t>
            </a:r>
            <a:r>
              <a:rPr lang="pt-BR" dirty="0" smtClean="0"/>
              <a:t> presos dentro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9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46" y="1984400"/>
            <a:ext cx="4914026" cy="3676848"/>
          </a:xfrm>
        </p:spPr>
      </p:pic>
    </p:spTree>
    <p:extLst>
      <p:ext uri="{BB962C8B-B14F-4D97-AF65-F5344CB8AC3E}">
        <p14:creationId xmlns:p14="http://schemas.microsoft.com/office/powerpoint/2010/main" val="7034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pt-BR" dirty="0" smtClean="0"/>
              <a:t>Peptídeos </a:t>
            </a:r>
            <a:r>
              <a:rPr lang="pt-BR" dirty="0" err="1" smtClean="0"/>
              <a:t>fusogênicos</a:t>
            </a:r>
            <a:r>
              <a:rPr lang="pt-BR" dirty="0" smtClean="0"/>
              <a:t> sensíveis a pH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ompem </a:t>
            </a:r>
            <a:r>
              <a:rPr lang="pt-BR" dirty="0" err="1" smtClean="0"/>
              <a:t>endossomas</a:t>
            </a:r>
            <a:r>
              <a:rPr lang="pt-BR" dirty="0" smtClean="0"/>
              <a:t>, liberando o conteúdo</a:t>
            </a:r>
          </a:p>
          <a:p>
            <a:pPr lvl="1"/>
            <a:r>
              <a:rPr lang="pt-BR" dirty="0" err="1" smtClean="0"/>
              <a:t>Co-incubação</a:t>
            </a:r>
            <a:r>
              <a:rPr lang="pt-BR" dirty="0" smtClean="0"/>
              <a:t> – TAT-</a:t>
            </a:r>
            <a:r>
              <a:rPr lang="pt-BR" dirty="0" err="1" smtClean="0"/>
              <a:t>NeutrAvidin</a:t>
            </a:r>
            <a:r>
              <a:rPr lang="pt-BR" dirty="0" smtClean="0"/>
              <a:t> seguiu no </a:t>
            </a:r>
            <a:r>
              <a:rPr lang="pt-BR" dirty="0" err="1" smtClean="0"/>
              <a:t>lisossoma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Não é efetivo </a:t>
            </a:r>
            <a:r>
              <a:rPr lang="pt-BR" dirty="0" smtClean="0"/>
              <a:t>na entrega de conjugados de </a:t>
            </a:r>
            <a:r>
              <a:rPr lang="pt-BR" dirty="0" err="1" smtClean="0"/>
              <a:t>NeutrAvidin</a:t>
            </a:r>
            <a:r>
              <a:rPr lang="pt-BR" dirty="0" smtClean="0"/>
              <a:t> no </a:t>
            </a:r>
            <a:r>
              <a:rPr lang="pt-BR" dirty="0" err="1" smtClean="0"/>
              <a:t>citosol</a:t>
            </a: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14286" r="55379" b="11706"/>
          <a:stretch/>
        </p:blipFill>
        <p:spPr bwMode="auto">
          <a:xfrm>
            <a:off x="3275856" y="188640"/>
            <a:ext cx="2160240" cy="639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Streptolysin-O</a:t>
            </a:r>
            <a:endParaRPr lang="pt-BR" dirty="0" smtClean="0"/>
          </a:p>
          <a:p>
            <a:pPr lvl="1"/>
            <a:r>
              <a:rPr lang="pt-BR" dirty="0" smtClean="0"/>
              <a:t>Muita variação de fluorescência</a:t>
            </a:r>
          </a:p>
          <a:p>
            <a:pPr lvl="1"/>
            <a:r>
              <a:rPr lang="pt-BR" dirty="0" smtClean="0"/>
              <a:t>Variabilidade no padrão intracelular</a:t>
            </a:r>
          </a:p>
          <a:p>
            <a:pPr lvl="1"/>
            <a:r>
              <a:rPr lang="pt-BR" dirty="0" smtClean="0"/>
              <a:t>Sinais em ambos citoplasma e núcleo</a:t>
            </a:r>
          </a:p>
          <a:p>
            <a:endParaRPr lang="pt-BR" dirty="0"/>
          </a:p>
          <a:p>
            <a:r>
              <a:rPr lang="pt-BR" dirty="0" smtClean="0"/>
              <a:t>Localização da fluorescência (</a:t>
            </a:r>
            <a:r>
              <a:rPr lang="pt-BR" dirty="0" err="1" smtClean="0"/>
              <a:t>LysoTracker</a:t>
            </a:r>
            <a:r>
              <a:rPr lang="pt-BR" dirty="0" smtClean="0"/>
              <a:t>) confirmou que a maioria se localizava no </a:t>
            </a:r>
            <a:r>
              <a:rPr lang="pt-BR" dirty="0" err="1" smtClean="0"/>
              <a:t>lisossoma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Também não é efetivo na entrega do conjugado ao </a:t>
            </a:r>
            <a:r>
              <a:rPr lang="pt-BR" dirty="0" err="1" smtClean="0"/>
              <a:t>citosol</a:t>
            </a: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13889" r="41658" b="11706"/>
          <a:stretch/>
        </p:blipFill>
        <p:spPr bwMode="auto">
          <a:xfrm>
            <a:off x="3419872" y="332655"/>
            <a:ext cx="2088232" cy="636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Microporação</a:t>
            </a:r>
          </a:p>
          <a:p>
            <a:pPr lvl="1"/>
            <a:r>
              <a:rPr lang="pt-BR" dirty="0" err="1" smtClean="0"/>
              <a:t>NeutrAvidin</a:t>
            </a:r>
            <a:r>
              <a:rPr lang="pt-BR" dirty="0" smtClean="0"/>
              <a:t> (marcada com Cy5)</a:t>
            </a:r>
          </a:p>
          <a:p>
            <a:pPr lvl="1"/>
            <a:r>
              <a:rPr lang="pt-BR" dirty="0" err="1" smtClean="0"/>
              <a:t>LysoTracker</a:t>
            </a:r>
            <a:r>
              <a:rPr lang="pt-BR" dirty="0" smtClean="0"/>
              <a:t> também identificou </a:t>
            </a:r>
            <a:r>
              <a:rPr lang="pt-BR" dirty="0" err="1" smtClean="0"/>
              <a:t>NeutrAvidin</a:t>
            </a:r>
            <a:r>
              <a:rPr lang="pt-BR" dirty="0" smtClean="0"/>
              <a:t> no </a:t>
            </a:r>
            <a:r>
              <a:rPr lang="pt-BR" dirty="0" err="1" smtClean="0"/>
              <a:t>lisossoma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Tira-dúvidas: afim de avaliar se a sonda influenciava no direcionamento ao </a:t>
            </a:r>
            <a:r>
              <a:rPr lang="pt-BR" dirty="0" err="1" smtClean="0"/>
              <a:t>lisossoma</a:t>
            </a:r>
            <a:r>
              <a:rPr lang="pt-BR" dirty="0" smtClean="0"/>
              <a:t>, ela foi entregue sozinha ao citoplasma:</a:t>
            </a:r>
          </a:p>
          <a:p>
            <a:pPr lvl="1"/>
            <a:r>
              <a:rPr lang="pt-BR" dirty="0" smtClean="0"/>
              <a:t>Sinal enfraqueceu com o tempo</a:t>
            </a:r>
          </a:p>
          <a:p>
            <a:pPr lvl="1"/>
            <a:r>
              <a:rPr lang="pt-BR" dirty="0" smtClean="0"/>
              <a:t>Pós 24h, pouco sinal</a:t>
            </a:r>
          </a:p>
          <a:p>
            <a:pPr lvl="1"/>
            <a:r>
              <a:rPr lang="pt-BR" dirty="0" err="1" smtClean="0"/>
              <a:t>NeutrAvidin</a:t>
            </a:r>
            <a:r>
              <a:rPr lang="pt-BR" dirty="0" smtClean="0"/>
              <a:t> + Alexa750 = mesma resposta</a:t>
            </a:r>
          </a:p>
          <a:p>
            <a:pPr lvl="2"/>
            <a:r>
              <a:rPr lang="pt-BR" dirty="0" smtClean="0"/>
              <a:t>A sonda não influencia no direcionamento ao </a:t>
            </a:r>
            <a:r>
              <a:rPr lang="pt-BR" dirty="0" err="1" smtClean="0"/>
              <a:t>lisossoma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12500" r="27156" b="10913"/>
          <a:stretch/>
        </p:blipFill>
        <p:spPr bwMode="auto">
          <a:xfrm>
            <a:off x="3563888" y="476672"/>
            <a:ext cx="1972817" cy="60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Polietilenoglicol</a:t>
            </a:r>
            <a:r>
              <a:rPr lang="pt-BR" dirty="0" smtClean="0"/>
              <a:t> (PEG)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Melhora a entrega ao </a:t>
            </a:r>
            <a:r>
              <a:rPr lang="pt-BR" dirty="0" err="1" smtClean="0"/>
              <a:t>citosol</a:t>
            </a:r>
            <a:endParaRPr lang="pt-BR" dirty="0" smtClean="0"/>
          </a:p>
          <a:p>
            <a:pPr lvl="1"/>
            <a:r>
              <a:rPr lang="pt-BR" dirty="0" smtClean="0"/>
              <a:t>Aumenta a solubilidade</a:t>
            </a:r>
          </a:p>
          <a:p>
            <a:pPr lvl="1"/>
            <a:r>
              <a:rPr lang="pt-BR" dirty="0" smtClean="0"/>
              <a:t>Diminui o potencial de agregação</a:t>
            </a:r>
          </a:p>
          <a:p>
            <a:pPr lvl="1"/>
            <a:r>
              <a:rPr lang="pt-BR" dirty="0" smtClean="0"/>
              <a:t>Aumenta biocompatibilidade</a:t>
            </a:r>
          </a:p>
          <a:p>
            <a:pPr lvl="1"/>
            <a:r>
              <a:rPr lang="pt-BR" dirty="0" smtClean="0"/>
              <a:t>Minimiza interações inespecíficas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02960"/>
            <a:ext cx="2038333" cy="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TAT + </a:t>
            </a:r>
            <a:r>
              <a:rPr lang="pt-BR" dirty="0" err="1" smtClean="0"/>
              <a:t>NeutrAvidin</a:t>
            </a:r>
            <a:r>
              <a:rPr lang="pt-BR" dirty="0" smtClean="0"/>
              <a:t> + PEG</a:t>
            </a:r>
          </a:p>
          <a:p>
            <a:pPr lvl="1"/>
            <a:r>
              <a:rPr lang="pt-BR" dirty="0" smtClean="0"/>
              <a:t>Moléculas seguem no </a:t>
            </a:r>
            <a:r>
              <a:rPr lang="pt-BR" dirty="0" err="1" smtClean="0"/>
              <a:t>lisossoma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SLO + </a:t>
            </a:r>
            <a:r>
              <a:rPr lang="pt-BR" dirty="0" err="1" smtClean="0"/>
              <a:t>NeutrAvidin</a:t>
            </a:r>
            <a:r>
              <a:rPr lang="pt-BR" dirty="0" smtClean="0"/>
              <a:t> + PEG</a:t>
            </a:r>
          </a:p>
          <a:p>
            <a:pPr lvl="1"/>
            <a:r>
              <a:rPr lang="pt-BR" dirty="0" smtClean="0"/>
              <a:t>Muita variação na fluorescência</a:t>
            </a:r>
          </a:p>
          <a:p>
            <a:pPr lvl="1"/>
            <a:r>
              <a:rPr lang="pt-BR" dirty="0" smtClean="0"/>
              <a:t>Maioria presa no </a:t>
            </a:r>
            <a:r>
              <a:rPr lang="pt-BR" dirty="0" err="1" smtClean="0"/>
              <a:t>lisossoma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Microporação + </a:t>
            </a:r>
            <a:r>
              <a:rPr lang="pt-BR" dirty="0" err="1" smtClean="0"/>
              <a:t>NeutrAvidin</a:t>
            </a:r>
            <a:r>
              <a:rPr lang="pt-BR" dirty="0" smtClean="0"/>
              <a:t> + PEG</a:t>
            </a:r>
          </a:p>
          <a:p>
            <a:pPr lvl="1"/>
            <a:r>
              <a:rPr lang="pt-BR" dirty="0" smtClean="0"/>
              <a:t>Apesar de alguns pontos, lembra o padrão </a:t>
            </a:r>
            <a:r>
              <a:rPr lang="pt-BR" dirty="0" err="1" smtClean="0"/>
              <a:t>NeutrAvidin</a:t>
            </a:r>
            <a:r>
              <a:rPr lang="pt-BR" dirty="0" smtClean="0"/>
              <a:t> por </a:t>
            </a:r>
            <a:r>
              <a:rPr lang="pt-BR" dirty="0" err="1" smtClean="0"/>
              <a:t>microinjeção</a:t>
            </a:r>
            <a:endParaRPr lang="pt-BR" dirty="0" smtClean="0"/>
          </a:p>
          <a:p>
            <a:pPr lvl="1"/>
            <a:r>
              <a:rPr lang="pt-BR" dirty="0" smtClean="0"/>
              <a:t>Sinal difuso permaneceu por pelo menos 24h</a:t>
            </a:r>
          </a:p>
        </p:txBody>
      </p:sp>
    </p:spTree>
    <p:extLst>
      <p:ext uri="{BB962C8B-B14F-4D97-AF65-F5344CB8AC3E}">
        <p14:creationId xmlns:p14="http://schemas.microsoft.com/office/powerpoint/2010/main" val="1059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2699" r="26152" b="13691"/>
          <a:stretch/>
        </p:blipFill>
        <p:spPr bwMode="auto">
          <a:xfrm>
            <a:off x="1296144" y="476672"/>
            <a:ext cx="6588224" cy="6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Microporação oferece alta viabilidade celular e eficiência de </a:t>
            </a:r>
            <a:r>
              <a:rPr lang="pt-BR" dirty="0" err="1" smtClean="0"/>
              <a:t>transfecção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Várias voltagens e concentração de sonda testadas</a:t>
            </a:r>
          </a:p>
          <a:p>
            <a:pPr lvl="1"/>
            <a:r>
              <a:rPr lang="pt-BR" dirty="0" smtClean="0"/>
              <a:t>Ensaio MTT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4604935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chemeClr val="tx1"/>
                  </a:solidFill>
                </a:ln>
              </a:rPr>
              <a:t>↑ voltagem ↓ viabilidade</a:t>
            </a:r>
          </a:p>
          <a:p>
            <a:r>
              <a:rPr lang="pt-BR" sz="2400" dirty="0" smtClean="0">
                <a:ln>
                  <a:solidFill>
                    <a:schemeClr val="tx1"/>
                  </a:solidFill>
                </a:ln>
              </a:rPr>
              <a:t>↑ sonda         = viabilidade</a:t>
            </a:r>
          </a:p>
          <a:p>
            <a:r>
              <a:rPr lang="pt-BR" sz="2400" dirty="0" smtClean="0">
                <a:ln>
                  <a:solidFill>
                    <a:schemeClr val="tx1"/>
                  </a:solidFill>
                </a:ln>
              </a:rPr>
              <a:t>↑ voltagem ↑ eficiência de </a:t>
            </a:r>
            <a:r>
              <a:rPr lang="pt-BR" sz="2400" dirty="0" err="1" smtClean="0">
                <a:ln>
                  <a:solidFill>
                    <a:schemeClr val="tx1"/>
                  </a:solidFill>
                </a:ln>
              </a:rPr>
              <a:t>transfecção</a:t>
            </a:r>
            <a:endParaRPr lang="pt-BR" sz="2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792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t="27557" r="11879" b="10890"/>
          <a:stretch/>
        </p:blipFill>
        <p:spPr bwMode="auto">
          <a:xfrm>
            <a:off x="395536" y="1685092"/>
            <a:ext cx="8568952" cy="391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8453" r="48909" b="8532"/>
          <a:stretch/>
        </p:blipFill>
        <p:spPr bwMode="auto">
          <a:xfrm>
            <a:off x="1801625" y="1079436"/>
            <a:ext cx="5616624" cy="580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1"/>
            <a:ext cx="8229600" cy="21888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Microporação</a:t>
            </a:r>
          </a:p>
          <a:p>
            <a:pPr lvl="1"/>
            <a:r>
              <a:rPr lang="pt-BR" smtClean="0"/>
              <a:t>Alta eficiência de transformação</a:t>
            </a:r>
          </a:p>
          <a:p>
            <a:pPr lvl="1"/>
            <a:r>
              <a:rPr lang="pt-BR" smtClean="0"/>
              <a:t>Alta viabilidade (1250v)</a:t>
            </a:r>
          </a:p>
          <a:p>
            <a:pPr lvl="1"/>
            <a:r>
              <a:rPr lang="pt-BR" smtClean="0"/>
              <a:t>Aumento da entrega no citosol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3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 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Citometria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fluxo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MB-</a:t>
            </a:r>
            <a:r>
              <a:rPr lang="pt-BR" dirty="0" err="1" smtClean="0"/>
              <a:t>NeutrAvidin</a:t>
            </a:r>
            <a:r>
              <a:rPr lang="pt-BR" dirty="0" smtClean="0"/>
              <a:t>-PEG – (microporação) -NIH/3T3 (Luc+, expressando </a:t>
            </a:r>
            <a:r>
              <a:rPr lang="pt-BR" dirty="0" err="1" smtClean="0"/>
              <a:t>luciferase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2 controles negativos – Luc- (vermelho) sem sonda e Luc- com sonda (azul)</a:t>
            </a:r>
          </a:p>
          <a:p>
            <a:endParaRPr lang="pt-BR" dirty="0" smtClean="0"/>
          </a:p>
          <a:p>
            <a:r>
              <a:rPr lang="pt-BR" dirty="0" smtClean="0"/>
              <a:t>Amostra – Luc+, com sonda (verde)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1 controle positivo – MB </a:t>
            </a:r>
            <a:r>
              <a:rPr lang="pt-BR" dirty="0" err="1" smtClean="0"/>
              <a:t>pré</a:t>
            </a:r>
            <a:r>
              <a:rPr lang="pt-BR" dirty="0" smtClean="0"/>
              <a:t>-hibridizado no RNA da </a:t>
            </a:r>
            <a:r>
              <a:rPr lang="pt-BR" dirty="0" err="1" smtClean="0"/>
              <a:t>Luciferase</a:t>
            </a:r>
            <a:r>
              <a:rPr lang="pt-BR" dirty="0" smtClean="0"/>
              <a:t> em </a:t>
            </a:r>
            <a:r>
              <a:rPr lang="pt-BR" dirty="0" err="1" smtClean="0"/>
              <a:t>céls</a:t>
            </a:r>
            <a:r>
              <a:rPr lang="pt-BR" dirty="0" smtClean="0"/>
              <a:t> Luc+ (marrom)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1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MOLECULAR BEACON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Sonda de hibridização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Formato </a:t>
            </a:r>
            <a:r>
              <a:rPr lang="pt-BR" dirty="0" err="1" smtClean="0"/>
              <a:t>hairpin</a:t>
            </a:r>
            <a:r>
              <a:rPr lang="pt-BR" dirty="0" smtClean="0"/>
              <a:t> (quando não hibridizado)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Fluoróforo</a:t>
            </a:r>
            <a:r>
              <a:rPr lang="pt-BR" dirty="0" smtClean="0"/>
              <a:t> + </a:t>
            </a:r>
            <a:r>
              <a:rPr lang="pt-BR" dirty="0" err="1" smtClean="0"/>
              <a:t>Quencher</a:t>
            </a:r>
            <a:r>
              <a:rPr lang="pt-BR" dirty="0" smtClean="0"/>
              <a:t> (bloqueador)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359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5198" r="10535" b="13889"/>
          <a:stretch/>
        </p:blipFill>
        <p:spPr bwMode="auto">
          <a:xfrm>
            <a:off x="216024" y="1772816"/>
            <a:ext cx="8748464" cy="39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Signal</a:t>
            </a:r>
            <a:r>
              <a:rPr lang="pt-BR" dirty="0" smtClean="0"/>
              <a:t>-</a:t>
            </a:r>
            <a:r>
              <a:rPr lang="pt-BR" dirty="0" err="1" smtClean="0"/>
              <a:t>to</a:t>
            </a:r>
            <a:r>
              <a:rPr lang="pt-BR" dirty="0" smtClean="0"/>
              <a:t>-background</a:t>
            </a:r>
          </a:p>
          <a:p>
            <a:endParaRPr lang="pt-BR" dirty="0" smtClean="0"/>
          </a:p>
          <a:p>
            <a:r>
              <a:rPr lang="pt-BR" dirty="0" smtClean="0"/>
              <a:t>1) Média de fluorescência das células </a:t>
            </a:r>
            <a:r>
              <a:rPr lang="pt-BR" dirty="0" err="1" smtClean="0"/>
              <a:t>microporadas</a:t>
            </a:r>
            <a:r>
              <a:rPr lang="pt-BR" dirty="0" smtClean="0"/>
              <a:t> na ausência de sonda subtraída de outros histogramas (autofluorescência)</a:t>
            </a:r>
          </a:p>
          <a:p>
            <a:endParaRPr lang="pt-BR" dirty="0" smtClean="0"/>
          </a:p>
          <a:p>
            <a:r>
              <a:rPr lang="pt-BR" dirty="0" smtClean="0"/>
              <a:t>2) Média da fluorescência de C+ (</a:t>
            </a:r>
            <a:r>
              <a:rPr lang="pt-BR" dirty="0" err="1" smtClean="0"/>
              <a:t>pré</a:t>
            </a:r>
            <a:r>
              <a:rPr lang="pt-BR" dirty="0" smtClean="0"/>
              <a:t>-hibridizado) dividido pela média da fluorescência de </a:t>
            </a:r>
            <a:r>
              <a:rPr lang="pt-BR" dirty="0" err="1" smtClean="0"/>
              <a:t>luc</a:t>
            </a:r>
            <a:r>
              <a:rPr lang="pt-BR" dirty="0" smtClean="0"/>
              <a:t>- com sonda</a:t>
            </a:r>
          </a:p>
          <a:p>
            <a:endParaRPr lang="pt-BR" dirty="0"/>
          </a:p>
          <a:p>
            <a:pPr algn="ctr"/>
            <a:r>
              <a:rPr lang="pt-BR" dirty="0" smtClean="0"/>
              <a:t>S:B = 6.7 (conjugado) // S:B = 2.15 (apenas o MB)</a:t>
            </a:r>
          </a:p>
          <a:p>
            <a:endParaRPr lang="pt-BR" dirty="0" smtClean="0"/>
          </a:p>
          <a:p>
            <a:r>
              <a:rPr lang="pt-BR" dirty="0" smtClean="0"/>
              <a:t>3) </a:t>
            </a:r>
            <a:r>
              <a:rPr lang="pt-BR" dirty="0" err="1" smtClean="0"/>
              <a:t>MB+NeutrAvidin+PEG</a:t>
            </a:r>
            <a:r>
              <a:rPr lang="pt-BR" dirty="0" smtClean="0"/>
              <a:t>: </a:t>
            </a:r>
            <a:r>
              <a:rPr lang="pt-BR" dirty="0" smtClean="0">
                <a:ln>
                  <a:solidFill>
                    <a:schemeClr val="tx1"/>
                  </a:solidFill>
                </a:ln>
              </a:rPr>
              <a:t>↑182% que </a:t>
            </a:r>
            <a:r>
              <a:rPr lang="pt-BR" dirty="0" err="1" smtClean="0">
                <a:ln>
                  <a:solidFill>
                    <a:schemeClr val="tx1"/>
                  </a:solidFill>
                </a:ln>
              </a:rPr>
              <a:t>luc</a:t>
            </a:r>
            <a:r>
              <a:rPr lang="pt-BR" dirty="0" smtClean="0">
                <a:ln>
                  <a:solidFill>
                    <a:schemeClr val="tx1"/>
                  </a:solidFill>
                </a:ln>
              </a:rPr>
              <a:t>-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MB não conjugado: alto background do núcleo </a:t>
            </a:r>
            <a:r>
              <a:rPr lang="pt-BR" dirty="0" smtClean="0">
                <a:ln>
                  <a:solidFill>
                    <a:schemeClr val="tx1"/>
                  </a:solidFill>
                </a:ln>
              </a:rPr>
              <a:t>↑37% (Luc-/Luc+)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41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MB 2’-o’-metil RNA apenas produz sinal inespecífico no núcleo</a:t>
            </a:r>
          </a:p>
          <a:p>
            <a:pPr lvl="1"/>
            <a:r>
              <a:rPr lang="pt-BR" dirty="0" smtClean="0"/>
              <a:t>Quando presos no citoplasma com </a:t>
            </a:r>
            <a:r>
              <a:rPr lang="pt-BR" dirty="0" err="1" smtClean="0"/>
              <a:t>NeutrAvidin</a:t>
            </a:r>
            <a:r>
              <a:rPr lang="pt-BR" dirty="0" smtClean="0"/>
              <a:t>, falso-positivo é reduzido a níveis basais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 entrega do conjugado pode ser feita por microporação</a:t>
            </a:r>
          </a:p>
          <a:p>
            <a:pPr lvl="1"/>
            <a:r>
              <a:rPr lang="pt-BR" dirty="0" smtClean="0"/>
              <a:t>Alta eficiência de </a:t>
            </a:r>
            <a:r>
              <a:rPr lang="pt-BR" dirty="0" err="1" smtClean="0"/>
              <a:t>transfecção</a:t>
            </a:r>
            <a:r>
              <a:rPr lang="pt-BR" dirty="0" smtClean="0"/>
              <a:t> e viabilidade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Conjugado apresenta alta sensibilidade frente ao MB convencional</a:t>
            </a:r>
          </a:p>
          <a:p>
            <a:endParaRPr lang="pt-BR" dirty="0" smtClean="0"/>
          </a:p>
          <a:p>
            <a:r>
              <a:rPr lang="pt-BR" dirty="0" smtClean="0"/>
              <a:t>MB-</a:t>
            </a:r>
            <a:r>
              <a:rPr lang="pt-BR" dirty="0" err="1" smtClean="0"/>
              <a:t>NeutrAvidin</a:t>
            </a:r>
            <a:r>
              <a:rPr lang="pt-BR" dirty="0" smtClean="0"/>
              <a:t>-PEG pode ser utilizado como uma ferramenta efetiva para detectar a expressão de </a:t>
            </a:r>
            <a:r>
              <a:rPr lang="pt-BR" dirty="0" err="1" smtClean="0"/>
              <a:t>RNAs</a:t>
            </a:r>
            <a:r>
              <a:rPr lang="pt-BR" dirty="0" smtClean="0"/>
              <a:t> específicos em células vivas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7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6865" r="6295" b="26984"/>
          <a:stretch/>
        </p:blipFill>
        <p:spPr bwMode="auto">
          <a:xfrm>
            <a:off x="144016" y="1662215"/>
            <a:ext cx="8892480" cy="3350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16216" y="5230941"/>
            <a:ext cx="239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Wallace Moraes Pereira</a:t>
            </a:r>
          </a:p>
          <a:p>
            <a:r>
              <a:rPr lang="pt-BR" dirty="0" smtClean="0"/>
              <a:t>Discente PPGBQA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21983" y="6156012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Florianópolis, 20 de Agosto de 2015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23879" r="25838" b="45170"/>
          <a:stretch/>
        </p:blipFill>
        <p:spPr bwMode="auto">
          <a:xfrm>
            <a:off x="467544" y="124852"/>
            <a:ext cx="3168352" cy="11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3681"/>
            <a:ext cx="3718883" cy="8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divide em 4 partes: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Loop (18-30 </a:t>
            </a:r>
            <a:r>
              <a:rPr lang="pt-BR" dirty="0" err="1" smtClean="0"/>
              <a:t>nt</a:t>
            </a:r>
            <a:r>
              <a:rPr lang="pt-BR" dirty="0" smtClean="0"/>
              <a:t>): região de reconhecimento (complementar)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Stem</a:t>
            </a:r>
            <a:r>
              <a:rPr lang="pt-BR" dirty="0" smtClean="0"/>
              <a:t> (5-7 </a:t>
            </a:r>
            <a:r>
              <a:rPr lang="pt-BR" dirty="0" err="1" smtClean="0"/>
              <a:t>nt</a:t>
            </a:r>
            <a:r>
              <a:rPr lang="pt-BR" dirty="0" smtClean="0"/>
              <a:t>): complementar entre si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5’ </a:t>
            </a:r>
            <a:r>
              <a:rPr lang="pt-BR" dirty="0" err="1" smtClean="0"/>
              <a:t>fluoróforo</a:t>
            </a:r>
            <a:r>
              <a:rPr lang="pt-BR" dirty="0" smtClean="0"/>
              <a:t>: sonda fluorescente na região 5’ (covalente)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3’ </a:t>
            </a:r>
            <a:r>
              <a:rPr lang="pt-BR" dirty="0" err="1" smtClean="0"/>
              <a:t>quencher</a:t>
            </a:r>
            <a:r>
              <a:rPr lang="pt-BR" dirty="0" smtClean="0"/>
              <a:t>: bloqueador de fluorescência na região 3’ (covalente)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9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4204"/>
            <a:ext cx="5616624" cy="6392740"/>
          </a:xfrm>
        </p:spPr>
      </p:pic>
    </p:spTree>
    <p:extLst>
      <p:ext uri="{BB962C8B-B14F-4D97-AF65-F5344CB8AC3E}">
        <p14:creationId xmlns:p14="http://schemas.microsoft.com/office/powerpoint/2010/main" val="42561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Principais aplicações: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Estudos de expressão gênica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Monitoramento do transporte e distribuição de </a:t>
            </a:r>
            <a:r>
              <a:rPr lang="pt-BR" dirty="0" err="1" smtClean="0"/>
              <a:t>mRNA</a:t>
            </a:r>
            <a:r>
              <a:rPr lang="pt-BR" dirty="0" smtClean="0"/>
              <a:t> pelo citoplasma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Detecção de </a:t>
            </a:r>
            <a:r>
              <a:rPr lang="pt-BR" dirty="0" err="1" smtClean="0"/>
              <a:t>RNAs</a:t>
            </a:r>
            <a:r>
              <a:rPr lang="pt-BR" dirty="0" smtClean="0"/>
              <a:t> específicos em células cancerígenas vivas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68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Apesar de ser uma ferramenta promissora...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São introduzidos na célula via </a:t>
            </a:r>
            <a:r>
              <a:rPr lang="pt-BR" dirty="0" err="1" smtClean="0"/>
              <a:t>microinjeção</a:t>
            </a:r>
            <a:endParaRPr lang="pt-BR" dirty="0" smtClean="0"/>
          </a:p>
          <a:p>
            <a:pPr lvl="1"/>
            <a:r>
              <a:rPr lang="pt-BR" dirty="0" smtClean="0"/>
              <a:t>Rapidamente sequestrados para o núcleo</a:t>
            </a:r>
          </a:p>
          <a:p>
            <a:pPr lvl="1"/>
            <a:r>
              <a:rPr lang="pt-BR" dirty="0" smtClean="0"/>
              <a:t>Geração de sinal falso-positivo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Interação com </a:t>
            </a:r>
            <a:r>
              <a:rPr lang="pt-BR" dirty="0" err="1" smtClean="0"/>
              <a:t>nucleases</a:t>
            </a:r>
            <a:r>
              <a:rPr lang="pt-BR" dirty="0" smtClean="0"/>
              <a:t> ou outras proteínas/</a:t>
            </a:r>
            <a:r>
              <a:rPr lang="pt-BR" dirty="0" err="1" smtClean="0"/>
              <a:t>ác</a:t>
            </a:r>
            <a:r>
              <a:rPr lang="pt-BR" dirty="0" smtClean="0"/>
              <a:t>. Nucléicos</a:t>
            </a:r>
          </a:p>
        </p:txBody>
      </p:sp>
    </p:spTree>
    <p:extLst>
      <p:ext uri="{BB962C8B-B14F-4D97-AF65-F5344CB8AC3E}">
        <p14:creationId xmlns:p14="http://schemas.microsoft.com/office/powerpoint/2010/main" val="30242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Estratégia para reverter o problema:</a:t>
            </a:r>
            <a:br>
              <a:rPr lang="pt-BR" dirty="0" smtClean="0"/>
            </a:br>
            <a:endParaRPr lang="pt-BR" dirty="0" smtClean="0"/>
          </a:p>
          <a:p>
            <a:pPr lvl="1"/>
            <a:r>
              <a:rPr lang="pt-BR" dirty="0" err="1" smtClean="0"/>
              <a:t>Ancoramento</a:t>
            </a:r>
            <a:r>
              <a:rPr lang="pt-BR" dirty="0" smtClean="0"/>
              <a:t> em macromoléculas</a:t>
            </a:r>
          </a:p>
          <a:p>
            <a:pPr lvl="2"/>
            <a:r>
              <a:rPr lang="pt-BR" dirty="0" smtClean="0"/>
              <a:t>Quantum </a:t>
            </a:r>
            <a:r>
              <a:rPr lang="pt-BR" dirty="0" err="1" smtClean="0"/>
              <a:t>dots</a:t>
            </a:r>
            <a:r>
              <a:rPr lang="pt-BR" dirty="0" smtClean="0"/>
              <a:t> ou </a:t>
            </a:r>
            <a:r>
              <a:rPr lang="pt-BR" b="1" dirty="0" err="1" smtClean="0">
                <a:solidFill>
                  <a:srgbClr val="FF0000"/>
                </a:solidFill>
              </a:rPr>
              <a:t>Streptavidina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(</a:t>
            </a:r>
            <a:r>
              <a:rPr lang="pt-BR" dirty="0" err="1" smtClean="0"/>
              <a:t>NeutrAvidin</a:t>
            </a:r>
            <a:r>
              <a:rPr lang="pt-BR" dirty="0" smtClean="0"/>
              <a:t>)</a:t>
            </a:r>
            <a:endParaRPr lang="pt-BR" b="1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MB não atravessa os poros do núcleo</a:t>
            </a:r>
          </a:p>
          <a:p>
            <a:pPr lvl="1"/>
            <a:r>
              <a:rPr lang="pt-BR" dirty="0" smtClean="0"/>
              <a:t>Efetivamente retido no citoplasma</a:t>
            </a:r>
          </a:p>
          <a:p>
            <a:pPr lvl="1"/>
            <a:r>
              <a:rPr lang="pt-BR" dirty="0" smtClean="0"/>
              <a:t>Eliminação do sinal inespecífico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0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584</TotalTime>
  <Words>1444</Words>
  <Application>Microsoft Office PowerPoint</Application>
  <PresentationFormat>Apresentação na tela (4:3)</PresentationFormat>
  <Paragraphs>312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Brilho</vt:lpstr>
      <vt:lpstr>Apresentação do PowerPoint</vt:lpstr>
      <vt:lpstr>Introdução</vt:lpstr>
      <vt:lpstr>Introdução</vt:lpstr>
      <vt:lpstr>Introdução</vt:lpstr>
      <vt:lpstr>Introdução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Objetivos</vt:lpstr>
      <vt:lpstr>Metodologia</vt:lpstr>
      <vt:lpstr>Metodologia</vt:lpstr>
      <vt:lpstr>Metodologia</vt:lpstr>
      <vt:lpstr>Metodologia</vt:lpstr>
      <vt:lpstr>Metodologia</vt:lpstr>
      <vt:lpstr>Metodologia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Conclusões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s400</dc:creator>
  <cp:lastModifiedBy>s400</cp:lastModifiedBy>
  <cp:revision>48</cp:revision>
  <dcterms:created xsi:type="dcterms:W3CDTF">2015-08-20T05:37:30Z</dcterms:created>
  <dcterms:modified xsi:type="dcterms:W3CDTF">2015-08-20T15:22:15Z</dcterms:modified>
</cp:coreProperties>
</file>