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sldIdLst>
    <p:sldId id="256" r:id="rId2"/>
    <p:sldId id="288" r:id="rId3"/>
    <p:sldId id="257" r:id="rId4"/>
    <p:sldId id="289" r:id="rId5"/>
    <p:sldId id="290" r:id="rId6"/>
    <p:sldId id="291" r:id="rId7"/>
    <p:sldId id="292" r:id="rId8"/>
    <p:sldId id="302" r:id="rId9"/>
    <p:sldId id="293" r:id="rId10"/>
    <p:sldId id="303" r:id="rId11"/>
    <p:sldId id="295" r:id="rId12"/>
    <p:sldId id="296" r:id="rId13"/>
    <p:sldId id="298" r:id="rId14"/>
    <p:sldId id="299" r:id="rId15"/>
    <p:sldId id="297" r:id="rId16"/>
    <p:sldId id="300" r:id="rId17"/>
    <p:sldId id="301" r:id="rId18"/>
    <p:sldId id="304" r:id="rId19"/>
    <p:sldId id="305" r:id="rId20"/>
    <p:sldId id="306" r:id="rId21"/>
    <p:sldId id="308" r:id="rId22"/>
    <p:sldId id="307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33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2" r:id="rId4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D6215-25CE-490E-9812-4B93AE63F948}" type="datetimeFigureOut">
              <a:rPr lang="pt-BR" smtClean="0"/>
              <a:t>25/08/2015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122F8-5477-4F6E-971D-6C98F41260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325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122F8-5477-4F6E-971D-6C98F412605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35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8E89-9B52-4807-9C4E-4C65808A44B0}" type="datetimeFigureOut">
              <a:rPr lang="pt-BR" smtClean="0"/>
              <a:t>25/08/2015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E5E798-239E-4CC2-9D86-E22D63B3222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8E89-9B52-4807-9C4E-4C65808A44B0}" type="datetimeFigureOut">
              <a:rPr lang="pt-BR" smtClean="0"/>
              <a:t>25/08/2015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E798-239E-4CC2-9D86-E22D63B3222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8E89-9B52-4807-9C4E-4C65808A44B0}" type="datetimeFigureOut">
              <a:rPr lang="pt-BR" smtClean="0"/>
              <a:t>25/08/2015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E798-239E-4CC2-9D86-E22D63B3222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8E89-9B52-4807-9C4E-4C65808A44B0}" type="datetimeFigureOut">
              <a:rPr lang="pt-BR" smtClean="0"/>
              <a:t>25/08/2015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E798-239E-4CC2-9D86-E22D63B3222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8E89-9B52-4807-9C4E-4C65808A44B0}" type="datetimeFigureOut">
              <a:rPr lang="pt-BR" smtClean="0"/>
              <a:t>25/08/2015</a:t>
            </a:fld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E5E798-239E-4CC2-9D86-E22D63B3222C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8E89-9B52-4807-9C4E-4C65808A44B0}" type="datetimeFigureOut">
              <a:rPr lang="pt-BR" smtClean="0"/>
              <a:t>25/08/2015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E798-239E-4CC2-9D86-E22D63B3222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8E89-9B52-4807-9C4E-4C65808A44B0}" type="datetimeFigureOut">
              <a:rPr lang="pt-BR" smtClean="0"/>
              <a:t>25/08/2015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E798-239E-4CC2-9D86-E22D63B3222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8E89-9B52-4807-9C4E-4C65808A44B0}" type="datetimeFigureOut">
              <a:rPr lang="pt-BR" smtClean="0"/>
              <a:t>25/08/2015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E798-239E-4CC2-9D86-E22D63B3222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8E89-9B52-4807-9C4E-4C65808A44B0}" type="datetimeFigureOut">
              <a:rPr lang="pt-BR" smtClean="0"/>
              <a:t>25/08/2015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E798-239E-4CC2-9D86-E22D63B3222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8E89-9B52-4807-9C4E-4C65808A44B0}" type="datetimeFigureOut">
              <a:rPr lang="pt-BR" smtClean="0"/>
              <a:t>25/08/2015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E798-239E-4CC2-9D86-E22D63B3222C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8E89-9B52-4807-9C4E-4C65808A44B0}" type="datetimeFigureOut">
              <a:rPr lang="pt-BR" smtClean="0"/>
              <a:t>25/08/2015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E5E798-239E-4CC2-9D86-E22D63B3222C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7F18E89-9B52-4807-9C4E-4C65808A44B0}" type="datetimeFigureOut">
              <a:rPr lang="pt-BR" smtClean="0"/>
              <a:t>25/08/2015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3DE5E798-239E-4CC2-9D86-E22D63B3222C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31616" y="6184167"/>
            <a:ext cx="468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>
                <a:latin typeface="Cambria" panose="02040503050406030204" pitchFamily="18" charset="0"/>
              </a:rPr>
              <a:t>Mestrando: </a:t>
            </a:r>
            <a:r>
              <a:rPr lang="pt-BR" sz="2400" b="1" dirty="0" err="1" smtClean="0">
                <a:latin typeface="Cambria" panose="02040503050406030204" pitchFamily="18" charset="0"/>
              </a:rPr>
              <a:t>Cairé</a:t>
            </a:r>
            <a:r>
              <a:rPr lang="pt-BR" sz="2400" b="1" dirty="0" smtClean="0">
                <a:latin typeface="Cambria" panose="02040503050406030204" pitchFamily="18" charset="0"/>
              </a:rPr>
              <a:t> Barreto Vieira</a:t>
            </a:r>
            <a:endParaRPr lang="pt-BR" sz="2400" b="1" dirty="0"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" y="1511600"/>
            <a:ext cx="9032751" cy="383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1" y="-7895"/>
            <a:ext cx="9004522" cy="1123950"/>
            <a:chOff x="1" y="-7895"/>
            <a:chExt cx="9004522" cy="112395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-7895"/>
              <a:ext cx="8991784" cy="112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tângulo 2"/>
            <p:cNvSpPr/>
            <p:nvPr/>
          </p:nvSpPr>
          <p:spPr>
            <a:xfrm>
              <a:off x="6431470" y="8934"/>
              <a:ext cx="2573053" cy="17077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0654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-42965" y="1005384"/>
            <a:ext cx="900745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dirty="0">
                <a:solidFill>
                  <a:srgbClr val="FF0000"/>
                </a:solidFill>
                <a:latin typeface="Cambria" panose="02040503050406030204" pitchFamily="18" charset="0"/>
              </a:rPr>
              <a:t>COLD-PCR </a:t>
            </a:r>
            <a:r>
              <a:rPr lang="pt-BR" sz="2800" dirty="0" smtClean="0">
                <a:latin typeface="Cambria" panose="02040503050406030204" pitchFamily="18" charset="0"/>
              </a:rPr>
              <a:t>: </a:t>
            </a:r>
            <a:r>
              <a:rPr lang="pt-BR" sz="2800" dirty="0" err="1" smtClean="0">
                <a:latin typeface="Cambria" panose="02040503050406030204" pitchFamily="18" charset="0"/>
              </a:rPr>
              <a:t>Co-amplification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at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Lower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Denaturation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temperature</a:t>
            </a:r>
            <a:r>
              <a:rPr lang="pt-BR" sz="2800" dirty="0" smtClean="0">
                <a:latin typeface="Cambria" panose="02040503050406030204" pitchFamily="18" charset="0"/>
              </a:rPr>
              <a:t> –PCR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Propriedade do DNA: Desnaturação diferencial à temperatura crítica.</a:t>
            </a:r>
            <a:endParaRPr lang="pt-BR" sz="2800" dirty="0" smtClean="0">
              <a:latin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pt-BR" sz="2800" dirty="0">
              <a:latin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dirty="0" smtClean="0">
                <a:latin typeface="Cambria" panose="02040503050406030204" pitchFamily="18" charset="0"/>
              </a:rPr>
              <a:t>Aplicação de metodologias subsequentes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Sequenciamento dos produtos da COLD-PCR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pt-BR" sz="2400" dirty="0" smtClean="0">
              <a:latin typeface="Cambria" panose="020405030504060302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   Chance de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identificar</a:t>
            </a:r>
            <a:r>
              <a:rPr lang="pt-BR" sz="2400" dirty="0" smtClean="0">
                <a:latin typeface="Cambria" panose="02040503050406030204" pitchFamily="18" charset="0"/>
              </a:rPr>
              <a:t> novas mutações!</a:t>
            </a:r>
            <a:endParaRPr lang="pt-BR" sz="2400" dirty="0">
              <a:latin typeface="Cambria" panose="020405030504060302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pt-BR" sz="2400" dirty="0" smtClean="0">
              <a:latin typeface="Cambria" panose="020405030504060302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pt-BR" sz="2400" dirty="0"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800" dirty="0">
                <a:latin typeface="Cambria" panose="02040503050406030204" pitchFamily="18" charset="0"/>
              </a:rPr>
              <a:t>Porém...</a:t>
            </a:r>
          </a:p>
          <a:p>
            <a:pPr lvl="1"/>
            <a:endParaRPr lang="pt-BR" sz="2400" dirty="0" smtClean="0">
              <a:latin typeface="Cambria" panose="02040503050406030204" pitchFamily="18" charset="0"/>
            </a:endParaRPr>
          </a:p>
        </p:txBody>
      </p:sp>
      <p:sp>
        <p:nvSpPr>
          <p:cNvPr id="4" name="Seta para cima 3"/>
          <p:cNvSpPr/>
          <p:nvPr/>
        </p:nvSpPr>
        <p:spPr>
          <a:xfrm>
            <a:off x="845000" y="4125552"/>
            <a:ext cx="288032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2136872" y="6002124"/>
            <a:ext cx="5246417" cy="523220"/>
            <a:chOff x="2339752" y="6002124"/>
            <a:chExt cx="5246417" cy="523220"/>
          </a:xfrm>
        </p:grpSpPr>
        <p:sp>
          <p:nvSpPr>
            <p:cNvPr id="9" name="Seta para cima 8"/>
            <p:cNvSpPr/>
            <p:nvPr/>
          </p:nvSpPr>
          <p:spPr>
            <a:xfrm>
              <a:off x="2339752" y="6011706"/>
              <a:ext cx="288032" cy="50405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2724339" y="6002124"/>
              <a:ext cx="17951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dirty="0" smtClean="0">
                  <a:latin typeface="Cambria" panose="02040503050406030204" pitchFamily="18" charset="0"/>
                </a:rPr>
                <a:t>COLD-PCR</a:t>
              </a:r>
              <a:endParaRPr lang="pt-BR" sz="2800" dirty="0">
                <a:latin typeface="Cambria" panose="02040503050406030204" pitchFamily="18" charset="0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5000653" y="6002124"/>
              <a:ext cx="25855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dirty="0" smtClean="0">
                  <a:latin typeface="Cambria" panose="02040503050406030204" pitchFamily="18" charset="0"/>
                </a:rPr>
                <a:t>Chance de </a:t>
              </a:r>
              <a:r>
                <a:rPr lang="pt-BR" sz="28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erro</a:t>
              </a:r>
              <a:r>
                <a:rPr lang="pt-BR" sz="2800" dirty="0" smtClean="0">
                  <a:latin typeface="Cambria" panose="02040503050406030204" pitchFamily="18" charset="0"/>
                </a:rPr>
                <a:t>!</a:t>
              </a:r>
              <a:endParaRPr lang="pt-BR" sz="2800" dirty="0">
                <a:latin typeface="Cambria" panose="02040503050406030204" pitchFamily="18" charset="0"/>
              </a:endParaRPr>
            </a:p>
          </p:txBody>
        </p:sp>
        <p:sp>
          <p:nvSpPr>
            <p:cNvPr id="12" name="Seta para cima 11"/>
            <p:cNvSpPr/>
            <p:nvPr/>
          </p:nvSpPr>
          <p:spPr>
            <a:xfrm>
              <a:off x="4616065" y="6011706"/>
              <a:ext cx="288032" cy="504056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59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414956" y="1420922"/>
            <a:ext cx="8386096" cy="538568"/>
          </a:xfrm>
          <a:prstGeom prst="rect">
            <a:avLst/>
          </a:prstGeom>
          <a:noFill/>
          <a:ln w="222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88900" lvl="1" algn="ctr"/>
            <a:r>
              <a:rPr lang="pt-B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MÉTODOS ALTERNATIVOS </a:t>
            </a:r>
            <a:r>
              <a:rPr lang="pt-BR" sz="2800" b="1" dirty="0" smtClean="0">
                <a:latin typeface="Cambria" panose="02040503050406030204" pitchFamily="18" charset="0"/>
              </a:rPr>
              <a:t>AOS BASEADOS EM PCR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47527" y="3053278"/>
            <a:ext cx="7895782" cy="1815882"/>
          </a:xfrm>
          <a:prstGeom prst="rect">
            <a:avLst/>
          </a:prstGeom>
          <a:noFill/>
          <a:ln w="222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Cambria" panose="02040503050406030204" pitchFamily="18" charset="0"/>
              </a:rPr>
              <a:t>Método baseado em </a:t>
            </a:r>
            <a:r>
              <a:rPr lang="pt-BR" sz="2800" i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beads</a:t>
            </a:r>
            <a:endParaRPr lang="pt-BR" sz="2800" i="1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/>
            <a:endParaRPr lang="pt-BR" sz="2800" i="1" dirty="0">
              <a:latin typeface="Cambria" panose="02040503050406030204" pitchFamily="18" charset="0"/>
            </a:endParaRPr>
          </a:p>
          <a:p>
            <a:pPr algn="ctr"/>
            <a:r>
              <a:rPr lang="pt-BR" sz="2800" b="1" i="1" dirty="0" smtClean="0">
                <a:latin typeface="Cambria" panose="02040503050406030204" pitchFamily="18" charset="0"/>
              </a:rPr>
              <a:t>DNA </a:t>
            </a:r>
            <a:r>
              <a:rPr lang="pt-BR" sz="2800" b="1" i="1" dirty="0" err="1">
                <a:latin typeface="Cambria" panose="02040503050406030204" pitchFamily="18" charset="0"/>
              </a:rPr>
              <a:t>E</a:t>
            </a:r>
            <a:r>
              <a:rPr lang="pt-BR" sz="2800" b="1" i="1" dirty="0" err="1" smtClean="0">
                <a:latin typeface="Cambria" panose="02040503050406030204" pitchFamily="18" charset="0"/>
              </a:rPr>
              <a:t>nrichment</a:t>
            </a:r>
            <a:r>
              <a:rPr lang="pt-BR" sz="2800" b="1" i="1" dirty="0" smtClean="0">
                <a:latin typeface="Cambria" panose="02040503050406030204" pitchFamily="18" charset="0"/>
              </a:rPr>
              <a:t> </a:t>
            </a:r>
            <a:r>
              <a:rPr lang="pt-BR" sz="2800" b="1" i="1" dirty="0" err="1" smtClean="0">
                <a:latin typeface="Cambria" panose="02040503050406030204" pitchFamily="18" charset="0"/>
              </a:rPr>
              <a:t>by</a:t>
            </a:r>
            <a:r>
              <a:rPr lang="pt-BR" sz="2800" b="1" i="1" dirty="0" smtClean="0">
                <a:latin typeface="Cambria" panose="02040503050406030204" pitchFamily="18" charset="0"/>
              </a:rPr>
              <a:t> </a:t>
            </a:r>
            <a:r>
              <a:rPr lang="pt-BR" sz="2800" b="1" i="1" dirty="0" err="1" smtClean="0">
                <a:latin typeface="Cambria" panose="02040503050406030204" pitchFamily="18" charset="0"/>
              </a:rPr>
              <a:t>Allele-Specific</a:t>
            </a:r>
            <a:r>
              <a:rPr lang="pt-BR" sz="2800" b="1" i="1" dirty="0" smtClean="0">
                <a:latin typeface="Cambria" panose="02040503050406030204" pitchFamily="18" charset="0"/>
              </a:rPr>
              <a:t> </a:t>
            </a:r>
            <a:r>
              <a:rPr lang="pt-BR" sz="2800" b="1" i="1" dirty="0" err="1" smtClean="0">
                <a:latin typeface="Cambria" panose="02040503050406030204" pitchFamily="18" charset="0"/>
              </a:rPr>
              <a:t>Hibridization</a:t>
            </a:r>
            <a:r>
              <a:rPr lang="pt-BR" sz="2800" b="1" i="1" dirty="0" smtClean="0">
                <a:latin typeface="Cambria" panose="02040503050406030204" pitchFamily="18" charset="0"/>
              </a:rPr>
              <a:t> </a:t>
            </a:r>
            <a:r>
              <a:rPr lang="pt-BR" sz="2800" b="1" dirty="0" smtClean="0">
                <a:latin typeface="Cambria" panose="02040503050406030204" pitchFamily="18" charset="0"/>
              </a:rPr>
              <a:t>(DEASH)</a:t>
            </a:r>
            <a:endParaRPr lang="pt-BR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8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grpSp>
        <p:nvGrpSpPr>
          <p:cNvPr id="58" name="Grupo 57"/>
          <p:cNvGrpSpPr/>
          <p:nvPr/>
        </p:nvGrpSpPr>
        <p:grpSpPr>
          <a:xfrm>
            <a:off x="1015605" y="1295477"/>
            <a:ext cx="1180131" cy="4172466"/>
            <a:chOff x="422589" y="1272758"/>
            <a:chExt cx="1180131" cy="4172466"/>
          </a:xfrm>
        </p:grpSpPr>
        <p:grpSp>
          <p:nvGrpSpPr>
            <p:cNvPr id="30" name="Grupo 29"/>
            <p:cNvGrpSpPr/>
            <p:nvPr/>
          </p:nvGrpSpPr>
          <p:grpSpPr>
            <a:xfrm>
              <a:off x="429206" y="1272758"/>
              <a:ext cx="1166897" cy="3669905"/>
              <a:chOff x="211087" y="1196558"/>
              <a:chExt cx="1166897" cy="3669905"/>
            </a:xfrm>
          </p:grpSpPr>
          <p:cxnSp>
            <p:nvCxnSpPr>
              <p:cNvPr id="29" name="Conector reto 28"/>
              <p:cNvCxnSpPr/>
              <p:nvPr/>
            </p:nvCxnSpPr>
            <p:spPr>
              <a:xfrm>
                <a:off x="841465" y="2034527"/>
                <a:ext cx="360040" cy="47773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upo 7"/>
              <p:cNvGrpSpPr/>
              <p:nvPr/>
            </p:nvGrpSpPr>
            <p:grpSpPr>
              <a:xfrm>
                <a:off x="1197504" y="2274175"/>
                <a:ext cx="180480" cy="2592288"/>
                <a:chOff x="1197504" y="2274175"/>
                <a:chExt cx="180480" cy="2592288"/>
              </a:xfrm>
            </p:grpSpPr>
            <p:cxnSp>
              <p:nvCxnSpPr>
                <p:cNvPr id="4" name="Conector reto 3"/>
                <p:cNvCxnSpPr/>
                <p:nvPr/>
              </p:nvCxnSpPr>
              <p:spPr>
                <a:xfrm>
                  <a:off x="1197504" y="2274175"/>
                  <a:ext cx="0" cy="2592288"/>
                </a:xfrm>
                <a:prstGeom prst="line">
                  <a:avLst/>
                </a:prstGeom>
                <a:ln w="349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Conector reto 6"/>
                <p:cNvCxnSpPr/>
                <p:nvPr/>
              </p:nvCxnSpPr>
              <p:spPr>
                <a:xfrm>
                  <a:off x="1223628" y="2348880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ector reto 8"/>
                <p:cNvCxnSpPr/>
                <p:nvPr/>
              </p:nvCxnSpPr>
              <p:spPr>
                <a:xfrm>
                  <a:off x="1223628" y="2512263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ector reto 9"/>
                <p:cNvCxnSpPr/>
                <p:nvPr/>
              </p:nvCxnSpPr>
              <p:spPr>
                <a:xfrm>
                  <a:off x="1223628" y="2675646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ector reto 10"/>
                <p:cNvCxnSpPr/>
                <p:nvPr/>
              </p:nvCxnSpPr>
              <p:spPr>
                <a:xfrm>
                  <a:off x="1223628" y="2839029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ector reto 11"/>
                <p:cNvCxnSpPr/>
                <p:nvPr/>
              </p:nvCxnSpPr>
              <p:spPr>
                <a:xfrm>
                  <a:off x="1223628" y="3002412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ector reto 12"/>
                <p:cNvCxnSpPr/>
                <p:nvPr/>
              </p:nvCxnSpPr>
              <p:spPr>
                <a:xfrm>
                  <a:off x="1223628" y="3165795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ector reto 13"/>
                <p:cNvCxnSpPr/>
                <p:nvPr/>
              </p:nvCxnSpPr>
              <p:spPr>
                <a:xfrm>
                  <a:off x="1223628" y="3329178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ector reto 14"/>
                <p:cNvCxnSpPr/>
                <p:nvPr/>
              </p:nvCxnSpPr>
              <p:spPr>
                <a:xfrm>
                  <a:off x="1223628" y="3492561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ector reto 15"/>
                <p:cNvCxnSpPr/>
                <p:nvPr/>
              </p:nvCxnSpPr>
              <p:spPr>
                <a:xfrm>
                  <a:off x="1223628" y="3655944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to 16"/>
                <p:cNvCxnSpPr/>
                <p:nvPr/>
              </p:nvCxnSpPr>
              <p:spPr>
                <a:xfrm>
                  <a:off x="1223628" y="3819327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to 17"/>
                <p:cNvCxnSpPr/>
                <p:nvPr/>
              </p:nvCxnSpPr>
              <p:spPr>
                <a:xfrm>
                  <a:off x="1223628" y="3982710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ctor reto 18"/>
                <p:cNvCxnSpPr/>
                <p:nvPr/>
              </p:nvCxnSpPr>
              <p:spPr>
                <a:xfrm>
                  <a:off x="1223628" y="4146093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>
                  <a:off x="1223628" y="4309476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ector reto 20"/>
                <p:cNvCxnSpPr/>
                <p:nvPr/>
              </p:nvCxnSpPr>
              <p:spPr>
                <a:xfrm>
                  <a:off x="1223628" y="4472859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ector reto 21"/>
                <p:cNvCxnSpPr/>
                <p:nvPr/>
              </p:nvCxnSpPr>
              <p:spPr>
                <a:xfrm>
                  <a:off x="1223628" y="4636242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ector reto 22"/>
                <p:cNvCxnSpPr/>
                <p:nvPr/>
              </p:nvCxnSpPr>
              <p:spPr>
                <a:xfrm>
                  <a:off x="1223628" y="4799624"/>
                  <a:ext cx="154356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upo 26"/>
              <p:cNvGrpSpPr/>
              <p:nvPr/>
            </p:nvGrpSpPr>
            <p:grpSpPr>
              <a:xfrm>
                <a:off x="211087" y="1196558"/>
                <a:ext cx="1101392" cy="955471"/>
                <a:chOff x="2505834" y="1556792"/>
                <a:chExt cx="1101392" cy="955471"/>
              </a:xfrm>
            </p:grpSpPr>
            <p:sp>
              <p:nvSpPr>
                <p:cNvPr id="25" name="Elipse 24"/>
                <p:cNvSpPr/>
                <p:nvPr/>
              </p:nvSpPr>
              <p:spPr>
                <a:xfrm>
                  <a:off x="2555776" y="1556792"/>
                  <a:ext cx="1008112" cy="95547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6" name="CaixaDeTexto 25"/>
                <p:cNvSpPr txBox="1"/>
                <p:nvPr/>
              </p:nvSpPr>
              <p:spPr>
                <a:xfrm>
                  <a:off x="2505834" y="1849861"/>
                  <a:ext cx="11013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b="1" dirty="0" smtClean="0">
                      <a:solidFill>
                        <a:srgbClr val="FF0000"/>
                      </a:solidFill>
                      <a:latin typeface="Cambria" panose="02040503050406030204" pitchFamily="18" charset="0"/>
                    </a:rPr>
                    <a:t>BIOTINA</a:t>
                  </a:r>
                  <a:endParaRPr lang="pt-BR" b="1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31" name="CaixaDeTexto 30"/>
            <p:cNvSpPr txBox="1"/>
            <p:nvPr/>
          </p:nvSpPr>
          <p:spPr>
            <a:xfrm>
              <a:off x="422589" y="4983559"/>
              <a:ext cx="1180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latin typeface="Cambria" panose="02040503050406030204" pitchFamily="18" charset="0"/>
                </a:rPr>
                <a:t>Alelo A</a:t>
              </a:r>
              <a:endParaRPr lang="pt-BR" sz="2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5192069" y="1272758"/>
            <a:ext cx="1180131" cy="4217905"/>
            <a:chOff x="3458030" y="1272758"/>
            <a:chExt cx="1180131" cy="4217905"/>
          </a:xfrm>
        </p:grpSpPr>
        <p:grpSp>
          <p:nvGrpSpPr>
            <p:cNvPr id="56" name="Grupo 55"/>
            <p:cNvGrpSpPr/>
            <p:nvPr/>
          </p:nvGrpSpPr>
          <p:grpSpPr>
            <a:xfrm>
              <a:off x="3464647" y="1272758"/>
              <a:ext cx="1166897" cy="3669905"/>
              <a:chOff x="3347864" y="1348958"/>
              <a:chExt cx="1166897" cy="3669905"/>
            </a:xfrm>
          </p:grpSpPr>
          <p:cxnSp>
            <p:nvCxnSpPr>
              <p:cNvPr id="33" name="Conector reto 32"/>
              <p:cNvCxnSpPr/>
              <p:nvPr/>
            </p:nvCxnSpPr>
            <p:spPr>
              <a:xfrm>
                <a:off x="3978242" y="2186927"/>
                <a:ext cx="360040" cy="47773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upo 33"/>
              <p:cNvGrpSpPr/>
              <p:nvPr/>
            </p:nvGrpSpPr>
            <p:grpSpPr>
              <a:xfrm>
                <a:off x="4334281" y="2426575"/>
                <a:ext cx="180480" cy="2592288"/>
                <a:chOff x="1197504" y="2274175"/>
                <a:chExt cx="180480" cy="2592288"/>
              </a:xfrm>
            </p:grpSpPr>
            <p:cxnSp>
              <p:nvCxnSpPr>
                <p:cNvPr id="38" name="Conector reto 37"/>
                <p:cNvCxnSpPr/>
                <p:nvPr/>
              </p:nvCxnSpPr>
              <p:spPr>
                <a:xfrm>
                  <a:off x="1197504" y="2274175"/>
                  <a:ext cx="0" cy="2592288"/>
                </a:xfrm>
                <a:prstGeom prst="line">
                  <a:avLst/>
                </a:prstGeom>
                <a:ln w="349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to 38"/>
                <p:cNvCxnSpPr/>
                <p:nvPr/>
              </p:nvCxnSpPr>
              <p:spPr>
                <a:xfrm>
                  <a:off x="1223628" y="234888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39"/>
                <p:cNvCxnSpPr/>
                <p:nvPr/>
              </p:nvCxnSpPr>
              <p:spPr>
                <a:xfrm>
                  <a:off x="1223628" y="251226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to 40"/>
                <p:cNvCxnSpPr/>
                <p:nvPr/>
              </p:nvCxnSpPr>
              <p:spPr>
                <a:xfrm>
                  <a:off x="1223628" y="267564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to 41"/>
                <p:cNvCxnSpPr/>
                <p:nvPr/>
              </p:nvCxnSpPr>
              <p:spPr>
                <a:xfrm>
                  <a:off x="1223628" y="283902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to 42"/>
                <p:cNvCxnSpPr/>
                <p:nvPr/>
              </p:nvCxnSpPr>
              <p:spPr>
                <a:xfrm>
                  <a:off x="1223628" y="300241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to 43"/>
                <p:cNvCxnSpPr/>
                <p:nvPr/>
              </p:nvCxnSpPr>
              <p:spPr>
                <a:xfrm>
                  <a:off x="1223628" y="3165795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ector reto 44"/>
                <p:cNvCxnSpPr/>
                <p:nvPr/>
              </p:nvCxnSpPr>
              <p:spPr>
                <a:xfrm>
                  <a:off x="1223628" y="3329178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to 45"/>
                <p:cNvCxnSpPr/>
                <p:nvPr/>
              </p:nvCxnSpPr>
              <p:spPr>
                <a:xfrm>
                  <a:off x="1223628" y="3492561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ctor reto 46"/>
                <p:cNvCxnSpPr/>
                <p:nvPr/>
              </p:nvCxnSpPr>
              <p:spPr>
                <a:xfrm>
                  <a:off x="1223628" y="365594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ector reto 47"/>
                <p:cNvCxnSpPr/>
                <p:nvPr/>
              </p:nvCxnSpPr>
              <p:spPr>
                <a:xfrm>
                  <a:off x="1223628" y="3819327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ctor reto 48"/>
                <p:cNvCxnSpPr/>
                <p:nvPr/>
              </p:nvCxnSpPr>
              <p:spPr>
                <a:xfrm>
                  <a:off x="1223628" y="398271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ector reto 49"/>
                <p:cNvCxnSpPr/>
                <p:nvPr/>
              </p:nvCxnSpPr>
              <p:spPr>
                <a:xfrm>
                  <a:off x="1223628" y="414609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ector reto 50"/>
                <p:cNvCxnSpPr/>
                <p:nvPr/>
              </p:nvCxnSpPr>
              <p:spPr>
                <a:xfrm>
                  <a:off x="1223628" y="430947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ctor reto 51"/>
                <p:cNvCxnSpPr/>
                <p:nvPr/>
              </p:nvCxnSpPr>
              <p:spPr>
                <a:xfrm>
                  <a:off x="1223628" y="447285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to 52"/>
                <p:cNvCxnSpPr/>
                <p:nvPr/>
              </p:nvCxnSpPr>
              <p:spPr>
                <a:xfrm>
                  <a:off x="1223628" y="463624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to 53"/>
                <p:cNvCxnSpPr/>
                <p:nvPr/>
              </p:nvCxnSpPr>
              <p:spPr>
                <a:xfrm>
                  <a:off x="1223628" y="479962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o 34"/>
              <p:cNvGrpSpPr/>
              <p:nvPr/>
            </p:nvGrpSpPr>
            <p:grpSpPr>
              <a:xfrm>
                <a:off x="3347864" y="1348958"/>
                <a:ext cx="1101392" cy="955471"/>
                <a:chOff x="2505834" y="1556792"/>
                <a:chExt cx="1101392" cy="955471"/>
              </a:xfrm>
            </p:grpSpPr>
            <p:sp>
              <p:nvSpPr>
                <p:cNvPr id="36" name="Elipse 35"/>
                <p:cNvSpPr/>
                <p:nvPr/>
              </p:nvSpPr>
              <p:spPr>
                <a:xfrm>
                  <a:off x="2555776" y="1556792"/>
                  <a:ext cx="1008112" cy="95547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7" name="CaixaDeTexto 36"/>
                <p:cNvSpPr txBox="1"/>
                <p:nvPr/>
              </p:nvSpPr>
              <p:spPr>
                <a:xfrm>
                  <a:off x="2505834" y="1849861"/>
                  <a:ext cx="11013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b="1" dirty="0" smtClean="0">
                      <a:solidFill>
                        <a:srgbClr val="FF0000"/>
                      </a:solidFill>
                      <a:latin typeface="Cambria" panose="02040503050406030204" pitchFamily="18" charset="0"/>
                    </a:rPr>
                    <a:t>BIOTINA</a:t>
                  </a:r>
                  <a:endParaRPr lang="pt-BR" b="1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55" name="CaixaDeTexto 54"/>
            <p:cNvSpPr txBox="1"/>
            <p:nvPr/>
          </p:nvSpPr>
          <p:spPr>
            <a:xfrm>
              <a:off x="3458030" y="5028998"/>
              <a:ext cx="1180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latin typeface="Cambria" panose="02040503050406030204" pitchFamily="18" charset="0"/>
                </a:rPr>
                <a:t>Alelo B</a:t>
              </a:r>
              <a:endParaRPr lang="pt-BR" sz="24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92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grpSp>
        <p:nvGrpSpPr>
          <p:cNvPr id="3" name="Grupo 2"/>
          <p:cNvGrpSpPr/>
          <p:nvPr/>
        </p:nvGrpSpPr>
        <p:grpSpPr>
          <a:xfrm>
            <a:off x="251520" y="1295477"/>
            <a:ext cx="1166897" cy="3669905"/>
            <a:chOff x="1022222" y="1295477"/>
            <a:chExt cx="1166897" cy="3669905"/>
          </a:xfrm>
        </p:grpSpPr>
        <p:cxnSp>
          <p:nvCxnSpPr>
            <p:cNvPr id="29" name="Conector reto 28"/>
            <p:cNvCxnSpPr/>
            <p:nvPr/>
          </p:nvCxnSpPr>
          <p:spPr>
            <a:xfrm>
              <a:off x="1652600" y="2133446"/>
              <a:ext cx="360040" cy="47773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o 7"/>
            <p:cNvGrpSpPr/>
            <p:nvPr/>
          </p:nvGrpSpPr>
          <p:grpSpPr>
            <a:xfrm>
              <a:off x="2008639" y="2373094"/>
              <a:ext cx="180480" cy="2592288"/>
              <a:chOff x="1197504" y="2274175"/>
              <a:chExt cx="180480" cy="2592288"/>
            </a:xfrm>
          </p:grpSpPr>
          <p:cxnSp>
            <p:nvCxnSpPr>
              <p:cNvPr id="4" name="Conector reto 3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ector reto 6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reto 8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reto 9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to 10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to 11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to 13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to 14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to 15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to 16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to 17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to 18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to 19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to 20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o 26"/>
            <p:cNvGrpSpPr/>
            <p:nvPr/>
          </p:nvGrpSpPr>
          <p:grpSpPr>
            <a:xfrm>
              <a:off x="1022222" y="1295477"/>
              <a:ext cx="1101392" cy="955471"/>
              <a:chOff x="2505834" y="1556792"/>
              <a:chExt cx="1101392" cy="955471"/>
            </a:xfrm>
          </p:grpSpPr>
          <p:sp>
            <p:nvSpPr>
              <p:cNvPr id="25" name="Elipse 24"/>
              <p:cNvSpPr/>
              <p:nvPr/>
            </p:nvSpPr>
            <p:spPr>
              <a:xfrm>
                <a:off x="2555776" y="1556792"/>
                <a:ext cx="1008112" cy="95547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CaixaDeTexto 25"/>
              <p:cNvSpPr txBox="1"/>
              <p:nvPr/>
            </p:nvSpPr>
            <p:spPr>
              <a:xfrm>
                <a:off x="2505834" y="1849861"/>
                <a:ext cx="1101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BIOTINA</a:t>
                </a:r>
                <a:endParaRPr lang="pt-BR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</p:grpSp>
      <p:grpSp>
        <p:nvGrpSpPr>
          <p:cNvPr id="56" name="Grupo 55"/>
          <p:cNvGrpSpPr/>
          <p:nvPr/>
        </p:nvGrpSpPr>
        <p:grpSpPr>
          <a:xfrm>
            <a:off x="5198686" y="1272758"/>
            <a:ext cx="1166897" cy="3669905"/>
            <a:chOff x="3347864" y="1348958"/>
            <a:chExt cx="1166897" cy="3669905"/>
          </a:xfrm>
        </p:grpSpPr>
        <p:cxnSp>
          <p:nvCxnSpPr>
            <p:cNvPr id="33" name="Conector reto 32"/>
            <p:cNvCxnSpPr/>
            <p:nvPr/>
          </p:nvCxnSpPr>
          <p:spPr>
            <a:xfrm>
              <a:off x="3978242" y="2186927"/>
              <a:ext cx="360040" cy="47773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upo 33"/>
            <p:cNvGrpSpPr/>
            <p:nvPr/>
          </p:nvGrpSpPr>
          <p:grpSpPr>
            <a:xfrm>
              <a:off x="4334281" y="2426575"/>
              <a:ext cx="180480" cy="2592288"/>
              <a:chOff x="1197504" y="2274175"/>
              <a:chExt cx="180480" cy="2592288"/>
            </a:xfrm>
          </p:grpSpPr>
          <p:cxnSp>
            <p:nvCxnSpPr>
              <p:cNvPr id="38" name="Conector reto 37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to 39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to 41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/>
            <p:cNvGrpSpPr/>
            <p:nvPr/>
          </p:nvGrpSpPr>
          <p:grpSpPr>
            <a:xfrm>
              <a:off x="3347864" y="1348958"/>
              <a:ext cx="1101392" cy="955471"/>
              <a:chOff x="2505834" y="1556792"/>
              <a:chExt cx="1101392" cy="955471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2555776" y="1556792"/>
                <a:ext cx="1008112" cy="95547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7" name="CaixaDeTexto 36"/>
              <p:cNvSpPr txBox="1"/>
              <p:nvPr/>
            </p:nvSpPr>
            <p:spPr>
              <a:xfrm>
                <a:off x="2505834" y="1849861"/>
                <a:ext cx="1101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BIOTINA</a:t>
                </a:r>
                <a:endParaRPr lang="pt-BR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</p:grpSp>
      <p:grpSp>
        <p:nvGrpSpPr>
          <p:cNvPr id="59" name="Grupo 58"/>
          <p:cNvGrpSpPr/>
          <p:nvPr/>
        </p:nvGrpSpPr>
        <p:grpSpPr>
          <a:xfrm rot="5400000" flipV="1">
            <a:off x="2726375" y="3868899"/>
            <a:ext cx="180480" cy="2592288"/>
            <a:chOff x="1197504" y="2274175"/>
            <a:chExt cx="180480" cy="2592288"/>
          </a:xfrm>
        </p:grpSpPr>
        <p:cxnSp>
          <p:nvCxnSpPr>
            <p:cNvPr id="60" name="Conector reto 59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upo 76"/>
          <p:cNvGrpSpPr/>
          <p:nvPr/>
        </p:nvGrpSpPr>
        <p:grpSpPr>
          <a:xfrm rot="16200000">
            <a:off x="3119979" y="179443"/>
            <a:ext cx="180480" cy="2592288"/>
            <a:chOff x="1197504" y="2274175"/>
            <a:chExt cx="180480" cy="2592288"/>
          </a:xfrm>
        </p:grpSpPr>
        <p:cxnSp>
          <p:nvCxnSpPr>
            <p:cNvPr id="78" name="Conector reto 77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to 80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to 81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82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to 83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to 84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to 85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to 86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to 88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to 93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upo 94"/>
          <p:cNvGrpSpPr/>
          <p:nvPr/>
        </p:nvGrpSpPr>
        <p:grpSpPr>
          <a:xfrm rot="16200000">
            <a:off x="3876803" y="2835909"/>
            <a:ext cx="180480" cy="2592288"/>
            <a:chOff x="1197504" y="2274175"/>
            <a:chExt cx="180480" cy="2592288"/>
          </a:xfrm>
        </p:grpSpPr>
        <p:cxnSp>
          <p:nvCxnSpPr>
            <p:cNvPr id="96" name="Conector reto 95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o 112"/>
          <p:cNvGrpSpPr/>
          <p:nvPr/>
        </p:nvGrpSpPr>
        <p:grpSpPr>
          <a:xfrm rot="16200000">
            <a:off x="2443841" y="4959400"/>
            <a:ext cx="180480" cy="2592288"/>
            <a:chOff x="1197504" y="2274175"/>
            <a:chExt cx="180480" cy="2592288"/>
          </a:xfrm>
        </p:grpSpPr>
        <p:cxnSp>
          <p:nvCxnSpPr>
            <p:cNvPr id="114" name="Conector reto 113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to 117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to 118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to 120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to 121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to 122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to 123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to 124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to 126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reto 128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ector reto 129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upo 130"/>
          <p:cNvGrpSpPr/>
          <p:nvPr/>
        </p:nvGrpSpPr>
        <p:grpSpPr>
          <a:xfrm rot="16200000">
            <a:off x="3875119" y="2109234"/>
            <a:ext cx="180480" cy="2592288"/>
            <a:chOff x="1197504" y="2274175"/>
            <a:chExt cx="180480" cy="2592288"/>
          </a:xfrm>
        </p:grpSpPr>
        <p:cxnSp>
          <p:nvCxnSpPr>
            <p:cNvPr id="132" name="Conector reto 131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reto 132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reto 133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to 134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reto 135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ector reto 136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to 137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reto 138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to 139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to 140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ector reto 141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ector reto 142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to 143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to 144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ector reto 145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ector reto 146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ector reto 147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upo 148"/>
          <p:cNvGrpSpPr/>
          <p:nvPr/>
        </p:nvGrpSpPr>
        <p:grpSpPr>
          <a:xfrm rot="16200000">
            <a:off x="4769792" y="4346872"/>
            <a:ext cx="180480" cy="2592288"/>
            <a:chOff x="1197504" y="2274175"/>
            <a:chExt cx="180480" cy="2592288"/>
          </a:xfrm>
        </p:grpSpPr>
        <p:cxnSp>
          <p:nvCxnSpPr>
            <p:cNvPr id="150" name="Conector reto 149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ector reto 150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ector reto 151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ector reto 152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ector reto 153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ector reto 154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ector reto 155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ector reto 156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ector reto 157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ector reto 158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ector reto 159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ector reto 160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ector reto 161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reto 162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ector reto 163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to 164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to 165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upo 166"/>
          <p:cNvGrpSpPr/>
          <p:nvPr/>
        </p:nvGrpSpPr>
        <p:grpSpPr>
          <a:xfrm rot="16200000">
            <a:off x="1668319" y="4418880"/>
            <a:ext cx="180480" cy="2592288"/>
            <a:chOff x="1197504" y="2274175"/>
            <a:chExt cx="180480" cy="2592288"/>
          </a:xfrm>
        </p:grpSpPr>
        <p:cxnSp>
          <p:nvCxnSpPr>
            <p:cNvPr id="168" name="Conector reto 167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ector reto 168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to 169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ctor reto 170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to 171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ector reto 172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ector reto 173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ector reto 174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ector reto 175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ector reto 176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ector reto 177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ector reto 178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ector reto 179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ector reto 180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ector reto 181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ector reto 182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ector reto 183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upo 184"/>
          <p:cNvGrpSpPr/>
          <p:nvPr/>
        </p:nvGrpSpPr>
        <p:grpSpPr>
          <a:xfrm rot="10800000">
            <a:off x="2265119" y="1944136"/>
            <a:ext cx="180480" cy="2592288"/>
            <a:chOff x="1197504" y="2274175"/>
            <a:chExt cx="180480" cy="2592288"/>
          </a:xfrm>
        </p:grpSpPr>
        <p:cxnSp>
          <p:nvCxnSpPr>
            <p:cNvPr id="186" name="Conector reto 185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to 186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ector reto 187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to 188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ector reto 189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to 190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reto 191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ector reto 192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to 193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ector reto 194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ector reto 195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ector reto 196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to 197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ector reto 198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ector reto 199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ector reto 200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to 201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" name="Grupo 202"/>
          <p:cNvGrpSpPr/>
          <p:nvPr/>
        </p:nvGrpSpPr>
        <p:grpSpPr>
          <a:xfrm rot="16200000">
            <a:off x="7074048" y="3914824"/>
            <a:ext cx="180480" cy="2592288"/>
            <a:chOff x="1197504" y="2274175"/>
            <a:chExt cx="180480" cy="2592288"/>
          </a:xfrm>
        </p:grpSpPr>
        <p:cxnSp>
          <p:nvCxnSpPr>
            <p:cNvPr id="204" name="Conector reto 203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ector reto 204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ector reto 205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to 206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ector reto 207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ector reto 208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ector reto 209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 reto 210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ector reto 211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ector reto 212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ector reto 213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ector reto 214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ector reto 215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ector reto 216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ector reto 217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ector reto 218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ector reto 219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upo 220"/>
          <p:cNvGrpSpPr/>
          <p:nvPr/>
        </p:nvGrpSpPr>
        <p:grpSpPr>
          <a:xfrm rot="16200000">
            <a:off x="7231674" y="-297184"/>
            <a:ext cx="180480" cy="2592288"/>
            <a:chOff x="1197504" y="2274175"/>
            <a:chExt cx="180480" cy="2592288"/>
          </a:xfrm>
        </p:grpSpPr>
        <p:cxnSp>
          <p:nvCxnSpPr>
            <p:cNvPr id="222" name="Conector reto 221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ector reto 222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ector reto 223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ector reto 224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ector reto 225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ector reto 226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ector reto 227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ector reto 228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ector reto 229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ector reto 230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ector reto 231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ector reto 232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ector reto 233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ector reto 234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ector reto 235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ector reto 236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ector reto 237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9" name="Grupo 238"/>
          <p:cNvGrpSpPr/>
          <p:nvPr/>
        </p:nvGrpSpPr>
        <p:grpSpPr>
          <a:xfrm rot="10800000">
            <a:off x="7069464" y="1848600"/>
            <a:ext cx="180480" cy="2592288"/>
            <a:chOff x="1197504" y="2274175"/>
            <a:chExt cx="180480" cy="2592288"/>
          </a:xfrm>
        </p:grpSpPr>
        <p:cxnSp>
          <p:nvCxnSpPr>
            <p:cNvPr id="240" name="Conector reto 239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ector reto 240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ector reto 241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ector reto 242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ector reto 243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ector reto 244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ector reto 245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ector reto 246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to 247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ector reto 248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ector reto 249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ector reto 250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ector reto 251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ector reto 252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ector reto 253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ector reto 254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ector reto 255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upo 256"/>
          <p:cNvGrpSpPr/>
          <p:nvPr/>
        </p:nvGrpSpPr>
        <p:grpSpPr>
          <a:xfrm rot="16200000">
            <a:off x="4720660" y="3202491"/>
            <a:ext cx="180480" cy="2592288"/>
            <a:chOff x="1197504" y="2274175"/>
            <a:chExt cx="180480" cy="2592288"/>
          </a:xfrm>
        </p:grpSpPr>
        <p:cxnSp>
          <p:nvCxnSpPr>
            <p:cNvPr id="258" name="Conector reto 257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ector reto 258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ector reto 259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ector reto 260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ector reto 261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ector reto 262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ector reto 263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ector reto 264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ector reto 265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ector reto 266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ector reto 267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ector reto 268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ector reto 269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ector reto 270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ector reto 271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ector reto 272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ector reto 273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5" name="Grupo 274"/>
          <p:cNvGrpSpPr/>
          <p:nvPr/>
        </p:nvGrpSpPr>
        <p:grpSpPr>
          <a:xfrm rot="16200000">
            <a:off x="7195703" y="4599360"/>
            <a:ext cx="180480" cy="2592288"/>
            <a:chOff x="1197504" y="2274175"/>
            <a:chExt cx="180480" cy="2592288"/>
          </a:xfrm>
        </p:grpSpPr>
        <p:cxnSp>
          <p:nvCxnSpPr>
            <p:cNvPr id="276" name="Conector reto 275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ector reto 276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ector reto 277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ector reto 278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ector reto 279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ector reto 280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ector reto 281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ector reto 282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ector reto 283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ector reto 284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ector reto 285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ector reto 286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ector reto 287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ector reto 288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Conector reto 289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Conector reto 290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onector reto 291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tângulo 4"/>
          <p:cNvSpPr/>
          <p:nvPr/>
        </p:nvSpPr>
        <p:spPr>
          <a:xfrm>
            <a:off x="8351866" y="1750493"/>
            <a:ext cx="266192" cy="1918745"/>
          </a:xfrm>
          <a:prstGeom prst="rect">
            <a:avLst/>
          </a:prstGeom>
          <a:gradFill>
            <a:gsLst>
              <a:gs pos="35000">
                <a:srgbClr val="FF0000"/>
              </a:gs>
              <a:gs pos="69000">
                <a:schemeClr val="accent6"/>
              </a:gs>
              <a:gs pos="100000">
                <a:schemeClr val="accent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8156186" y="1295477"/>
            <a:ext cx="6767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Cambria" panose="02040503050406030204" pitchFamily="18" charset="0"/>
              </a:rPr>
              <a:t>95°C</a:t>
            </a:r>
            <a:endParaRPr lang="pt-BR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0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grpSp>
        <p:nvGrpSpPr>
          <p:cNvPr id="24" name="Grupo 23"/>
          <p:cNvGrpSpPr/>
          <p:nvPr/>
        </p:nvGrpSpPr>
        <p:grpSpPr>
          <a:xfrm>
            <a:off x="251520" y="1295477"/>
            <a:ext cx="1166897" cy="3669905"/>
            <a:chOff x="251520" y="1295477"/>
            <a:chExt cx="1166897" cy="3669905"/>
          </a:xfrm>
        </p:grpSpPr>
        <p:cxnSp>
          <p:nvCxnSpPr>
            <p:cNvPr id="29" name="Conector reto 28"/>
            <p:cNvCxnSpPr/>
            <p:nvPr/>
          </p:nvCxnSpPr>
          <p:spPr>
            <a:xfrm>
              <a:off x="881898" y="2133446"/>
              <a:ext cx="360040" cy="47773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o 7"/>
            <p:cNvGrpSpPr/>
            <p:nvPr/>
          </p:nvGrpSpPr>
          <p:grpSpPr>
            <a:xfrm>
              <a:off x="1237937" y="2373094"/>
              <a:ext cx="180480" cy="2592288"/>
              <a:chOff x="1197504" y="2274175"/>
              <a:chExt cx="180480" cy="2592288"/>
            </a:xfrm>
          </p:grpSpPr>
          <p:cxnSp>
            <p:nvCxnSpPr>
              <p:cNvPr id="4" name="Conector reto 3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ector reto 6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reto 8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reto 9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to 10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to 11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to 13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to 14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to 15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to 16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to 17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to 18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to 19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to 20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o 26"/>
            <p:cNvGrpSpPr/>
            <p:nvPr/>
          </p:nvGrpSpPr>
          <p:grpSpPr>
            <a:xfrm>
              <a:off x="251520" y="1295477"/>
              <a:ext cx="1101392" cy="955471"/>
              <a:chOff x="2505834" y="1556792"/>
              <a:chExt cx="1101392" cy="955471"/>
            </a:xfrm>
          </p:grpSpPr>
          <p:sp>
            <p:nvSpPr>
              <p:cNvPr id="25" name="Elipse 24"/>
              <p:cNvSpPr/>
              <p:nvPr/>
            </p:nvSpPr>
            <p:spPr>
              <a:xfrm>
                <a:off x="2555776" y="1556792"/>
                <a:ext cx="1008112" cy="95547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CaixaDeTexto 25"/>
              <p:cNvSpPr txBox="1"/>
              <p:nvPr/>
            </p:nvSpPr>
            <p:spPr>
              <a:xfrm>
                <a:off x="2505834" y="1849861"/>
                <a:ext cx="1101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BIOTINA</a:t>
                </a:r>
                <a:endParaRPr lang="pt-BR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</p:grpSp>
      <p:grpSp>
        <p:nvGrpSpPr>
          <p:cNvPr id="56" name="Grupo 55"/>
          <p:cNvGrpSpPr/>
          <p:nvPr/>
        </p:nvGrpSpPr>
        <p:grpSpPr>
          <a:xfrm>
            <a:off x="5198686" y="1272758"/>
            <a:ext cx="1166897" cy="3669905"/>
            <a:chOff x="3347864" y="1348958"/>
            <a:chExt cx="1166897" cy="3669905"/>
          </a:xfrm>
        </p:grpSpPr>
        <p:cxnSp>
          <p:nvCxnSpPr>
            <p:cNvPr id="33" name="Conector reto 32"/>
            <p:cNvCxnSpPr/>
            <p:nvPr/>
          </p:nvCxnSpPr>
          <p:spPr>
            <a:xfrm>
              <a:off x="3978242" y="2186927"/>
              <a:ext cx="360040" cy="47773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upo 33"/>
            <p:cNvGrpSpPr/>
            <p:nvPr/>
          </p:nvGrpSpPr>
          <p:grpSpPr>
            <a:xfrm>
              <a:off x="4334281" y="2426575"/>
              <a:ext cx="180480" cy="2592288"/>
              <a:chOff x="1197504" y="2274175"/>
              <a:chExt cx="180480" cy="2592288"/>
            </a:xfrm>
          </p:grpSpPr>
          <p:cxnSp>
            <p:nvCxnSpPr>
              <p:cNvPr id="38" name="Conector reto 37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to 39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to 41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/>
            <p:cNvGrpSpPr/>
            <p:nvPr/>
          </p:nvGrpSpPr>
          <p:grpSpPr>
            <a:xfrm>
              <a:off x="3347864" y="1348958"/>
              <a:ext cx="1101392" cy="955471"/>
              <a:chOff x="2505834" y="1556792"/>
              <a:chExt cx="1101392" cy="955471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2555776" y="1556792"/>
                <a:ext cx="1008112" cy="95547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7" name="CaixaDeTexto 36"/>
              <p:cNvSpPr txBox="1"/>
              <p:nvPr/>
            </p:nvSpPr>
            <p:spPr>
              <a:xfrm>
                <a:off x="2505834" y="1849861"/>
                <a:ext cx="1101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BIOTINA</a:t>
                </a:r>
                <a:endParaRPr lang="pt-BR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</p:grpSp>
      <p:grpSp>
        <p:nvGrpSpPr>
          <p:cNvPr id="59" name="Grupo 58"/>
          <p:cNvGrpSpPr/>
          <p:nvPr/>
        </p:nvGrpSpPr>
        <p:grpSpPr>
          <a:xfrm rot="5400000" flipV="1">
            <a:off x="2726375" y="3868899"/>
            <a:ext cx="180480" cy="2592288"/>
            <a:chOff x="1197504" y="2274175"/>
            <a:chExt cx="180480" cy="2592288"/>
          </a:xfrm>
        </p:grpSpPr>
        <p:cxnSp>
          <p:nvCxnSpPr>
            <p:cNvPr id="60" name="Conector reto 59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upo 76"/>
          <p:cNvGrpSpPr/>
          <p:nvPr/>
        </p:nvGrpSpPr>
        <p:grpSpPr>
          <a:xfrm rot="16200000">
            <a:off x="3119979" y="179443"/>
            <a:ext cx="180480" cy="2592288"/>
            <a:chOff x="1197504" y="2274175"/>
            <a:chExt cx="180480" cy="2592288"/>
          </a:xfrm>
        </p:grpSpPr>
        <p:cxnSp>
          <p:nvCxnSpPr>
            <p:cNvPr id="78" name="Conector reto 77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to 80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to 81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82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to 83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to 84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to 85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to 86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to 88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to 93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upo 94"/>
          <p:cNvGrpSpPr/>
          <p:nvPr/>
        </p:nvGrpSpPr>
        <p:grpSpPr>
          <a:xfrm rot="16200000">
            <a:off x="3876803" y="2835909"/>
            <a:ext cx="180480" cy="2592288"/>
            <a:chOff x="1197504" y="2274175"/>
            <a:chExt cx="180480" cy="2592288"/>
          </a:xfrm>
        </p:grpSpPr>
        <p:cxnSp>
          <p:nvCxnSpPr>
            <p:cNvPr id="96" name="Conector reto 95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o 112"/>
          <p:cNvGrpSpPr/>
          <p:nvPr/>
        </p:nvGrpSpPr>
        <p:grpSpPr>
          <a:xfrm rot="16200000">
            <a:off x="2443841" y="4959400"/>
            <a:ext cx="180480" cy="2592288"/>
            <a:chOff x="1197504" y="2274175"/>
            <a:chExt cx="180480" cy="2592288"/>
          </a:xfrm>
        </p:grpSpPr>
        <p:cxnSp>
          <p:nvCxnSpPr>
            <p:cNvPr id="114" name="Conector reto 113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to 117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to 118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to 120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to 121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to 122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to 123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to 124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to 126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reto 128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ector reto 129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upo 130"/>
          <p:cNvGrpSpPr/>
          <p:nvPr/>
        </p:nvGrpSpPr>
        <p:grpSpPr>
          <a:xfrm rot="16200000">
            <a:off x="3875119" y="2109234"/>
            <a:ext cx="180480" cy="2592288"/>
            <a:chOff x="1197504" y="2274175"/>
            <a:chExt cx="180480" cy="2592288"/>
          </a:xfrm>
        </p:grpSpPr>
        <p:cxnSp>
          <p:nvCxnSpPr>
            <p:cNvPr id="132" name="Conector reto 131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reto 132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reto 133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to 134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reto 135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ector reto 136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to 137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reto 138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to 139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to 140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ector reto 141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ector reto 142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to 143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to 144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ector reto 145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ector reto 146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ector reto 147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upo 148"/>
          <p:cNvGrpSpPr/>
          <p:nvPr/>
        </p:nvGrpSpPr>
        <p:grpSpPr>
          <a:xfrm rot="16200000">
            <a:off x="4769792" y="4346872"/>
            <a:ext cx="180480" cy="2592288"/>
            <a:chOff x="1197504" y="2274175"/>
            <a:chExt cx="180480" cy="2592288"/>
          </a:xfrm>
        </p:grpSpPr>
        <p:cxnSp>
          <p:nvCxnSpPr>
            <p:cNvPr id="150" name="Conector reto 149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ector reto 150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ector reto 151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ector reto 152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ector reto 153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ector reto 154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ector reto 155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ector reto 156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ector reto 157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ector reto 158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ector reto 159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ector reto 160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ector reto 161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reto 162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ector reto 163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to 164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to 165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upo 166"/>
          <p:cNvGrpSpPr/>
          <p:nvPr/>
        </p:nvGrpSpPr>
        <p:grpSpPr>
          <a:xfrm rot="16200000">
            <a:off x="1668319" y="4418880"/>
            <a:ext cx="180480" cy="2592288"/>
            <a:chOff x="1197504" y="2274175"/>
            <a:chExt cx="180480" cy="2592288"/>
          </a:xfrm>
        </p:grpSpPr>
        <p:cxnSp>
          <p:nvCxnSpPr>
            <p:cNvPr id="168" name="Conector reto 167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ector reto 168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to 169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ctor reto 170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to 171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ector reto 172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ector reto 173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ector reto 174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ector reto 175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ector reto 176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ector reto 177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ector reto 178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ector reto 179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ector reto 180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ector reto 181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ector reto 182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ector reto 183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upo 184"/>
          <p:cNvGrpSpPr/>
          <p:nvPr/>
        </p:nvGrpSpPr>
        <p:grpSpPr>
          <a:xfrm rot="10800000">
            <a:off x="2265119" y="1944136"/>
            <a:ext cx="180480" cy="2592288"/>
            <a:chOff x="1197504" y="2274175"/>
            <a:chExt cx="180480" cy="2592288"/>
          </a:xfrm>
        </p:grpSpPr>
        <p:cxnSp>
          <p:nvCxnSpPr>
            <p:cNvPr id="186" name="Conector reto 185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to 186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ector reto 187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to 188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ector reto 189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to 190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reto 191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ector reto 192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to 193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ector reto 194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ector reto 195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ector reto 196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to 197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ector reto 198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ector reto 199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ector reto 200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to 201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" name="Grupo 202"/>
          <p:cNvGrpSpPr/>
          <p:nvPr/>
        </p:nvGrpSpPr>
        <p:grpSpPr>
          <a:xfrm rot="16200000">
            <a:off x="7074048" y="3914824"/>
            <a:ext cx="180480" cy="2592288"/>
            <a:chOff x="1197504" y="2274175"/>
            <a:chExt cx="180480" cy="2592288"/>
          </a:xfrm>
        </p:grpSpPr>
        <p:cxnSp>
          <p:nvCxnSpPr>
            <p:cNvPr id="204" name="Conector reto 203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ector reto 204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ector reto 205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to 206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ector reto 207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ector reto 208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ector reto 209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 reto 210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ector reto 211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ector reto 212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ector reto 213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ector reto 214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ector reto 215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ector reto 216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ector reto 217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ector reto 218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ector reto 219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upo 220"/>
          <p:cNvGrpSpPr/>
          <p:nvPr/>
        </p:nvGrpSpPr>
        <p:grpSpPr>
          <a:xfrm rot="16200000">
            <a:off x="7231674" y="-297184"/>
            <a:ext cx="180480" cy="2592288"/>
            <a:chOff x="1197504" y="2274175"/>
            <a:chExt cx="180480" cy="2592288"/>
          </a:xfrm>
        </p:grpSpPr>
        <p:cxnSp>
          <p:nvCxnSpPr>
            <p:cNvPr id="222" name="Conector reto 221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ector reto 222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ector reto 223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ector reto 224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ector reto 225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ector reto 226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ector reto 227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ector reto 228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ector reto 229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ector reto 230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ector reto 231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ector reto 232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ector reto 233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ector reto 234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ector reto 235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ector reto 236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ector reto 237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9" name="Grupo 238"/>
          <p:cNvGrpSpPr/>
          <p:nvPr/>
        </p:nvGrpSpPr>
        <p:grpSpPr>
          <a:xfrm rot="10800000">
            <a:off x="7069464" y="1848600"/>
            <a:ext cx="180480" cy="2592288"/>
            <a:chOff x="1197504" y="2274175"/>
            <a:chExt cx="180480" cy="2592288"/>
          </a:xfrm>
        </p:grpSpPr>
        <p:cxnSp>
          <p:nvCxnSpPr>
            <p:cNvPr id="240" name="Conector reto 239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ector reto 240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ector reto 241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ector reto 242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ector reto 243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ector reto 244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ector reto 245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ector reto 246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to 247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ector reto 248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ector reto 249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ector reto 250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ector reto 251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ector reto 252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ector reto 253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ector reto 254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ector reto 255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upo 256"/>
          <p:cNvGrpSpPr/>
          <p:nvPr/>
        </p:nvGrpSpPr>
        <p:grpSpPr>
          <a:xfrm rot="16200000">
            <a:off x="4720660" y="3202491"/>
            <a:ext cx="180480" cy="2592288"/>
            <a:chOff x="1197504" y="2274175"/>
            <a:chExt cx="180480" cy="2592288"/>
          </a:xfrm>
        </p:grpSpPr>
        <p:cxnSp>
          <p:nvCxnSpPr>
            <p:cNvPr id="258" name="Conector reto 257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ector reto 258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ector reto 259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ector reto 260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ector reto 261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ector reto 262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ector reto 263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ector reto 264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ector reto 265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ector reto 266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ector reto 267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ector reto 268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ector reto 269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ector reto 270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ector reto 271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ector reto 272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ector reto 273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5" name="Grupo 274"/>
          <p:cNvGrpSpPr/>
          <p:nvPr/>
        </p:nvGrpSpPr>
        <p:grpSpPr>
          <a:xfrm rot="16200000">
            <a:off x="7195703" y="4599360"/>
            <a:ext cx="180480" cy="2592288"/>
            <a:chOff x="1197504" y="2274175"/>
            <a:chExt cx="180480" cy="2592288"/>
          </a:xfrm>
        </p:grpSpPr>
        <p:cxnSp>
          <p:nvCxnSpPr>
            <p:cNvPr id="276" name="Conector reto 275"/>
            <p:cNvCxnSpPr/>
            <p:nvPr/>
          </p:nvCxnSpPr>
          <p:spPr>
            <a:xfrm>
              <a:off x="1197504" y="2274175"/>
              <a:ext cx="0" cy="2592288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ector reto 276"/>
            <p:cNvCxnSpPr/>
            <p:nvPr/>
          </p:nvCxnSpPr>
          <p:spPr>
            <a:xfrm>
              <a:off x="1223628" y="234888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ector reto 277"/>
            <p:cNvCxnSpPr/>
            <p:nvPr/>
          </p:nvCxnSpPr>
          <p:spPr>
            <a:xfrm>
              <a:off x="1223628" y="251226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ector reto 278"/>
            <p:cNvCxnSpPr/>
            <p:nvPr/>
          </p:nvCxnSpPr>
          <p:spPr>
            <a:xfrm>
              <a:off x="1223628" y="267564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ector reto 279"/>
            <p:cNvCxnSpPr/>
            <p:nvPr/>
          </p:nvCxnSpPr>
          <p:spPr>
            <a:xfrm>
              <a:off x="1223628" y="283902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ector reto 280"/>
            <p:cNvCxnSpPr/>
            <p:nvPr/>
          </p:nvCxnSpPr>
          <p:spPr>
            <a:xfrm>
              <a:off x="1223628" y="300241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ector reto 281"/>
            <p:cNvCxnSpPr/>
            <p:nvPr/>
          </p:nvCxnSpPr>
          <p:spPr>
            <a:xfrm>
              <a:off x="1223628" y="3165795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ector reto 282"/>
            <p:cNvCxnSpPr/>
            <p:nvPr/>
          </p:nvCxnSpPr>
          <p:spPr>
            <a:xfrm>
              <a:off x="1223628" y="3329178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ector reto 283"/>
            <p:cNvCxnSpPr/>
            <p:nvPr/>
          </p:nvCxnSpPr>
          <p:spPr>
            <a:xfrm>
              <a:off x="1223628" y="3492561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ector reto 284"/>
            <p:cNvCxnSpPr/>
            <p:nvPr/>
          </p:nvCxnSpPr>
          <p:spPr>
            <a:xfrm>
              <a:off x="1223628" y="365594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ector reto 285"/>
            <p:cNvCxnSpPr/>
            <p:nvPr/>
          </p:nvCxnSpPr>
          <p:spPr>
            <a:xfrm>
              <a:off x="1223628" y="3819327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ector reto 286"/>
            <p:cNvCxnSpPr/>
            <p:nvPr/>
          </p:nvCxnSpPr>
          <p:spPr>
            <a:xfrm>
              <a:off x="1223628" y="3982710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ector reto 287"/>
            <p:cNvCxnSpPr/>
            <p:nvPr/>
          </p:nvCxnSpPr>
          <p:spPr>
            <a:xfrm>
              <a:off x="1223628" y="4146093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ector reto 288"/>
            <p:cNvCxnSpPr/>
            <p:nvPr/>
          </p:nvCxnSpPr>
          <p:spPr>
            <a:xfrm>
              <a:off x="1223628" y="4309476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Conector reto 289"/>
            <p:cNvCxnSpPr/>
            <p:nvPr/>
          </p:nvCxnSpPr>
          <p:spPr>
            <a:xfrm>
              <a:off x="1223628" y="4472859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Conector reto 290"/>
            <p:cNvCxnSpPr/>
            <p:nvPr/>
          </p:nvCxnSpPr>
          <p:spPr>
            <a:xfrm>
              <a:off x="1223628" y="4636242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onector reto 291"/>
            <p:cNvCxnSpPr/>
            <p:nvPr/>
          </p:nvCxnSpPr>
          <p:spPr>
            <a:xfrm>
              <a:off x="1223628" y="4799624"/>
              <a:ext cx="154356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tângulo 4"/>
          <p:cNvSpPr/>
          <p:nvPr/>
        </p:nvSpPr>
        <p:spPr>
          <a:xfrm>
            <a:off x="8351866" y="1750493"/>
            <a:ext cx="266192" cy="1918745"/>
          </a:xfrm>
          <a:prstGeom prst="rect">
            <a:avLst/>
          </a:prstGeom>
          <a:gradFill>
            <a:gsLst>
              <a:gs pos="0">
                <a:srgbClr val="FF0000"/>
              </a:gs>
              <a:gs pos="26000">
                <a:schemeClr val="accent6"/>
              </a:gs>
              <a:gs pos="54000">
                <a:schemeClr val="accent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8156186" y="1295477"/>
            <a:ext cx="6767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Cambria" panose="02040503050406030204" pitchFamily="18" charset="0"/>
              </a:rPr>
              <a:t>56°C</a:t>
            </a:r>
            <a:endParaRPr lang="pt-BR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98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028E-6 L -0.09462 0.064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323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028E-6 L -0.07673 0.075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7" y="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grpSp>
        <p:nvGrpSpPr>
          <p:cNvPr id="28" name="Grupo 27"/>
          <p:cNvGrpSpPr/>
          <p:nvPr/>
        </p:nvGrpSpPr>
        <p:grpSpPr>
          <a:xfrm>
            <a:off x="2397915" y="3587195"/>
            <a:ext cx="805933" cy="2290077"/>
            <a:chOff x="668835" y="1770104"/>
            <a:chExt cx="805933" cy="2290077"/>
          </a:xfrm>
        </p:grpSpPr>
        <p:cxnSp>
          <p:nvCxnSpPr>
            <p:cNvPr id="29" name="Conector reto 28"/>
            <p:cNvCxnSpPr/>
            <p:nvPr/>
          </p:nvCxnSpPr>
          <p:spPr>
            <a:xfrm>
              <a:off x="1029239" y="2290417"/>
              <a:ext cx="223556" cy="296637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o 7"/>
            <p:cNvGrpSpPr/>
            <p:nvPr/>
          </p:nvGrpSpPr>
          <p:grpSpPr>
            <a:xfrm>
              <a:off x="1250311" y="2439220"/>
              <a:ext cx="112064" cy="1609607"/>
              <a:chOff x="1197504" y="2274175"/>
              <a:chExt cx="180480" cy="2592288"/>
            </a:xfrm>
          </p:grpSpPr>
          <p:cxnSp>
            <p:nvCxnSpPr>
              <p:cNvPr id="4" name="Conector reto 3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ector reto 6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reto 8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reto 9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to 10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to 11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to 13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to 14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to 15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to 16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to 17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to 18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to 19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to 20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o 26"/>
            <p:cNvGrpSpPr/>
            <p:nvPr/>
          </p:nvGrpSpPr>
          <p:grpSpPr>
            <a:xfrm>
              <a:off x="668835" y="1770104"/>
              <a:ext cx="625957" cy="593273"/>
              <a:chOff x="2555776" y="1556792"/>
              <a:chExt cx="1008112" cy="955471"/>
            </a:xfrm>
          </p:grpSpPr>
          <p:sp>
            <p:nvSpPr>
              <p:cNvPr id="25" name="Elipse 24"/>
              <p:cNvSpPr/>
              <p:nvPr/>
            </p:nvSpPr>
            <p:spPr>
              <a:xfrm>
                <a:off x="2555776" y="1556792"/>
                <a:ext cx="1008112" cy="95547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CaixaDeTexto 25"/>
              <p:cNvSpPr txBox="1"/>
              <p:nvPr/>
            </p:nvSpPr>
            <p:spPr>
              <a:xfrm>
                <a:off x="2731681" y="1735114"/>
                <a:ext cx="540082" cy="594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B</a:t>
                </a:r>
                <a:endParaRPr lang="pt-BR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59" name="Grupo 58"/>
            <p:cNvGrpSpPr/>
            <p:nvPr/>
          </p:nvGrpSpPr>
          <p:grpSpPr>
            <a:xfrm flipH="1">
              <a:off x="1362704" y="2450574"/>
              <a:ext cx="112064" cy="1609607"/>
              <a:chOff x="1197504" y="2274175"/>
              <a:chExt cx="180480" cy="2592288"/>
            </a:xfrm>
          </p:grpSpPr>
          <p:cxnSp>
            <p:nvCxnSpPr>
              <p:cNvPr id="60" name="Conector reto 59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ector reto 62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ector reto 63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to 65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ector reto 66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ector reto 67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ector reto 69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ctor reto 71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ector reto 72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ector reto 73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ector reto 74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ector reto 75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upo 23"/>
          <p:cNvGrpSpPr/>
          <p:nvPr/>
        </p:nvGrpSpPr>
        <p:grpSpPr>
          <a:xfrm>
            <a:off x="6372200" y="3154269"/>
            <a:ext cx="817040" cy="2278723"/>
            <a:chOff x="7380312" y="1497618"/>
            <a:chExt cx="817040" cy="2278723"/>
          </a:xfrm>
        </p:grpSpPr>
        <p:grpSp>
          <p:nvGrpSpPr>
            <p:cNvPr id="56" name="Grupo 55"/>
            <p:cNvGrpSpPr/>
            <p:nvPr/>
          </p:nvGrpSpPr>
          <p:grpSpPr>
            <a:xfrm>
              <a:off x="7380312" y="1497618"/>
              <a:ext cx="693540" cy="2278723"/>
              <a:chOff x="3397806" y="1348958"/>
              <a:chExt cx="1116955" cy="3669905"/>
            </a:xfrm>
          </p:grpSpPr>
          <p:cxnSp>
            <p:nvCxnSpPr>
              <p:cNvPr id="33" name="Conector reto 32"/>
              <p:cNvCxnSpPr/>
              <p:nvPr/>
            </p:nvCxnSpPr>
            <p:spPr>
              <a:xfrm>
                <a:off x="3978242" y="2186927"/>
                <a:ext cx="360040" cy="47773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upo 33"/>
              <p:cNvGrpSpPr/>
              <p:nvPr/>
            </p:nvGrpSpPr>
            <p:grpSpPr>
              <a:xfrm>
                <a:off x="4334281" y="2426575"/>
                <a:ext cx="180480" cy="2592288"/>
                <a:chOff x="1197504" y="2274175"/>
                <a:chExt cx="180480" cy="2592288"/>
              </a:xfrm>
            </p:grpSpPr>
            <p:cxnSp>
              <p:nvCxnSpPr>
                <p:cNvPr id="38" name="Conector reto 37"/>
                <p:cNvCxnSpPr/>
                <p:nvPr/>
              </p:nvCxnSpPr>
              <p:spPr>
                <a:xfrm>
                  <a:off x="1197504" y="2274175"/>
                  <a:ext cx="0" cy="2592288"/>
                </a:xfrm>
                <a:prstGeom prst="line">
                  <a:avLst/>
                </a:prstGeom>
                <a:ln w="349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to 38"/>
                <p:cNvCxnSpPr/>
                <p:nvPr/>
              </p:nvCxnSpPr>
              <p:spPr>
                <a:xfrm>
                  <a:off x="1223628" y="234888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39"/>
                <p:cNvCxnSpPr/>
                <p:nvPr/>
              </p:nvCxnSpPr>
              <p:spPr>
                <a:xfrm>
                  <a:off x="1223628" y="251226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to 40"/>
                <p:cNvCxnSpPr/>
                <p:nvPr/>
              </p:nvCxnSpPr>
              <p:spPr>
                <a:xfrm>
                  <a:off x="1223628" y="267564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to 41"/>
                <p:cNvCxnSpPr/>
                <p:nvPr/>
              </p:nvCxnSpPr>
              <p:spPr>
                <a:xfrm>
                  <a:off x="1223628" y="283902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to 42"/>
                <p:cNvCxnSpPr/>
                <p:nvPr/>
              </p:nvCxnSpPr>
              <p:spPr>
                <a:xfrm>
                  <a:off x="1223628" y="300241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to 43"/>
                <p:cNvCxnSpPr/>
                <p:nvPr/>
              </p:nvCxnSpPr>
              <p:spPr>
                <a:xfrm>
                  <a:off x="1223628" y="3165795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ector reto 44"/>
                <p:cNvCxnSpPr/>
                <p:nvPr/>
              </p:nvCxnSpPr>
              <p:spPr>
                <a:xfrm>
                  <a:off x="1223628" y="3329178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to 45"/>
                <p:cNvCxnSpPr/>
                <p:nvPr/>
              </p:nvCxnSpPr>
              <p:spPr>
                <a:xfrm>
                  <a:off x="1223628" y="3492561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ctor reto 46"/>
                <p:cNvCxnSpPr/>
                <p:nvPr/>
              </p:nvCxnSpPr>
              <p:spPr>
                <a:xfrm>
                  <a:off x="1223628" y="365594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ector reto 47"/>
                <p:cNvCxnSpPr/>
                <p:nvPr/>
              </p:nvCxnSpPr>
              <p:spPr>
                <a:xfrm>
                  <a:off x="1223628" y="3819327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ctor reto 48"/>
                <p:cNvCxnSpPr/>
                <p:nvPr/>
              </p:nvCxnSpPr>
              <p:spPr>
                <a:xfrm>
                  <a:off x="1223628" y="398271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ector reto 49"/>
                <p:cNvCxnSpPr/>
                <p:nvPr/>
              </p:nvCxnSpPr>
              <p:spPr>
                <a:xfrm>
                  <a:off x="1223628" y="414609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ector reto 50"/>
                <p:cNvCxnSpPr/>
                <p:nvPr/>
              </p:nvCxnSpPr>
              <p:spPr>
                <a:xfrm>
                  <a:off x="1223628" y="430947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ctor reto 51"/>
                <p:cNvCxnSpPr/>
                <p:nvPr/>
              </p:nvCxnSpPr>
              <p:spPr>
                <a:xfrm>
                  <a:off x="1223628" y="447285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to 52"/>
                <p:cNvCxnSpPr/>
                <p:nvPr/>
              </p:nvCxnSpPr>
              <p:spPr>
                <a:xfrm>
                  <a:off x="1223628" y="463624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to 53"/>
                <p:cNvCxnSpPr/>
                <p:nvPr/>
              </p:nvCxnSpPr>
              <p:spPr>
                <a:xfrm>
                  <a:off x="1223628" y="479962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o 34"/>
              <p:cNvGrpSpPr/>
              <p:nvPr/>
            </p:nvGrpSpPr>
            <p:grpSpPr>
              <a:xfrm>
                <a:off x="3397806" y="1348958"/>
                <a:ext cx="1008112" cy="955471"/>
                <a:chOff x="2555776" y="1556792"/>
                <a:chExt cx="1008112" cy="955471"/>
              </a:xfrm>
            </p:grpSpPr>
            <p:sp>
              <p:nvSpPr>
                <p:cNvPr id="36" name="Elipse 35"/>
                <p:cNvSpPr/>
                <p:nvPr/>
              </p:nvSpPr>
              <p:spPr>
                <a:xfrm>
                  <a:off x="2555776" y="1556792"/>
                  <a:ext cx="1008112" cy="95547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7" name="CaixaDeTexto 36"/>
                <p:cNvSpPr txBox="1"/>
                <p:nvPr/>
              </p:nvSpPr>
              <p:spPr>
                <a:xfrm>
                  <a:off x="2802091" y="1710919"/>
                  <a:ext cx="490984" cy="5407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b="1" dirty="0" smtClean="0">
                      <a:solidFill>
                        <a:srgbClr val="FF0000"/>
                      </a:solidFill>
                      <a:latin typeface="Cambria" panose="02040503050406030204" pitchFamily="18" charset="0"/>
                    </a:rPr>
                    <a:t>B</a:t>
                  </a:r>
                  <a:endParaRPr lang="pt-BR" b="1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77" name="Grupo 76"/>
            <p:cNvGrpSpPr/>
            <p:nvPr/>
          </p:nvGrpSpPr>
          <p:grpSpPr>
            <a:xfrm flipH="1">
              <a:off x="8085288" y="2163920"/>
              <a:ext cx="112064" cy="1609607"/>
              <a:chOff x="1197504" y="2274175"/>
              <a:chExt cx="180480" cy="2592288"/>
            </a:xfrm>
          </p:grpSpPr>
          <p:cxnSp>
            <p:nvCxnSpPr>
              <p:cNvPr id="78" name="Conector reto 77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ector reto 78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ector reto 79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reto 80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to 81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to 82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reto 83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ector reto 84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ector reto 85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ector reto 86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ector reto 87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ector reto 88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ector reto 89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reto 90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ector reto 91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ector reto 92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ector reto 93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upo 94"/>
          <p:cNvGrpSpPr/>
          <p:nvPr/>
        </p:nvGrpSpPr>
        <p:grpSpPr>
          <a:xfrm>
            <a:off x="251520" y="1559526"/>
            <a:ext cx="3286799" cy="1630032"/>
            <a:chOff x="925161" y="4535272"/>
            <a:chExt cx="3286799" cy="1630032"/>
          </a:xfrm>
        </p:grpSpPr>
        <p:sp>
          <p:nvSpPr>
            <p:cNvPr id="3" name="Elipse 2"/>
            <p:cNvSpPr/>
            <p:nvPr/>
          </p:nvSpPr>
          <p:spPr>
            <a:xfrm>
              <a:off x="2483768" y="4535272"/>
              <a:ext cx="1728192" cy="1630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925161" y="5165622"/>
              <a:ext cx="1531188" cy="369332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pt-BR" dirty="0" err="1" smtClean="0">
                  <a:latin typeface="Cambria" panose="02040503050406030204" pitchFamily="18" charset="0"/>
                </a:rPr>
                <a:t>Streptavidina</a:t>
              </a:r>
              <a:endParaRPr lang="pt-BR" dirty="0">
                <a:latin typeface="Cambria" panose="02040503050406030204" pitchFamily="18" charset="0"/>
              </a:endParaRP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2812813" y="5088678"/>
              <a:ext cx="1070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dirty="0" smtClean="0">
                  <a:latin typeface="Cambria" panose="02040503050406030204" pitchFamily="18" charset="0"/>
                </a:rPr>
                <a:t>BEAD</a:t>
              </a:r>
              <a:endParaRPr lang="pt-BR" sz="28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6" name="Grupo 95"/>
          <p:cNvGrpSpPr/>
          <p:nvPr/>
        </p:nvGrpSpPr>
        <p:grpSpPr>
          <a:xfrm flipH="1">
            <a:off x="5173633" y="1559526"/>
            <a:ext cx="3286799" cy="1630032"/>
            <a:chOff x="925161" y="4535272"/>
            <a:chExt cx="3286799" cy="1630032"/>
          </a:xfrm>
        </p:grpSpPr>
        <p:sp>
          <p:nvSpPr>
            <p:cNvPr id="97" name="Elipse 96"/>
            <p:cNvSpPr/>
            <p:nvPr/>
          </p:nvSpPr>
          <p:spPr>
            <a:xfrm>
              <a:off x="2483768" y="4535272"/>
              <a:ext cx="1728192" cy="1630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8" name="CaixaDeTexto 97"/>
            <p:cNvSpPr txBox="1"/>
            <p:nvPr/>
          </p:nvSpPr>
          <p:spPr>
            <a:xfrm>
              <a:off x="925161" y="5165622"/>
              <a:ext cx="1531188" cy="369332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pt-BR" dirty="0" err="1" smtClean="0">
                  <a:latin typeface="Cambria" panose="02040503050406030204" pitchFamily="18" charset="0"/>
                </a:rPr>
                <a:t>Streptavidina</a:t>
              </a:r>
              <a:endParaRPr lang="pt-BR" dirty="0">
                <a:latin typeface="Cambria" panose="02040503050406030204" pitchFamily="18" charset="0"/>
              </a:endParaRPr>
            </a:p>
          </p:txBody>
        </p:sp>
        <p:sp>
          <p:nvSpPr>
            <p:cNvPr id="99" name="CaixaDeTexto 98"/>
            <p:cNvSpPr txBox="1"/>
            <p:nvPr/>
          </p:nvSpPr>
          <p:spPr>
            <a:xfrm>
              <a:off x="2812813" y="5088678"/>
              <a:ext cx="1070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dirty="0" smtClean="0">
                  <a:latin typeface="Cambria" panose="02040503050406030204" pitchFamily="18" charset="0"/>
                </a:rPr>
                <a:t>BEAD</a:t>
              </a:r>
              <a:endParaRPr lang="pt-BR" sz="28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1" name="Grupo 140"/>
          <p:cNvGrpSpPr/>
          <p:nvPr/>
        </p:nvGrpSpPr>
        <p:grpSpPr>
          <a:xfrm>
            <a:off x="1965867" y="3891995"/>
            <a:ext cx="805933" cy="2290077"/>
            <a:chOff x="668835" y="1770104"/>
            <a:chExt cx="805933" cy="2290077"/>
          </a:xfrm>
        </p:grpSpPr>
        <p:cxnSp>
          <p:nvCxnSpPr>
            <p:cNvPr id="142" name="Conector reto 141"/>
            <p:cNvCxnSpPr/>
            <p:nvPr/>
          </p:nvCxnSpPr>
          <p:spPr>
            <a:xfrm>
              <a:off x="1029239" y="2290417"/>
              <a:ext cx="223556" cy="296637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" name="Grupo 142"/>
            <p:cNvGrpSpPr/>
            <p:nvPr/>
          </p:nvGrpSpPr>
          <p:grpSpPr>
            <a:xfrm>
              <a:off x="1250311" y="2439220"/>
              <a:ext cx="112064" cy="1609607"/>
              <a:chOff x="1197504" y="2274175"/>
              <a:chExt cx="180480" cy="2592288"/>
            </a:xfrm>
          </p:grpSpPr>
          <p:cxnSp>
            <p:nvCxnSpPr>
              <p:cNvPr id="165" name="Conector reto 164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ector reto 165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ector reto 166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ector reto 167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ector reto 168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ector reto 169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ector reto 170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ector reto 171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ector reto 172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ector reto 173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ector reto 174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ector reto 175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ector reto 176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ector reto 177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ector reto 178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ector reto 179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ector reto 180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upo 143"/>
            <p:cNvGrpSpPr/>
            <p:nvPr/>
          </p:nvGrpSpPr>
          <p:grpSpPr>
            <a:xfrm>
              <a:off x="668835" y="1770104"/>
              <a:ext cx="625957" cy="593273"/>
              <a:chOff x="2555776" y="1556792"/>
              <a:chExt cx="1008112" cy="955471"/>
            </a:xfrm>
          </p:grpSpPr>
          <p:sp>
            <p:nvSpPr>
              <p:cNvPr id="163" name="Elipse 162"/>
              <p:cNvSpPr/>
              <p:nvPr/>
            </p:nvSpPr>
            <p:spPr>
              <a:xfrm>
                <a:off x="2555776" y="1556792"/>
                <a:ext cx="1008112" cy="95547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4" name="CaixaDeTexto 163"/>
              <p:cNvSpPr txBox="1"/>
              <p:nvPr/>
            </p:nvSpPr>
            <p:spPr>
              <a:xfrm>
                <a:off x="2731681" y="1735114"/>
                <a:ext cx="540082" cy="594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B</a:t>
                </a:r>
                <a:endParaRPr lang="pt-BR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145" name="Grupo 144"/>
            <p:cNvGrpSpPr/>
            <p:nvPr/>
          </p:nvGrpSpPr>
          <p:grpSpPr>
            <a:xfrm flipH="1">
              <a:off x="1362704" y="2450574"/>
              <a:ext cx="112064" cy="1609607"/>
              <a:chOff x="1197504" y="2274175"/>
              <a:chExt cx="180480" cy="2592288"/>
            </a:xfrm>
          </p:grpSpPr>
          <p:cxnSp>
            <p:nvCxnSpPr>
              <p:cNvPr id="146" name="Conector reto 145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ector reto 146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ector reto 147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ector reto 148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ector reto 149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ector reto 150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to 151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reto 152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ector reto 153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ector reto 154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ector reto 155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ector reto 156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ector reto 157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ector reto 158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ector reto 159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ector reto 160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ector reto 161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2" name="Grupo 181"/>
          <p:cNvGrpSpPr/>
          <p:nvPr/>
        </p:nvGrpSpPr>
        <p:grpSpPr>
          <a:xfrm>
            <a:off x="93659" y="3951003"/>
            <a:ext cx="805933" cy="2290077"/>
            <a:chOff x="668835" y="1770104"/>
            <a:chExt cx="805933" cy="2290077"/>
          </a:xfrm>
        </p:grpSpPr>
        <p:cxnSp>
          <p:nvCxnSpPr>
            <p:cNvPr id="183" name="Conector reto 182"/>
            <p:cNvCxnSpPr/>
            <p:nvPr/>
          </p:nvCxnSpPr>
          <p:spPr>
            <a:xfrm>
              <a:off x="1029239" y="2290417"/>
              <a:ext cx="223556" cy="296637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upo 183"/>
            <p:cNvGrpSpPr/>
            <p:nvPr/>
          </p:nvGrpSpPr>
          <p:grpSpPr>
            <a:xfrm>
              <a:off x="1250311" y="2439220"/>
              <a:ext cx="112064" cy="1609607"/>
              <a:chOff x="1197504" y="2274175"/>
              <a:chExt cx="180480" cy="2592288"/>
            </a:xfrm>
          </p:grpSpPr>
          <p:cxnSp>
            <p:nvCxnSpPr>
              <p:cNvPr id="206" name="Conector reto 205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onector reto 206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ector reto 207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ector reto 208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ector reto 209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ector reto 210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Conector reto 211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ector reto 212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Conector reto 213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ector reto 214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Conector reto 215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ector reto 216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Conector reto 217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ector reto 218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onector reto 219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ector reto 220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onector reto 221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upo 184"/>
            <p:cNvGrpSpPr/>
            <p:nvPr/>
          </p:nvGrpSpPr>
          <p:grpSpPr>
            <a:xfrm>
              <a:off x="668835" y="1770104"/>
              <a:ext cx="625957" cy="593273"/>
              <a:chOff x="2555776" y="1556792"/>
              <a:chExt cx="1008112" cy="955471"/>
            </a:xfrm>
          </p:grpSpPr>
          <p:sp>
            <p:nvSpPr>
              <p:cNvPr id="204" name="Elipse 203"/>
              <p:cNvSpPr/>
              <p:nvPr/>
            </p:nvSpPr>
            <p:spPr>
              <a:xfrm>
                <a:off x="2555776" y="1556792"/>
                <a:ext cx="1008112" cy="95547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5" name="CaixaDeTexto 204"/>
              <p:cNvSpPr txBox="1"/>
              <p:nvPr/>
            </p:nvSpPr>
            <p:spPr>
              <a:xfrm>
                <a:off x="2731681" y="1735114"/>
                <a:ext cx="540082" cy="594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B</a:t>
                </a:r>
                <a:endParaRPr lang="pt-BR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186" name="Grupo 185"/>
            <p:cNvGrpSpPr/>
            <p:nvPr/>
          </p:nvGrpSpPr>
          <p:grpSpPr>
            <a:xfrm flipH="1">
              <a:off x="1362704" y="2450574"/>
              <a:ext cx="112064" cy="1609607"/>
              <a:chOff x="1197504" y="2274175"/>
              <a:chExt cx="180480" cy="2592288"/>
            </a:xfrm>
          </p:grpSpPr>
          <p:cxnSp>
            <p:nvCxnSpPr>
              <p:cNvPr id="187" name="Conector reto 186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ector reto 187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ector reto 188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ector reto 189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ector reto 190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ector reto 191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ector reto 192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ector reto 193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ector reto 194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ector reto 195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ector reto 196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ector reto 197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ector reto 198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ector reto 199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ector reto 200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ector reto 201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ector reto 202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3" name="Grupo 222"/>
          <p:cNvGrpSpPr/>
          <p:nvPr/>
        </p:nvGrpSpPr>
        <p:grpSpPr>
          <a:xfrm>
            <a:off x="3045987" y="3947235"/>
            <a:ext cx="805933" cy="2290077"/>
            <a:chOff x="668835" y="1770104"/>
            <a:chExt cx="805933" cy="2290077"/>
          </a:xfrm>
        </p:grpSpPr>
        <p:cxnSp>
          <p:nvCxnSpPr>
            <p:cNvPr id="224" name="Conector reto 223"/>
            <p:cNvCxnSpPr/>
            <p:nvPr/>
          </p:nvCxnSpPr>
          <p:spPr>
            <a:xfrm>
              <a:off x="1029239" y="2290417"/>
              <a:ext cx="223556" cy="296637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" name="Grupo 224"/>
            <p:cNvGrpSpPr/>
            <p:nvPr/>
          </p:nvGrpSpPr>
          <p:grpSpPr>
            <a:xfrm>
              <a:off x="1250311" y="2439220"/>
              <a:ext cx="112064" cy="1609607"/>
              <a:chOff x="1197504" y="2274175"/>
              <a:chExt cx="180480" cy="2592288"/>
            </a:xfrm>
          </p:grpSpPr>
          <p:cxnSp>
            <p:nvCxnSpPr>
              <p:cNvPr id="247" name="Conector reto 246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Conector reto 247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ector reto 248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onector reto 249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ector reto 250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Conector reto 251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Conector reto 252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onector reto 253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ector reto 254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Conector reto 255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ector reto 256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Conector reto 257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ector reto 258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Conector reto 259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ector reto 260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Conector reto 261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ector reto 262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6" name="Grupo 225"/>
            <p:cNvGrpSpPr/>
            <p:nvPr/>
          </p:nvGrpSpPr>
          <p:grpSpPr>
            <a:xfrm>
              <a:off x="668835" y="1770104"/>
              <a:ext cx="625957" cy="593273"/>
              <a:chOff x="2555776" y="1556792"/>
              <a:chExt cx="1008112" cy="955471"/>
            </a:xfrm>
          </p:grpSpPr>
          <p:sp>
            <p:nvSpPr>
              <p:cNvPr id="245" name="Elipse 244"/>
              <p:cNvSpPr/>
              <p:nvPr/>
            </p:nvSpPr>
            <p:spPr>
              <a:xfrm>
                <a:off x="2555776" y="1556792"/>
                <a:ext cx="1008112" cy="95547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6" name="CaixaDeTexto 245"/>
              <p:cNvSpPr txBox="1"/>
              <p:nvPr/>
            </p:nvSpPr>
            <p:spPr>
              <a:xfrm>
                <a:off x="2731681" y="1735114"/>
                <a:ext cx="540082" cy="594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B</a:t>
                </a:r>
                <a:endParaRPr lang="pt-BR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227" name="Grupo 226"/>
            <p:cNvGrpSpPr/>
            <p:nvPr/>
          </p:nvGrpSpPr>
          <p:grpSpPr>
            <a:xfrm flipH="1">
              <a:off x="1362704" y="2450574"/>
              <a:ext cx="112064" cy="1609607"/>
              <a:chOff x="1197504" y="2274175"/>
              <a:chExt cx="180480" cy="2592288"/>
            </a:xfrm>
          </p:grpSpPr>
          <p:cxnSp>
            <p:nvCxnSpPr>
              <p:cNvPr id="228" name="Conector reto 227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ector reto 228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ector reto 229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ector reto 230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ector reto 231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ector reto 232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ector reto 233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ector reto 234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onector reto 235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ector reto 236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Conector reto 237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ector reto 238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ector reto 239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ector reto 240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Conector reto 241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ector reto 242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Conector reto 243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5" name="Grupo 304"/>
          <p:cNvGrpSpPr/>
          <p:nvPr/>
        </p:nvGrpSpPr>
        <p:grpSpPr>
          <a:xfrm>
            <a:off x="1484040" y="3891995"/>
            <a:ext cx="805933" cy="2290077"/>
            <a:chOff x="668835" y="1770104"/>
            <a:chExt cx="805933" cy="2290077"/>
          </a:xfrm>
        </p:grpSpPr>
        <p:cxnSp>
          <p:nvCxnSpPr>
            <p:cNvPr id="306" name="Conector reto 305"/>
            <p:cNvCxnSpPr/>
            <p:nvPr/>
          </p:nvCxnSpPr>
          <p:spPr>
            <a:xfrm>
              <a:off x="1029239" y="2290417"/>
              <a:ext cx="223556" cy="296637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" name="Grupo 306"/>
            <p:cNvGrpSpPr/>
            <p:nvPr/>
          </p:nvGrpSpPr>
          <p:grpSpPr>
            <a:xfrm>
              <a:off x="1250311" y="2439220"/>
              <a:ext cx="112064" cy="1609607"/>
              <a:chOff x="1197504" y="2274175"/>
              <a:chExt cx="180480" cy="2592288"/>
            </a:xfrm>
          </p:grpSpPr>
          <p:cxnSp>
            <p:nvCxnSpPr>
              <p:cNvPr id="329" name="Conector reto 328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Conector reto 329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Conector reto 330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Conector reto 331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Conector reto 332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Conector reto 333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Conector reto 334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Conector reto 335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Conector reto 336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Conector reto 337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Conector reto 338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Conector reto 339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Conector reto 340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Conector reto 341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Conector reto 342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Conector reto 343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Conector reto 344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" name="Grupo 307"/>
            <p:cNvGrpSpPr/>
            <p:nvPr/>
          </p:nvGrpSpPr>
          <p:grpSpPr>
            <a:xfrm>
              <a:off x="668835" y="1770104"/>
              <a:ext cx="625957" cy="593273"/>
              <a:chOff x="2555776" y="1556792"/>
              <a:chExt cx="1008112" cy="955471"/>
            </a:xfrm>
          </p:grpSpPr>
          <p:sp>
            <p:nvSpPr>
              <p:cNvPr id="327" name="Elipse 326"/>
              <p:cNvSpPr/>
              <p:nvPr/>
            </p:nvSpPr>
            <p:spPr>
              <a:xfrm>
                <a:off x="2555776" y="1556792"/>
                <a:ext cx="1008112" cy="95547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8" name="CaixaDeTexto 327"/>
              <p:cNvSpPr txBox="1"/>
              <p:nvPr/>
            </p:nvSpPr>
            <p:spPr>
              <a:xfrm>
                <a:off x="2731681" y="1735114"/>
                <a:ext cx="540082" cy="594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B</a:t>
                </a:r>
                <a:endParaRPr lang="pt-BR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309" name="Grupo 308"/>
            <p:cNvGrpSpPr/>
            <p:nvPr/>
          </p:nvGrpSpPr>
          <p:grpSpPr>
            <a:xfrm flipH="1">
              <a:off x="1362704" y="2450574"/>
              <a:ext cx="112064" cy="1609607"/>
              <a:chOff x="1197504" y="2274175"/>
              <a:chExt cx="180480" cy="2592288"/>
            </a:xfrm>
          </p:grpSpPr>
          <p:cxnSp>
            <p:nvCxnSpPr>
              <p:cNvPr id="310" name="Conector reto 309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Conector reto 310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ector reto 311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Conector reto 312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ector reto 313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Conector reto 314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Conector reto 315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Conector reto 316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Conector reto 317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Conector reto 318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Conector reto 319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Conector reto 320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Conector reto 321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Conector reto 322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Conector reto 323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Conector reto 324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Conector reto 325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8" name="Grupo 387"/>
          <p:cNvGrpSpPr/>
          <p:nvPr/>
        </p:nvGrpSpPr>
        <p:grpSpPr>
          <a:xfrm>
            <a:off x="5724128" y="3306669"/>
            <a:ext cx="817040" cy="2278723"/>
            <a:chOff x="7380312" y="1497618"/>
            <a:chExt cx="817040" cy="2278723"/>
          </a:xfrm>
        </p:grpSpPr>
        <p:grpSp>
          <p:nvGrpSpPr>
            <p:cNvPr id="389" name="Grupo 388"/>
            <p:cNvGrpSpPr/>
            <p:nvPr/>
          </p:nvGrpSpPr>
          <p:grpSpPr>
            <a:xfrm>
              <a:off x="7380312" y="1497618"/>
              <a:ext cx="693540" cy="2278723"/>
              <a:chOff x="3397806" y="1348958"/>
              <a:chExt cx="1116955" cy="3669905"/>
            </a:xfrm>
          </p:grpSpPr>
          <p:cxnSp>
            <p:nvCxnSpPr>
              <p:cNvPr id="408" name="Conector reto 407"/>
              <p:cNvCxnSpPr/>
              <p:nvPr/>
            </p:nvCxnSpPr>
            <p:spPr>
              <a:xfrm>
                <a:off x="3978242" y="2186927"/>
                <a:ext cx="360040" cy="47773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9" name="Grupo 408"/>
              <p:cNvGrpSpPr/>
              <p:nvPr/>
            </p:nvGrpSpPr>
            <p:grpSpPr>
              <a:xfrm>
                <a:off x="4334281" y="2426575"/>
                <a:ext cx="180480" cy="2592288"/>
                <a:chOff x="1197504" y="2274175"/>
                <a:chExt cx="180480" cy="2592288"/>
              </a:xfrm>
            </p:grpSpPr>
            <p:cxnSp>
              <p:nvCxnSpPr>
                <p:cNvPr id="413" name="Conector reto 412"/>
                <p:cNvCxnSpPr/>
                <p:nvPr/>
              </p:nvCxnSpPr>
              <p:spPr>
                <a:xfrm>
                  <a:off x="1197504" y="2274175"/>
                  <a:ext cx="0" cy="2592288"/>
                </a:xfrm>
                <a:prstGeom prst="line">
                  <a:avLst/>
                </a:prstGeom>
                <a:ln w="349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Conector reto 413"/>
                <p:cNvCxnSpPr/>
                <p:nvPr/>
              </p:nvCxnSpPr>
              <p:spPr>
                <a:xfrm>
                  <a:off x="1223628" y="234888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Conector reto 414"/>
                <p:cNvCxnSpPr/>
                <p:nvPr/>
              </p:nvCxnSpPr>
              <p:spPr>
                <a:xfrm>
                  <a:off x="1223628" y="251226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Conector reto 415"/>
                <p:cNvCxnSpPr/>
                <p:nvPr/>
              </p:nvCxnSpPr>
              <p:spPr>
                <a:xfrm>
                  <a:off x="1223628" y="267564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Conector reto 416"/>
                <p:cNvCxnSpPr/>
                <p:nvPr/>
              </p:nvCxnSpPr>
              <p:spPr>
                <a:xfrm>
                  <a:off x="1223628" y="283902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Conector reto 417"/>
                <p:cNvCxnSpPr/>
                <p:nvPr/>
              </p:nvCxnSpPr>
              <p:spPr>
                <a:xfrm>
                  <a:off x="1223628" y="300241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Conector reto 418"/>
                <p:cNvCxnSpPr/>
                <p:nvPr/>
              </p:nvCxnSpPr>
              <p:spPr>
                <a:xfrm>
                  <a:off x="1223628" y="3165795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Conector reto 419"/>
                <p:cNvCxnSpPr/>
                <p:nvPr/>
              </p:nvCxnSpPr>
              <p:spPr>
                <a:xfrm>
                  <a:off x="1223628" y="3329178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1" name="Conector reto 420"/>
                <p:cNvCxnSpPr/>
                <p:nvPr/>
              </p:nvCxnSpPr>
              <p:spPr>
                <a:xfrm>
                  <a:off x="1223628" y="3492561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Conector reto 421"/>
                <p:cNvCxnSpPr/>
                <p:nvPr/>
              </p:nvCxnSpPr>
              <p:spPr>
                <a:xfrm>
                  <a:off x="1223628" y="365594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Conector reto 422"/>
                <p:cNvCxnSpPr/>
                <p:nvPr/>
              </p:nvCxnSpPr>
              <p:spPr>
                <a:xfrm>
                  <a:off x="1223628" y="3819327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4" name="Conector reto 423"/>
                <p:cNvCxnSpPr/>
                <p:nvPr/>
              </p:nvCxnSpPr>
              <p:spPr>
                <a:xfrm>
                  <a:off x="1223628" y="398271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Conector reto 424"/>
                <p:cNvCxnSpPr/>
                <p:nvPr/>
              </p:nvCxnSpPr>
              <p:spPr>
                <a:xfrm>
                  <a:off x="1223628" y="414609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6" name="Conector reto 425"/>
                <p:cNvCxnSpPr/>
                <p:nvPr/>
              </p:nvCxnSpPr>
              <p:spPr>
                <a:xfrm>
                  <a:off x="1223628" y="430947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7" name="Conector reto 426"/>
                <p:cNvCxnSpPr/>
                <p:nvPr/>
              </p:nvCxnSpPr>
              <p:spPr>
                <a:xfrm>
                  <a:off x="1223628" y="447285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8" name="Conector reto 427"/>
                <p:cNvCxnSpPr/>
                <p:nvPr/>
              </p:nvCxnSpPr>
              <p:spPr>
                <a:xfrm>
                  <a:off x="1223628" y="463624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9" name="Conector reto 428"/>
                <p:cNvCxnSpPr/>
                <p:nvPr/>
              </p:nvCxnSpPr>
              <p:spPr>
                <a:xfrm>
                  <a:off x="1223628" y="479962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0" name="Grupo 409"/>
              <p:cNvGrpSpPr/>
              <p:nvPr/>
            </p:nvGrpSpPr>
            <p:grpSpPr>
              <a:xfrm>
                <a:off x="3397806" y="1348958"/>
                <a:ext cx="1008112" cy="955471"/>
                <a:chOff x="2555776" y="1556792"/>
                <a:chExt cx="1008112" cy="955471"/>
              </a:xfrm>
            </p:grpSpPr>
            <p:sp>
              <p:nvSpPr>
                <p:cNvPr id="411" name="Elipse 410"/>
                <p:cNvSpPr/>
                <p:nvPr/>
              </p:nvSpPr>
              <p:spPr>
                <a:xfrm>
                  <a:off x="2555776" y="1556792"/>
                  <a:ext cx="1008112" cy="95547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12" name="CaixaDeTexto 411"/>
                <p:cNvSpPr txBox="1"/>
                <p:nvPr/>
              </p:nvSpPr>
              <p:spPr>
                <a:xfrm>
                  <a:off x="2802091" y="1710919"/>
                  <a:ext cx="490984" cy="5407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b="1" dirty="0" smtClean="0">
                      <a:solidFill>
                        <a:srgbClr val="FF0000"/>
                      </a:solidFill>
                      <a:latin typeface="Cambria" panose="02040503050406030204" pitchFamily="18" charset="0"/>
                    </a:rPr>
                    <a:t>B</a:t>
                  </a:r>
                  <a:endParaRPr lang="pt-BR" b="1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390" name="Grupo 389"/>
            <p:cNvGrpSpPr/>
            <p:nvPr/>
          </p:nvGrpSpPr>
          <p:grpSpPr>
            <a:xfrm flipH="1">
              <a:off x="8085288" y="2163920"/>
              <a:ext cx="112064" cy="1609607"/>
              <a:chOff x="1197504" y="2274175"/>
              <a:chExt cx="180480" cy="2592288"/>
            </a:xfrm>
          </p:grpSpPr>
          <p:cxnSp>
            <p:nvCxnSpPr>
              <p:cNvPr id="391" name="Conector reto 390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Conector reto 391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Conector reto 392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Conector reto 393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Conector reto 394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Conector reto 395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Conector reto 396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Conector reto 397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Conector reto 398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Conector reto 399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Conector reto 400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Conector reto 401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Conector reto 402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Conector reto 403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Conector reto 404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Conector reto 405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Conector reto 406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0" name="Grupo 429"/>
          <p:cNvGrpSpPr/>
          <p:nvPr/>
        </p:nvGrpSpPr>
        <p:grpSpPr>
          <a:xfrm>
            <a:off x="6084168" y="4174613"/>
            <a:ext cx="817040" cy="2278723"/>
            <a:chOff x="7380312" y="1497618"/>
            <a:chExt cx="817040" cy="2278723"/>
          </a:xfrm>
        </p:grpSpPr>
        <p:grpSp>
          <p:nvGrpSpPr>
            <p:cNvPr id="431" name="Grupo 430"/>
            <p:cNvGrpSpPr/>
            <p:nvPr/>
          </p:nvGrpSpPr>
          <p:grpSpPr>
            <a:xfrm>
              <a:off x="7380312" y="1497618"/>
              <a:ext cx="693540" cy="2278723"/>
              <a:chOff x="3397806" y="1348958"/>
              <a:chExt cx="1116955" cy="3669905"/>
            </a:xfrm>
          </p:grpSpPr>
          <p:cxnSp>
            <p:nvCxnSpPr>
              <p:cNvPr id="450" name="Conector reto 449"/>
              <p:cNvCxnSpPr/>
              <p:nvPr/>
            </p:nvCxnSpPr>
            <p:spPr>
              <a:xfrm>
                <a:off x="3978242" y="2186927"/>
                <a:ext cx="360040" cy="47773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1" name="Grupo 450"/>
              <p:cNvGrpSpPr/>
              <p:nvPr/>
            </p:nvGrpSpPr>
            <p:grpSpPr>
              <a:xfrm>
                <a:off x="4334281" y="2426575"/>
                <a:ext cx="180480" cy="2592288"/>
                <a:chOff x="1197504" y="2274175"/>
                <a:chExt cx="180480" cy="2592288"/>
              </a:xfrm>
            </p:grpSpPr>
            <p:cxnSp>
              <p:nvCxnSpPr>
                <p:cNvPr id="455" name="Conector reto 454"/>
                <p:cNvCxnSpPr/>
                <p:nvPr/>
              </p:nvCxnSpPr>
              <p:spPr>
                <a:xfrm>
                  <a:off x="1197504" y="2274175"/>
                  <a:ext cx="0" cy="2592288"/>
                </a:xfrm>
                <a:prstGeom prst="line">
                  <a:avLst/>
                </a:prstGeom>
                <a:ln w="349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6" name="Conector reto 455"/>
                <p:cNvCxnSpPr/>
                <p:nvPr/>
              </p:nvCxnSpPr>
              <p:spPr>
                <a:xfrm>
                  <a:off x="1223628" y="234888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7" name="Conector reto 456"/>
                <p:cNvCxnSpPr/>
                <p:nvPr/>
              </p:nvCxnSpPr>
              <p:spPr>
                <a:xfrm>
                  <a:off x="1223628" y="251226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Conector reto 457"/>
                <p:cNvCxnSpPr/>
                <p:nvPr/>
              </p:nvCxnSpPr>
              <p:spPr>
                <a:xfrm>
                  <a:off x="1223628" y="267564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9" name="Conector reto 458"/>
                <p:cNvCxnSpPr/>
                <p:nvPr/>
              </p:nvCxnSpPr>
              <p:spPr>
                <a:xfrm>
                  <a:off x="1223628" y="283902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Conector reto 459"/>
                <p:cNvCxnSpPr/>
                <p:nvPr/>
              </p:nvCxnSpPr>
              <p:spPr>
                <a:xfrm>
                  <a:off x="1223628" y="300241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Conector reto 460"/>
                <p:cNvCxnSpPr/>
                <p:nvPr/>
              </p:nvCxnSpPr>
              <p:spPr>
                <a:xfrm>
                  <a:off x="1223628" y="3165795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2" name="Conector reto 461"/>
                <p:cNvCxnSpPr/>
                <p:nvPr/>
              </p:nvCxnSpPr>
              <p:spPr>
                <a:xfrm>
                  <a:off x="1223628" y="3329178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Conector reto 462"/>
                <p:cNvCxnSpPr/>
                <p:nvPr/>
              </p:nvCxnSpPr>
              <p:spPr>
                <a:xfrm>
                  <a:off x="1223628" y="3492561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4" name="Conector reto 463"/>
                <p:cNvCxnSpPr/>
                <p:nvPr/>
              </p:nvCxnSpPr>
              <p:spPr>
                <a:xfrm>
                  <a:off x="1223628" y="365594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Conector reto 464"/>
                <p:cNvCxnSpPr/>
                <p:nvPr/>
              </p:nvCxnSpPr>
              <p:spPr>
                <a:xfrm>
                  <a:off x="1223628" y="3819327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6" name="Conector reto 465"/>
                <p:cNvCxnSpPr/>
                <p:nvPr/>
              </p:nvCxnSpPr>
              <p:spPr>
                <a:xfrm>
                  <a:off x="1223628" y="398271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Conector reto 466"/>
                <p:cNvCxnSpPr/>
                <p:nvPr/>
              </p:nvCxnSpPr>
              <p:spPr>
                <a:xfrm>
                  <a:off x="1223628" y="414609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8" name="Conector reto 467"/>
                <p:cNvCxnSpPr/>
                <p:nvPr/>
              </p:nvCxnSpPr>
              <p:spPr>
                <a:xfrm>
                  <a:off x="1223628" y="430947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Conector reto 468"/>
                <p:cNvCxnSpPr/>
                <p:nvPr/>
              </p:nvCxnSpPr>
              <p:spPr>
                <a:xfrm>
                  <a:off x="1223628" y="447285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Conector reto 469"/>
                <p:cNvCxnSpPr/>
                <p:nvPr/>
              </p:nvCxnSpPr>
              <p:spPr>
                <a:xfrm>
                  <a:off x="1223628" y="463624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Conector reto 470"/>
                <p:cNvCxnSpPr/>
                <p:nvPr/>
              </p:nvCxnSpPr>
              <p:spPr>
                <a:xfrm>
                  <a:off x="1223628" y="479962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2" name="Grupo 451"/>
              <p:cNvGrpSpPr/>
              <p:nvPr/>
            </p:nvGrpSpPr>
            <p:grpSpPr>
              <a:xfrm>
                <a:off x="3397806" y="1348958"/>
                <a:ext cx="1008112" cy="955471"/>
                <a:chOff x="2555776" y="1556792"/>
                <a:chExt cx="1008112" cy="955471"/>
              </a:xfrm>
            </p:grpSpPr>
            <p:sp>
              <p:nvSpPr>
                <p:cNvPr id="453" name="Elipse 452"/>
                <p:cNvSpPr/>
                <p:nvPr/>
              </p:nvSpPr>
              <p:spPr>
                <a:xfrm>
                  <a:off x="2555776" y="1556792"/>
                  <a:ext cx="1008112" cy="95547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54" name="CaixaDeTexto 453"/>
                <p:cNvSpPr txBox="1"/>
                <p:nvPr/>
              </p:nvSpPr>
              <p:spPr>
                <a:xfrm>
                  <a:off x="2802091" y="1710919"/>
                  <a:ext cx="490984" cy="5407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b="1" dirty="0" smtClean="0">
                      <a:solidFill>
                        <a:srgbClr val="FF0000"/>
                      </a:solidFill>
                      <a:latin typeface="Cambria" panose="02040503050406030204" pitchFamily="18" charset="0"/>
                    </a:rPr>
                    <a:t>B</a:t>
                  </a:r>
                  <a:endParaRPr lang="pt-BR" b="1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432" name="Grupo 431"/>
            <p:cNvGrpSpPr/>
            <p:nvPr/>
          </p:nvGrpSpPr>
          <p:grpSpPr>
            <a:xfrm flipH="1">
              <a:off x="8085288" y="2163920"/>
              <a:ext cx="112064" cy="1609607"/>
              <a:chOff x="1197504" y="2274175"/>
              <a:chExt cx="180480" cy="2592288"/>
            </a:xfrm>
          </p:grpSpPr>
          <p:cxnSp>
            <p:nvCxnSpPr>
              <p:cNvPr id="433" name="Conector reto 432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Conector reto 433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Conector reto 434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Conector reto 435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Conector reto 436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Conector reto 437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Conector reto 438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Conector reto 439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Conector reto 440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Conector reto 441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Conector reto 442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Conector reto 443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Conector reto 444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Conector reto 445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Conector reto 446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Conector reto 447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Conector reto 448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2" name="Grupo 471"/>
          <p:cNvGrpSpPr/>
          <p:nvPr/>
        </p:nvGrpSpPr>
        <p:grpSpPr>
          <a:xfrm>
            <a:off x="7575152" y="3882813"/>
            <a:ext cx="817040" cy="2278723"/>
            <a:chOff x="7380312" y="1497618"/>
            <a:chExt cx="817040" cy="2278723"/>
          </a:xfrm>
        </p:grpSpPr>
        <p:grpSp>
          <p:nvGrpSpPr>
            <p:cNvPr id="473" name="Grupo 472"/>
            <p:cNvGrpSpPr/>
            <p:nvPr/>
          </p:nvGrpSpPr>
          <p:grpSpPr>
            <a:xfrm>
              <a:off x="7380312" y="1497618"/>
              <a:ext cx="693540" cy="2278723"/>
              <a:chOff x="3397806" y="1348958"/>
              <a:chExt cx="1116955" cy="3669905"/>
            </a:xfrm>
          </p:grpSpPr>
          <p:cxnSp>
            <p:nvCxnSpPr>
              <p:cNvPr id="492" name="Conector reto 491"/>
              <p:cNvCxnSpPr/>
              <p:nvPr/>
            </p:nvCxnSpPr>
            <p:spPr>
              <a:xfrm>
                <a:off x="3978242" y="2186927"/>
                <a:ext cx="360040" cy="47773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3" name="Grupo 492"/>
              <p:cNvGrpSpPr/>
              <p:nvPr/>
            </p:nvGrpSpPr>
            <p:grpSpPr>
              <a:xfrm>
                <a:off x="4334281" y="2426575"/>
                <a:ext cx="180480" cy="2592288"/>
                <a:chOff x="1197504" y="2274175"/>
                <a:chExt cx="180480" cy="2592288"/>
              </a:xfrm>
            </p:grpSpPr>
            <p:cxnSp>
              <p:nvCxnSpPr>
                <p:cNvPr id="497" name="Conector reto 496"/>
                <p:cNvCxnSpPr/>
                <p:nvPr/>
              </p:nvCxnSpPr>
              <p:spPr>
                <a:xfrm>
                  <a:off x="1197504" y="2274175"/>
                  <a:ext cx="0" cy="2592288"/>
                </a:xfrm>
                <a:prstGeom prst="line">
                  <a:avLst/>
                </a:prstGeom>
                <a:ln w="349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Conector reto 497"/>
                <p:cNvCxnSpPr/>
                <p:nvPr/>
              </p:nvCxnSpPr>
              <p:spPr>
                <a:xfrm>
                  <a:off x="1223628" y="234888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Conector reto 498"/>
                <p:cNvCxnSpPr/>
                <p:nvPr/>
              </p:nvCxnSpPr>
              <p:spPr>
                <a:xfrm>
                  <a:off x="1223628" y="251226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Conector reto 499"/>
                <p:cNvCxnSpPr/>
                <p:nvPr/>
              </p:nvCxnSpPr>
              <p:spPr>
                <a:xfrm>
                  <a:off x="1223628" y="267564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1" name="Conector reto 500"/>
                <p:cNvCxnSpPr/>
                <p:nvPr/>
              </p:nvCxnSpPr>
              <p:spPr>
                <a:xfrm>
                  <a:off x="1223628" y="283902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2" name="Conector reto 501"/>
                <p:cNvCxnSpPr/>
                <p:nvPr/>
              </p:nvCxnSpPr>
              <p:spPr>
                <a:xfrm>
                  <a:off x="1223628" y="300241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Conector reto 502"/>
                <p:cNvCxnSpPr/>
                <p:nvPr/>
              </p:nvCxnSpPr>
              <p:spPr>
                <a:xfrm>
                  <a:off x="1223628" y="3165795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Conector reto 503"/>
                <p:cNvCxnSpPr/>
                <p:nvPr/>
              </p:nvCxnSpPr>
              <p:spPr>
                <a:xfrm>
                  <a:off x="1223628" y="3329178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Conector reto 504"/>
                <p:cNvCxnSpPr/>
                <p:nvPr/>
              </p:nvCxnSpPr>
              <p:spPr>
                <a:xfrm>
                  <a:off x="1223628" y="3492561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6" name="Conector reto 505"/>
                <p:cNvCxnSpPr/>
                <p:nvPr/>
              </p:nvCxnSpPr>
              <p:spPr>
                <a:xfrm>
                  <a:off x="1223628" y="365594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Conector reto 506"/>
                <p:cNvCxnSpPr/>
                <p:nvPr/>
              </p:nvCxnSpPr>
              <p:spPr>
                <a:xfrm>
                  <a:off x="1223628" y="3819327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Conector reto 507"/>
                <p:cNvCxnSpPr/>
                <p:nvPr/>
              </p:nvCxnSpPr>
              <p:spPr>
                <a:xfrm>
                  <a:off x="1223628" y="398271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Conector reto 508"/>
                <p:cNvCxnSpPr/>
                <p:nvPr/>
              </p:nvCxnSpPr>
              <p:spPr>
                <a:xfrm>
                  <a:off x="1223628" y="414609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Conector reto 509"/>
                <p:cNvCxnSpPr/>
                <p:nvPr/>
              </p:nvCxnSpPr>
              <p:spPr>
                <a:xfrm>
                  <a:off x="1223628" y="430947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1" name="Conector reto 510"/>
                <p:cNvCxnSpPr/>
                <p:nvPr/>
              </p:nvCxnSpPr>
              <p:spPr>
                <a:xfrm>
                  <a:off x="1223628" y="447285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" name="Conector reto 511"/>
                <p:cNvCxnSpPr/>
                <p:nvPr/>
              </p:nvCxnSpPr>
              <p:spPr>
                <a:xfrm>
                  <a:off x="1223628" y="463624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Conector reto 512"/>
                <p:cNvCxnSpPr/>
                <p:nvPr/>
              </p:nvCxnSpPr>
              <p:spPr>
                <a:xfrm>
                  <a:off x="1223628" y="479962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4" name="Grupo 493"/>
              <p:cNvGrpSpPr/>
              <p:nvPr/>
            </p:nvGrpSpPr>
            <p:grpSpPr>
              <a:xfrm>
                <a:off x="3397806" y="1348958"/>
                <a:ext cx="1008112" cy="955471"/>
                <a:chOff x="2555776" y="1556792"/>
                <a:chExt cx="1008112" cy="955471"/>
              </a:xfrm>
            </p:grpSpPr>
            <p:sp>
              <p:nvSpPr>
                <p:cNvPr id="495" name="Elipse 494"/>
                <p:cNvSpPr/>
                <p:nvPr/>
              </p:nvSpPr>
              <p:spPr>
                <a:xfrm>
                  <a:off x="2555776" y="1556792"/>
                  <a:ext cx="1008112" cy="95547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96" name="CaixaDeTexto 495"/>
                <p:cNvSpPr txBox="1"/>
                <p:nvPr/>
              </p:nvSpPr>
              <p:spPr>
                <a:xfrm>
                  <a:off x="2802091" y="1710919"/>
                  <a:ext cx="490984" cy="5407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b="1" dirty="0" smtClean="0">
                      <a:solidFill>
                        <a:srgbClr val="FF0000"/>
                      </a:solidFill>
                      <a:latin typeface="Cambria" panose="02040503050406030204" pitchFamily="18" charset="0"/>
                    </a:rPr>
                    <a:t>B</a:t>
                  </a:r>
                  <a:endParaRPr lang="pt-BR" b="1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474" name="Grupo 473"/>
            <p:cNvGrpSpPr/>
            <p:nvPr/>
          </p:nvGrpSpPr>
          <p:grpSpPr>
            <a:xfrm flipH="1">
              <a:off x="8085288" y="2163920"/>
              <a:ext cx="112064" cy="1609607"/>
              <a:chOff x="1197504" y="2274175"/>
              <a:chExt cx="180480" cy="2592288"/>
            </a:xfrm>
          </p:grpSpPr>
          <p:cxnSp>
            <p:nvCxnSpPr>
              <p:cNvPr id="475" name="Conector reto 474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Conector reto 475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Conector reto 476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Conector reto 477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Conector reto 478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Conector reto 479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Conector reto 480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Conector reto 481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Conector reto 482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Conector reto 483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Conector reto 484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Conector reto 485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Conector reto 486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Conector reto 487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Conector reto 488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Conector reto 489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Conector reto 490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4" name="Grupo 513"/>
          <p:cNvGrpSpPr/>
          <p:nvPr/>
        </p:nvGrpSpPr>
        <p:grpSpPr>
          <a:xfrm>
            <a:off x="5508104" y="4318629"/>
            <a:ext cx="817040" cy="2278723"/>
            <a:chOff x="7380312" y="1497618"/>
            <a:chExt cx="817040" cy="2278723"/>
          </a:xfrm>
        </p:grpSpPr>
        <p:grpSp>
          <p:nvGrpSpPr>
            <p:cNvPr id="515" name="Grupo 514"/>
            <p:cNvGrpSpPr/>
            <p:nvPr/>
          </p:nvGrpSpPr>
          <p:grpSpPr>
            <a:xfrm>
              <a:off x="7380312" y="1497618"/>
              <a:ext cx="693540" cy="2278723"/>
              <a:chOff x="3397806" y="1348958"/>
              <a:chExt cx="1116955" cy="3669905"/>
            </a:xfrm>
          </p:grpSpPr>
          <p:cxnSp>
            <p:nvCxnSpPr>
              <p:cNvPr id="534" name="Conector reto 533"/>
              <p:cNvCxnSpPr/>
              <p:nvPr/>
            </p:nvCxnSpPr>
            <p:spPr>
              <a:xfrm>
                <a:off x="3978242" y="2186927"/>
                <a:ext cx="360040" cy="47773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5" name="Grupo 534"/>
              <p:cNvGrpSpPr/>
              <p:nvPr/>
            </p:nvGrpSpPr>
            <p:grpSpPr>
              <a:xfrm>
                <a:off x="4334281" y="2426575"/>
                <a:ext cx="180480" cy="2592288"/>
                <a:chOff x="1197504" y="2274175"/>
                <a:chExt cx="180480" cy="2592288"/>
              </a:xfrm>
            </p:grpSpPr>
            <p:cxnSp>
              <p:nvCxnSpPr>
                <p:cNvPr id="539" name="Conector reto 538"/>
                <p:cNvCxnSpPr/>
                <p:nvPr/>
              </p:nvCxnSpPr>
              <p:spPr>
                <a:xfrm>
                  <a:off x="1197504" y="2274175"/>
                  <a:ext cx="0" cy="2592288"/>
                </a:xfrm>
                <a:prstGeom prst="line">
                  <a:avLst/>
                </a:prstGeom>
                <a:ln w="349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0" name="Conector reto 539"/>
                <p:cNvCxnSpPr/>
                <p:nvPr/>
              </p:nvCxnSpPr>
              <p:spPr>
                <a:xfrm>
                  <a:off x="1223628" y="234888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1" name="Conector reto 540"/>
                <p:cNvCxnSpPr/>
                <p:nvPr/>
              </p:nvCxnSpPr>
              <p:spPr>
                <a:xfrm>
                  <a:off x="1223628" y="251226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2" name="Conector reto 541"/>
                <p:cNvCxnSpPr/>
                <p:nvPr/>
              </p:nvCxnSpPr>
              <p:spPr>
                <a:xfrm>
                  <a:off x="1223628" y="267564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Conector reto 542"/>
                <p:cNvCxnSpPr/>
                <p:nvPr/>
              </p:nvCxnSpPr>
              <p:spPr>
                <a:xfrm>
                  <a:off x="1223628" y="283902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4" name="Conector reto 543"/>
                <p:cNvCxnSpPr/>
                <p:nvPr/>
              </p:nvCxnSpPr>
              <p:spPr>
                <a:xfrm>
                  <a:off x="1223628" y="300241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5" name="Conector reto 544"/>
                <p:cNvCxnSpPr/>
                <p:nvPr/>
              </p:nvCxnSpPr>
              <p:spPr>
                <a:xfrm>
                  <a:off x="1223628" y="3165795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6" name="Conector reto 545"/>
                <p:cNvCxnSpPr/>
                <p:nvPr/>
              </p:nvCxnSpPr>
              <p:spPr>
                <a:xfrm>
                  <a:off x="1223628" y="3329178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7" name="Conector reto 546"/>
                <p:cNvCxnSpPr/>
                <p:nvPr/>
              </p:nvCxnSpPr>
              <p:spPr>
                <a:xfrm>
                  <a:off x="1223628" y="3492561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8" name="Conector reto 547"/>
                <p:cNvCxnSpPr/>
                <p:nvPr/>
              </p:nvCxnSpPr>
              <p:spPr>
                <a:xfrm>
                  <a:off x="1223628" y="365594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Conector reto 548"/>
                <p:cNvCxnSpPr/>
                <p:nvPr/>
              </p:nvCxnSpPr>
              <p:spPr>
                <a:xfrm>
                  <a:off x="1223628" y="3819327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Conector reto 549"/>
                <p:cNvCxnSpPr/>
                <p:nvPr/>
              </p:nvCxnSpPr>
              <p:spPr>
                <a:xfrm>
                  <a:off x="1223628" y="398271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1" name="Conector reto 550"/>
                <p:cNvCxnSpPr/>
                <p:nvPr/>
              </p:nvCxnSpPr>
              <p:spPr>
                <a:xfrm>
                  <a:off x="1223628" y="414609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2" name="Conector reto 551"/>
                <p:cNvCxnSpPr/>
                <p:nvPr/>
              </p:nvCxnSpPr>
              <p:spPr>
                <a:xfrm>
                  <a:off x="1223628" y="430947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3" name="Conector reto 552"/>
                <p:cNvCxnSpPr/>
                <p:nvPr/>
              </p:nvCxnSpPr>
              <p:spPr>
                <a:xfrm>
                  <a:off x="1223628" y="447285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4" name="Conector reto 553"/>
                <p:cNvCxnSpPr/>
                <p:nvPr/>
              </p:nvCxnSpPr>
              <p:spPr>
                <a:xfrm>
                  <a:off x="1223628" y="463624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5" name="Conector reto 554"/>
                <p:cNvCxnSpPr/>
                <p:nvPr/>
              </p:nvCxnSpPr>
              <p:spPr>
                <a:xfrm>
                  <a:off x="1223628" y="479962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6" name="Grupo 535"/>
              <p:cNvGrpSpPr/>
              <p:nvPr/>
            </p:nvGrpSpPr>
            <p:grpSpPr>
              <a:xfrm>
                <a:off x="3397806" y="1348958"/>
                <a:ext cx="1008112" cy="955471"/>
                <a:chOff x="2555776" y="1556792"/>
                <a:chExt cx="1008112" cy="955471"/>
              </a:xfrm>
            </p:grpSpPr>
            <p:sp>
              <p:nvSpPr>
                <p:cNvPr id="537" name="Elipse 536"/>
                <p:cNvSpPr/>
                <p:nvPr/>
              </p:nvSpPr>
              <p:spPr>
                <a:xfrm>
                  <a:off x="2555776" y="1556792"/>
                  <a:ext cx="1008112" cy="95547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38" name="CaixaDeTexto 537"/>
                <p:cNvSpPr txBox="1"/>
                <p:nvPr/>
              </p:nvSpPr>
              <p:spPr>
                <a:xfrm>
                  <a:off x="2802091" y="1710919"/>
                  <a:ext cx="490984" cy="5407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b="1" dirty="0" smtClean="0">
                      <a:solidFill>
                        <a:srgbClr val="FF0000"/>
                      </a:solidFill>
                      <a:latin typeface="Cambria" panose="02040503050406030204" pitchFamily="18" charset="0"/>
                    </a:rPr>
                    <a:t>B</a:t>
                  </a:r>
                  <a:endParaRPr lang="pt-BR" b="1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516" name="Grupo 515"/>
            <p:cNvGrpSpPr/>
            <p:nvPr/>
          </p:nvGrpSpPr>
          <p:grpSpPr>
            <a:xfrm flipH="1">
              <a:off x="8085288" y="2163920"/>
              <a:ext cx="112064" cy="1609607"/>
              <a:chOff x="1197504" y="2274175"/>
              <a:chExt cx="180480" cy="2592288"/>
            </a:xfrm>
          </p:grpSpPr>
          <p:cxnSp>
            <p:nvCxnSpPr>
              <p:cNvPr id="517" name="Conector reto 516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Conector reto 517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Conector reto 518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Conector reto 519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Conector reto 520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Conector reto 521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Conector reto 522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Conector reto 523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Conector reto 524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Conector reto 525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Conector reto 526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Conector reto 527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Conector reto 528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Conector reto 529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Conector reto 530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Conector reto 531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Conector reto 532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8" name="Grupo 597"/>
          <p:cNvGrpSpPr/>
          <p:nvPr/>
        </p:nvGrpSpPr>
        <p:grpSpPr>
          <a:xfrm>
            <a:off x="475928" y="3933056"/>
            <a:ext cx="805933" cy="2290077"/>
            <a:chOff x="668835" y="1770104"/>
            <a:chExt cx="805933" cy="2290077"/>
          </a:xfrm>
        </p:grpSpPr>
        <p:cxnSp>
          <p:nvCxnSpPr>
            <p:cNvPr id="599" name="Conector reto 598"/>
            <p:cNvCxnSpPr/>
            <p:nvPr/>
          </p:nvCxnSpPr>
          <p:spPr>
            <a:xfrm>
              <a:off x="1029239" y="2290417"/>
              <a:ext cx="223556" cy="296637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0" name="Grupo 599"/>
            <p:cNvGrpSpPr/>
            <p:nvPr/>
          </p:nvGrpSpPr>
          <p:grpSpPr>
            <a:xfrm>
              <a:off x="1250311" y="2439220"/>
              <a:ext cx="112064" cy="1609607"/>
              <a:chOff x="1197504" y="2274175"/>
              <a:chExt cx="180480" cy="2592288"/>
            </a:xfrm>
          </p:grpSpPr>
          <p:cxnSp>
            <p:nvCxnSpPr>
              <p:cNvPr id="622" name="Conector reto 621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Conector reto 622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Conector reto 623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Conector reto 624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Conector reto 625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Conector reto 626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Conector reto 627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Conector reto 628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Conector reto 629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Conector reto 630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Conector reto 631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Conector reto 632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Conector reto 633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Conector reto 634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Conector reto 635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Conector reto 636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Conector reto 637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1" name="Grupo 600"/>
            <p:cNvGrpSpPr/>
            <p:nvPr/>
          </p:nvGrpSpPr>
          <p:grpSpPr>
            <a:xfrm>
              <a:off x="668835" y="1770104"/>
              <a:ext cx="625957" cy="593273"/>
              <a:chOff x="2555776" y="1556792"/>
              <a:chExt cx="1008112" cy="955471"/>
            </a:xfrm>
          </p:grpSpPr>
          <p:sp>
            <p:nvSpPr>
              <p:cNvPr id="620" name="Elipse 619"/>
              <p:cNvSpPr/>
              <p:nvPr/>
            </p:nvSpPr>
            <p:spPr>
              <a:xfrm>
                <a:off x="2555776" y="1556792"/>
                <a:ext cx="1008112" cy="95547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21" name="CaixaDeTexto 620"/>
              <p:cNvSpPr txBox="1"/>
              <p:nvPr/>
            </p:nvSpPr>
            <p:spPr>
              <a:xfrm>
                <a:off x="2731681" y="1735114"/>
                <a:ext cx="540082" cy="594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B</a:t>
                </a:r>
                <a:endParaRPr lang="pt-BR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602" name="Grupo 601"/>
            <p:cNvGrpSpPr/>
            <p:nvPr/>
          </p:nvGrpSpPr>
          <p:grpSpPr>
            <a:xfrm flipH="1">
              <a:off x="1362704" y="2450574"/>
              <a:ext cx="112064" cy="1609607"/>
              <a:chOff x="1197504" y="2274175"/>
              <a:chExt cx="180480" cy="2592288"/>
            </a:xfrm>
          </p:grpSpPr>
          <p:cxnSp>
            <p:nvCxnSpPr>
              <p:cNvPr id="603" name="Conector reto 602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Conector reto 603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Conector reto 604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Conector reto 605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Conector reto 606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Conector reto 607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Conector reto 608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Conector reto 609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Conector reto 610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Conector reto 611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Conector reto 612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Conector reto 613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Conector reto 614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Conector reto 615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Conector reto 616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Conector reto 617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Conector reto 618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9" name="Grupo 638"/>
          <p:cNvGrpSpPr/>
          <p:nvPr/>
        </p:nvGrpSpPr>
        <p:grpSpPr>
          <a:xfrm>
            <a:off x="957755" y="3933056"/>
            <a:ext cx="805933" cy="2290077"/>
            <a:chOff x="668835" y="1770104"/>
            <a:chExt cx="805933" cy="2290077"/>
          </a:xfrm>
        </p:grpSpPr>
        <p:cxnSp>
          <p:nvCxnSpPr>
            <p:cNvPr id="640" name="Conector reto 639"/>
            <p:cNvCxnSpPr/>
            <p:nvPr/>
          </p:nvCxnSpPr>
          <p:spPr>
            <a:xfrm>
              <a:off x="1029239" y="2290417"/>
              <a:ext cx="223556" cy="296637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1" name="Grupo 640"/>
            <p:cNvGrpSpPr/>
            <p:nvPr/>
          </p:nvGrpSpPr>
          <p:grpSpPr>
            <a:xfrm>
              <a:off x="1250311" y="2439220"/>
              <a:ext cx="112064" cy="1609607"/>
              <a:chOff x="1197504" y="2274175"/>
              <a:chExt cx="180480" cy="2592288"/>
            </a:xfrm>
          </p:grpSpPr>
          <p:cxnSp>
            <p:nvCxnSpPr>
              <p:cNvPr id="663" name="Conector reto 662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Conector reto 663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Conector reto 664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Conector reto 665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Conector reto 666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Conector reto 667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Conector reto 668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Conector reto 669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Conector reto 670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Conector reto 671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Conector reto 672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Conector reto 673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5" name="Conector reto 674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6" name="Conector reto 675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7" name="Conector reto 676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Conector reto 677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9" name="Conector reto 678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2" name="Grupo 641"/>
            <p:cNvGrpSpPr/>
            <p:nvPr/>
          </p:nvGrpSpPr>
          <p:grpSpPr>
            <a:xfrm>
              <a:off x="668835" y="1770104"/>
              <a:ext cx="625957" cy="593273"/>
              <a:chOff x="2555776" y="1556792"/>
              <a:chExt cx="1008112" cy="955471"/>
            </a:xfrm>
          </p:grpSpPr>
          <p:sp>
            <p:nvSpPr>
              <p:cNvPr id="661" name="Elipse 660"/>
              <p:cNvSpPr/>
              <p:nvPr/>
            </p:nvSpPr>
            <p:spPr>
              <a:xfrm>
                <a:off x="2555776" y="1556792"/>
                <a:ext cx="1008112" cy="95547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62" name="CaixaDeTexto 661"/>
              <p:cNvSpPr txBox="1"/>
              <p:nvPr/>
            </p:nvSpPr>
            <p:spPr>
              <a:xfrm>
                <a:off x="2731681" y="1735114"/>
                <a:ext cx="540082" cy="594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B</a:t>
                </a:r>
                <a:endParaRPr lang="pt-BR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643" name="Grupo 642"/>
            <p:cNvGrpSpPr/>
            <p:nvPr/>
          </p:nvGrpSpPr>
          <p:grpSpPr>
            <a:xfrm flipH="1">
              <a:off x="1362704" y="2450574"/>
              <a:ext cx="112064" cy="1609607"/>
              <a:chOff x="1197504" y="2274175"/>
              <a:chExt cx="180480" cy="2592288"/>
            </a:xfrm>
          </p:grpSpPr>
          <p:cxnSp>
            <p:nvCxnSpPr>
              <p:cNvPr id="644" name="Conector reto 643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Conector reto 644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Conector reto 645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Conector reto 646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Conector reto 647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Conector reto 648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Conector reto 649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Conector reto 650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Conector reto 651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Conector reto 652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Conector reto 653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5" name="Conector reto 654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Conector reto 655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7" name="Conector reto 656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8" name="Conector reto 657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9" name="Conector reto 658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Conector reto 659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0" name="Grupo 679"/>
          <p:cNvGrpSpPr/>
          <p:nvPr/>
        </p:nvGrpSpPr>
        <p:grpSpPr>
          <a:xfrm>
            <a:off x="7113464" y="3861048"/>
            <a:ext cx="817040" cy="2278723"/>
            <a:chOff x="7380312" y="1497618"/>
            <a:chExt cx="817040" cy="2278723"/>
          </a:xfrm>
        </p:grpSpPr>
        <p:grpSp>
          <p:nvGrpSpPr>
            <p:cNvPr id="681" name="Grupo 680"/>
            <p:cNvGrpSpPr/>
            <p:nvPr/>
          </p:nvGrpSpPr>
          <p:grpSpPr>
            <a:xfrm>
              <a:off x="7380312" y="1497618"/>
              <a:ext cx="693540" cy="2278723"/>
              <a:chOff x="3397806" y="1348958"/>
              <a:chExt cx="1116955" cy="3669905"/>
            </a:xfrm>
          </p:grpSpPr>
          <p:cxnSp>
            <p:nvCxnSpPr>
              <p:cNvPr id="700" name="Conector reto 699"/>
              <p:cNvCxnSpPr/>
              <p:nvPr/>
            </p:nvCxnSpPr>
            <p:spPr>
              <a:xfrm>
                <a:off x="3978242" y="2186927"/>
                <a:ext cx="360040" cy="47773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1" name="Grupo 700"/>
              <p:cNvGrpSpPr/>
              <p:nvPr/>
            </p:nvGrpSpPr>
            <p:grpSpPr>
              <a:xfrm>
                <a:off x="4334281" y="2426575"/>
                <a:ext cx="180480" cy="2592288"/>
                <a:chOff x="1197504" y="2274175"/>
                <a:chExt cx="180480" cy="2592288"/>
              </a:xfrm>
            </p:grpSpPr>
            <p:cxnSp>
              <p:nvCxnSpPr>
                <p:cNvPr id="705" name="Conector reto 704"/>
                <p:cNvCxnSpPr/>
                <p:nvPr/>
              </p:nvCxnSpPr>
              <p:spPr>
                <a:xfrm>
                  <a:off x="1197504" y="2274175"/>
                  <a:ext cx="0" cy="2592288"/>
                </a:xfrm>
                <a:prstGeom prst="line">
                  <a:avLst/>
                </a:prstGeom>
                <a:ln w="349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6" name="Conector reto 705"/>
                <p:cNvCxnSpPr/>
                <p:nvPr/>
              </p:nvCxnSpPr>
              <p:spPr>
                <a:xfrm>
                  <a:off x="1223628" y="234888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7" name="Conector reto 706"/>
                <p:cNvCxnSpPr/>
                <p:nvPr/>
              </p:nvCxnSpPr>
              <p:spPr>
                <a:xfrm>
                  <a:off x="1223628" y="251226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8" name="Conector reto 707"/>
                <p:cNvCxnSpPr/>
                <p:nvPr/>
              </p:nvCxnSpPr>
              <p:spPr>
                <a:xfrm>
                  <a:off x="1223628" y="267564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9" name="Conector reto 708"/>
                <p:cNvCxnSpPr/>
                <p:nvPr/>
              </p:nvCxnSpPr>
              <p:spPr>
                <a:xfrm>
                  <a:off x="1223628" y="283902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0" name="Conector reto 709"/>
                <p:cNvCxnSpPr/>
                <p:nvPr/>
              </p:nvCxnSpPr>
              <p:spPr>
                <a:xfrm>
                  <a:off x="1223628" y="300241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1" name="Conector reto 710"/>
                <p:cNvCxnSpPr/>
                <p:nvPr/>
              </p:nvCxnSpPr>
              <p:spPr>
                <a:xfrm>
                  <a:off x="1223628" y="3165795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2" name="Conector reto 711"/>
                <p:cNvCxnSpPr/>
                <p:nvPr/>
              </p:nvCxnSpPr>
              <p:spPr>
                <a:xfrm>
                  <a:off x="1223628" y="3329178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3" name="Conector reto 712"/>
                <p:cNvCxnSpPr/>
                <p:nvPr/>
              </p:nvCxnSpPr>
              <p:spPr>
                <a:xfrm>
                  <a:off x="1223628" y="3492561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4" name="Conector reto 713"/>
                <p:cNvCxnSpPr/>
                <p:nvPr/>
              </p:nvCxnSpPr>
              <p:spPr>
                <a:xfrm>
                  <a:off x="1223628" y="365594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Conector reto 714"/>
                <p:cNvCxnSpPr/>
                <p:nvPr/>
              </p:nvCxnSpPr>
              <p:spPr>
                <a:xfrm>
                  <a:off x="1223628" y="3819327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Conector reto 715"/>
                <p:cNvCxnSpPr/>
                <p:nvPr/>
              </p:nvCxnSpPr>
              <p:spPr>
                <a:xfrm>
                  <a:off x="1223628" y="398271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7" name="Conector reto 716"/>
                <p:cNvCxnSpPr/>
                <p:nvPr/>
              </p:nvCxnSpPr>
              <p:spPr>
                <a:xfrm>
                  <a:off x="1223628" y="414609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8" name="Conector reto 717"/>
                <p:cNvCxnSpPr/>
                <p:nvPr/>
              </p:nvCxnSpPr>
              <p:spPr>
                <a:xfrm>
                  <a:off x="1223628" y="430947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9" name="Conector reto 718"/>
                <p:cNvCxnSpPr/>
                <p:nvPr/>
              </p:nvCxnSpPr>
              <p:spPr>
                <a:xfrm>
                  <a:off x="1223628" y="447285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Conector reto 719"/>
                <p:cNvCxnSpPr/>
                <p:nvPr/>
              </p:nvCxnSpPr>
              <p:spPr>
                <a:xfrm>
                  <a:off x="1223628" y="463624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1" name="Conector reto 720"/>
                <p:cNvCxnSpPr/>
                <p:nvPr/>
              </p:nvCxnSpPr>
              <p:spPr>
                <a:xfrm>
                  <a:off x="1223628" y="479962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2" name="Grupo 701"/>
              <p:cNvGrpSpPr/>
              <p:nvPr/>
            </p:nvGrpSpPr>
            <p:grpSpPr>
              <a:xfrm>
                <a:off x="3397806" y="1348958"/>
                <a:ext cx="1008112" cy="955471"/>
                <a:chOff x="2555776" y="1556792"/>
                <a:chExt cx="1008112" cy="955471"/>
              </a:xfrm>
            </p:grpSpPr>
            <p:sp>
              <p:nvSpPr>
                <p:cNvPr id="703" name="Elipse 702"/>
                <p:cNvSpPr/>
                <p:nvPr/>
              </p:nvSpPr>
              <p:spPr>
                <a:xfrm>
                  <a:off x="2555776" y="1556792"/>
                  <a:ext cx="1008112" cy="95547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04" name="CaixaDeTexto 703"/>
                <p:cNvSpPr txBox="1"/>
                <p:nvPr/>
              </p:nvSpPr>
              <p:spPr>
                <a:xfrm>
                  <a:off x="2802091" y="1710919"/>
                  <a:ext cx="490984" cy="5407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b="1" dirty="0" smtClean="0">
                      <a:solidFill>
                        <a:srgbClr val="FF0000"/>
                      </a:solidFill>
                      <a:latin typeface="Cambria" panose="02040503050406030204" pitchFamily="18" charset="0"/>
                    </a:rPr>
                    <a:t>B</a:t>
                  </a:r>
                  <a:endParaRPr lang="pt-BR" b="1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682" name="Grupo 681"/>
            <p:cNvGrpSpPr/>
            <p:nvPr/>
          </p:nvGrpSpPr>
          <p:grpSpPr>
            <a:xfrm flipH="1">
              <a:off x="8085288" y="2163920"/>
              <a:ext cx="112064" cy="1609607"/>
              <a:chOff x="1197504" y="2274175"/>
              <a:chExt cx="180480" cy="2592288"/>
            </a:xfrm>
          </p:grpSpPr>
          <p:cxnSp>
            <p:nvCxnSpPr>
              <p:cNvPr id="683" name="Conector reto 682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4" name="Conector reto 683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5" name="Conector reto 684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Conector reto 685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Conector reto 686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Conector reto 687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9" name="Conector reto 688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Conector reto 689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Conector reto 690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2" name="Conector reto 691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3" name="Conector reto 692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Conector reto 693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5" name="Conector reto 694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Conector reto 695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7" name="Conector reto 696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8" name="Conector reto 697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Conector reto 698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2" name="Grupo 721"/>
          <p:cNvGrpSpPr/>
          <p:nvPr/>
        </p:nvGrpSpPr>
        <p:grpSpPr>
          <a:xfrm>
            <a:off x="8003432" y="3861048"/>
            <a:ext cx="817040" cy="2278723"/>
            <a:chOff x="7380312" y="1497618"/>
            <a:chExt cx="817040" cy="2278723"/>
          </a:xfrm>
        </p:grpSpPr>
        <p:grpSp>
          <p:nvGrpSpPr>
            <p:cNvPr id="723" name="Grupo 722"/>
            <p:cNvGrpSpPr/>
            <p:nvPr/>
          </p:nvGrpSpPr>
          <p:grpSpPr>
            <a:xfrm>
              <a:off x="7380312" y="1497618"/>
              <a:ext cx="693540" cy="2278723"/>
              <a:chOff x="3397806" y="1348958"/>
              <a:chExt cx="1116955" cy="3669905"/>
            </a:xfrm>
          </p:grpSpPr>
          <p:cxnSp>
            <p:nvCxnSpPr>
              <p:cNvPr id="742" name="Conector reto 741"/>
              <p:cNvCxnSpPr/>
              <p:nvPr/>
            </p:nvCxnSpPr>
            <p:spPr>
              <a:xfrm>
                <a:off x="3978242" y="2186927"/>
                <a:ext cx="360040" cy="47773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3" name="Grupo 742"/>
              <p:cNvGrpSpPr/>
              <p:nvPr/>
            </p:nvGrpSpPr>
            <p:grpSpPr>
              <a:xfrm>
                <a:off x="4334281" y="2426575"/>
                <a:ext cx="180480" cy="2592288"/>
                <a:chOff x="1197504" y="2274175"/>
                <a:chExt cx="180480" cy="2592288"/>
              </a:xfrm>
            </p:grpSpPr>
            <p:cxnSp>
              <p:nvCxnSpPr>
                <p:cNvPr id="747" name="Conector reto 746"/>
                <p:cNvCxnSpPr/>
                <p:nvPr/>
              </p:nvCxnSpPr>
              <p:spPr>
                <a:xfrm>
                  <a:off x="1197504" y="2274175"/>
                  <a:ext cx="0" cy="2592288"/>
                </a:xfrm>
                <a:prstGeom prst="line">
                  <a:avLst/>
                </a:prstGeom>
                <a:ln w="349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8" name="Conector reto 747"/>
                <p:cNvCxnSpPr/>
                <p:nvPr/>
              </p:nvCxnSpPr>
              <p:spPr>
                <a:xfrm>
                  <a:off x="1223628" y="234888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9" name="Conector reto 748"/>
                <p:cNvCxnSpPr/>
                <p:nvPr/>
              </p:nvCxnSpPr>
              <p:spPr>
                <a:xfrm>
                  <a:off x="1223628" y="251226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0" name="Conector reto 749"/>
                <p:cNvCxnSpPr/>
                <p:nvPr/>
              </p:nvCxnSpPr>
              <p:spPr>
                <a:xfrm>
                  <a:off x="1223628" y="267564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1" name="Conector reto 750"/>
                <p:cNvCxnSpPr/>
                <p:nvPr/>
              </p:nvCxnSpPr>
              <p:spPr>
                <a:xfrm>
                  <a:off x="1223628" y="283902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2" name="Conector reto 751"/>
                <p:cNvCxnSpPr/>
                <p:nvPr/>
              </p:nvCxnSpPr>
              <p:spPr>
                <a:xfrm>
                  <a:off x="1223628" y="300241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3" name="Conector reto 752"/>
                <p:cNvCxnSpPr/>
                <p:nvPr/>
              </p:nvCxnSpPr>
              <p:spPr>
                <a:xfrm>
                  <a:off x="1223628" y="3165795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4" name="Conector reto 753"/>
                <p:cNvCxnSpPr/>
                <p:nvPr/>
              </p:nvCxnSpPr>
              <p:spPr>
                <a:xfrm>
                  <a:off x="1223628" y="3329178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5" name="Conector reto 754"/>
                <p:cNvCxnSpPr/>
                <p:nvPr/>
              </p:nvCxnSpPr>
              <p:spPr>
                <a:xfrm>
                  <a:off x="1223628" y="3492561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6" name="Conector reto 755"/>
                <p:cNvCxnSpPr/>
                <p:nvPr/>
              </p:nvCxnSpPr>
              <p:spPr>
                <a:xfrm>
                  <a:off x="1223628" y="365594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Conector reto 756"/>
                <p:cNvCxnSpPr/>
                <p:nvPr/>
              </p:nvCxnSpPr>
              <p:spPr>
                <a:xfrm>
                  <a:off x="1223628" y="3819327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8" name="Conector reto 757"/>
                <p:cNvCxnSpPr/>
                <p:nvPr/>
              </p:nvCxnSpPr>
              <p:spPr>
                <a:xfrm>
                  <a:off x="1223628" y="398271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9" name="Conector reto 758"/>
                <p:cNvCxnSpPr/>
                <p:nvPr/>
              </p:nvCxnSpPr>
              <p:spPr>
                <a:xfrm>
                  <a:off x="1223628" y="414609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0" name="Conector reto 759"/>
                <p:cNvCxnSpPr/>
                <p:nvPr/>
              </p:nvCxnSpPr>
              <p:spPr>
                <a:xfrm>
                  <a:off x="1223628" y="430947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1" name="Conector reto 760"/>
                <p:cNvCxnSpPr/>
                <p:nvPr/>
              </p:nvCxnSpPr>
              <p:spPr>
                <a:xfrm>
                  <a:off x="1223628" y="447285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2" name="Conector reto 761"/>
                <p:cNvCxnSpPr/>
                <p:nvPr/>
              </p:nvCxnSpPr>
              <p:spPr>
                <a:xfrm>
                  <a:off x="1223628" y="463624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3" name="Conector reto 762"/>
                <p:cNvCxnSpPr/>
                <p:nvPr/>
              </p:nvCxnSpPr>
              <p:spPr>
                <a:xfrm>
                  <a:off x="1223628" y="479962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4" name="Grupo 743"/>
              <p:cNvGrpSpPr/>
              <p:nvPr/>
            </p:nvGrpSpPr>
            <p:grpSpPr>
              <a:xfrm>
                <a:off x="3397806" y="1348958"/>
                <a:ext cx="1008112" cy="955471"/>
                <a:chOff x="2555776" y="1556792"/>
                <a:chExt cx="1008112" cy="955471"/>
              </a:xfrm>
            </p:grpSpPr>
            <p:sp>
              <p:nvSpPr>
                <p:cNvPr id="745" name="Elipse 744"/>
                <p:cNvSpPr/>
                <p:nvPr/>
              </p:nvSpPr>
              <p:spPr>
                <a:xfrm>
                  <a:off x="2555776" y="1556792"/>
                  <a:ext cx="1008112" cy="95547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46" name="CaixaDeTexto 745"/>
                <p:cNvSpPr txBox="1"/>
                <p:nvPr/>
              </p:nvSpPr>
              <p:spPr>
                <a:xfrm>
                  <a:off x="2802091" y="1710919"/>
                  <a:ext cx="490984" cy="5407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b="1" dirty="0" smtClean="0">
                      <a:solidFill>
                        <a:srgbClr val="FF0000"/>
                      </a:solidFill>
                      <a:latin typeface="Cambria" panose="02040503050406030204" pitchFamily="18" charset="0"/>
                    </a:rPr>
                    <a:t>B</a:t>
                  </a:r>
                  <a:endParaRPr lang="pt-BR" b="1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724" name="Grupo 723"/>
            <p:cNvGrpSpPr/>
            <p:nvPr/>
          </p:nvGrpSpPr>
          <p:grpSpPr>
            <a:xfrm flipH="1">
              <a:off x="8085288" y="2163920"/>
              <a:ext cx="112064" cy="1609607"/>
              <a:chOff x="1197504" y="2274175"/>
              <a:chExt cx="180480" cy="2592288"/>
            </a:xfrm>
          </p:grpSpPr>
          <p:cxnSp>
            <p:nvCxnSpPr>
              <p:cNvPr id="725" name="Conector reto 724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Conector reto 725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Conector reto 726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Conector reto 727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Conector reto 728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Conector reto 729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Conector reto 730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Conector reto 731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Conector reto 732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Conector reto 733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Conector reto 734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Conector reto 735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Conector reto 736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8" name="Conector reto 737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Conector reto 738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Conector reto 739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Conector reto 740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4" name="Grupo 763"/>
          <p:cNvGrpSpPr/>
          <p:nvPr/>
        </p:nvGrpSpPr>
        <p:grpSpPr>
          <a:xfrm>
            <a:off x="6707288" y="3958589"/>
            <a:ext cx="817040" cy="2278723"/>
            <a:chOff x="7380312" y="1497618"/>
            <a:chExt cx="817040" cy="2278723"/>
          </a:xfrm>
        </p:grpSpPr>
        <p:grpSp>
          <p:nvGrpSpPr>
            <p:cNvPr id="765" name="Grupo 764"/>
            <p:cNvGrpSpPr/>
            <p:nvPr/>
          </p:nvGrpSpPr>
          <p:grpSpPr>
            <a:xfrm>
              <a:off x="7380312" y="1497618"/>
              <a:ext cx="693540" cy="2278723"/>
              <a:chOff x="3397806" y="1348958"/>
              <a:chExt cx="1116955" cy="3669905"/>
            </a:xfrm>
          </p:grpSpPr>
          <p:cxnSp>
            <p:nvCxnSpPr>
              <p:cNvPr id="784" name="Conector reto 783"/>
              <p:cNvCxnSpPr/>
              <p:nvPr/>
            </p:nvCxnSpPr>
            <p:spPr>
              <a:xfrm>
                <a:off x="3978242" y="2186927"/>
                <a:ext cx="360040" cy="477736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5" name="Grupo 784"/>
              <p:cNvGrpSpPr/>
              <p:nvPr/>
            </p:nvGrpSpPr>
            <p:grpSpPr>
              <a:xfrm>
                <a:off x="4334281" y="2426575"/>
                <a:ext cx="180480" cy="2592288"/>
                <a:chOff x="1197504" y="2274175"/>
                <a:chExt cx="180480" cy="2592288"/>
              </a:xfrm>
            </p:grpSpPr>
            <p:cxnSp>
              <p:nvCxnSpPr>
                <p:cNvPr id="789" name="Conector reto 788"/>
                <p:cNvCxnSpPr/>
                <p:nvPr/>
              </p:nvCxnSpPr>
              <p:spPr>
                <a:xfrm>
                  <a:off x="1197504" y="2274175"/>
                  <a:ext cx="0" cy="2592288"/>
                </a:xfrm>
                <a:prstGeom prst="line">
                  <a:avLst/>
                </a:prstGeom>
                <a:ln w="349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Conector reto 789"/>
                <p:cNvCxnSpPr/>
                <p:nvPr/>
              </p:nvCxnSpPr>
              <p:spPr>
                <a:xfrm>
                  <a:off x="1223628" y="234888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1" name="Conector reto 790"/>
                <p:cNvCxnSpPr/>
                <p:nvPr/>
              </p:nvCxnSpPr>
              <p:spPr>
                <a:xfrm>
                  <a:off x="1223628" y="251226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2" name="Conector reto 791"/>
                <p:cNvCxnSpPr/>
                <p:nvPr/>
              </p:nvCxnSpPr>
              <p:spPr>
                <a:xfrm>
                  <a:off x="1223628" y="267564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3" name="Conector reto 792"/>
                <p:cNvCxnSpPr/>
                <p:nvPr/>
              </p:nvCxnSpPr>
              <p:spPr>
                <a:xfrm>
                  <a:off x="1223628" y="283902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4" name="Conector reto 793"/>
                <p:cNvCxnSpPr/>
                <p:nvPr/>
              </p:nvCxnSpPr>
              <p:spPr>
                <a:xfrm>
                  <a:off x="1223628" y="300241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5" name="Conector reto 794"/>
                <p:cNvCxnSpPr/>
                <p:nvPr/>
              </p:nvCxnSpPr>
              <p:spPr>
                <a:xfrm>
                  <a:off x="1223628" y="3165795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6" name="Conector reto 795"/>
                <p:cNvCxnSpPr/>
                <p:nvPr/>
              </p:nvCxnSpPr>
              <p:spPr>
                <a:xfrm>
                  <a:off x="1223628" y="3329178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7" name="Conector reto 796"/>
                <p:cNvCxnSpPr/>
                <p:nvPr/>
              </p:nvCxnSpPr>
              <p:spPr>
                <a:xfrm>
                  <a:off x="1223628" y="3492561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8" name="Conector reto 797"/>
                <p:cNvCxnSpPr/>
                <p:nvPr/>
              </p:nvCxnSpPr>
              <p:spPr>
                <a:xfrm>
                  <a:off x="1223628" y="365594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9" name="Conector reto 798"/>
                <p:cNvCxnSpPr/>
                <p:nvPr/>
              </p:nvCxnSpPr>
              <p:spPr>
                <a:xfrm>
                  <a:off x="1223628" y="3819327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0" name="Conector reto 799"/>
                <p:cNvCxnSpPr/>
                <p:nvPr/>
              </p:nvCxnSpPr>
              <p:spPr>
                <a:xfrm>
                  <a:off x="1223628" y="3982710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1" name="Conector reto 800"/>
                <p:cNvCxnSpPr/>
                <p:nvPr/>
              </p:nvCxnSpPr>
              <p:spPr>
                <a:xfrm>
                  <a:off x="1223628" y="4146093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Conector reto 801"/>
                <p:cNvCxnSpPr/>
                <p:nvPr/>
              </p:nvCxnSpPr>
              <p:spPr>
                <a:xfrm>
                  <a:off x="1223628" y="4309476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3" name="Conector reto 802"/>
                <p:cNvCxnSpPr/>
                <p:nvPr/>
              </p:nvCxnSpPr>
              <p:spPr>
                <a:xfrm>
                  <a:off x="1223628" y="4472859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4" name="Conector reto 803"/>
                <p:cNvCxnSpPr/>
                <p:nvPr/>
              </p:nvCxnSpPr>
              <p:spPr>
                <a:xfrm>
                  <a:off x="1223628" y="4636242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5" name="Conector reto 804"/>
                <p:cNvCxnSpPr/>
                <p:nvPr/>
              </p:nvCxnSpPr>
              <p:spPr>
                <a:xfrm>
                  <a:off x="1223628" y="4799624"/>
                  <a:ext cx="154356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6" name="Grupo 785"/>
              <p:cNvGrpSpPr/>
              <p:nvPr/>
            </p:nvGrpSpPr>
            <p:grpSpPr>
              <a:xfrm>
                <a:off x="3397806" y="1348958"/>
                <a:ext cx="1008112" cy="955471"/>
                <a:chOff x="2555776" y="1556792"/>
                <a:chExt cx="1008112" cy="955471"/>
              </a:xfrm>
            </p:grpSpPr>
            <p:sp>
              <p:nvSpPr>
                <p:cNvPr id="787" name="Elipse 786"/>
                <p:cNvSpPr/>
                <p:nvPr/>
              </p:nvSpPr>
              <p:spPr>
                <a:xfrm>
                  <a:off x="2555776" y="1556792"/>
                  <a:ext cx="1008112" cy="95547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88" name="CaixaDeTexto 787"/>
                <p:cNvSpPr txBox="1"/>
                <p:nvPr/>
              </p:nvSpPr>
              <p:spPr>
                <a:xfrm>
                  <a:off x="2802091" y="1710919"/>
                  <a:ext cx="490984" cy="5407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b="1" dirty="0" smtClean="0">
                      <a:solidFill>
                        <a:srgbClr val="FF0000"/>
                      </a:solidFill>
                      <a:latin typeface="Cambria" panose="02040503050406030204" pitchFamily="18" charset="0"/>
                    </a:rPr>
                    <a:t>B</a:t>
                  </a:r>
                  <a:endParaRPr lang="pt-BR" b="1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766" name="Grupo 765"/>
            <p:cNvGrpSpPr/>
            <p:nvPr/>
          </p:nvGrpSpPr>
          <p:grpSpPr>
            <a:xfrm flipH="1">
              <a:off x="8085288" y="2163920"/>
              <a:ext cx="112064" cy="1609607"/>
              <a:chOff x="1197504" y="2274175"/>
              <a:chExt cx="180480" cy="2592288"/>
            </a:xfrm>
          </p:grpSpPr>
          <p:cxnSp>
            <p:nvCxnSpPr>
              <p:cNvPr id="767" name="Conector reto 766"/>
              <p:cNvCxnSpPr/>
              <p:nvPr/>
            </p:nvCxnSpPr>
            <p:spPr>
              <a:xfrm>
                <a:off x="1197504" y="2274175"/>
                <a:ext cx="0" cy="2592288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8" name="Conector reto 767"/>
              <p:cNvCxnSpPr/>
              <p:nvPr/>
            </p:nvCxnSpPr>
            <p:spPr>
              <a:xfrm>
                <a:off x="1223628" y="234888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9" name="Conector reto 768"/>
              <p:cNvCxnSpPr/>
              <p:nvPr/>
            </p:nvCxnSpPr>
            <p:spPr>
              <a:xfrm>
                <a:off x="1223628" y="251226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0" name="Conector reto 769"/>
              <p:cNvCxnSpPr/>
              <p:nvPr/>
            </p:nvCxnSpPr>
            <p:spPr>
              <a:xfrm>
                <a:off x="1223628" y="267564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1" name="Conector reto 770"/>
              <p:cNvCxnSpPr/>
              <p:nvPr/>
            </p:nvCxnSpPr>
            <p:spPr>
              <a:xfrm>
                <a:off x="1223628" y="283902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2" name="Conector reto 771"/>
              <p:cNvCxnSpPr/>
              <p:nvPr/>
            </p:nvCxnSpPr>
            <p:spPr>
              <a:xfrm>
                <a:off x="1223628" y="300241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3" name="Conector reto 772"/>
              <p:cNvCxnSpPr/>
              <p:nvPr/>
            </p:nvCxnSpPr>
            <p:spPr>
              <a:xfrm>
                <a:off x="1223628" y="3165795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Conector reto 773"/>
              <p:cNvCxnSpPr/>
              <p:nvPr/>
            </p:nvCxnSpPr>
            <p:spPr>
              <a:xfrm>
                <a:off x="1223628" y="3329178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Conector reto 774"/>
              <p:cNvCxnSpPr/>
              <p:nvPr/>
            </p:nvCxnSpPr>
            <p:spPr>
              <a:xfrm>
                <a:off x="1223628" y="3492561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Conector reto 775"/>
              <p:cNvCxnSpPr/>
              <p:nvPr/>
            </p:nvCxnSpPr>
            <p:spPr>
              <a:xfrm>
                <a:off x="1223628" y="365594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7" name="Conector reto 776"/>
              <p:cNvCxnSpPr/>
              <p:nvPr/>
            </p:nvCxnSpPr>
            <p:spPr>
              <a:xfrm>
                <a:off x="1223628" y="3819327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8" name="Conector reto 777"/>
              <p:cNvCxnSpPr/>
              <p:nvPr/>
            </p:nvCxnSpPr>
            <p:spPr>
              <a:xfrm>
                <a:off x="1223628" y="3982710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Conector reto 778"/>
              <p:cNvCxnSpPr/>
              <p:nvPr/>
            </p:nvCxnSpPr>
            <p:spPr>
              <a:xfrm>
                <a:off x="1223628" y="4146093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Conector reto 779"/>
              <p:cNvCxnSpPr/>
              <p:nvPr/>
            </p:nvCxnSpPr>
            <p:spPr>
              <a:xfrm>
                <a:off x="1223628" y="4309476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Conector reto 780"/>
              <p:cNvCxnSpPr/>
              <p:nvPr/>
            </p:nvCxnSpPr>
            <p:spPr>
              <a:xfrm>
                <a:off x="1223628" y="4472859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Conector reto 781"/>
              <p:cNvCxnSpPr/>
              <p:nvPr/>
            </p:nvCxnSpPr>
            <p:spPr>
              <a:xfrm>
                <a:off x="1223628" y="4636242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Conector reto 782"/>
              <p:cNvCxnSpPr/>
              <p:nvPr/>
            </p:nvCxnSpPr>
            <p:spPr>
              <a:xfrm>
                <a:off x="1223628" y="4799624"/>
                <a:ext cx="154356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685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28585E-6 L 0.0033 -0.202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28585E-6 L 0.0033 -0.2028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28585E-6 L 0.0033 -0.202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5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11656E-6 L -0.00261 -0.200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0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11656E-6 L -0.00261 -0.20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00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11656E-6 L -0.00261 -0.2009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0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414956" y="1420922"/>
            <a:ext cx="8386096" cy="538568"/>
          </a:xfrm>
          <a:prstGeom prst="rect">
            <a:avLst/>
          </a:prstGeom>
          <a:noFill/>
          <a:ln w="222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88900" lvl="1" algn="ctr"/>
            <a:r>
              <a:rPr lang="pt-B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MÉTODOS ALTERNATIVOS </a:t>
            </a:r>
            <a:r>
              <a:rPr lang="pt-BR" sz="2800" b="1" dirty="0" smtClean="0">
                <a:latin typeface="Cambria" panose="02040503050406030204" pitchFamily="18" charset="0"/>
              </a:rPr>
              <a:t>AOS BASEADOS EM PCR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47527" y="2371514"/>
            <a:ext cx="7895782" cy="1815882"/>
          </a:xfrm>
          <a:prstGeom prst="rect">
            <a:avLst/>
          </a:prstGeom>
          <a:noFill/>
          <a:ln w="222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Cambria" panose="02040503050406030204" pitchFamily="18" charset="0"/>
              </a:rPr>
              <a:t>Método baseado em </a:t>
            </a:r>
            <a:r>
              <a:rPr lang="pt-BR" sz="2800" i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beads</a:t>
            </a:r>
            <a:endParaRPr lang="pt-BR" sz="2800" i="1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/>
            <a:endParaRPr lang="pt-BR" sz="2800" i="1" dirty="0">
              <a:latin typeface="Cambria" panose="02040503050406030204" pitchFamily="18" charset="0"/>
            </a:endParaRPr>
          </a:p>
          <a:p>
            <a:pPr algn="ctr"/>
            <a:r>
              <a:rPr lang="pt-BR" sz="2800" b="1" i="1" dirty="0" smtClean="0">
                <a:latin typeface="Cambria" panose="02040503050406030204" pitchFamily="18" charset="0"/>
              </a:rPr>
              <a:t>DNA </a:t>
            </a:r>
            <a:r>
              <a:rPr lang="pt-BR" sz="2800" b="1" i="1" dirty="0" err="1">
                <a:latin typeface="Cambria" panose="02040503050406030204" pitchFamily="18" charset="0"/>
              </a:rPr>
              <a:t>E</a:t>
            </a:r>
            <a:r>
              <a:rPr lang="pt-BR" sz="2800" b="1" i="1" dirty="0" err="1" smtClean="0">
                <a:latin typeface="Cambria" panose="02040503050406030204" pitchFamily="18" charset="0"/>
              </a:rPr>
              <a:t>nrichment</a:t>
            </a:r>
            <a:r>
              <a:rPr lang="pt-BR" sz="2800" b="1" i="1" dirty="0" smtClean="0">
                <a:latin typeface="Cambria" panose="02040503050406030204" pitchFamily="18" charset="0"/>
              </a:rPr>
              <a:t> </a:t>
            </a:r>
            <a:r>
              <a:rPr lang="pt-BR" sz="2800" b="1" i="1" dirty="0" err="1" smtClean="0">
                <a:latin typeface="Cambria" panose="02040503050406030204" pitchFamily="18" charset="0"/>
              </a:rPr>
              <a:t>by</a:t>
            </a:r>
            <a:r>
              <a:rPr lang="pt-BR" sz="2800" b="1" i="1" dirty="0" smtClean="0">
                <a:latin typeface="Cambria" panose="02040503050406030204" pitchFamily="18" charset="0"/>
              </a:rPr>
              <a:t> </a:t>
            </a:r>
            <a:r>
              <a:rPr lang="pt-BR" sz="2800" b="1" i="1" dirty="0" err="1" smtClean="0">
                <a:latin typeface="Cambria" panose="02040503050406030204" pitchFamily="18" charset="0"/>
              </a:rPr>
              <a:t>Allele-Specific</a:t>
            </a:r>
            <a:r>
              <a:rPr lang="pt-BR" sz="2800" b="1" i="1" dirty="0" smtClean="0">
                <a:latin typeface="Cambria" panose="02040503050406030204" pitchFamily="18" charset="0"/>
              </a:rPr>
              <a:t> </a:t>
            </a:r>
            <a:r>
              <a:rPr lang="pt-BR" sz="2800" b="1" i="1" dirty="0" err="1" smtClean="0">
                <a:latin typeface="Cambria" panose="02040503050406030204" pitchFamily="18" charset="0"/>
              </a:rPr>
              <a:t>Hibridization</a:t>
            </a:r>
            <a:r>
              <a:rPr lang="pt-BR" sz="2800" b="1" i="1" dirty="0" smtClean="0">
                <a:latin typeface="Cambria" panose="02040503050406030204" pitchFamily="18" charset="0"/>
              </a:rPr>
              <a:t> </a:t>
            </a:r>
            <a:r>
              <a:rPr lang="pt-BR" sz="2800" b="1" dirty="0" smtClean="0">
                <a:latin typeface="Cambria" panose="02040503050406030204" pitchFamily="18" charset="0"/>
              </a:rPr>
              <a:t>(DEASH)</a:t>
            </a:r>
            <a:endParaRPr lang="pt-BR" sz="2800" b="1" dirty="0">
              <a:latin typeface="Cambria" panose="02040503050406030204" pitchFamily="18" charset="0"/>
            </a:endParaRPr>
          </a:p>
        </p:txBody>
      </p:sp>
      <p:grpSp>
        <p:nvGrpSpPr>
          <p:cNvPr id="52" name="Grupo 51"/>
          <p:cNvGrpSpPr/>
          <p:nvPr/>
        </p:nvGrpSpPr>
        <p:grpSpPr>
          <a:xfrm>
            <a:off x="40944" y="4599420"/>
            <a:ext cx="8818491" cy="830997"/>
            <a:chOff x="40944" y="4509120"/>
            <a:chExt cx="8818491" cy="830997"/>
          </a:xfrm>
        </p:grpSpPr>
        <p:sp>
          <p:nvSpPr>
            <p:cNvPr id="4" name="CaixaDeTexto 3"/>
            <p:cNvSpPr txBox="1"/>
            <p:nvPr/>
          </p:nvSpPr>
          <p:spPr>
            <a:xfrm>
              <a:off x="40944" y="4509120"/>
              <a:ext cx="3517996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 smtClean="0">
                  <a:latin typeface="Cambria" panose="02040503050406030204" pitchFamily="18" charset="0"/>
                </a:rPr>
                <a:t>Não há necessidade de </a:t>
              </a:r>
              <a:r>
                <a:rPr lang="pt-BR" sz="24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passos enzimáticos</a:t>
              </a:r>
              <a:endParaRPr lang="pt-BR" sz="24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4466048" y="4509120"/>
              <a:ext cx="4393387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Redução de artefatos </a:t>
              </a:r>
              <a:r>
                <a:rPr lang="pt-BR" sz="2400" dirty="0" smtClean="0">
                  <a:latin typeface="Cambria" panose="02040503050406030204" pitchFamily="18" charset="0"/>
                </a:rPr>
                <a:t>durante o processo</a:t>
              </a:r>
              <a:endParaRPr lang="pt-BR" sz="2400" dirty="0">
                <a:latin typeface="Cambria" panose="02040503050406030204" pitchFamily="18" charset="0"/>
              </a:endParaRPr>
            </a:p>
          </p:txBody>
        </p:sp>
        <p:sp>
          <p:nvSpPr>
            <p:cNvPr id="50" name="Seta para a direita 49"/>
            <p:cNvSpPr/>
            <p:nvPr/>
          </p:nvSpPr>
          <p:spPr>
            <a:xfrm>
              <a:off x="3760466" y="4777577"/>
              <a:ext cx="504056" cy="2940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1" name="CaixaDeTexto 50"/>
          <p:cNvSpPr txBox="1"/>
          <p:nvPr/>
        </p:nvSpPr>
        <p:spPr>
          <a:xfrm>
            <a:off x="179512" y="5842440"/>
            <a:ext cx="871733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ambria" panose="02040503050406030204" pitchFamily="18" charset="0"/>
              </a:rPr>
              <a:t>Necessidade de se </a:t>
            </a:r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conhecer previamente a mutação </a:t>
            </a:r>
            <a:r>
              <a:rPr lang="pt-BR" sz="2400" b="1" dirty="0" smtClean="0">
                <a:latin typeface="Cambria" panose="02040503050406030204" pitchFamily="18" charset="0"/>
              </a:rPr>
              <a:t>que se deseja enriquecer!</a:t>
            </a:r>
            <a:endParaRPr lang="pt-BR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14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224091" y="1312312"/>
            <a:ext cx="8604050" cy="892552"/>
          </a:xfrm>
          <a:prstGeom prst="rect">
            <a:avLst/>
          </a:prstGeom>
          <a:noFill/>
          <a:ln w="222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88900" lvl="1" algn="ctr"/>
            <a:r>
              <a:rPr lang="pt-BR" sz="2600" b="1" u="sng" dirty="0" err="1" smtClean="0">
                <a:latin typeface="Cambria" panose="02040503050406030204" pitchFamily="18" charset="0"/>
              </a:rPr>
              <a:t>Di</a:t>
            </a:r>
            <a:r>
              <a:rPr lang="pt-BR" sz="2600" b="1" dirty="0" err="1" smtClean="0">
                <a:latin typeface="Cambria" panose="02040503050406030204" pitchFamily="18" charset="0"/>
              </a:rPr>
              <a:t>fferential</a:t>
            </a:r>
            <a:r>
              <a:rPr lang="pt-BR" sz="2600" b="1" dirty="0" smtClean="0">
                <a:latin typeface="Cambria" panose="02040503050406030204" pitchFamily="18" charset="0"/>
              </a:rPr>
              <a:t> </a:t>
            </a:r>
            <a:r>
              <a:rPr lang="pt-BR" sz="2600" b="1" u="sng" dirty="0" err="1" smtClean="0">
                <a:latin typeface="Cambria" panose="02040503050406030204" pitchFamily="18" charset="0"/>
              </a:rPr>
              <a:t>S</a:t>
            </a:r>
            <a:r>
              <a:rPr lang="pt-BR" sz="2600" b="1" dirty="0" err="1" smtClean="0">
                <a:latin typeface="Cambria" panose="02040503050406030204" pitchFamily="18" charset="0"/>
              </a:rPr>
              <a:t>trand</a:t>
            </a:r>
            <a:r>
              <a:rPr lang="pt-BR" sz="2600" b="1" dirty="0" smtClean="0">
                <a:latin typeface="Cambria" panose="02040503050406030204" pitchFamily="18" charset="0"/>
              </a:rPr>
              <a:t> </a:t>
            </a:r>
            <a:r>
              <a:rPr lang="pt-BR" sz="2600" b="1" u="sng" dirty="0" err="1" smtClean="0">
                <a:latin typeface="Cambria" panose="02040503050406030204" pitchFamily="18" charset="0"/>
              </a:rPr>
              <a:t>Se</a:t>
            </a:r>
            <a:r>
              <a:rPr lang="pt-BR" sz="2600" b="1" dirty="0" err="1" smtClean="0">
                <a:latin typeface="Cambria" panose="02040503050406030204" pitchFamily="18" charset="0"/>
              </a:rPr>
              <a:t>paration</a:t>
            </a:r>
            <a:r>
              <a:rPr lang="pt-BR" sz="2600" b="1" dirty="0" smtClean="0">
                <a:latin typeface="Cambria" panose="02040503050406030204" pitchFamily="18" charset="0"/>
              </a:rPr>
              <a:t> </a:t>
            </a:r>
            <a:r>
              <a:rPr lang="pt-BR" sz="2600" b="1" dirty="0" err="1" smtClean="0">
                <a:latin typeface="Cambria" panose="02040503050406030204" pitchFamily="18" charset="0"/>
              </a:rPr>
              <a:t>at</a:t>
            </a:r>
            <a:r>
              <a:rPr lang="pt-BR" sz="2600" b="1" dirty="0" smtClean="0">
                <a:latin typeface="Cambria" panose="02040503050406030204" pitchFamily="18" charset="0"/>
              </a:rPr>
              <a:t> </a:t>
            </a:r>
            <a:r>
              <a:rPr lang="pt-BR" sz="2600" b="1" u="sng" dirty="0" err="1" smtClean="0">
                <a:latin typeface="Cambria" panose="02040503050406030204" pitchFamily="18" charset="0"/>
              </a:rPr>
              <a:t>C</a:t>
            </a:r>
            <a:r>
              <a:rPr lang="pt-BR" sz="2600" b="1" dirty="0" err="1" smtClean="0">
                <a:latin typeface="Cambria" panose="02040503050406030204" pitchFamily="18" charset="0"/>
              </a:rPr>
              <a:t>ritical</a:t>
            </a:r>
            <a:r>
              <a:rPr lang="pt-BR" sz="2600" b="1" dirty="0" smtClean="0">
                <a:latin typeface="Cambria" panose="02040503050406030204" pitchFamily="18" charset="0"/>
              </a:rPr>
              <a:t> </a:t>
            </a:r>
            <a:r>
              <a:rPr lang="pt-BR" sz="2600" b="1" u="sng" dirty="0" err="1" smtClean="0">
                <a:latin typeface="Cambria" panose="02040503050406030204" pitchFamily="18" charset="0"/>
              </a:rPr>
              <a:t>T</a:t>
            </a:r>
            <a:r>
              <a:rPr lang="pt-BR" sz="2600" b="1" dirty="0" err="1" smtClean="0">
                <a:latin typeface="Cambria" panose="02040503050406030204" pitchFamily="18" charset="0"/>
              </a:rPr>
              <a:t>emperature</a:t>
            </a:r>
            <a:r>
              <a:rPr lang="pt-BR" sz="2600" b="1" dirty="0" smtClean="0">
                <a:latin typeface="Cambria" panose="02040503050406030204" pitchFamily="18" charset="0"/>
              </a:rPr>
              <a:t> </a:t>
            </a:r>
            <a:r>
              <a:rPr lang="pt-BR" sz="2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(DISSECT)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24091" y="2551544"/>
            <a:ext cx="8604050" cy="3970318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pt-BR" sz="2800" dirty="0" smtClean="0">
                <a:latin typeface="Cambria" panose="02040503050406030204" pitchFamily="18" charset="0"/>
              </a:rPr>
              <a:t>Enriquecimento de </a:t>
            </a:r>
            <a:r>
              <a:rPr lang="pt-BR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mutações desconhecidas</a:t>
            </a:r>
            <a:r>
              <a:rPr lang="pt-BR" sz="2800" dirty="0" smtClean="0">
                <a:latin typeface="Cambria" panose="02040503050406030204" pitchFamily="18" charset="0"/>
              </a:rPr>
              <a:t>!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Capaz de enriquecer mutações em qualquer posição dentro da sequência (200x ou mais).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Processo </a:t>
            </a:r>
            <a:r>
              <a:rPr lang="pt-BR" sz="2400" dirty="0">
                <a:latin typeface="Cambria" panose="02040503050406030204" pitchFamily="18" charset="0"/>
              </a:rPr>
              <a:t>não enzimático.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endParaRPr lang="pt-BR" sz="2400" dirty="0">
              <a:latin typeface="Cambria" panose="020405030504060302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pt-BR" sz="2800" dirty="0" smtClean="0">
                <a:latin typeface="Cambria" panose="02040503050406030204" pitchFamily="18" charset="0"/>
              </a:rPr>
              <a:t>Similar à COLD-PCR: usa </a:t>
            </a:r>
            <a:r>
              <a:rPr lang="pt-BR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desnaturação diferencial </a:t>
            </a:r>
            <a:r>
              <a:rPr lang="pt-BR" sz="2800" dirty="0" smtClean="0">
                <a:latin typeface="Cambria" panose="02040503050406030204" pitchFamily="18" charset="0"/>
              </a:rPr>
              <a:t>de DNA </a:t>
            </a:r>
            <a:r>
              <a:rPr lang="pt-BR" sz="2800" dirty="0" err="1" smtClean="0">
                <a:latin typeface="Cambria" panose="02040503050406030204" pitchFamily="18" charset="0"/>
              </a:rPr>
              <a:t>heteroduplex</a:t>
            </a:r>
            <a:r>
              <a:rPr lang="pt-BR" sz="2800" dirty="0" smtClean="0">
                <a:latin typeface="Cambria" panose="02040503050406030204" pitchFamily="18" charset="0"/>
              </a:rPr>
              <a:t>.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Inteiramente </a:t>
            </a:r>
            <a:r>
              <a:rPr lang="pt-BR" sz="2400" dirty="0">
                <a:latin typeface="Cambria" panose="02040503050406030204" pitchFamily="18" charset="0"/>
              </a:rPr>
              <a:t>baseada em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temperatura</a:t>
            </a:r>
            <a:r>
              <a:rPr lang="pt-BR" sz="2400" dirty="0" smtClean="0">
                <a:latin typeface="Cambria" panose="02040503050406030204" pitchFamily="18" charset="0"/>
              </a:rPr>
              <a:t>.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Não altera em nada a sequência enriquecida.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pt-BR" sz="2400" dirty="0">
                <a:solidFill>
                  <a:srgbClr val="FF0000"/>
                </a:solidFill>
                <a:latin typeface="Cambria" panose="02040503050406030204" pitchFamily="18" charset="0"/>
              </a:rPr>
              <a:t>Descoberta de novas mutações </a:t>
            </a:r>
            <a:r>
              <a:rPr lang="pt-BR" sz="2400" dirty="0">
                <a:latin typeface="Cambria" panose="02040503050406030204" pitchFamily="18" charset="0"/>
              </a:rPr>
              <a:t>via sequenciamento</a:t>
            </a:r>
            <a:r>
              <a:rPr lang="pt-BR" sz="2400" dirty="0" smtClean="0">
                <a:latin typeface="Cambria" panose="02040503050406030204" pitchFamily="18" charset="0"/>
              </a:rPr>
              <a:t>!</a:t>
            </a:r>
            <a:endParaRPr lang="pt-BR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91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grpSp>
        <p:nvGrpSpPr>
          <p:cNvPr id="16" name="Grupo 15"/>
          <p:cNvGrpSpPr/>
          <p:nvPr/>
        </p:nvGrpSpPr>
        <p:grpSpPr>
          <a:xfrm>
            <a:off x="224091" y="1052736"/>
            <a:ext cx="8604050" cy="5453991"/>
            <a:chOff x="224091" y="1052736"/>
            <a:chExt cx="8604050" cy="5453991"/>
          </a:xfrm>
        </p:grpSpPr>
        <p:sp>
          <p:nvSpPr>
            <p:cNvPr id="24" name="CaixaDeTexto 23"/>
            <p:cNvSpPr txBox="1"/>
            <p:nvPr/>
          </p:nvSpPr>
          <p:spPr>
            <a:xfrm>
              <a:off x="224091" y="1052736"/>
              <a:ext cx="8604050" cy="892552"/>
            </a:xfrm>
            <a:prstGeom prst="rect">
              <a:avLst/>
            </a:prstGeom>
            <a:noFill/>
            <a:ln w="22225"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88900" lvl="1" algn="ctr"/>
              <a:r>
                <a:rPr lang="pt-BR" sz="2600" b="1" u="sng" dirty="0" err="1" smtClean="0">
                  <a:latin typeface="Cambria" panose="02040503050406030204" pitchFamily="18" charset="0"/>
                </a:rPr>
                <a:t>Di</a:t>
              </a:r>
              <a:r>
                <a:rPr lang="pt-BR" sz="2600" b="1" dirty="0" err="1" smtClean="0">
                  <a:latin typeface="Cambria" panose="02040503050406030204" pitchFamily="18" charset="0"/>
                </a:rPr>
                <a:t>fferential</a:t>
              </a:r>
              <a:r>
                <a:rPr lang="pt-BR" sz="2600" b="1" dirty="0" smtClean="0">
                  <a:latin typeface="Cambria" panose="02040503050406030204" pitchFamily="18" charset="0"/>
                </a:rPr>
                <a:t> </a:t>
              </a:r>
              <a:r>
                <a:rPr lang="pt-BR" sz="2600" b="1" u="sng" dirty="0" err="1" smtClean="0">
                  <a:latin typeface="Cambria" panose="02040503050406030204" pitchFamily="18" charset="0"/>
                </a:rPr>
                <a:t>S</a:t>
              </a:r>
              <a:r>
                <a:rPr lang="pt-BR" sz="2600" b="1" dirty="0" err="1" smtClean="0">
                  <a:latin typeface="Cambria" panose="02040503050406030204" pitchFamily="18" charset="0"/>
                </a:rPr>
                <a:t>trand</a:t>
              </a:r>
              <a:r>
                <a:rPr lang="pt-BR" sz="2600" b="1" dirty="0" smtClean="0">
                  <a:latin typeface="Cambria" panose="02040503050406030204" pitchFamily="18" charset="0"/>
                </a:rPr>
                <a:t> </a:t>
              </a:r>
              <a:r>
                <a:rPr lang="pt-BR" sz="2600" b="1" u="sng" dirty="0" err="1" smtClean="0">
                  <a:latin typeface="Cambria" panose="02040503050406030204" pitchFamily="18" charset="0"/>
                </a:rPr>
                <a:t>Se</a:t>
              </a:r>
              <a:r>
                <a:rPr lang="pt-BR" sz="2600" b="1" dirty="0" err="1" smtClean="0">
                  <a:latin typeface="Cambria" panose="02040503050406030204" pitchFamily="18" charset="0"/>
                </a:rPr>
                <a:t>paration</a:t>
              </a:r>
              <a:r>
                <a:rPr lang="pt-BR" sz="2600" b="1" dirty="0" smtClean="0">
                  <a:latin typeface="Cambria" panose="02040503050406030204" pitchFamily="18" charset="0"/>
                </a:rPr>
                <a:t> </a:t>
              </a:r>
              <a:r>
                <a:rPr lang="pt-BR" sz="2600" b="1" dirty="0" err="1" smtClean="0">
                  <a:latin typeface="Cambria" panose="02040503050406030204" pitchFamily="18" charset="0"/>
                </a:rPr>
                <a:t>at</a:t>
              </a:r>
              <a:r>
                <a:rPr lang="pt-BR" sz="2600" b="1" dirty="0" smtClean="0">
                  <a:latin typeface="Cambria" panose="02040503050406030204" pitchFamily="18" charset="0"/>
                </a:rPr>
                <a:t> </a:t>
              </a:r>
              <a:r>
                <a:rPr lang="pt-BR" sz="2600" b="1" u="sng" dirty="0" err="1" smtClean="0">
                  <a:latin typeface="Cambria" panose="02040503050406030204" pitchFamily="18" charset="0"/>
                </a:rPr>
                <a:t>C</a:t>
              </a:r>
              <a:r>
                <a:rPr lang="pt-BR" sz="2600" b="1" dirty="0" err="1" smtClean="0">
                  <a:latin typeface="Cambria" panose="02040503050406030204" pitchFamily="18" charset="0"/>
                </a:rPr>
                <a:t>ritical</a:t>
              </a:r>
              <a:r>
                <a:rPr lang="pt-BR" sz="2600" b="1" dirty="0" smtClean="0">
                  <a:latin typeface="Cambria" panose="02040503050406030204" pitchFamily="18" charset="0"/>
                </a:rPr>
                <a:t> </a:t>
              </a:r>
              <a:r>
                <a:rPr lang="pt-BR" sz="2600" b="1" dirty="0" err="1" smtClean="0">
                  <a:latin typeface="Cambria" panose="02040503050406030204" pitchFamily="18" charset="0"/>
                </a:rPr>
                <a:t>Temperature</a:t>
              </a:r>
              <a:r>
                <a:rPr lang="pt-BR" sz="2600" b="1" dirty="0" smtClean="0">
                  <a:latin typeface="Cambria" panose="02040503050406030204" pitchFamily="18" charset="0"/>
                </a:rPr>
                <a:t> </a:t>
              </a:r>
              <a:r>
                <a:rPr lang="pt-BR" sz="2600" b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(DISSECT)</a:t>
              </a:r>
            </a:p>
          </p:txBody>
        </p:sp>
        <p:grpSp>
          <p:nvGrpSpPr>
            <p:cNvPr id="10" name="Grupo 9"/>
            <p:cNvGrpSpPr/>
            <p:nvPr/>
          </p:nvGrpSpPr>
          <p:grpSpPr>
            <a:xfrm>
              <a:off x="1196852" y="2089304"/>
              <a:ext cx="6750297" cy="3888432"/>
              <a:chOff x="1196852" y="2564904"/>
              <a:chExt cx="6750297" cy="3888432"/>
            </a:xfrm>
          </p:grpSpPr>
          <p:sp>
            <p:nvSpPr>
              <p:cNvPr id="3" name="Elipse 2"/>
              <p:cNvSpPr/>
              <p:nvPr/>
            </p:nvSpPr>
            <p:spPr>
              <a:xfrm>
                <a:off x="1196852" y="2564904"/>
                <a:ext cx="4058572" cy="3888432"/>
              </a:xfrm>
              <a:prstGeom prst="ellipse">
                <a:avLst/>
              </a:prstGeom>
              <a:solidFill>
                <a:schemeClr val="accent1">
                  <a:alpha val="3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Elipse 6"/>
              <p:cNvSpPr/>
              <p:nvPr/>
            </p:nvSpPr>
            <p:spPr>
              <a:xfrm>
                <a:off x="3888577" y="2564904"/>
                <a:ext cx="4058572" cy="3888432"/>
              </a:xfrm>
              <a:prstGeom prst="ellipse">
                <a:avLst/>
              </a:prstGeom>
              <a:solidFill>
                <a:srgbClr val="FF0000">
                  <a:alpha val="3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Elipse 7"/>
              <p:cNvSpPr/>
              <p:nvPr/>
            </p:nvSpPr>
            <p:spPr>
              <a:xfrm>
                <a:off x="3888577" y="3140968"/>
                <a:ext cx="1366847" cy="2736304"/>
              </a:xfrm>
              <a:prstGeom prst="ellipse">
                <a:avLst/>
              </a:prstGeom>
              <a:pattFill prst="dkUpDiag">
                <a:fgClr>
                  <a:srgbClr val="00B050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1" name="CaixaDeTexto 10"/>
            <p:cNvSpPr txBox="1"/>
            <p:nvPr/>
          </p:nvSpPr>
          <p:spPr>
            <a:xfrm>
              <a:off x="2103742" y="3642122"/>
              <a:ext cx="131613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 smtClean="0">
                  <a:latin typeface="Cambria" panose="02040503050406030204" pitchFamily="18" charset="0"/>
                </a:rPr>
                <a:t>DEASH</a:t>
              </a:r>
            </a:p>
            <a:p>
              <a:pPr algn="ctr"/>
              <a:r>
                <a:rPr lang="pt-BR" sz="2400" b="1" dirty="0" smtClean="0">
                  <a:latin typeface="Cambria" panose="02040503050406030204" pitchFamily="18" charset="0"/>
                </a:rPr>
                <a:t>(</a:t>
              </a:r>
              <a:r>
                <a:rPr lang="pt-BR" sz="2400" b="1" dirty="0" err="1" smtClean="0">
                  <a:latin typeface="Cambria" panose="02040503050406030204" pitchFamily="18" charset="0"/>
                </a:rPr>
                <a:t>Beads</a:t>
              </a:r>
              <a:r>
                <a:rPr lang="pt-BR" sz="2400" b="1" dirty="0" smtClean="0">
                  <a:latin typeface="Cambria" panose="02040503050406030204" pitchFamily="18" charset="0"/>
                </a:rPr>
                <a:t>)</a:t>
              </a:r>
              <a:endParaRPr lang="pt-BR"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312066" y="3457456"/>
              <a:ext cx="2376264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 smtClean="0">
                  <a:latin typeface="Cambria" panose="02040503050406030204" pitchFamily="18" charset="0"/>
                </a:rPr>
                <a:t>COLD-PCR</a:t>
              </a:r>
            </a:p>
            <a:p>
              <a:pPr algn="ctr"/>
              <a:r>
                <a:rPr lang="pt-BR" sz="2400" b="1" dirty="0" smtClean="0">
                  <a:latin typeface="Cambria" panose="02040503050406030204" pitchFamily="18" charset="0"/>
                </a:rPr>
                <a:t>(Desnaturação diferencial)</a:t>
              </a:r>
              <a:endParaRPr lang="pt-BR" sz="2400" b="1" dirty="0">
                <a:latin typeface="Cambria" panose="02040503050406030204" pitchFamily="18" charset="0"/>
              </a:endParaRPr>
            </a:p>
          </p:txBody>
        </p:sp>
        <p:cxnSp>
          <p:nvCxnSpPr>
            <p:cNvPr id="14" name="Conector de seta reta 13"/>
            <p:cNvCxnSpPr/>
            <p:nvPr/>
          </p:nvCxnSpPr>
          <p:spPr>
            <a:xfrm>
              <a:off x="4572000" y="3889504"/>
              <a:ext cx="0" cy="208823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ixaDeTexto 14"/>
            <p:cNvSpPr txBox="1"/>
            <p:nvPr/>
          </p:nvSpPr>
          <p:spPr>
            <a:xfrm>
              <a:off x="3726143" y="6014284"/>
              <a:ext cx="1745927" cy="49244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C000"/>
              </a:solidFill>
            </a:ln>
            <a:effectLst>
              <a:glow rad="127000">
                <a:schemeClr val="accent4">
                  <a:satMod val="175000"/>
                  <a:alpha val="40000"/>
                </a:schemeClr>
              </a:glow>
              <a:softEdge rad="31750"/>
            </a:effectLst>
          </p:spPr>
          <p:txBody>
            <a:bodyPr wrap="none" rtlCol="0">
              <a:spAutoFit/>
            </a:bodyPr>
            <a:lstStyle/>
            <a:p>
              <a:pPr marL="0" lvl="1"/>
              <a:r>
                <a:rPr lang="pt-BR" sz="2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(DISSECT</a:t>
              </a:r>
              <a:r>
                <a:rPr lang="pt-BR" sz="2600" b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)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84759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3" y="110196"/>
            <a:ext cx="8706736" cy="663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6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-42965" y="1210104"/>
            <a:ext cx="917180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dirty="0" smtClean="0">
                <a:latin typeface="Cambria" panose="02040503050406030204" pitchFamily="18" charset="0"/>
              </a:rPr>
              <a:t>Câncer é a </a:t>
            </a:r>
            <a:r>
              <a:rPr lang="pt-BR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doença recordista </a:t>
            </a:r>
            <a:r>
              <a:rPr lang="pt-BR" sz="2800" dirty="0" smtClean="0">
                <a:latin typeface="Cambria" panose="02040503050406030204" pitchFamily="18" charset="0"/>
              </a:rPr>
              <a:t>em mortalidade no mundo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mbria" panose="02040503050406030204" pitchFamily="18" charset="0"/>
              </a:rPr>
              <a:t>7,6 milhões de mortes em 2005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mbria" panose="02040503050406030204" pitchFamily="18" charset="0"/>
              </a:rPr>
              <a:t>84 milhões de mortes!</a:t>
            </a:r>
            <a:endParaRPr lang="pt-BR" sz="2400" dirty="0">
              <a:latin typeface="Cambria" panose="02040503050406030204" pitchFamily="18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755576" y="2703941"/>
            <a:ext cx="8136904" cy="3965419"/>
            <a:chOff x="755576" y="2703941"/>
            <a:chExt cx="8136904" cy="3965419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621" y="2868241"/>
              <a:ext cx="4801859" cy="36368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2703941"/>
              <a:ext cx="2868600" cy="39654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4542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grpSp>
        <p:nvGrpSpPr>
          <p:cNvPr id="43" name="Grupo 42"/>
          <p:cNvGrpSpPr/>
          <p:nvPr/>
        </p:nvGrpSpPr>
        <p:grpSpPr>
          <a:xfrm>
            <a:off x="35496" y="813184"/>
            <a:ext cx="8856984" cy="4088725"/>
            <a:chOff x="35496" y="1772816"/>
            <a:chExt cx="8856984" cy="4088725"/>
          </a:xfrm>
        </p:grpSpPr>
        <p:grpSp>
          <p:nvGrpSpPr>
            <p:cNvPr id="38" name="Grupo 37"/>
            <p:cNvGrpSpPr/>
            <p:nvPr/>
          </p:nvGrpSpPr>
          <p:grpSpPr>
            <a:xfrm rot="10800000">
              <a:off x="634450" y="4885298"/>
              <a:ext cx="1603923" cy="435025"/>
              <a:chOff x="1397314" y="2428940"/>
              <a:chExt cx="5537177" cy="879040"/>
            </a:xfrm>
          </p:grpSpPr>
          <p:cxnSp>
            <p:nvCxnSpPr>
              <p:cNvPr id="39" name="Conector reto 38"/>
              <p:cNvCxnSpPr/>
              <p:nvPr/>
            </p:nvCxnSpPr>
            <p:spPr>
              <a:xfrm>
                <a:off x="1399880" y="2708920"/>
                <a:ext cx="0" cy="537505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to 39"/>
              <p:cNvCxnSpPr/>
              <p:nvPr/>
            </p:nvCxnSpPr>
            <p:spPr>
              <a:xfrm>
                <a:off x="1397314" y="2708920"/>
                <a:ext cx="5536868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/>
              <p:cNvCxnSpPr/>
              <p:nvPr/>
            </p:nvCxnSpPr>
            <p:spPr>
              <a:xfrm>
                <a:off x="6934182" y="2708920"/>
                <a:ext cx="309" cy="59906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to 41"/>
              <p:cNvCxnSpPr/>
              <p:nvPr/>
            </p:nvCxnSpPr>
            <p:spPr>
              <a:xfrm>
                <a:off x="4366059" y="2428940"/>
                <a:ext cx="0" cy="29034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CaixaDeTexto 23"/>
            <p:cNvSpPr txBox="1"/>
            <p:nvPr/>
          </p:nvSpPr>
          <p:spPr>
            <a:xfrm>
              <a:off x="3707904" y="1772816"/>
              <a:ext cx="1296144" cy="646331"/>
            </a:xfrm>
            <a:prstGeom prst="rect">
              <a:avLst/>
            </a:prstGeom>
            <a:noFill/>
            <a:ln w="22225"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lvl="1" algn="just"/>
              <a:r>
                <a:rPr lang="pt-BR" sz="3600" b="1" dirty="0" smtClean="0">
                  <a:latin typeface="Cambria" panose="02040503050406030204" pitchFamily="18" charset="0"/>
                </a:rPr>
                <a:t>ATCC</a:t>
              </a:r>
              <a:endParaRPr lang="pt-BR" sz="3600" b="1" dirty="0" smtClean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316634" y="3246425"/>
              <a:ext cx="2344685" cy="646331"/>
            </a:xfrm>
            <a:prstGeom prst="rect">
              <a:avLst/>
            </a:prstGeom>
            <a:noFill/>
            <a:ln w="22225"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lvl="1" algn="just"/>
              <a:r>
                <a:rPr lang="pt-BR" sz="3600" b="1" dirty="0" smtClean="0">
                  <a:latin typeface="Cambria" panose="02040503050406030204" pitchFamily="18" charset="0"/>
                </a:rPr>
                <a:t>Linhagens</a:t>
              </a:r>
              <a:endParaRPr lang="pt-BR" sz="3600" b="1" dirty="0" smtClean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grpSp>
          <p:nvGrpSpPr>
            <p:cNvPr id="4" name="Grupo 3"/>
            <p:cNvGrpSpPr/>
            <p:nvPr/>
          </p:nvGrpSpPr>
          <p:grpSpPr>
            <a:xfrm>
              <a:off x="35496" y="4364809"/>
              <a:ext cx="3018002" cy="533712"/>
              <a:chOff x="35496" y="4263440"/>
              <a:chExt cx="3018002" cy="533712"/>
            </a:xfrm>
          </p:grpSpPr>
          <p:sp>
            <p:nvSpPr>
              <p:cNvPr id="18" name="CaixaDeTexto 17"/>
              <p:cNvSpPr txBox="1"/>
              <p:nvPr/>
            </p:nvSpPr>
            <p:spPr>
              <a:xfrm>
                <a:off x="35496" y="4273932"/>
                <a:ext cx="1361818" cy="523220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lvl="1" algn="just"/>
                <a:r>
                  <a:rPr lang="pt-BR" sz="2800" b="1" dirty="0" smtClean="0">
                    <a:latin typeface="Cambria" panose="02040503050406030204" pitchFamily="18" charset="0"/>
                  </a:rPr>
                  <a:t>SW480</a:t>
                </a:r>
                <a:endParaRPr lang="pt-BR" sz="2800" b="1" dirty="0" smtClean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19" name="CaixaDeTexto 18"/>
              <p:cNvSpPr txBox="1"/>
              <p:nvPr/>
            </p:nvSpPr>
            <p:spPr>
              <a:xfrm>
                <a:off x="1691680" y="4263440"/>
                <a:ext cx="1361818" cy="523220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lvl="1" algn="just"/>
                <a:r>
                  <a:rPr lang="pt-BR" sz="2800" b="1" dirty="0" smtClean="0">
                    <a:latin typeface="Cambria" panose="02040503050406030204" pitchFamily="18" charset="0"/>
                  </a:rPr>
                  <a:t>PFSK-1</a:t>
                </a:r>
                <a:endParaRPr lang="pt-BR" sz="2800" b="1" dirty="0" smtClean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20" name="CaixaDeTexto 19"/>
            <p:cNvSpPr txBox="1"/>
            <p:nvPr/>
          </p:nvSpPr>
          <p:spPr>
            <a:xfrm>
              <a:off x="937551" y="5338321"/>
              <a:ext cx="1102851" cy="523220"/>
            </a:xfrm>
            <a:prstGeom prst="rect">
              <a:avLst/>
            </a:prstGeom>
            <a:noFill/>
            <a:ln w="22225"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lvl="1" algn="just"/>
              <a:r>
                <a:rPr lang="pt-BR" sz="2800" b="1" dirty="0" err="1" smtClean="0">
                  <a:latin typeface="Cambria" panose="02040503050406030204" pitchFamily="18" charset="0"/>
                </a:rPr>
                <a:t>gDNA</a:t>
              </a:r>
              <a:endParaRPr lang="pt-BR" sz="2800" b="1" dirty="0" smtClean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7841090" y="4406676"/>
              <a:ext cx="1051390" cy="52322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lvl="1" algn="just"/>
              <a:r>
                <a:rPr lang="pt-BR" sz="2800" b="1" dirty="0" smtClean="0">
                  <a:latin typeface="Cambria" panose="02040503050406030204" pitchFamily="18" charset="0"/>
                </a:rPr>
                <a:t>A549</a:t>
              </a:r>
              <a:endParaRPr lang="pt-BR" sz="2800" b="1" dirty="0" smtClean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6110591" y="4406676"/>
              <a:ext cx="1647800" cy="52322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lvl="1" algn="just"/>
              <a:r>
                <a:rPr lang="pt-BR" sz="2800" b="1" dirty="0">
                  <a:latin typeface="Cambria" panose="02040503050406030204" pitchFamily="18" charset="0"/>
                </a:rPr>
                <a:t>NCI-H69</a:t>
              </a:r>
              <a:endParaRPr lang="pt-BR" sz="2800" b="1" dirty="0" smtClean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4428553" y="4406676"/>
              <a:ext cx="1599339" cy="52322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lvl="1" algn="just"/>
              <a:r>
                <a:rPr lang="pt-BR" sz="2800" b="1" dirty="0" smtClean="0">
                  <a:latin typeface="Cambria" panose="02040503050406030204" pitchFamily="18" charset="0"/>
                </a:rPr>
                <a:t>SNU-182</a:t>
              </a:r>
              <a:endParaRPr lang="pt-BR" sz="2800" b="1" dirty="0" smtClean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6027892" y="5075515"/>
              <a:ext cx="1812580" cy="52322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lvl="1" algn="just"/>
              <a:r>
                <a:rPr lang="pt-BR" sz="2800" b="1" dirty="0">
                  <a:latin typeface="Cambria" panose="02040503050406030204" pitchFamily="18" charset="0"/>
                </a:rPr>
                <a:t>HCC1008</a:t>
              </a:r>
              <a:endParaRPr lang="pt-BR" sz="2800" b="1" dirty="0" smtClean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6383065" y="3307980"/>
              <a:ext cx="1102851" cy="523220"/>
            </a:xfrm>
            <a:prstGeom prst="rect">
              <a:avLst/>
            </a:prstGeom>
            <a:noFill/>
            <a:ln w="22225"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lvl="1" algn="just"/>
              <a:r>
                <a:rPr lang="pt-BR" sz="2800" b="1" dirty="0" err="1" smtClean="0">
                  <a:latin typeface="Cambria" panose="02040503050406030204" pitchFamily="18" charset="0"/>
                </a:rPr>
                <a:t>gDNA</a:t>
              </a:r>
              <a:endParaRPr lang="pt-BR" sz="2800" b="1" dirty="0" smtClean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grpSp>
          <p:nvGrpSpPr>
            <p:cNvPr id="32" name="Grupo 31"/>
            <p:cNvGrpSpPr/>
            <p:nvPr/>
          </p:nvGrpSpPr>
          <p:grpSpPr>
            <a:xfrm>
              <a:off x="1397314" y="2428940"/>
              <a:ext cx="5537177" cy="879040"/>
              <a:chOff x="1397314" y="2428940"/>
              <a:chExt cx="5537177" cy="879040"/>
            </a:xfrm>
          </p:grpSpPr>
          <p:cxnSp>
            <p:nvCxnSpPr>
              <p:cNvPr id="27" name="Conector reto 26"/>
              <p:cNvCxnSpPr/>
              <p:nvPr/>
            </p:nvCxnSpPr>
            <p:spPr>
              <a:xfrm>
                <a:off x="1399880" y="2708920"/>
                <a:ext cx="0" cy="537505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ector reto 5"/>
              <p:cNvCxnSpPr/>
              <p:nvPr/>
            </p:nvCxnSpPr>
            <p:spPr>
              <a:xfrm>
                <a:off x="1397314" y="2708920"/>
                <a:ext cx="5536868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to 11"/>
              <p:cNvCxnSpPr>
                <a:endCxn id="26" idx="0"/>
              </p:cNvCxnSpPr>
              <p:nvPr/>
            </p:nvCxnSpPr>
            <p:spPr>
              <a:xfrm>
                <a:off x="6934182" y="2708920"/>
                <a:ext cx="309" cy="59906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/>
              <p:cNvCxnSpPr/>
              <p:nvPr/>
            </p:nvCxnSpPr>
            <p:spPr>
              <a:xfrm>
                <a:off x="4366059" y="2428940"/>
                <a:ext cx="0" cy="29034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Conector de seta reta 30"/>
            <p:cNvCxnSpPr/>
            <p:nvPr/>
          </p:nvCxnSpPr>
          <p:spPr>
            <a:xfrm flipH="1">
              <a:off x="6934182" y="3854480"/>
              <a:ext cx="309" cy="496053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o 32"/>
            <p:cNvGrpSpPr/>
            <p:nvPr/>
          </p:nvGrpSpPr>
          <p:grpSpPr>
            <a:xfrm>
              <a:off x="634451" y="3888517"/>
              <a:ext cx="1603923" cy="495099"/>
              <a:chOff x="1397314" y="2428940"/>
              <a:chExt cx="5537177" cy="879040"/>
            </a:xfrm>
          </p:grpSpPr>
          <p:cxnSp>
            <p:nvCxnSpPr>
              <p:cNvPr id="34" name="Conector reto 33"/>
              <p:cNvCxnSpPr/>
              <p:nvPr/>
            </p:nvCxnSpPr>
            <p:spPr>
              <a:xfrm>
                <a:off x="1399880" y="2708920"/>
                <a:ext cx="0" cy="537505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/>
              <p:cNvCxnSpPr/>
              <p:nvPr/>
            </p:nvCxnSpPr>
            <p:spPr>
              <a:xfrm>
                <a:off x="1397314" y="2708920"/>
                <a:ext cx="5536868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/>
              <p:cNvCxnSpPr/>
              <p:nvPr/>
            </p:nvCxnSpPr>
            <p:spPr>
              <a:xfrm>
                <a:off x="6934182" y="2708920"/>
                <a:ext cx="309" cy="59906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to 36"/>
              <p:cNvCxnSpPr/>
              <p:nvPr/>
            </p:nvCxnSpPr>
            <p:spPr>
              <a:xfrm>
                <a:off x="4366059" y="2428940"/>
                <a:ext cx="0" cy="29034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CaixaDeTexto 44"/>
          <p:cNvSpPr txBox="1"/>
          <p:nvPr/>
        </p:nvSpPr>
        <p:spPr>
          <a:xfrm>
            <a:off x="0" y="5007064"/>
            <a:ext cx="884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"/>
            </a:pPr>
            <a:r>
              <a:rPr lang="pt-BR" sz="2400" dirty="0" smtClean="0">
                <a:latin typeface="Cambria" panose="02040503050406030204" pitchFamily="18" charset="0"/>
              </a:rPr>
              <a:t>Linhagens e DNA </a:t>
            </a:r>
            <a:r>
              <a:rPr lang="pt-BR" sz="2400" dirty="0" err="1" smtClean="0">
                <a:latin typeface="Cambria" panose="02040503050406030204" pitchFamily="18" charset="0"/>
              </a:rPr>
              <a:t>genômico</a:t>
            </a:r>
            <a:r>
              <a:rPr lang="pt-BR" sz="2400" dirty="0" smtClean="0">
                <a:latin typeface="Cambria" panose="02040503050406030204" pitchFamily="18" charset="0"/>
              </a:rPr>
              <a:t> de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células</a:t>
            </a:r>
            <a:r>
              <a:rPr lang="pt-BR" sz="2400" dirty="0" smtClean="0">
                <a:latin typeface="Cambria" panose="02040503050406030204" pitchFamily="18" charset="0"/>
              </a:rPr>
              <a:t>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cancerígenas</a:t>
            </a:r>
            <a:r>
              <a:rPr lang="pt-BR" sz="2400" dirty="0" smtClean="0">
                <a:latin typeface="Cambria" panose="02040503050406030204" pitchFamily="18" charset="0"/>
              </a:rPr>
              <a:t>!</a:t>
            </a:r>
            <a:endParaRPr lang="pt-BR" sz="2400" dirty="0">
              <a:latin typeface="Cambria" panose="02040503050406030204" pitchFamily="18" charset="0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152400" y="5633952"/>
            <a:ext cx="8847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Amostras adicionais: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pt-BR" sz="2400" dirty="0" err="1" smtClean="0">
                <a:latin typeface="Cambria" panose="02040503050406030204" pitchFamily="18" charset="0"/>
              </a:rPr>
              <a:t>gDNA</a:t>
            </a:r>
            <a:r>
              <a:rPr lang="pt-BR" sz="2400" dirty="0" smtClean="0">
                <a:latin typeface="Cambria" panose="02040503050406030204" pitchFamily="18" charset="0"/>
              </a:rPr>
              <a:t> de tumor </a:t>
            </a:r>
            <a:r>
              <a:rPr lang="pt-BR" sz="2400" dirty="0" err="1" smtClean="0">
                <a:latin typeface="Cambria" panose="02040503050406030204" pitchFamily="18" charset="0"/>
              </a:rPr>
              <a:t>colorretal</a:t>
            </a:r>
            <a:r>
              <a:rPr lang="pt-BR" sz="2400" dirty="0" smtClean="0">
                <a:latin typeface="Cambria" panose="02040503050406030204" pitchFamily="18" charset="0"/>
              </a:rPr>
              <a:t>: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várias mutações </a:t>
            </a:r>
            <a:r>
              <a:rPr lang="pt-BR" sz="2400" dirty="0" smtClean="0">
                <a:latin typeface="Cambria" panose="02040503050406030204" pitchFamily="18" charset="0"/>
              </a:rPr>
              <a:t>(COLD-PCR).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pt-BR" sz="2400" dirty="0" err="1" smtClean="0">
                <a:latin typeface="Cambria" panose="02040503050406030204" pitchFamily="18" charset="0"/>
              </a:rPr>
              <a:t>gDNA</a:t>
            </a:r>
            <a:r>
              <a:rPr lang="pt-BR" sz="2400" dirty="0">
                <a:latin typeface="Cambria" panose="02040503050406030204" pitchFamily="18" charset="0"/>
              </a:rPr>
              <a:t> </a:t>
            </a:r>
            <a:r>
              <a:rPr lang="pt-BR" sz="2400" dirty="0" smtClean="0">
                <a:latin typeface="Cambria" panose="02040503050406030204" pitchFamily="18" charset="0"/>
              </a:rPr>
              <a:t>purificado de plasma sanguíneo (mutação </a:t>
            </a:r>
            <a:r>
              <a:rPr lang="pt-BR" sz="24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TP53</a:t>
            </a:r>
            <a:r>
              <a:rPr lang="pt-BR" sz="2400" dirty="0" smtClean="0">
                <a:latin typeface="Cambria" panose="02040503050406030204" pitchFamily="18" charset="0"/>
              </a:rPr>
              <a:t>).</a:t>
            </a:r>
            <a:endParaRPr lang="pt-BR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52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sp>
        <p:nvSpPr>
          <p:cNvPr id="45" name="CaixaDeTexto 44"/>
          <p:cNvSpPr txBox="1"/>
          <p:nvPr/>
        </p:nvSpPr>
        <p:spPr>
          <a:xfrm>
            <a:off x="0" y="5949280"/>
            <a:ext cx="884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"/>
            </a:pPr>
            <a:r>
              <a:rPr lang="pt-BR" sz="2400" dirty="0" smtClean="0">
                <a:latin typeface="Cambria" panose="02040503050406030204" pitchFamily="18" charset="0"/>
              </a:rPr>
              <a:t>Mutações gênicas nas linhagens celulares cancerígenas.</a:t>
            </a:r>
          </a:p>
          <a:p>
            <a:pPr marL="342900" indent="-342900">
              <a:buFont typeface="Symbol" panose="05050102010706020507" pitchFamily="18" charset="2"/>
              <a:buChar char=""/>
            </a:pPr>
            <a:r>
              <a:rPr lang="pt-BR" sz="2400" dirty="0" smtClean="0">
                <a:latin typeface="Cambria" panose="02040503050406030204" pitchFamily="18" charset="0"/>
              </a:rPr>
              <a:t>KRAS e TP53: mutações associadas ao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câncer pulmonar</a:t>
            </a:r>
            <a:r>
              <a:rPr lang="pt-BR" sz="2400" dirty="0" smtClean="0">
                <a:latin typeface="Cambria" panose="02040503050406030204" pitchFamily="18" charset="0"/>
              </a:rPr>
              <a:t>.</a:t>
            </a:r>
            <a:endParaRPr lang="pt-BR" sz="2400" dirty="0">
              <a:latin typeface="Cambria" panose="02040503050406030204" pitchFamily="18" charset="0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30" y="1268760"/>
            <a:ext cx="8182929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65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146567" y="2427855"/>
            <a:ext cx="8847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dirty="0" err="1" smtClean="0">
                <a:latin typeface="Cambria" panose="02040503050406030204" pitchFamily="18" charset="0"/>
              </a:rPr>
              <a:t>gDNA</a:t>
            </a:r>
            <a:r>
              <a:rPr lang="pt-BR" sz="2400" dirty="0" smtClean="0">
                <a:latin typeface="Cambria" panose="02040503050406030204" pitchFamily="18" charset="0"/>
              </a:rPr>
              <a:t> das linhagens cancerígenas foi diluído serialmente em DNA Wild </a:t>
            </a:r>
            <a:r>
              <a:rPr lang="pt-BR" sz="2400" dirty="0" err="1" smtClean="0">
                <a:latin typeface="Cambria" panose="02040503050406030204" pitchFamily="18" charset="0"/>
              </a:rPr>
              <a:t>Type</a:t>
            </a:r>
            <a:r>
              <a:rPr lang="pt-BR" sz="24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t-BR" sz="2400" dirty="0" smtClean="0"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Abundância das mutações avaliadas nas razões 10, 5, 3, 1, 0.1% e 0.05%  DNA mutante-DNA WT.</a:t>
            </a:r>
          </a:p>
          <a:p>
            <a:pPr marL="342900" indent="-342900">
              <a:buFont typeface="Symbol" panose="05050102010706020507" pitchFamily="18" charset="2"/>
              <a:buChar char=""/>
            </a:pPr>
            <a:endParaRPr lang="pt-BR" sz="2400" dirty="0">
              <a:latin typeface="Cambria" panose="02040503050406030204" pitchFamily="18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445768" y="1052736"/>
            <a:ext cx="8252464" cy="954107"/>
          </a:xfrm>
          <a:prstGeom prst="rect">
            <a:avLst/>
          </a:prstGeom>
          <a:noFill/>
          <a:ln w="28575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Cambria" panose="02040503050406030204" pitchFamily="18" charset="0"/>
              </a:rPr>
              <a:t>PARA DEMONSTRAR O ENRIQUECIMENTO DE DIFERENTES MUTAÇÕES VIA </a:t>
            </a:r>
            <a:r>
              <a:rPr lang="pt-B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DISSECT</a:t>
            </a:r>
            <a:endParaRPr lang="pt-BR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89343" y="5157191"/>
            <a:ext cx="8565313" cy="915699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>
                <a:latin typeface="Cambria" panose="02040503050406030204" pitchFamily="18" charset="0"/>
              </a:rPr>
              <a:t>“</a:t>
            </a:r>
            <a:r>
              <a:rPr lang="pt-BR" sz="2400" b="1" dirty="0" smtClean="0">
                <a:latin typeface="Cambria" panose="02040503050406030204" pitchFamily="18" charset="0"/>
              </a:rPr>
              <a:t>Até que </a:t>
            </a:r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proporção</a:t>
            </a:r>
            <a:r>
              <a:rPr lang="pt-BR" sz="2400" b="1" dirty="0" smtClean="0">
                <a:latin typeface="Cambria" panose="02040503050406030204" pitchFamily="18" charset="0"/>
              </a:rPr>
              <a:t> mutação-WT </a:t>
            </a:r>
            <a:r>
              <a:rPr lang="pt-BR" sz="2400" b="1" dirty="0">
                <a:latin typeface="Cambria" panose="02040503050406030204" pitchFamily="18" charset="0"/>
              </a:rPr>
              <a:t>a técnica DISSECT é capaz de </a:t>
            </a:r>
            <a:r>
              <a:rPr lang="pt-BR" sz="2400" b="1" dirty="0" smtClean="0">
                <a:latin typeface="Cambria" panose="02040503050406030204" pitchFamily="18" charset="0"/>
              </a:rPr>
              <a:t>detectar </a:t>
            </a:r>
            <a:r>
              <a:rPr lang="pt-BR" sz="2400" b="1" dirty="0">
                <a:latin typeface="Cambria" panose="02040503050406030204" pitchFamily="18" charset="0"/>
              </a:rPr>
              <a:t>mutações?”</a:t>
            </a:r>
          </a:p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9554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146567" y="2427855"/>
            <a:ext cx="88477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DNA </a:t>
            </a:r>
            <a:r>
              <a:rPr lang="pt-BR" sz="2400" dirty="0" err="1" smtClean="0">
                <a:latin typeface="Cambria" panose="02040503050406030204" pitchFamily="18" charset="0"/>
              </a:rPr>
              <a:t>genômico</a:t>
            </a:r>
            <a:r>
              <a:rPr lang="pt-BR" sz="2400" dirty="0" smtClean="0">
                <a:latin typeface="Cambria" panose="02040503050406030204" pitchFamily="18" charset="0"/>
              </a:rPr>
              <a:t> de SW480, NCI-H69 e SNU-182 combinados.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Cambria" panose="02040503050406030204" pitchFamily="18" charset="0"/>
              </a:rPr>
              <a:t>Mistura de diferentes mutações diluídas a 5% e 1%.</a:t>
            </a:r>
          </a:p>
          <a:p>
            <a:pPr marL="800100" lvl="1" indent="-342900">
              <a:buFont typeface="Symbol" panose="05050102010706020507" pitchFamily="18" charset="2"/>
              <a:buChar char=""/>
            </a:pPr>
            <a:endParaRPr lang="pt-BR" sz="2400" dirty="0"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Experimentos realizados em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triplicata</a:t>
            </a:r>
            <a:r>
              <a:rPr lang="pt-BR" sz="24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t-BR" sz="2400" dirty="0"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Controle: DISSECT com DNA Wild-</a:t>
            </a:r>
            <a:r>
              <a:rPr lang="pt-BR" sz="2400" dirty="0" err="1" smtClean="0">
                <a:latin typeface="Cambria" panose="02040503050406030204" pitchFamily="18" charset="0"/>
              </a:rPr>
              <a:t>Type</a:t>
            </a:r>
            <a:r>
              <a:rPr lang="pt-BR" sz="2400" dirty="0" smtClean="0">
                <a:latin typeface="Cambria" panose="02040503050406030204" pitchFamily="18" charset="0"/>
              </a:rPr>
              <a:t>!</a:t>
            </a:r>
          </a:p>
          <a:p>
            <a:pPr marL="342900" indent="-342900">
              <a:buFont typeface="Symbol" panose="05050102010706020507" pitchFamily="18" charset="2"/>
              <a:buChar char=""/>
            </a:pPr>
            <a:endParaRPr lang="pt-BR" sz="2400" dirty="0">
              <a:latin typeface="Cambria" panose="020405030504060302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79215" y="1228394"/>
            <a:ext cx="8565313" cy="832454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“Será que em uma única DISSECT há possibilidade de enriquecer </a:t>
            </a:r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várias mutações simultaneamente</a:t>
            </a:r>
            <a:r>
              <a:rPr lang="pt-BR" sz="2400" b="1" dirty="0" smtClean="0">
                <a:latin typeface="Cambria" panose="02040503050406030204" pitchFamily="18" charset="0"/>
              </a:rPr>
              <a:t>?”</a:t>
            </a:r>
            <a:endParaRPr lang="pt-BR" sz="2400" b="1" dirty="0">
              <a:latin typeface="Cambria" panose="02040503050406030204" pitchFamily="18" charset="0"/>
            </a:endParaRPr>
          </a:p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86204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146567" y="2839576"/>
            <a:ext cx="88477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dirty="0" err="1" smtClean="0">
                <a:latin typeface="Cambria" panose="02040503050406030204" pitchFamily="18" charset="0"/>
              </a:rPr>
              <a:t>Pré</a:t>
            </a:r>
            <a:r>
              <a:rPr lang="pt-BR" sz="2400" dirty="0" smtClean="0">
                <a:latin typeface="Cambria" panose="02040503050406030204" pitchFamily="18" charset="0"/>
              </a:rPr>
              <a:t>-amplificação via PCR multiplex: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Iniciadores específicos para as 50 regiões </a:t>
            </a:r>
            <a:r>
              <a:rPr lang="pt-BR" sz="2400" dirty="0" err="1" smtClean="0">
                <a:latin typeface="Cambria" panose="02040503050406030204" pitchFamily="18" charset="0"/>
              </a:rPr>
              <a:t>exônicas</a:t>
            </a:r>
            <a:r>
              <a:rPr lang="pt-BR" sz="2400" dirty="0" smtClean="0">
                <a:latin typeface="Cambria" panose="02040503050406030204" pitchFamily="18" charset="0"/>
              </a:rPr>
              <a:t> mais comuns de haver mutações (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pulmão</a:t>
            </a:r>
            <a:r>
              <a:rPr lang="pt-BR" sz="2400" dirty="0" smtClean="0">
                <a:latin typeface="Cambria" panose="02040503050406030204" pitchFamily="18" charset="0"/>
              </a:rPr>
              <a:t> e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esôfago</a:t>
            </a:r>
            <a:r>
              <a:rPr lang="pt-BR" sz="2400" dirty="0" smtClean="0">
                <a:latin typeface="Cambria" panose="02040503050406030204" pitchFamily="18" charset="0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pt-BR" sz="2400" dirty="0">
              <a:latin typeface="Cambria" panose="020405030504060302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pt-BR" sz="2400" dirty="0" err="1" smtClean="0">
                <a:latin typeface="Cambria" panose="02040503050406030204" pitchFamily="18" charset="0"/>
              </a:rPr>
              <a:t>Kapa</a:t>
            </a:r>
            <a:r>
              <a:rPr lang="pt-BR" sz="2400" dirty="0" smtClean="0">
                <a:latin typeface="Cambria" panose="02040503050406030204" pitchFamily="18" charset="0"/>
              </a:rPr>
              <a:t> </a:t>
            </a:r>
            <a:r>
              <a:rPr lang="pt-BR" sz="2400" dirty="0" err="1" smtClean="0">
                <a:latin typeface="Cambria" panose="02040503050406030204" pitchFamily="18" charset="0"/>
              </a:rPr>
              <a:t>HiFi</a:t>
            </a:r>
            <a:r>
              <a:rPr lang="pt-BR" sz="2400" dirty="0" smtClean="0">
                <a:latin typeface="Cambria" panose="02040503050406030204" pitchFamily="18" charset="0"/>
              </a:rPr>
              <a:t> </a:t>
            </a:r>
            <a:r>
              <a:rPr lang="pt-BR" sz="2400" dirty="0" err="1" smtClean="0">
                <a:latin typeface="Cambria" panose="02040503050406030204" pitchFamily="18" charset="0"/>
              </a:rPr>
              <a:t>Hotstart</a:t>
            </a:r>
            <a:r>
              <a:rPr lang="pt-BR" sz="2400" dirty="0" smtClean="0">
                <a:latin typeface="Cambria" panose="02040503050406030204" pitchFamily="18" charset="0"/>
              </a:rPr>
              <a:t> DNA polimerase: </a:t>
            </a:r>
            <a:r>
              <a:rPr lang="pt-BR" sz="2400" dirty="0">
                <a:latin typeface="Cambria" panose="02040503050406030204" pitchFamily="18" charset="0"/>
              </a:rPr>
              <a:t>2,8 x </a:t>
            </a:r>
            <a:r>
              <a:rPr lang="pt-BR" sz="2400" dirty="0" smtClean="0">
                <a:latin typeface="Cambria" panose="02040503050406030204" pitchFamily="18" charset="0"/>
              </a:rPr>
              <a:t>10</a:t>
            </a:r>
            <a:r>
              <a:rPr lang="pt-BR" sz="2400" baseline="30000" dirty="0" smtClean="0">
                <a:latin typeface="Cambria" panose="02040503050406030204" pitchFamily="18" charset="0"/>
              </a:rPr>
              <a:t>-7</a:t>
            </a:r>
            <a:r>
              <a:rPr lang="pt-BR" sz="2400" dirty="0" smtClean="0">
                <a:latin typeface="Cambria" panose="02040503050406030204" pitchFamily="18" charset="0"/>
              </a:rPr>
              <a:t> erro/</a:t>
            </a:r>
            <a:r>
              <a:rPr lang="pt-BR" sz="2400" dirty="0" err="1" smtClean="0">
                <a:latin typeface="Cambria" panose="02040503050406030204" pitchFamily="18" charset="0"/>
              </a:rPr>
              <a:t>pb</a:t>
            </a:r>
            <a:endParaRPr lang="pt-BR" sz="2400" dirty="0" smtClean="0">
              <a:latin typeface="Cambria" panose="020405030504060302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pt-BR" sz="2400" dirty="0">
              <a:latin typeface="Cambria" panose="020405030504060302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Após PCR multiplex: digestão dos iniciadores não incorporados.</a:t>
            </a:r>
            <a:endParaRPr lang="pt-BR" sz="2400" dirty="0">
              <a:latin typeface="Cambria" panose="020405030504060302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pt-BR" sz="2400" dirty="0" smtClean="0">
              <a:latin typeface="Cambria" panose="020405030504060302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"/>
            </a:pPr>
            <a:endParaRPr lang="pt-BR" sz="2400" dirty="0">
              <a:latin typeface="Cambria" panose="020405030504060302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79215" y="1124744"/>
            <a:ext cx="8565313" cy="1477328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PARA ABRANGER O </a:t>
            </a:r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MAIOR NÚMERO DE MUTAÇÕES </a:t>
            </a:r>
            <a:r>
              <a:rPr lang="pt-BR" sz="2400" b="1" dirty="0" smtClean="0">
                <a:latin typeface="Cambria" panose="02040503050406030204" pitchFamily="18" charset="0"/>
              </a:rPr>
              <a:t>POSSÍVEL EXISTENTE NO </a:t>
            </a:r>
            <a:r>
              <a:rPr lang="pt-BR" sz="2400" b="1" dirty="0" err="1" smtClean="0">
                <a:latin typeface="Cambria" panose="02040503050406030204" pitchFamily="18" charset="0"/>
              </a:rPr>
              <a:t>gDNA</a:t>
            </a:r>
            <a:r>
              <a:rPr lang="pt-BR" sz="2400" b="1" dirty="0" smtClean="0">
                <a:latin typeface="Cambria" panose="02040503050406030204" pitchFamily="18" charset="0"/>
              </a:rPr>
              <a:t> OBTIDO FOI REALIZADA UMA </a:t>
            </a:r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PCR MULTIPLEX</a:t>
            </a:r>
            <a:endParaRPr lang="pt-BR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21909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1124744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PREPARAÇÃO DA DISSECT E ANÁLISES SUBSEQUENTES</a:t>
            </a:r>
            <a:endParaRPr lang="pt-BR" b="1" dirty="0"/>
          </a:p>
        </p:txBody>
      </p:sp>
      <p:sp>
        <p:nvSpPr>
          <p:cNvPr id="143" name="CaixaDeTexto 142"/>
          <p:cNvSpPr txBox="1"/>
          <p:nvPr/>
        </p:nvSpPr>
        <p:spPr>
          <a:xfrm>
            <a:off x="2296824" y="1959223"/>
            <a:ext cx="4834895" cy="830997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Conjugação das </a:t>
            </a:r>
            <a:r>
              <a:rPr lang="pt-BR" sz="2400" b="1" i="1" dirty="0" err="1" smtClean="0">
                <a:latin typeface="Cambria" panose="02040503050406030204" pitchFamily="18" charset="0"/>
              </a:rPr>
              <a:t>beads</a:t>
            </a:r>
            <a:r>
              <a:rPr lang="pt-BR" sz="2400" b="1" i="1" dirty="0" smtClean="0">
                <a:latin typeface="Cambria" panose="02040503050406030204" pitchFamily="18" charset="0"/>
              </a:rPr>
              <a:t> magnéticas </a:t>
            </a:r>
            <a:r>
              <a:rPr lang="pt-BR" sz="2400" b="1" dirty="0" smtClean="0">
                <a:latin typeface="Cambria" panose="02040503050406030204" pitchFamily="18" charset="0"/>
              </a:rPr>
              <a:t>às sondas</a:t>
            </a:r>
            <a:endParaRPr lang="pt-BR" b="1" i="1" dirty="0"/>
          </a:p>
        </p:txBody>
      </p:sp>
      <p:grpSp>
        <p:nvGrpSpPr>
          <p:cNvPr id="183" name="Grupo 182"/>
          <p:cNvGrpSpPr/>
          <p:nvPr/>
        </p:nvGrpSpPr>
        <p:grpSpPr>
          <a:xfrm>
            <a:off x="79693" y="2924944"/>
            <a:ext cx="8914465" cy="3456384"/>
            <a:chOff x="79693" y="2924944"/>
            <a:chExt cx="8914465" cy="3456384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485" y="4620900"/>
              <a:ext cx="889727" cy="997108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53" y="3900820"/>
              <a:ext cx="889727" cy="997108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3" y="4947232"/>
              <a:ext cx="889727" cy="997108"/>
            </a:xfrm>
            <a:prstGeom prst="rect">
              <a:avLst/>
            </a:prstGeom>
          </p:spPr>
        </p:pic>
        <p:sp>
          <p:nvSpPr>
            <p:cNvPr id="16" name="Pizza 15"/>
            <p:cNvSpPr/>
            <p:nvPr/>
          </p:nvSpPr>
          <p:spPr>
            <a:xfrm>
              <a:off x="1681284" y="5019546"/>
              <a:ext cx="458234" cy="436939"/>
            </a:xfrm>
            <a:prstGeom prst="pi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8" name="Pizza 17"/>
            <p:cNvSpPr/>
            <p:nvPr/>
          </p:nvSpPr>
          <p:spPr>
            <a:xfrm>
              <a:off x="1550917" y="4182740"/>
              <a:ext cx="458234" cy="436939"/>
            </a:xfrm>
            <a:prstGeom prst="pi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9" name="Pizza 18"/>
            <p:cNvSpPr/>
            <p:nvPr/>
          </p:nvSpPr>
          <p:spPr>
            <a:xfrm>
              <a:off x="818299" y="5620353"/>
              <a:ext cx="458234" cy="436939"/>
            </a:xfrm>
            <a:prstGeom prst="pi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124405" y="2998693"/>
              <a:ext cx="2174763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err="1" smtClean="0">
                  <a:latin typeface="Cambria" panose="02040503050406030204" pitchFamily="18" charset="0"/>
                </a:rPr>
                <a:t>Beads</a:t>
              </a:r>
              <a:r>
                <a:rPr lang="pt-BR" dirty="0" smtClean="0">
                  <a:latin typeface="Cambria" panose="02040503050406030204" pitchFamily="18" charset="0"/>
                </a:rPr>
                <a:t> cobertas por </a:t>
              </a:r>
              <a:r>
                <a:rPr lang="pt-BR" dirty="0" err="1" smtClean="0">
                  <a:latin typeface="Cambria" panose="02040503050406030204" pitchFamily="18" charset="0"/>
                </a:rPr>
                <a:t>Streptavidina</a:t>
              </a:r>
              <a:endParaRPr lang="pt-BR" dirty="0">
                <a:latin typeface="Cambria" panose="02040503050406030204" pitchFamily="18" charset="0"/>
              </a:endParaRPr>
            </a:p>
          </p:txBody>
        </p:sp>
        <p:grpSp>
          <p:nvGrpSpPr>
            <p:cNvPr id="177" name="Grupo 176"/>
            <p:cNvGrpSpPr/>
            <p:nvPr/>
          </p:nvGrpSpPr>
          <p:grpSpPr>
            <a:xfrm>
              <a:off x="2560400" y="2924944"/>
              <a:ext cx="3867287" cy="3456384"/>
              <a:chOff x="2234336" y="2639624"/>
              <a:chExt cx="3867287" cy="3456384"/>
            </a:xfrm>
          </p:grpSpPr>
          <p:grpSp>
            <p:nvGrpSpPr>
              <p:cNvPr id="82" name="Grupo 81"/>
              <p:cNvGrpSpPr/>
              <p:nvPr/>
            </p:nvGrpSpPr>
            <p:grpSpPr>
              <a:xfrm>
                <a:off x="2657292" y="3219880"/>
                <a:ext cx="580554" cy="1949052"/>
                <a:chOff x="2983334" y="2708920"/>
                <a:chExt cx="580554" cy="1949052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3383408" y="3018320"/>
                  <a:ext cx="180480" cy="1330253"/>
                  <a:chOff x="1197504" y="2274175"/>
                  <a:chExt cx="180480" cy="2592288"/>
                </a:xfrm>
              </p:grpSpPr>
              <p:cxnSp>
                <p:nvCxnSpPr>
                  <p:cNvPr id="22" name="Conector reto 21"/>
                  <p:cNvCxnSpPr/>
                  <p:nvPr/>
                </p:nvCxnSpPr>
                <p:spPr>
                  <a:xfrm>
                    <a:off x="1197504" y="2274175"/>
                    <a:ext cx="0" cy="2592288"/>
                  </a:xfrm>
                  <a:prstGeom prst="line">
                    <a:avLst/>
                  </a:prstGeom>
                  <a:ln w="3492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Conector reto 22"/>
                  <p:cNvCxnSpPr/>
                  <p:nvPr/>
                </p:nvCxnSpPr>
                <p:spPr>
                  <a:xfrm>
                    <a:off x="1223628" y="2348880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Conector reto 23"/>
                  <p:cNvCxnSpPr/>
                  <p:nvPr/>
                </p:nvCxnSpPr>
                <p:spPr>
                  <a:xfrm>
                    <a:off x="1223628" y="2512263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Conector reto 24"/>
                  <p:cNvCxnSpPr/>
                  <p:nvPr/>
                </p:nvCxnSpPr>
                <p:spPr>
                  <a:xfrm>
                    <a:off x="1223628" y="2675646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Conector reto 25"/>
                  <p:cNvCxnSpPr/>
                  <p:nvPr/>
                </p:nvCxnSpPr>
                <p:spPr>
                  <a:xfrm>
                    <a:off x="1223628" y="2839029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ector reto 26"/>
                  <p:cNvCxnSpPr/>
                  <p:nvPr/>
                </p:nvCxnSpPr>
                <p:spPr>
                  <a:xfrm>
                    <a:off x="1223628" y="3002412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Conector reto 27"/>
                  <p:cNvCxnSpPr/>
                  <p:nvPr/>
                </p:nvCxnSpPr>
                <p:spPr>
                  <a:xfrm>
                    <a:off x="1223628" y="3165795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ector reto 28"/>
                  <p:cNvCxnSpPr/>
                  <p:nvPr/>
                </p:nvCxnSpPr>
                <p:spPr>
                  <a:xfrm>
                    <a:off x="1223628" y="3329178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Conector reto 29"/>
                  <p:cNvCxnSpPr/>
                  <p:nvPr/>
                </p:nvCxnSpPr>
                <p:spPr>
                  <a:xfrm>
                    <a:off x="1223628" y="3492561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ector reto 30"/>
                  <p:cNvCxnSpPr/>
                  <p:nvPr/>
                </p:nvCxnSpPr>
                <p:spPr>
                  <a:xfrm>
                    <a:off x="1223628" y="3655944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ector reto 31"/>
                  <p:cNvCxnSpPr/>
                  <p:nvPr/>
                </p:nvCxnSpPr>
                <p:spPr>
                  <a:xfrm>
                    <a:off x="1223628" y="3819327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ector reto 32"/>
                  <p:cNvCxnSpPr/>
                  <p:nvPr/>
                </p:nvCxnSpPr>
                <p:spPr>
                  <a:xfrm>
                    <a:off x="1223628" y="3982710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ector reto 33"/>
                  <p:cNvCxnSpPr/>
                  <p:nvPr/>
                </p:nvCxnSpPr>
                <p:spPr>
                  <a:xfrm>
                    <a:off x="1223628" y="4146093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onector reto 34"/>
                  <p:cNvCxnSpPr/>
                  <p:nvPr/>
                </p:nvCxnSpPr>
                <p:spPr>
                  <a:xfrm>
                    <a:off x="1223628" y="4309476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Conector reto 35"/>
                  <p:cNvCxnSpPr/>
                  <p:nvPr/>
                </p:nvCxnSpPr>
                <p:spPr>
                  <a:xfrm>
                    <a:off x="1223628" y="4472859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Conector reto 36"/>
                  <p:cNvCxnSpPr/>
                  <p:nvPr/>
                </p:nvCxnSpPr>
                <p:spPr>
                  <a:xfrm>
                    <a:off x="1223628" y="4636242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Conector reto 37"/>
                  <p:cNvCxnSpPr/>
                  <p:nvPr/>
                </p:nvCxnSpPr>
                <p:spPr>
                  <a:xfrm>
                    <a:off x="1223628" y="4799624"/>
                    <a:ext cx="154356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8" name="Grupo 77"/>
                <p:cNvGrpSpPr/>
                <p:nvPr/>
              </p:nvGrpSpPr>
              <p:grpSpPr>
                <a:xfrm>
                  <a:off x="2987824" y="2708920"/>
                  <a:ext cx="388250" cy="421249"/>
                  <a:chOff x="3047128" y="4654870"/>
                  <a:chExt cx="516760" cy="560682"/>
                </a:xfrm>
              </p:grpSpPr>
              <p:cxnSp>
                <p:nvCxnSpPr>
                  <p:cNvPr id="76" name="Conector reto 75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Retângulo 76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79" name="Grupo 78"/>
                <p:cNvGrpSpPr/>
                <p:nvPr/>
              </p:nvGrpSpPr>
              <p:grpSpPr>
                <a:xfrm flipV="1">
                  <a:off x="2983334" y="4236723"/>
                  <a:ext cx="388250" cy="421249"/>
                  <a:chOff x="3047128" y="4654870"/>
                  <a:chExt cx="516760" cy="560682"/>
                </a:xfrm>
              </p:grpSpPr>
              <p:cxnSp>
                <p:nvCxnSpPr>
                  <p:cNvPr id="80" name="Conector reto 79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" name="Retângulo 80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134" name="Grupo 133"/>
              <p:cNvGrpSpPr/>
              <p:nvPr/>
            </p:nvGrpSpPr>
            <p:grpSpPr>
              <a:xfrm>
                <a:off x="3652930" y="2639624"/>
                <a:ext cx="580554" cy="1949052"/>
                <a:chOff x="3851920" y="2636912"/>
                <a:chExt cx="580554" cy="1949052"/>
              </a:xfrm>
            </p:grpSpPr>
            <p:grpSp>
              <p:nvGrpSpPr>
                <p:cNvPr id="84" name="Grupo 83"/>
                <p:cNvGrpSpPr/>
                <p:nvPr/>
              </p:nvGrpSpPr>
              <p:grpSpPr>
                <a:xfrm>
                  <a:off x="4251994" y="2946312"/>
                  <a:ext cx="180480" cy="1330253"/>
                  <a:chOff x="1197504" y="2274175"/>
                  <a:chExt cx="180480" cy="2592288"/>
                </a:xfrm>
              </p:grpSpPr>
              <p:cxnSp>
                <p:nvCxnSpPr>
                  <p:cNvPr id="91" name="Conector reto 90"/>
                  <p:cNvCxnSpPr/>
                  <p:nvPr/>
                </p:nvCxnSpPr>
                <p:spPr>
                  <a:xfrm>
                    <a:off x="1197504" y="2274175"/>
                    <a:ext cx="0" cy="2592288"/>
                  </a:xfrm>
                  <a:prstGeom prst="line">
                    <a:avLst/>
                  </a:prstGeom>
                  <a:ln w="349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Conector reto 91"/>
                  <p:cNvCxnSpPr/>
                  <p:nvPr/>
                </p:nvCxnSpPr>
                <p:spPr>
                  <a:xfrm>
                    <a:off x="1223628" y="2348880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Conector reto 92"/>
                  <p:cNvCxnSpPr/>
                  <p:nvPr/>
                </p:nvCxnSpPr>
                <p:spPr>
                  <a:xfrm>
                    <a:off x="1223628" y="2512263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Conector reto 93"/>
                  <p:cNvCxnSpPr/>
                  <p:nvPr/>
                </p:nvCxnSpPr>
                <p:spPr>
                  <a:xfrm>
                    <a:off x="1223628" y="2675646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Conector reto 94"/>
                  <p:cNvCxnSpPr/>
                  <p:nvPr/>
                </p:nvCxnSpPr>
                <p:spPr>
                  <a:xfrm>
                    <a:off x="1223628" y="2839029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Conector reto 95"/>
                  <p:cNvCxnSpPr/>
                  <p:nvPr/>
                </p:nvCxnSpPr>
                <p:spPr>
                  <a:xfrm>
                    <a:off x="1223628" y="3002412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Conector reto 96"/>
                  <p:cNvCxnSpPr/>
                  <p:nvPr/>
                </p:nvCxnSpPr>
                <p:spPr>
                  <a:xfrm>
                    <a:off x="1223628" y="3165795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Conector reto 97"/>
                  <p:cNvCxnSpPr/>
                  <p:nvPr/>
                </p:nvCxnSpPr>
                <p:spPr>
                  <a:xfrm>
                    <a:off x="1223628" y="3329178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Conector reto 98"/>
                  <p:cNvCxnSpPr/>
                  <p:nvPr/>
                </p:nvCxnSpPr>
                <p:spPr>
                  <a:xfrm>
                    <a:off x="1223628" y="3492561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Conector reto 99"/>
                  <p:cNvCxnSpPr/>
                  <p:nvPr/>
                </p:nvCxnSpPr>
                <p:spPr>
                  <a:xfrm>
                    <a:off x="1223628" y="3655944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Conector reto 100"/>
                  <p:cNvCxnSpPr/>
                  <p:nvPr/>
                </p:nvCxnSpPr>
                <p:spPr>
                  <a:xfrm>
                    <a:off x="1223628" y="3819327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Conector reto 101"/>
                  <p:cNvCxnSpPr/>
                  <p:nvPr/>
                </p:nvCxnSpPr>
                <p:spPr>
                  <a:xfrm>
                    <a:off x="1223628" y="3982710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Conector reto 102"/>
                  <p:cNvCxnSpPr/>
                  <p:nvPr/>
                </p:nvCxnSpPr>
                <p:spPr>
                  <a:xfrm>
                    <a:off x="1223628" y="4146093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Conector reto 103"/>
                  <p:cNvCxnSpPr/>
                  <p:nvPr/>
                </p:nvCxnSpPr>
                <p:spPr>
                  <a:xfrm>
                    <a:off x="1223628" y="4309476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Conector reto 104"/>
                  <p:cNvCxnSpPr/>
                  <p:nvPr/>
                </p:nvCxnSpPr>
                <p:spPr>
                  <a:xfrm>
                    <a:off x="1223628" y="4472859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Conector reto 105"/>
                  <p:cNvCxnSpPr/>
                  <p:nvPr/>
                </p:nvCxnSpPr>
                <p:spPr>
                  <a:xfrm>
                    <a:off x="1223628" y="4636242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Conector reto 106"/>
                  <p:cNvCxnSpPr/>
                  <p:nvPr/>
                </p:nvCxnSpPr>
                <p:spPr>
                  <a:xfrm>
                    <a:off x="1223628" y="4799624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" name="Grupo 84"/>
                <p:cNvGrpSpPr/>
                <p:nvPr/>
              </p:nvGrpSpPr>
              <p:grpSpPr>
                <a:xfrm>
                  <a:off x="3856410" y="2636912"/>
                  <a:ext cx="388250" cy="421249"/>
                  <a:chOff x="3047128" y="4654870"/>
                  <a:chExt cx="516760" cy="560682"/>
                </a:xfrm>
              </p:grpSpPr>
              <p:cxnSp>
                <p:nvCxnSpPr>
                  <p:cNvPr id="89" name="Conector reto 88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Retângulo 89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86" name="Grupo 85"/>
                <p:cNvGrpSpPr/>
                <p:nvPr/>
              </p:nvGrpSpPr>
              <p:grpSpPr>
                <a:xfrm flipV="1">
                  <a:off x="3851920" y="4164715"/>
                  <a:ext cx="388250" cy="421249"/>
                  <a:chOff x="3047128" y="4654870"/>
                  <a:chExt cx="516760" cy="560682"/>
                </a:xfrm>
              </p:grpSpPr>
              <p:cxnSp>
                <p:nvCxnSpPr>
                  <p:cNvPr id="87" name="Conector reto 86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Retângulo 87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133" name="Grupo 132"/>
              <p:cNvGrpSpPr/>
              <p:nvPr/>
            </p:nvGrpSpPr>
            <p:grpSpPr>
              <a:xfrm>
                <a:off x="4949074" y="3219880"/>
                <a:ext cx="580554" cy="1949052"/>
                <a:chOff x="4567510" y="2789312"/>
                <a:chExt cx="580554" cy="1949052"/>
              </a:xfrm>
            </p:grpSpPr>
            <p:grpSp>
              <p:nvGrpSpPr>
                <p:cNvPr id="109" name="Grupo 108"/>
                <p:cNvGrpSpPr/>
                <p:nvPr/>
              </p:nvGrpSpPr>
              <p:grpSpPr>
                <a:xfrm>
                  <a:off x="4967584" y="3098712"/>
                  <a:ext cx="180480" cy="1330253"/>
                  <a:chOff x="1197504" y="2274175"/>
                  <a:chExt cx="180480" cy="2592288"/>
                </a:xfrm>
              </p:grpSpPr>
              <p:cxnSp>
                <p:nvCxnSpPr>
                  <p:cNvPr id="116" name="Conector reto 115"/>
                  <p:cNvCxnSpPr/>
                  <p:nvPr/>
                </p:nvCxnSpPr>
                <p:spPr>
                  <a:xfrm>
                    <a:off x="1197504" y="2274175"/>
                    <a:ext cx="0" cy="2592288"/>
                  </a:xfrm>
                  <a:prstGeom prst="line">
                    <a:avLst/>
                  </a:prstGeom>
                  <a:ln w="349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Conector reto 116"/>
                  <p:cNvCxnSpPr/>
                  <p:nvPr/>
                </p:nvCxnSpPr>
                <p:spPr>
                  <a:xfrm>
                    <a:off x="1223628" y="2348880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Conector reto 117"/>
                  <p:cNvCxnSpPr/>
                  <p:nvPr/>
                </p:nvCxnSpPr>
                <p:spPr>
                  <a:xfrm>
                    <a:off x="1223628" y="2512263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Conector reto 118"/>
                  <p:cNvCxnSpPr/>
                  <p:nvPr/>
                </p:nvCxnSpPr>
                <p:spPr>
                  <a:xfrm>
                    <a:off x="1223628" y="2675646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Conector reto 119"/>
                  <p:cNvCxnSpPr/>
                  <p:nvPr/>
                </p:nvCxnSpPr>
                <p:spPr>
                  <a:xfrm>
                    <a:off x="1223628" y="2839029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Conector reto 120"/>
                  <p:cNvCxnSpPr/>
                  <p:nvPr/>
                </p:nvCxnSpPr>
                <p:spPr>
                  <a:xfrm>
                    <a:off x="1223628" y="3002412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Conector reto 121"/>
                  <p:cNvCxnSpPr/>
                  <p:nvPr/>
                </p:nvCxnSpPr>
                <p:spPr>
                  <a:xfrm>
                    <a:off x="1223628" y="3165795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Conector reto 122"/>
                  <p:cNvCxnSpPr/>
                  <p:nvPr/>
                </p:nvCxnSpPr>
                <p:spPr>
                  <a:xfrm>
                    <a:off x="1223628" y="3329178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Conector reto 123"/>
                  <p:cNvCxnSpPr/>
                  <p:nvPr/>
                </p:nvCxnSpPr>
                <p:spPr>
                  <a:xfrm>
                    <a:off x="1223628" y="3492561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Conector reto 124"/>
                  <p:cNvCxnSpPr/>
                  <p:nvPr/>
                </p:nvCxnSpPr>
                <p:spPr>
                  <a:xfrm>
                    <a:off x="1223628" y="3655944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Conector reto 125"/>
                  <p:cNvCxnSpPr/>
                  <p:nvPr/>
                </p:nvCxnSpPr>
                <p:spPr>
                  <a:xfrm>
                    <a:off x="1223628" y="3819327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Conector reto 126"/>
                  <p:cNvCxnSpPr/>
                  <p:nvPr/>
                </p:nvCxnSpPr>
                <p:spPr>
                  <a:xfrm>
                    <a:off x="1223628" y="3982710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Conector reto 127"/>
                  <p:cNvCxnSpPr/>
                  <p:nvPr/>
                </p:nvCxnSpPr>
                <p:spPr>
                  <a:xfrm>
                    <a:off x="1223628" y="4146093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Conector reto 128"/>
                  <p:cNvCxnSpPr/>
                  <p:nvPr/>
                </p:nvCxnSpPr>
                <p:spPr>
                  <a:xfrm>
                    <a:off x="1223628" y="4309476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Conector reto 129"/>
                  <p:cNvCxnSpPr/>
                  <p:nvPr/>
                </p:nvCxnSpPr>
                <p:spPr>
                  <a:xfrm>
                    <a:off x="1223628" y="4472859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Conector reto 130"/>
                  <p:cNvCxnSpPr/>
                  <p:nvPr/>
                </p:nvCxnSpPr>
                <p:spPr>
                  <a:xfrm>
                    <a:off x="1223628" y="4636242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Conector reto 131"/>
                  <p:cNvCxnSpPr/>
                  <p:nvPr/>
                </p:nvCxnSpPr>
                <p:spPr>
                  <a:xfrm>
                    <a:off x="1223628" y="4799624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Grupo 109"/>
                <p:cNvGrpSpPr/>
                <p:nvPr/>
              </p:nvGrpSpPr>
              <p:grpSpPr>
                <a:xfrm>
                  <a:off x="4572000" y="2789312"/>
                  <a:ext cx="388250" cy="421249"/>
                  <a:chOff x="3047128" y="4654870"/>
                  <a:chExt cx="516760" cy="560682"/>
                </a:xfrm>
              </p:grpSpPr>
              <p:cxnSp>
                <p:nvCxnSpPr>
                  <p:cNvPr id="114" name="Conector reto 113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5" name="Retângulo 114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11" name="Grupo 110"/>
                <p:cNvGrpSpPr/>
                <p:nvPr/>
              </p:nvGrpSpPr>
              <p:grpSpPr>
                <a:xfrm flipV="1">
                  <a:off x="4567510" y="4317115"/>
                  <a:ext cx="388250" cy="421249"/>
                  <a:chOff x="3047128" y="4654870"/>
                  <a:chExt cx="516760" cy="560682"/>
                </a:xfrm>
              </p:grpSpPr>
              <p:cxnSp>
                <p:nvCxnSpPr>
                  <p:cNvPr id="112" name="Conector reto 111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3" name="Retângulo 112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sp>
            <p:nvSpPr>
              <p:cNvPr id="135" name="CaixaDeTexto 134"/>
              <p:cNvSpPr txBox="1"/>
              <p:nvPr/>
            </p:nvSpPr>
            <p:spPr>
              <a:xfrm>
                <a:off x="2234336" y="2677992"/>
                <a:ext cx="111599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 smtClean="0">
                    <a:latin typeface="Cambria" panose="02040503050406030204" pitchFamily="18" charset="0"/>
                  </a:rPr>
                  <a:t>TP53</a:t>
                </a:r>
                <a:endParaRPr lang="pt-BR" sz="2400" b="1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136" name="CaixaDeTexto 135"/>
              <p:cNvSpPr txBox="1"/>
              <p:nvPr/>
            </p:nvSpPr>
            <p:spPr>
              <a:xfrm>
                <a:off x="3419872" y="4755919"/>
                <a:ext cx="111599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 smtClean="0">
                    <a:latin typeface="Cambria" panose="02040503050406030204" pitchFamily="18" charset="0"/>
                  </a:rPr>
                  <a:t>KRAS</a:t>
                </a:r>
                <a:endParaRPr lang="pt-BR" sz="2400" b="1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137" name="CaixaDeTexto 136"/>
              <p:cNvSpPr txBox="1"/>
              <p:nvPr/>
            </p:nvSpPr>
            <p:spPr>
              <a:xfrm>
                <a:off x="4716016" y="2677991"/>
                <a:ext cx="111599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 smtClean="0">
                    <a:latin typeface="Cambria" panose="02040503050406030204" pitchFamily="18" charset="0"/>
                  </a:rPr>
                  <a:t>EGFR</a:t>
                </a:r>
                <a:endParaRPr lang="pt-BR" sz="2400" b="1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138" name="CaixaDeTexto 137"/>
              <p:cNvSpPr txBox="1"/>
              <p:nvPr/>
            </p:nvSpPr>
            <p:spPr>
              <a:xfrm>
                <a:off x="2599146" y="5465361"/>
                <a:ext cx="3502477" cy="6306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 smtClean="0">
                    <a:latin typeface="Cambria" panose="02040503050406030204" pitchFamily="18" charset="0"/>
                  </a:rPr>
                  <a:t>Sondas duplamente </a:t>
                </a:r>
                <a:r>
                  <a:rPr lang="pt-BR" dirty="0" err="1" smtClean="0">
                    <a:latin typeface="Cambria" panose="02040503050406030204" pitchFamily="18" charset="0"/>
                  </a:rPr>
                  <a:t>biotilinadas</a:t>
                </a:r>
                <a:r>
                  <a:rPr lang="pt-BR" dirty="0" smtClean="0">
                    <a:latin typeface="Cambria" panose="02040503050406030204" pitchFamily="18" charset="0"/>
                  </a:rPr>
                  <a:t> (</a:t>
                </a:r>
                <a:r>
                  <a:rPr lang="pt-BR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sequências Wild-</a:t>
                </a:r>
                <a:r>
                  <a:rPr lang="pt-BR" dirty="0" err="1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Type</a:t>
                </a:r>
                <a:r>
                  <a:rPr lang="pt-BR" dirty="0" smtClean="0">
                    <a:latin typeface="Cambria" panose="02040503050406030204" pitchFamily="18" charset="0"/>
                  </a:rPr>
                  <a:t>)</a:t>
                </a:r>
                <a:endParaRPr lang="pt-BR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141" name="Seta para a direita 140"/>
            <p:cNvSpPr/>
            <p:nvPr/>
          </p:nvSpPr>
          <p:spPr>
            <a:xfrm>
              <a:off x="2183872" y="4512661"/>
              <a:ext cx="491824" cy="2809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6" name="Seta para a direita 175"/>
            <p:cNvSpPr/>
            <p:nvPr/>
          </p:nvSpPr>
          <p:spPr>
            <a:xfrm>
              <a:off x="6312391" y="4512661"/>
              <a:ext cx="491824" cy="2809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82" name="Grupo 181"/>
            <p:cNvGrpSpPr/>
            <p:nvPr/>
          </p:nvGrpSpPr>
          <p:grpSpPr>
            <a:xfrm>
              <a:off x="6645709" y="2998693"/>
              <a:ext cx="2348449" cy="2544475"/>
              <a:chOff x="6645709" y="2998693"/>
              <a:chExt cx="2348449" cy="2544475"/>
            </a:xfrm>
          </p:grpSpPr>
          <p:grpSp>
            <p:nvGrpSpPr>
              <p:cNvPr id="146" name="Grupo 145"/>
              <p:cNvGrpSpPr/>
              <p:nvPr/>
            </p:nvGrpSpPr>
            <p:grpSpPr>
              <a:xfrm rot="9502699">
                <a:off x="6975527" y="3763104"/>
                <a:ext cx="2018631" cy="1780064"/>
                <a:chOff x="710864" y="3911150"/>
                <a:chExt cx="1378752" cy="1215807"/>
              </a:xfrm>
            </p:grpSpPr>
            <p:grpSp>
              <p:nvGrpSpPr>
                <p:cNvPr id="147" name="Grupo 146"/>
                <p:cNvGrpSpPr/>
                <p:nvPr/>
              </p:nvGrpSpPr>
              <p:grpSpPr>
                <a:xfrm>
                  <a:off x="710864" y="4016896"/>
                  <a:ext cx="1196840" cy="1110061"/>
                  <a:chOff x="710864" y="4711249"/>
                  <a:chExt cx="1196840" cy="1110061"/>
                </a:xfrm>
              </p:grpSpPr>
              <p:pic>
                <p:nvPicPr>
                  <p:cNvPr id="173" name="Imagem 172"/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0864" y="4711249"/>
                    <a:ext cx="889727" cy="997108"/>
                  </a:xfrm>
                  <a:prstGeom prst="rect">
                    <a:avLst/>
                  </a:prstGeom>
                </p:spPr>
              </p:pic>
              <p:sp>
                <p:nvSpPr>
                  <p:cNvPr id="174" name="Pizza 173"/>
                  <p:cNvSpPr/>
                  <p:nvPr/>
                </p:nvSpPr>
                <p:spPr>
                  <a:xfrm>
                    <a:off x="1449470" y="5384371"/>
                    <a:ext cx="458234" cy="436939"/>
                  </a:xfrm>
                  <a:prstGeom prst="pi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48" name="Grupo 147"/>
                <p:cNvGrpSpPr/>
                <p:nvPr/>
              </p:nvGrpSpPr>
              <p:grpSpPr>
                <a:xfrm>
                  <a:off x="1977552" y="3911150"/>
                  <a:ext cx="112064" cy="825983"/>
                  <a:chOff x="1197504" y="2274175"/>
                  <a:chExt cx="180480" cy="2592288"/>
                </a:xfrm>
              </p:grpSpPr>
              <p:cxnSp>
                <p:nvCxnSpPr>
                  <p:cNvPr id="156" name="Conector reto 155"/>
                  <p:cNvCxnSpPr/>
                  <p:nvPr/>
                </p:nvCxnSpPr>
                <p:spPr>
                  <a:xfrm>
                    <a:off x="1197504" y="2274175"/>
                    <a:ext cx="0" cy="2592288"/>
                  </a:xfrm>
                  <a:prstGeom prst="line">
                    <a:avLst/>
                  </a:prstGeom>
                  <a:ln w="349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Conector reto 156"/>
                  <p:cNvCxnSpPr/>
                  <p:nvPr/>
                </p:nvCxnSpPr>
                <p:spPr>
                  <a:xfrm>
                    <a:off x="1223628" y="2348880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Conector reto 157"/>
                  <p:cNvCxnSpPr/>
                  <p:nvPr/>
                </p:nvCxnSpPr>
                <p:spPr>
                  <a:xfrm>
                    <a:off x="1223628" y="2512263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Conector reto 158"/>
                  <p:cNvCxnSpPr/>
                  <p:nvPr/>
                </p:nvCxnSpPr>
                <p:spPr>
                  <a:xfrm>
                    <a:off x="1223628" y="2675646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Conector reto 159"/>
                  <p:cNvCxnSpPr/>
                  <p:nvPr/>
                </p:nvCxnSpPr>
                <p:spPr>
                  <a:xfrm>
                    <a:off x="1223628" y="2839029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Conector reto 160"/>
                  <p:cNvCxnSpPr/>
                  <p:nvPr/>
                </p:nvCxnSpPr>
                <p:spPr>
                  <a:xfrm>
                    <a:off x="1223628" y="3002412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Conector reto 161"/>
                  <p:cNvCxnSpPr/>
                  <p:nvPr/>
                </p:nvCxnSpPr>
                <p:spPr>
                  <a:xfrm>
                    <a:off x="1223628" y="3165795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Conector reto 162"/>
                  <p:cNvCxnSpPr/>
                  <p:nvPr/>
                </p:nvCxnSpPr>
                <p:spPr>
                  <a:xfrm>
                    <a:off x="1223628" y="3329178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Conector reto 163"/>
                  <p:cNvCxnSpPr/>
                  <p:nvPr/>
                </p:nvCxnSpPr>
                <p:spPr>
                  <a:xfrm>
                    <a:off x="1223628" y="3492561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Conector reto 164"/>
                  <p:cNvCxnSpPr/>
                  <p:nvPr/>
                </p:nvCxnSpPr>
                <p:spPr>
                  <a:xfrm>
                    <a:off x="1223628" y="3655944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Conector reto 165"/>
                  <p:cNvCxnSpPr/>
                  <p:nvPr/>
                </p:nvCxnSpPr>
                <p:spPr>
                  <a:xfrm>
                    <a:off x="1223628" y="3819327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Conector reto 166"/>
                  <p:cNvCxnSpPr/>
                  <p:nvPr/>
                </p:nvCxnSpPr>
                <p:spPr>
                  <a:xfrm>
                    <a:off x="1223628" y="3982710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onector reto 167"/>
                  <p:cNvCxnSpPr/>
                  <p:nvPr/>
                </p:nvCxnSpPr>
                <p:spPr>
                  <a:xfrm>
                    <a:off x="1223628" y="4146093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Conector reto 168"/>
                  <p:cNvCxnSpPr/>
                  <p:nvPr/>
                </p:nvCxnSpPr>
                <p:spPr>
                  <a:xfrm>
                    <a:off x="1223628" y="4309476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ector reto 169"/>
                  <p:cNvCxnSpPr/>
                  <p:nvPr/>
                </p:nvCxnSpPr>
                <p:spPr>
                  <a:xfrm>
                    <a:off x="1223628" y="4472859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Conector reto 170"/>
                  <p:cNvCxnSpPr/>
                  <p:nvPr/>
                </p:nvCxnSpPr>
                <p:spPr>
                  <a:xfrm>
                    <a:off x="1223628" y="4636242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ector reto 171"/>
                  <p:cNvCxnSpPr/>
                  <p:nvPr/>
                </p:nvCxnSpPr>
                <p:spPr>
                  <a:xfrm>
                    <a:off x="1223628" y="4799624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" name="Grupo 148"/>
                <p:cNvGrpSpPr/>
                <p:nvPr/>
              </p:nvGrpSpPr>
              <p:grpSpPr>
                <a:xfrm>
                  <a:off x="1730533" y="3983303"/>
                  <a:ext cx="241073" cy="237785"/>
                  <a:chOff x="3047128" y="4654870"/>
                  <a:chExt cx="516760" cy="560682"/>
                </a:xfrm>
              </p:grpSpPr>
              <p:cxnSp>
                <p:nvCxnSpPr>
                  <p:cNvPr id="154" name="Conector reto 153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5" name="Retângulo 154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50" name="Grupo 149"/>
                <p:cNvGrpSpPr/>
                <p:nvPr/>
              </p:nvGrpSpPr>
              <p:grpSpPr>
                <a:xfrm flipV="1">
                  <a:off x="1725792" y="4641567"/>
                  <a:ext cx="241073" cy="261563"/>
                  <a:chOff x="3047128" y="4654870"/>
                  <a:chExt cx="516760" cy="560682"/>
                </a:xfrm>
              </p:grpSpPr>
              <p:cxnSp>
                <p:nvCxnSpPr>
                  <p:cNvPr id="152" name="Conector reto 151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3" name="Retângulo 152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151" name="Pizza 150"/>
                <p:cNvSpPr/>
                <p:nvPr/>
              </p:nvSpPr>
              <p:spPr>
                <a:xfrm>
                  <a:off x="1446857" y="3958282"/>
                  <a:ext cx="458234" cy="436939"/>
                </a:xfrm>
                <a:prstGeom prst="pi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0" name="CaixaDeTexto 179"/>
              <p:cNvSpPr txBox="1"/>
              <p:nvPr/>
            </p:nvSpPr>
            <p:spPr>
              <a:xfrm>
                <a:off x="6645709" y="2998693"/>
                <a:ext cx="2174763" cy="6463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 smtClean="0">
                    <a:latin typeface="Cambria" panose="02040503050406030204" pitchFamily="18" charset="0"/>
                  </a:rPr>
                  <a:t>Sonda imobilizada na </a:t>
                </a:r>
                <a:r>
                  <a:rPr lang="pt-BR" i="1" dirty="0" err="1" smtClean="0">
                    <a:latin typeface="Cambria" panose="02040503050406030204" pitchFamily="18" charset="0"/>
                  </a:rPr>
                  <a:t>bead</a:t>
                </a:r>
                <a:endParaRPr lang="pt-BR" i="1" dirty="0">
                  <a:latin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012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1124744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PREPARAÇÃO DA DISSECT E ANÁLISES SUBSEQUENTES</a:t>
            </a:r>
            <a:endParaRPr lang="pt-BR" b="1" dirty="0"/>
          </a:p>
        </p:txBody>
      </p:sp>
      <p:sp>
        <p:nvSpPr>
          <p:cNvPr id="143" name="CaixaDeTexto 142"/>
          <p:cNvSpPr txBox="1"/>
          <p:nvPr/>
        </p:nvSpPr>
        <p:spPr>
          <a:xfrm>
            <a:off x="719760" y="2140183"/>
            <a:ext cx="7989023" cy="469077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Hibridização e enriquecimento das sequências </a:t>
            </a:r>
            <a:r>
              <a:rPr lang="pt-BR" sz="24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mutadas</a:t>
            </a:r>
            <a:endParaRPr lang="pt-BR" b="1" i="1" dirty="0">
              <a:solidFill>
                <a:srgbClr val="FF0000"/>
              </a:solidFill>
            </a:endParaRPr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42" name="Grupo 41"/>
          <p:cNvGrpSpPr/>
          <p:nvPr/>
        </p:nvGrpSpPr>
        <p:grpSpPr>
          <a:xfrm>
            <a:off x="343369" y="3116773"/>
            <a:ext cx="8457263" cy="3277184"/>
            <a:chOff x="343369" y="3116773"/>
            <a:chExt cx="8457263" cy="3277184"/>
          </a:xfrm>
        </p:grpSpPr>
        <p:grpSp>
          <p:nvGrpSpPr>
            <p:cNvPr id="144" name="Grupo 143"/>
            <p:cNvGrpSpPr/>
            <p:nvPr/>
          </p:nvGrpSpPr>
          <p:grpSpPr>
            <a:xfrm flipH="1">
              <a:off x="343369" y="3116773"/>
              <a:ext cx="2348449" cy="2544475"/>
              <a:chOff x="6645709" y="2998693"/>
              <a:chExt cx="2348449" cy="2544475"/>
            </a:xfrm>
          </p:grpSpPr>
          <p:grpSp>
            <p:nvGrpSpPr>
              <p:cNvPr id="145" name="Grupo 144"/>
              <p:cNvGrpSpPr/>
              <p:nvPr/>
            </p:nvGrpSpPr>
            <p:grpSpPr>
              <a:xfrm rot="9502699">
                <a:off x="6975527" y="3763104"/>
                <a:ext cx="2018631" cy="1780064"/>
                <a:chOff x="710864" y="3911150"/>
                <a:chExt cx="1378752" cy="1215807"/>
              </a:xfrm>
            </p:grpSpPr>
            <p:grpSp>
              <p:nvGrpSpPr>
                <p:cNvPr id="147" name="Grupo 146"/>
                <p:cNvGrpSpPr/>
                <p:nvPr/>
              </p:nvGrpSpPr>
              <p:grpSpPr>
                <a:xfrm>
                  <a:off x="710864" y="4016896"/>
                  <a:ext cx="1196840" cy="1110061"/>
                  <a:chOff x="710864" y="4711249"/>
                  <a:chExt cx="1196840" cy="1110061"/>
                </a:xfrm>
              </p:grpSpPr>
              <p:pic>
                <p:nvPicPr>
                  <p:cNvPr id="173" name="Imagem 172"/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0864" y="4711249"/>
                    <a:ext cx="889727" cy="997108"/>
                  </a:xfrm>
                  <a:prstGeom prst="rect">
                    <a:avLst/>
                  </a:prstGeom>
                </p:spPr>
              </p:pic>
              <p:sp>
                <p:nvSpPr>
                  <p:cNvPr id="174" name="Pizza 173"/>
                  <p:cNvSpPr/>
                  <p:nvPr/>
                </p:nvSpPr>
                <p:spPr>
                  <a:xfrm>
                    <a:off x="1449470" y="5384371"/>
                    <a:ext cx="458234" cy="436939"/>
                  </a:xfrm>
                  <a:prstGeom prst="pi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48" name="Grupo 147"/>
                <p:cNvGrpSpPr/>
                <p:nvPr/>
              </p:nvGrpSpPr>
              <p:grpSpPr>
                <a:xfrm>
                  <a:off x="1977552" y="3911150"/>
                  <a:ext cx="112064" cy="825983"/>
                  <a:chOff x="1197504" y="2274175"/>
                  <a:chExt cx="180480" cy="2592288"/>
                </a:xfrm>
              </p:grpSpPr>
              <p:cxnSp>
                <p:nvCxnSpPr>
                  <p:cNvPr id="156" name="Conector reto 155"/>
                  <p:cNvCxnSpPr/>
                  <p:nvPr/>
                </p:nvCxnSpPr>
                <p:spPr>
                  <a:xfrm>
                    <a:off x="1197504" y="2274175"/>
                    <a:ext cx="0" cy="2592288"/>
                  </a:xfrm>
                  <a:prstGeom prst="line">
                    <a:avLst/>
                  </a:prstGeom>
                  <a:ln w="349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Conector reto 156"/>
                  <p:cNvCxnSpPr/>
                  <p:nvPr/>
                </p:nvCxnSpPr>
                <p:spPr>
                  <a:xfrm>
                    <a:off x="1223628" y="2348880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Conector reto 157"/>
                  <p:cNvCxnSpPr/>
                  <p:nvPr/>
                </p:nvCxnSpPr>
                <p:spPr>
                  <a:xfrm>
                    <a:off x="1223628" y="2512263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Conector reto 158"/>
                  <p:cNvCxnSpPr/>
                  <p:nvPr/>
                </p:nvCxnSpPr>
                <p:spPr>
                  <a:xfrm>
                    <a:off x="1223628" y="2675646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Conector reto 159"/>
                  <p:cNvCxnSpPr/>
                  <p:nvPr/>
                </p:nvCxnSpPr>
                <p:spPr>
                  <a:xfrm>
                    <a:off x="1223628" y="2839029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Conector reto 160"/>
                  <p:cNvCxnSpPr/>
                  <p:nvPr/>
                </p:nvCxnSpPr>
                <p:spPr>
                  <a:xfrm>
                    <a:off x="1223628" y="3002412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Conector reto 161"/>
                  <p:cNvCxnSpPr/>
                  <p:nvPr/>
                </p:nvCxnSpPr>
                <p:spPr>
                  <a:xfrm>
                    <a:off x="1223628" y="3165795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Conector reto 162"/>
                  <p:cNvCxnSpPr/>
                  <p:nvPr/>
                </p:nvCxnSpPr>
                <p:spPr>
                  <a:xfrm>
                    <a:off x="1223628" y="3329178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Conector reto 163"/>
                  <p:cNvCxnSpPr/>
                  <p:nvPr/>
                </p:nvCxnSpPr>
                <p:spPr>
                  <a:xfrm>
                    <a:off x="1223628" y="3492561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Conector reto 164"/>
                  <p:cNvCxnSpPr/>
                  <p:nvPr/>
                </p:nvCxnSpPr>
                <p:spPr>
                  <a:xfrm>
                    <a:off x="1223628" y="3655944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Conector reto 165"/>
                  <p:cNvCxnSpPr/>
                  <p:nvPr/>
                </p:nvCxnSpPr>
                <p:spPr>
                  <a:xfrm>
                    <a:off x="1223628" y="3819327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Conector reto 166"/>
                  <p:cNvCxnSpPr/>
                  <p:nvPr/>
                </p:nvCxnSpPr>
                <p:spPr>
                  <a:xfrm>
                    <a:off x="1223628" y="3982710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onector reto 167"/>
                  <p:cNvCxnSpPr/>
                  <p:nvPr/>
                </p:nvCxnSpPr>
                <p:spPr>
                  <a:xfrm>
                    <a:off x="1223628" y="4146093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Conector reto 168"/>
                  <p:cNvCxnSpPr/>
                  <p:nvPr/>
                </p:nvCxnSpPr>
                <p:spPr>
                  <a:xfrm>
                    <a:off x="1223628" y="4309476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ector reto 169"/>
                  <p:cNvCxnSpPr/>
                  <p:nvPr/>
                </p:nvCxnSpPr>
                <p:spPr>
                  <a:xfrm>
                    <a:off x="1223628" y="4472859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Conector reto 170"/>
                  <p:cNvCxnSpPr/>
                  <p:nvPr/>
                </p:nvCxnSpPr>
                <p:spPr>
                  <a:xfrm>
                    <a:off x="1223628" y="4636242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ector reto 171"/>
                  <p:cNvCxnSpPr/>
                  <p:nvPr/>
                </p:nvCxnSpPr>
                <p:spPr>
                  <a:xfrm>
                    <a:off x="1223628" y="4799624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" name="Grupo 148"/>
                <p:cNvGrpSpPr/>
                <p:nvPr/>
              </p:nvGrpSpPr>
              <p:grpSpPr>
                <a:xfrm>
                  <a:off x="1730533" y="3983303"/>
                  <a:ext cx="241073" cy="237785"/>
                  <a:chOff x="3047128" y="4654870"/>
                  <a:chExt cx="516760" cy="560682"/>
                </a:xfrm>
              </p:grpSpPr>
              <p:cxnSp>
                <p:nvCxnSpPr>
                  <p:cNvPr id="154" name="Conector reto 153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5" name="Retângulo 154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50" name="Grupo 149"/>
                <p:cNvGrpSpPr/>
                <p:nvPr/>
              </p:nvGrpSpPr>
              <p:grpSpPr>
                <a:xfrm flipV="1">
                  <a:off x="1725792" y="4641567"/>
                  <a:ext cx="241073" cy="261563"/>
                  <a:chOff x="3047128" y="4654870"/>
                  <a:chExt cx="516760" cy="560682"/>
                </a:xfrm>
              </p:grpSpPr>
              <p:cxnSp>
                <p:nvCxnSpPr>
                  <p:cNvPr id="152" name="Conector reto 151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3" name="Retângulo 152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151" name="Pizza 150"/>
                <p:cNvSpPr/>
                <p:nvPr/>
              </p:nvSpPr>
              <p:spPr>
                <a:xfrm>
                  <a:off x="1446857" y="3958282"/>
                  <a:ext cx="458234" cy="436939"/>
                </a:xfrm>
                <a:prstGeom prst="pi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6" name="CaixaDeTexto 145"/>
              <p:cNvSpPr txBox="1"/>
              <p:nvPr/>
            </p:nvSpPr>
            <p:spPr>
              <a:xfrm>
                <a:off x="6645709" y="2998693"/>
                <a:ext cx="2174763" cy="6463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 smtClean="0">
                    <a:latin typeface="Cambria" panose="02040503050406030204" pitchFamily="18" charset="0"/>
                  </a:rPr>
                  <a:t>Sonda imobilizada na </a:t>
                </a:r>
                <a:r>
                  <a:rPr lang="pt-BR" i="1" dirty="0" err="1" smtClean="0">
                    <a:latin typeface="Cambria" panose="02040503050406030204" pitchFamily="18" charset="0"/>
                  </a:rPr>
                  <a:t>bead</a:t>
                </a:r>
                <a:endParaRPr lang="pt-BR" i="1" dirty="0"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11" name="Grupo 10"/>
            <p:cNvGrpSpPr/>
            <p:nvPr/>
          </p:nvGrpSpPr>
          <p:grpSpPr>
            <a:xfrm>
              <a:off x="3276619" y="3154284"/>
              <a:ext cx="2392239" cy="2469453"/>
              <a:chOff x="3512635" y="3137699"/>
              <a:chExt cx="2392239" cy="2469453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455" y="3875334"/>
                <a:ext cx="700599" cy="1731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5" name="CaixaDeTexto 174"/>
              <p:cNvSpPr txBox="1"/>
              <p:nvPr/>
            </p:nvSpPr>
            <p:spPr>
              <a:xfrm flipH="1">
                <a:off x="3512635" y="3137699"/>
                <a:ext cx="2392239" cy="3648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 err="1" smtClean="0">
                    <a:latin typeface="Cambria" panose="02040503050406030204" pitchFamily="18" charset="0"/>
                  </a:rPr>
                  <a:t>gDNA</a:t>
                </a:r>
                <a:r>
                  <a:rPr lang="pt-BR" dirty="0" smtClean="0">
                    <a:latin typeface="Cambria" panose="02040503050406030204" pitchFamily="18" charset="0"/>
                  </a:rPr>
                  <a:t> </a:t>
                </a:r>
                <a:r>
                  <a:rPr lang="pt-BR" dirty="0" err="1" smtClean="0">
                    <a:latin typeface="Cambria" panose="02040503050406030204" pitchFamily="18" charset="0"/>
                  </a:rPr>
                  <a:t>pré-amplificado</a:t>
                </a:r>
                <a:endParaRPr lang="pt-BR" i="1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13" name="Mais 12"/>
            <p:cNvSpPr/>
            <p:nvPr/>
          </p:nvSpPr>
          <p:spPr>
            <a:xfrm>
              <a:off x="2749425" y="4454103"/>
              <a:ext cx="864096" cy="80988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Seta para a direita 14"/>
            <p:cNvSpPr/>
            <p:nvPr/>
          </p:nvSpPr>
          <p:spPr>
            <a:xfrm>
              <a:off x="5167905" y="4160985"/>
              <a:ext cx="1008112" cy="4560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6295934" y="3788846"/>
              <a:ext cx="2504698" cy="12003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smtClean="0">
                  <a:latin typeface="Cambria" panose="02040503050406030204" pitchFamily="18" charset="0"/>
                </a:rPr>
                <a:t>DESNATURAÇÃO E HIBRIDIZAÇÃO</a:t>
              </a:r>
              <a:endParaRPr lang="pt-BR" sz="2400" b="1" dirty="0">
                <a:latin typeface="Cambria" panose="02040503050406030204" pitchFamily="18" charset="0"/>
              </a:endParaRPr>
            </a:p>
          </p:txBody>
        </p:sp>
        <p:grpSp>
          <p:nvGrpSpPr>
            <p:cNvPr id="41" name="Grupo 40"/>
            <p:cNvGrpSpPr/>
            <p:nvPr/>
          </p:nvGrpSpPr>
          <p:grpSpPr>
            <a:xfrm>
              <a:off x="6828203" y="5360588"/>
              <a:ext cx="1440160" cy="1033369"/>
              <a:chOff x="5796136" y="5360588"/>
              <a:chExt cx="1440160" cy="1033369"/>
            </a:xfrm>
          </p:grpSpPr>
          <p:sp>
            <p:nvSpPr>
              <p:cNvPr id="40" name="Seta em curva para a direita 39"/>
              <p:cNvSpPr/>
              <p:nvPr/>
            </p:nvSpPr>
            <p:spPr>
              <a:xfrm>
                <a:off x="5796136" y="5360588"/>
                <a:ext cx="648072" cy="1033369"/>
              </a:xfrm>
              <a:prstGeom prst="curvedRightArrow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Seta em curva para a direita 175"/>
              <p:cNvSpPr/>
              <p:nvPr/>
            </p:nvSpPr>
            <p:spPr>
              <a:xfrm flipH="1" flipV="1">
                <a:off x="6588224" y="5360588"/>
                <a:ext cx="648072" cy="1033369"/>
              </a:xfrm>
              <a:prstGeom prst="curved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932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1124744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PREPARAÇÃO DA DISSECT E ANÁLISES SUBSEQUENTES</a:t>
            </a:r>
            <a:endParaRPr lang="pt-BR" b="1" dirty="0"/>
          </a:p>
        </p:txBody>
      </p:sp>
      <p:sp>
        <p:nvSpPr>
          <p:cNvPr id="143" name="CaixaDeTexto 142"/>
          <p:cNvSpPr txBox="1"/>
          <p:nvPr/>
        </p:nvSpPr>
        <p:spPr>
          <a:xfrm>
            <a:off x="719760" y="1772816"/>
            <a:ext cx="7989023" cy="469077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CICLAGEM DE TEMPERATURAS</a:t>
            </a:r>
            <a:endParaRPr lang="pt-BR" b="1" i="1" dirty="0">
              <a:solidFill>
                <a:srgbClr val="FF0000"/>
              </a:solidFill>
            </a:endParaRPr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6" name="Grupo 5"/>
          <p:cNvGrpSpPr/>
          <p:nvPr/>
        </p:nvGrpSpPr>
        <p:grpSpPr>
          <a:xfrm>
            <a:off x="2357217" y="2444416"/>
            <a:ext cx="4429567" cy="4312260"/>
            <a:chOff x="2812173" y="2807349"/>
            <a:chExt cx="4429567" cy="4312260"/>
          </a:xfrm>
        </p:grpSpPr>
        <p:sp>
          <p:nvSpPr>
            <p:cNvPr id="5" name="Elipse 4"/>
            <p:cNvSpPr/>
            <p:nvPr/>
          </p:nvSpPr>
          <p:spPr>
            <a:xfrm>
              <a:off x="3095942" y="3068959"/>
              <a:ext cx="4003109" cy="3789040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4614554" y="2807349"/>
              <a:ext cx="952505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  <a:effectLst>
              <a:glow rad="101600">
                <a:schemeClr val="accent6">
                  <a:alpha val="70000"/>
                </a:schemeClr>
              </a:glow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pt-BR" sz="2800" dirty="0" smtClean="0">
                  <a:latin typeface="Cambria" panose="02040503050406030204" pitchFamily="18" charset="0"/>
                </a:rPr>
                <a:t>95°C</a:t>
              </a:r>
              <a:endParaRPr lang="pt-BR" sz="2800" dirty="0">
                <a:latin typeface="Cambria" panose="02040503050406030204" pitchFamily="18" charset="0"/>
              </a:endParaRPr>
            </a:p>
          </p:txBody>
        </p:sp>
        <p:sp>
          <p:nvSpPr>
            <p:cNvPr id="56" name="CaixaDeTexto 55"/>
            <p:cNvSpPr txBox="1"/>
            <p:nvPr/>
          </p:nvSpPr>
          <p:spPr>
            <a:xfrm>
              <a:off x="4631386" y="6596389"/>
              <a:ext cx="918841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  <a:effectLst>
              <a:glow rad="101600">
                <a:schemeClr val="accent6">
                  <a:alpha val="70000"/>
                </a:schemeClr>
              </a:glow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pt-BR" sz="2800" dirty="0" smtClean="0">
                  <a:latin typeface="Cambria" panose="02040503050406030204" pitchFamily="18" charset="0"/>
                </a:rPr>
                <a:t>56°C</a:t>
              </a:r>
              <a:endParaRPr lang="pt-BR" sz="2800" dirty="0">
                <a:latin typeface="Cambria" panose="02040503050406030204" pitchFamily="18" charset="0"/>
              </a:endParaRPr>
            </a:p>
          </p:txBody>
        </p:sp>
        <p:sp>
          <p:nvSpPr>
            <p:cNvPr id="57" name="CaixaDeTexto 56"/>
            <p:cNvSpPr txBox="1"/>
            <p:nvPr/>
          </p:nvSpPr>
          <p:spPr>
            <a:xfrm>
              <a:off x="6322899" y="3622629"/>
              <a:ext cx="918841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  <a:effectLst>
              <a:glow rad="101600">
                <a:schemeClr val="accent6">
                  <a:alpha val="70000"/>
                </a:schemeClr>
              </a:glow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pt-BR" sz="2800" dirty="0" smtClean="0">
                  <a:latin typeface="Cambria" panose="02040503050406030204" pitchFamily="18" charset="0"/>
                </a:rPr>
                <a:t>60°C</a:t>
              </a:r>
              <a:endParaRPr lang="pt-BR" sz="2800" dirty="0">
                <a:latin typeface="Cambria" panose="02040503050406030204" pitchFamily="18" charset="0"/>
              </a:endParaRPr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6322899" y="5468891"/>
              <a:ext cx="918841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  <a:effectLst>
              <a:glow rad="101600">
                <a:schemeClr val="accent6">
                  <a:alpha val="70000"/>
                </a:schemeClr>
              </a:glow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pt-BR" sz="2800" dirty="0" smtClean="0">
                  <a:latin typeface="Cambria" panose="02040503050406030204" pitchFamily="18" charset="0"/>
                </a:rPr>
                <a:t>58°C</a:t>
              </a:r>
              <a:endParaRPr lang="pt-BR" sz="2800" dirty="0">
                <a:latin typeface="Cambria" panose="02040503050406030204" pitchFamily="18" charset="0"/>
              </a:endParaRPr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2812173" y="5468891"/>
              <a:ext cx="918841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  <a:effectLst>
              <a:glow rad="101600">
                <a:schemeClr val="accent6">
                  <a:alpha val="70000"/>
                </a:schemeClr>
              </a:glow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pt-BR" sz="2800" dirty="0" smtClean="0">
                  <a:latin typeface="Cambria" panose="02040503050406030204" pitchFamily="18" charset="0"/>
                </a:rPr>
                <a:t>54°C</a:t>
              </a:r>
              <a:endParaRPr lang="pt-BR" sz="2800" dirty="0">
                <a:latin typeface="Cambria" panose="02040503050406030204" pitchFamily="18" charset="0"/>
              </a:endParaRPr>
            </a:p>
          </p:txBody>
        </p:sp>
        <p:sp>
          <p:nvSpPr>
            <p:cNvPr id="60" name="CaixaDeTexto 59"/>
            <p:cNvSpPr txBox="1"/>
            <p:nvPr/>
          </p:nvSpPr>
          <p:spPr>
            <a:xfrm>
              <a:off x="2812173" y="3622629"/>
              <a:ext cx="918841" cy="52322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  <a:effectLst>
              <a:glow rad="101600">
                <a:schemeClr val="accent6">
                  <a:alpha val="70000"/>
                </a:schemeClr>
              </a:glow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pt-BR" sz="2800" dirty="0">
                  <a:latin typeface="Cambria" panose="02040503050406030204" pitchFamily="18" charset="0"/>
                </a:rPr>
                <a:t>2</a:t>
              </a:r>
              <a:r>
                <a:rPr lang="pt-BR" sz="2800" dirty="0" smtClean="0">
                  <a:latin typeface="Cambria" panose="02040503050406030204" pitchFamily="18" charset="0"/>
                </a:rPr>
                <a:t>5°C</a:t>
              </a:r>
              <a:endParaRPr lang="pt-BR" sz="28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89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1124744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PREPARAÇÃO DA DISSECT E ANÁLISES SUBSEQUENTES</a:t>
            </a:r>
            <a:endParaRPr lang="pt-BR" b="1" dirty="0"/>
          </a:p>
        </p:txBody>
      </p:sp>
      <p:sp>
        <p:nvSpPr>
          <p:cNvPr id="143" name="CaixaDeTexto 142"/>
          <p:cNvSpPr txBox="1"/>
          <p:nvPr/>
        </p:nvSpPr>
        <p:spPr>
          <a:xfrm>
            <a:off x="279215" y="2003648"/>
            <a:ext cx="8565313" cy="12003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lvl="1" indent="-342900" algn="just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Após a ciclagem de temperaturas as </a:t>
            </a:r>
            <a:r>
              <a:rPr lang="pt-BR" sz="2400" dirty="0" err="1" smtClean="0">
                <a:latin typeface="Cambria" panose="02040503050406030204" pitchFamily="18" charset="0"/>
              </a:rPr>
              <a:t>beads</a:t>
            </a:r>
            <a:r>
              <a:rPr lang="pt-BR" sz="2400" dirty="0" smtClean="0">
                <a:latin typeface="Cambria" panose="02040503050406030204" pitchFamily="18" charset="0"/>
              </a:rPr>
              <a:t> foram separadas da solução usando </a:t>
            </a:r>
            <a:r>
              <a:rPr lang="pt-BR" sz="2400" dirty="0" err="1" smtClean="0">
                <a:latin typeface="Cambria" panose="02040503050406030204" pitchFamily="18" charset="0"/>
              </a:rPr>
              <a:t>Dynamag</a:t>
            </a:r>
            <a:r>
              <a:rPr lang="pt-BR" sz="2400" dirty="0" smtClean="0">
                <a:latin typeface="Cambria" panose="02040503050406030204" pitchFamily="18" charset="0"/>
              </a:rPr>
              <a:t>-PCR </a:t>
            </a:r>
            <a:r>
              <a:rPr lang="pt-BR" sz="2400" dirty="0" err="1" smtClean="0">
                <a:latin typeface="Cambria" panose="02040503050406030204" pitchFamily="18" charset="0"/>
              </a:rPr>
              <a:t>Magnet</a:t>
            </a:r>
            <a:r>
              <a:rPr lang="pt-BR" sz="2400" dirty="0">
                <a:latin typeface="Cambria" panose="02040503050406030204" pitchFamily="18" charset="0"/>
              </a:rPr>
              <a:t> </a:t>
            </a:r>
            <a:r>
              <a:rPr lang="pt-BR" sz="2400" dirty="0" smtClean="0">
                <a:latin typeface="Cambria" panose="02040503050406030204" pitchFamily="18" charset="0"/>
              </a:rPr>
              <a:t>e lavadas (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remoção de sequências não ligadas</a:t>
            </a:r>
            <a:r>
              <a:rPr lang="pt-BR" sz="2400" dirty="0" smtClean="0">
                <a:latin typeface="Cambria" panose="02040503050406030204" pitchFamily="18" charset="0"/>
              </a:rPr>
              <a:t>)</a:t>
            </a:r>
            <a:endParaRPr lang="pt-BR" i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61"/>
          <a:stretch/>
        </p:blipFill>
        <p:spPr bwMode="auto">
          <a:xfrm>
            <a:off x="539552" y="3429000"/>
            <a:ext cx="2757490" cy="326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o explicativo em forma de nuvem 7"/>
          <p:cNvSpPr/>
          <p:nvPr/>
        </p:nvSpPr>
        <p:spPr>
          <a:xfrm>
            <a:off x="3473878" y="3140968"/>
            <a:ext cx="5148572" cy="3168352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4131291" y="3750633"/>
            <a:ext cx="3833745" cy="1072099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dirty="0" smtClean="0">
                <a:latin typeface="Cambria" panose="02040503050406030204" pitchFamily="18" charset="0"/>
              </a:rPr>
              <a:t>Neste momento, as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sequências </a:t>
            </a:r>
            <a:r>
              <a:rPr lang="pt-BR" sz="24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mutadas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e não </a:t>
            </a:r>
            <a:r>
              <a:rPr lang="pt-BR" sz="24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mutadas</a:t>
            </a:r>
            <a:r>
              <a:rPr lang="pt-BR" sz="2400" i="1" dirty="0" smtClean="0">
                <a:latin typeface="Cambria" panose="02040503050406030204" pitchFamily="18" charset="0"/>
              </a:rPr>
              <a:t> </a:t>
            </a:r>
            <a:r>
              <a:rPr lang="pt-BR" sz="2400" dirty="0" smtClean="0">
                <a:latin typeface="Cambria" panose="02040503050406030204" pitchFamily="18" charset="0"/>
              </a:rPr>
              <a:t>encontram-se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ligadas às sondas </a:t>
            </a:r>
            <a:r>
              <a:rPr lang="pt-BR" sz="2400" dirty="0" smtClean="0">
                <a:latin typeface="Cambria" panose="02040503050406030204" pitchFamily="18" charset="0"/>
              </a:rPr>
              <a:t>conjugadas às </a:t>
            </a:r>
            <a:r>
              <a:rPr lang="pt-BR" sz="2400" i="1" dirty="0" err="1" smtClean="0">
                <a:latin typeface="Cambria" panose="02040503050406030204" pitchFamily="18" charset="0"/>
              </a:rPr>
              <a:t>beads</a:t>
            </a:r>
            <a:r>
              <a:rPr lang="pt-BR" sz="2400" i="1" dirty="0" smtClean="0">
                <a:latin typeface="Cambria" panose="02040503050406030204" pitchFamily="18" charset="0"/>
              </a:rPr>
              <a:t>.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411330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1124744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PREPARAÇÃO DA DISSECT E ANÁLISES SUBSEQUENTES</a:t>
            </a:r>
            <a:endParaRPr lang="pt-BR" b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810717" y="2031231"/>
            <a:ext cx="5734951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Para </a:t>
            </a:r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testar a ligação</a:t>
            </a:r>
            <a:r>
              <a:rPr lang="pt-BR" sz="2400" b="1" dirty="0" smtClean="0">
                <a:latin typeface="Cambria" panose="02040503050406030204" pitchFamily="18" charset="0"/>
              </a:rPr>
              <a:t> do DNA às </a:t>
            </a:r>
            <a:r>
              <a:rPr lang="pt-BR" sz="2400" b="1" i="1" dirty="0" err="1" smtClean="0">
                <a:latin typeface="Cambria" panose="02040503050406030204" pitchFamily="18" charset="0"/>
              </a:rPr>
              <a:t>beads</a:t>
            </a:r>
            <a:endParaRPr lang="pt-BR" b="1" i="1" dirty="0"/>
          </a:p>
        </p:txBody>
      </p:sp>
      <p:grpSp>
        <p:nvGrpSpPr>
          <p:cNvPr id="7" name="Grupo 6"/>
          <p:cNvGrpSpPr/>
          <p:nvPr/>
        </p:nvGrpSpPr>
        <p:grpSpPr>
          <a:xfrm>
            <a:off x="449393" y="2924944"/>
            <a:ext cx="8245214" cy="2703449"/>
            <a:chOff x="611560" y="3173823"/>
            <a:chExt cx="8245214" cy="2703449"/>
          </a:xfrm>
        </p:grpSpPr>
        <p:grpSp>
          <p:nvGrpSpPr>
            <p:cNvPr id="4" name="Grupo 3"/>
            <p:cNvGrpSpPr/>
            <p:nvPr/>
          </p:nvGrpSpPr>
          <p:grpSpPr>
            <a:xfrm>
              <a:off x="611560" y="3173823"/>
              <a:ext cx="1977058" cy="2703449"/>
              <a:chOff x="611560" y="3173823"/>
              <a:chExt cx="1977058" cy="2703449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6227" y="3781772"/>
                <a:ext cx="847725" cy="2095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CaixaDeTexto 11"/>
              <p:cNvSpPr txBox="1"/>
              <p:nvPr/>
            </p:nvSpPr>
            <p:spPr>
              <a:xfrm flipH="1">
                <a:off x="611560" y="3173823"/>
                <a:ext cx="1977058" cy="4690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Aquecimento</a:t>
                </a:r>
                <a:endParaRPr lang="pt-BR" sz="2400" i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13" name="CaixaDeTexto 12"/>
            <p:cNvSpPr txBox="1"/>
            <p:nvPr/>
          </p:nvSpPr>
          <p:spPr>
            <a:xfrm flipH="1">
              <a:off x="2378918" y="5046031"/>
              <a:ext cx="3777258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 smtClean="0">
                  <a:latin typeface="Cambria" panose="02040503050406030204" pitchFamily="18" charset="0"/>
                </a:rPr>
                <a:t>Desnaturação </a:t>
              </a:r>
              <a:r>
                <a:rPr lang="pt-BR" sz="24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preferencial</a:t>
              </a:r>
              <a:r>
                <a:rPr lang="pt-BR" sz="2400" dirty="0" smtClean="0">
                  <a:latin typeface="Cambria" panose="02040503050406030204" pitchFamily="18" charset="0"/>
                </a:rPr>
                <a:t> do DNA </a:t>
              </a:r>
              <a:r>
                <a:rPr lang="pt-BR" sz="2400" dirty="0" err="1" smtClean="0">
                  <a:latin typeface="Cambria" panose="02040503050406030204" pitchFamily="18" charset="0"/>
                </a:rPr>
                <a:t>mutado</a:t>
              </a:r>
              <a:endParaRPr lang="pt-BR" sz="2400" i="1" dirty="0">
                <a:latin typeface="Cambria" panose="02040503050406030204" pitchFamily="18" charset="0"/>
              </a:endParaRPr>
            </a:p>
          </p:txBody>
        </p:sp>
        <p:grpSp>
          <p:nvGrpSpPr>
            <p:cNvPr id="5" name="Grupo 4"/>
            <p:cNvGrpSpPr/>
            <p:nvPr/>
          </p:nvGrpSpPr>
          <p:grpSpPr>
            <a:xfrm>
              <a:off x="5004048" y="3176972"/>
              <a:ext cx="3852726" cy="2700300"/>
              <a:chOff x="5004048" y="3176972"/>
              <a:chExt cx="3852726" cy="2700300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6549" y="3781772"/>
                <a:ext cx="847725" cy="2095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CaixaDeTexto 15"/>
              <p:cNvSpPr txBox="1"/>
              <p:nvPr/>
            </p:nvSpPr>
            <p:spPr>
              <a:xfrm flipH="1">
                <a:off x="5004048" y="3176972"/>
                <a:ext cx="3852726" cy="46277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dirty="0" smtClean="0">
                    <a:latin typeface="Cambria" panose="02040503050406030204" pitchFamily="18" charset="0"/>
                  </a:rPr>
                  <a:t>DNA </a:t>
                </a:r>
                <a:r>
                  <a:rPr lang="pt-BR" sz="2400" dirty="0" err="1" smtClean="0">
                    <a:latin typeface="Cambria" panose="02040503050406030204" pitchFamily="18" charset="0"/>
                  </a:rPr>
                  <a:t>mutado</a:t>
                </a:r>
                <a:r>
                  <a:rPr lang="pt-BR" sz="2400" dirty="0" smtClean="0">
                    <a:latin typeface="Cambria" panose="02040503050406030204" pitchFamily="18" charset="0"/>
                  </a:rPr>
                  <a:t> em suspensão</a:t>
                </a:r>
                <a:endParaRPr lang="pt-BR" sz="2400" i="1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6" name="Seta para a direita 5"/>
            <p:cNvSpPr/>
            <p:nvPr/>
          </p:nvSpPr>
          <p:spPr>
            <a:xfrm>
              <a:off x="3403451" y="4293096"/>
              <a:ext cx="1728192" cy="5364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/>
          <p:cNvSpPr txBox="1"/>
          <p:nvPr/>
        </p:nvSpPr>
        <p:spPr>
          <a:xfrm flipH="1">
            <a:off x="2528220" y="6338311"/>
            <a:ext cx="355576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Cambria" panose="02040503050406030204" pitchFamily="18" charset="0"/>
              </a:rPr>
              <a:t>Alíquota do sobrenadante</a:t>
            </a:r>
            <a:endParaRPr lang="pt-BR" sz="2400" i="1" dirty="0">
              <a:latin typeface="Cambria" panose="02040503050406030204" pitchFamily="18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820173" y="3455170"/>
            <a:ext cx="570413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3200" i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Tc</a:t>
            </a:r>
            <a:endParaRPr lang="pt-BR" sz="3200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 flipH="1">
            <a:off x="6262534" y="6338311"/>
            <a:ext cx="256725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Cambria" panose="02040503050406030204" pitchFamily="18" charset="0"/>
              </a:rPr>
              <a:t>Rounds adicionais</a:t>
            </a:r>
            <a:endParaRPr lang="pt-BR" sz="2400" i="1" dirty="0">
              <a:latin typeface="Cambria" panose="02040503050406030204" pitchFamily="18" charset="0"/>
            </a:endParaRPr>
          </a:p>
        </p:txBody>
      </p:sp>
      <p:cxnSp>
        <p:nvCxnSpPr>
          <p:cNvPr id="21" name="Conector de seta reta 20"/>
          <p:cNvCxnSpPr/>
          <p:nvPr/>
        </p:nvCxnSpPr>
        <p:spPr>
          <a:xfrm flipH="1">
            <a:off x="5864376" y="5682985"/>
            <a:ext cx="972109" cy="60891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6836485" y="5682985"/>
            <a:ext cx="684075" cy="60891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11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grpSp>
        <p:nvGrpSpPr>
          <p:cNvPr id="17" name="Grupo 16"/>
          <p:cNvGrpSpPr/>
          <p:nvPr/>
        </p:nvGrpSpPr>
        <p:grpSpPr>
          <a:xfrm>
            <a:off x="299669" y="2924944"/>
            <a:ext cx="8544662" cy="523220"/>
            <a:chOff x="29511" y="1266347"/>
            <a:chExt cx="8544662" cy="523220"/>
          </a:xfrm>
        </p:grpSpPr>
        <p:sp>
          <p:nvSpPr>
            <p:cNvPr id="3" name="Seta para a direita 2"/>
            <p:cNvSpPr/>
            <p:nvPr/>
          </p:nvSpPr>
          <p:spPr>
            <a:xfrm>
              <a:off x="3779912" y="1397152"/>
              <a:ext cx="648072" cy="2616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4572000" y="1266347"/>
              <a:ext cx="4002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Terapias personalizadas</a:t>
              </a:r>
              <a:endParaRPr lang="pt-BR" sz="28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9511" y="1266347"/>
              <a:ext cx="37372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>
                  <a:latin typeface="Cambria" panose="02040503050406030204" pitchFamily="18" charset="0"/>
                </a:rPr>
                <a:t>Tratamento de câncer</a:t>
              </a:r>
              <a:endParaRPr lang="pt-BR" sz="28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299669" y="4059069"/>
            <a:ext cx="8544662" cy="1909375"/>
            <a:chOff x="299669" y="2258869"/>
            <a:chExt cx="8544662" cy="1909375"/>
          </a:xfrm>
        </p:grpSpPr>
        <p:grpSp>
          <p:nvGrpSpPr>
            <p:cNvPr id="18" name="Grupo 17"/>
            <p:cNvGrpSpPr/>
            <p:nvPr/>
          </p:nvGrpSpPr>
          <p:grpSpPr>
            <a:xfrm flipH="1">
              <a:off x="8196075" y="3211742"/>
              <a:ext cx="492174" cy="675728"/>
              <a:chOff x="453896" y="3212976"/>
              <a:chExt cx="492174" cy="675728"/>
            </a:xfrm>
          </p:grpSpPr>
          <p:cxnSp>
            <p:nvCxnSpPr>
              <p:cNvPr id="19" name="Conector reto 18"/>
              <p:cNvCxnSpPr/>
              <p:nvPr/>
            </p:nvCxnSpPr>
            <p:spPr>
              <a:xfrm flipH="1">
                <a:off x="453896" y="3888704"/>
                <a:ext cx="492174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to 19"/>
              <p:cNvCxnSpPr/>
              <p:nvPr/>
            </p:nvCxnSpPr>
            <p:spPr>
              <a:xfrm>
                <a:off x="467544" y="3212976"/>
                <a:ext cx="0" cy="67449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CaixaDeTexto 9"/>
            <p:cNvSpPr txBox="1"/>
            <p:nvPr/>
          </p:nvSpPr>
          <p:spPr>
            <a:xfrm>
              <a:off x="299669" y="2258869"/>
              <a:ext cx="8544662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>
                  <a:latin typeface="Cambria" panose="02040503050406030204" pitchFamily="18" charset="0"/>
                </a:rPr>
                <a:t>Ferramentas eficientes de </a:t>
              </a:r>
              <a:r>
                <a:rPr lang="pt-BR" sz="28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detecção</a:t>
              </a:r>
              <a:r>
                <a:rPr lang="pt-BR" sz="2800" dirty="0" smtClean="0">
                  <a:latin typeface="Cambria" panose="02040503050406030204" pitchFamily="18" charset="0"/>
                </a:rPr>
                <a:t> de </a:t>
              </a:r>
              <a:r>
                <a:rPr lang="pt-BR" sz="28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alterações genéticas</a:t>
              </a:r>
              <a:r>
                <a:rPr lang="pt-BR" sz="2800" dirty="0" smtClean="0">
                  <a:latin typeface="Cambria" panose="02040503050406030204" pitchFamily="18" charset="0"/>
                </a:rPr>
                <a:t> importantes</a:t>
              </a:r>
              <a:endParaRPr lang="pt-BR" sz="2800" dirty="0">
                <a:latin typeface="Cambria" panose="02040503050406030204" pitchFamily="18" charset="0"/>
              </a:endParaRPr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453896" y="3212976"/>
              <a:ext cx="492174" cy="675728"/>
              <a:chOff x="453896" y="3212976"/>
              <a:chExt cx="492174" cy="675728"/>
            </a:xfrm>
          </p:grpSpPr>
          <p:cxnSp>
            <p:nvCxnSpPr>
              <p:cNvPr id="14" name="Conector reto 13"/>
              <p:cNvCxnSpPr/>
              <p:nvPr/>
            </p:nvCxnSpPr>
            <p:spPr>
              <a:xfrm flipH="1">
                <a:off x="453896" y="3888704"/>
                <a:ext cx="492174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ector reto 4"/>
              <p:cNvCxnSpPr/>
              <p:nvPr/>
            </p:nvCxnSpPr>
            <p:spPr>
              <a:xfrm>
                <a:off x="467544" y="3212976"/>
                <a:ext cx="0" cy="67449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CaixaDeTexto 10"/>
            <p:cNvSpPr txBox="1"/>
            <p:nvPr/>
          </p:nvSpPr>
          <p:spPr>
            <a:xfrm>
              <a:off x="892031" y="3645024"/>
              <a:ext cx="7359938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glow rad="101600">
                <a:schemeClr val="accent6">
                  <a:alpha val="80000"/>
                </a:schemeClr>
              </a:glow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>
                  <a:latin typeface="Cambria" panose="02040503050406030204" pitchFamily="18" charset="0"/>
                </a:rPr>
                <a:t>Terapias adaptadas </a:t>
              </a:r>
              <a:r>
                <a:rPr lang="pt-BR" sz="2800" dirty="0">
                  <a:latin typeface="Cambria" panose="02040503050406030204" pitchFamily="18" charset="0"/>
                </a:rPr>
                <a:t>a</a:t>
              </a:r>
              <a:r>
                <a:rPr lang="pt-BR" sz="2800" dirty="0" smtClean="0">
                  <a:latin typeface="Cambria" panose="02040503050406030204" pitchFamily="18" charset="0"/>
                </a:rPr>
                <a:t>o perfil genético do tumor</a:t>
              </a:r>
              <a:endParaRPr lang="pt-BR" sz="2800" dirty="0">
                <a:latin typeface="Cambria" panose="02040503050406030204" pitchFamily="18" charset="0"/>
              </a:endParaRPr>
            </a:p>
          </p:txBody>
        </p:sp>
      </p:grpSp>
      <p:sp>
        <p:nvSpPr>
          <p:cNvPr id="24" name="CaixaDeTexto 23"/>
          <p:cNvSpPr txBox="1"/>
          <p:nvPr/>
        </p:nvSpPr>
        <p:spPr>
          <a:xfrm>
            <a:off x="-42965" y="1210104"/>
            <a:ext cx="917180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dirty="0" smtClean="0">
                <a:latin typeface="Cambria" panose="02040503050406030204" pitchFamily="18" charset="0"/>
              </a:rPr>
              <a:t>Câncer é a </a:t>
            </a:r>
            <a:r>
              <a:rPr lang="pt-BR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doença recordista </a:t>
            </a:r>
            <a:r>
              <a:rPr lang="pt-BR" sz="2800" dirty="0" smtClean="0">
                <a:latin typeface="Cambria" panose="02040503050406030204" pitchFamily="18" charset="0"/>
              </a:rPr>
              <a:t>em mortalidade no mundo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mbria" panose="02040503050406030204" pitchFamily="18" charset="0"/>
              </a:rPr>
              <a:t>7,6 milhões de mortes em 2005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mbria" panose="02040503050406030204" pitchFamily="18" charset="0"/>
              </a:rPr>
              <a:t>84 milhões de mortes!</a:t>
            </a:r>
            <a:endParaRPr lang="pt-BR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3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1124744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PREPARAÇÃO DA DISSECT E ANÁLISES SUBSEQUENTES</a:t>
            </a:r>
            <a:endParaRPr lang="pt-BR" b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810717" y="2031231"/>
            <a:ext cx="5734951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Para </a:t>
            </a:r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testar a ligação</a:t>
            </a:r>
            <a:r>
              <a:rPr lang="pt-BR" sz="2400" b="1" dirty="0" smtClean="0">
                <a:latin typeface="Cambria" panose="02040503050406030204" pitchFamily="18" charset="0"/>
              </a:rPr>
              <a:t> do DNA às </a:t>
            </a:r>
            <a:r>
              <a:rPr lang="pt-BR" sz="2400" b="1" i="1" dirty="0" err="1" smtClean="0">
                <a:latin typeface="Cambria" panose="02040503050406030204" pitchFamily="18" charset="0"/>
              </a:rPr>
              <a:t>beads</a:t>
            </a:r>
            <a:endParaRPr lang="pt-BR" b="1" i="1" dirty="0"/>
          </a:p>
        </p:txBody>
      </p:sp>
      <p:grpSp>
        <p:nvGrpSpPr>
          <p:cNvPr id="23" name="Grupo 22"/>
          <p:cNvGrpSpPr/>
          <p:nvPr/>
        </p:nvGrpSpPr>
        <p:grpSpPr>
          <a:xfrm>
            <a:off x="2109553" y="2852936"/>
            <a:ext cx="4924894" cy="3384376"/>
            <a:chOff x="2109553" y="2852936"/>
            <a:chExt cx="4924894" cy="3384376"/>
          </a:xfrm>
        </p:grpSpPr>
        <p:sp>
          <p:nvSpPr>
            <p:cNvPr id="15" name="Seta para baixo 14"/>
            <p:cNvSpPr/>
            <p:nvPr/>
          </p:nvSpPr>
          <p:spPr>
            <a:xfrm>
              <a:off x="4318152" y="3388218"/>
              <a:ext cx="360040" cy="196636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/>
            <p:cNvSpPr txBox="1"/>
            <p:nvPr/>
          </p:nvSpPr>
          <p:spPr>
            <a:xfrm flipH="1">
              <a:off x="2721928" y="2852936"/>
              <a:ext cx="3700145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 smtClean="0">
                  <a:latin typeface="Cambria" panose="02040503050406030204" pitchFamily="18" charset="0"/>
                </a:rPr>
                <a:t>Alíquota do sobrenadante</a:t>
              </a:r>
              <a:endParaRPr lang="pt-BR" sz="2400" i="1" dirty="0">
                <a:latin typeface="Cambria" panose="02040503050406030204" pitchFamily="18" charset="0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 flipH="1">
              <a:off x="2721928" y="4557660"/>
              <a:ext cx="3700145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 smtClean="0">
                  <a:latin typeface="Cambria" panose="02040503050406030204" pitchFamily="18" charset="0"/>
                </a:rPr>
                <a:t>Sequenciamento</a:t>
              </a:r>
              <a:endParaRPr lang="pt-BR" sz="2400" i="1" dirty="0">
                <a:latin typeface="Cambria" panose="02040503050406030204" pitchFamily="18" charset="0"/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 flipH="1">
              <a:off x="2109553" y="5406315"/>
              <a:ext cx="4924894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 smtClean="0">
                  <a:latin typeface="Cambria" panose="02040503050406030204" pitchFamily="18" charset="0"/>
                </a:rPr>
                <a:t>Análises de High </a:t>
              </a:r>
              <a:r>
                <a:rPr lang="pt-BR" sz="2400" dirty="0" err="1" smtClean="0">
                  <a:latin typeface="Cambria" panose="02040503050406030204" pitchFamily="18" charset="0"/>
                </a:rPr>
                <a:t>Resolution</a:t>
              </a:r>
              <a:r>
                <a:rPr lang="pt-BR" sz="2400" dirty="0" smtClean="0">
                  <a:latin typeface="Cambria" panose="02040503050406030204" pitchFamily="18" charset="0"/>
                </a:rPr>
                <a:t> </a:t>
              </a:r>
              <a:r>
                <a:rPr lang="pt-BR" sz="2400" dirty="0" err="1" smtClean="0">
                  <a:latin typeface="Cambria" panose="02040503050406030204" pitchFamily="18" charset="0"/>
                </a:rPr>
                <a:t>Melting</a:t>
              </a:r>
              <a:r>
                <a:rPr lang="pt-BR" sz="2400" dirty="0" smtClean="0">
                  <a:latin typeface="Cambria" panose="02040503050406030204" pitchFamily="18" charset="0"/>
                </a:rPr>
                <a:t> (</a:t>
              </a:r>
              <a:r>
                <a:rPr lang="pt-BR" sz="24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HRM</a:t>
              </a:r>
              <a:r>
                <a:rPr lang="pt-BR" sz="2400" dirty="0" smtClean="0">
                  <a:latin typeface="Cambria" panose="02040503050406030204" pitchFamily="18" charset="0"/>
                </a:rPr>
                <a:t>)</a:t>
              </a:r>
              <a:endParaRPr lang="pt-BR" sz="2400" i="1" dirty="0">
                <a:latin typeface="Cambria" panose="02040503050406030204" pitchFamily="18" charset="0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 flipH="1">
              <a:off x="2333412" y="3701592"/>
              <a:ext cx="4477176" cy="469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 smtClean="0">
                  <a:latin typeface="Cambria" panose="02040503050406030204" pitchFamily="18" charset="0"/>
                </a:rPr>
                <a:t>PCR convencional ou COLD-PCR</a:t>
              </a:r>
              <a:endParaRPr lang="pt-BR" sz="2400" i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5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1124744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PREPARAÇÃO DA DISSECT E ANÁLISES SUBSEQUENTES</a:t>
            </a:r>
            <a:endParaRPr lang="pt-BR" b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861582" y="1988840"/>
            <a:ext cx="7633220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Para testar a ligação de </a:t>
            </a:r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diferentes mutações</a:t>
            </a:r>
            <a:r>
              <a:rPr lang="pt-BR" sz="2400" b="1" dirty="0" smtClean="0">
                <a:latin typeface="Cambria" panose="02040503050406030204" pitchFamily="18" charset="0"/>
              </a:rPr>
              <a:t> às </a:t>
            </a:r>
            <a:r>
              <a:rPr lang="pt-BR" sz="2400" b="1" i="1" dirty="0" err="1" smtClean="0">
                <a:latin typeface="Cambria" panose="02040503050406030204" pitchFamily="18" charset="0"/>
              </a:rPr>
              <a:t>beads</a:t>
            </a:r>
            <a:endParaRPr lang="pt-BR" b="1" i="1" dirty="0"/>
          </a:p>
        </p:txBody>
      </p:sp>
      <p:grpSp>
        <p:nvGrpSpPr>
          <p:cNvPr id="8" name="Grupo 7"/>
          <p:cNvGrpSpPr/>
          <p:nvPr/>
        </p:nvGrpSpPr>
        <p:grpSpPr>
          <a:xfrm>
            <a:off x="900789" y="2852936"/>
            <a:ext cx="7342423" cy="3086292"/>
            <a:chOff x="345869" y="2996952"/>
            <a:chExt cx="7342423" cy="3086292"/>
          </a:xfrm>
        </p:grpSpPr>
        <p:sp>
          <p:nvSpPr>
            <p:cNvPr id="16" name="CaixaDeTexto 15"/>
            <p:cNvSpPr txBox="1"/>
            <p:nvPr/>
          </p:nvSpPr>
          <p:spPr>
            <a:xfrm flipH="1">
              <a:off x="1196692" y="2996952"/>
              <a:ext cx="5640776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 smtClean="0">
                  <a:latin typeface="Cambria" panose="02040503050406030204" pitchFamily="18" charset="0"/>
                </a:rPr>
                <a:t>Diferentes sondas imobilizadas às </a:t>
              </a:r>
              <a:r>
                <a:rPr lang="pt-BR" sz="2400" i="1" dirty="0" err="1" smtClean="0">
                  <a:latin typeface="Cambria" panose="02040503050406030204" pitchFamily="18" charset="0"/>
                </a:rPr>
                <a:t>beads</a:t>
              </a:r>
              <a:r>
                <a:rPr lang="pt-BR" sz="2400" i="1" dirty="0" smtClean="0">
                  <a:latin typeface="Cambria" panose="02040503050406030204" pitchFamily="18" charset="0"/>
                </a:rPr>
                <a:t> </a:t>
              </a:r>
              <a:r>
                <a:rPr lang="pt-BR" sz="2400" dirty="0" smtClean="0">
                  <a:latin typeface="Cambria" panose="02040503050406030204" pitchFamily="18" charset="0"/>
                </a:rPr>
                <a:t>misturadas no mesmo tubo</a:t>
              </a:r>
              <a:endParaRPr lang="pt-BR" sz="2400" i="1" dirty="0">
                <a:latin typeface="Cambria" panose="02040503050406030204" pitchFamily="18" charset="0"/>
              </a:endParaRPr>
            </a:p>
          </p:txBody>
        </p:sp>
        <p:grpSp>
          <p:nvGrpSpPr>
            <p:cNvPr id="7" name="Grupo 6"/>
            <p:cNvGrpSpPr/>
            <p:nvPr/>
          </p:nvGrpSpPr>
          <p:grpSpPr>
            <a:xfrm>
              <a:off x="345869" y="3937956"/>
              <a:ext cx="7342423" cy="2145288"/>
              <a:chOff x="345869" y="3937956"/>
              <a:chExt cx="7342423" cy="2145288"/>
            </a:xfrm>
          </p:grpSpPr>
          <p:grpSp>
            <p:nvGrpSpPr>
              <p:cNvPr id="6" name="Grupo 5"/>
              <p:cNvGrpSpPr/>
              <p:nvPr/>
            </p:nvGrpSpPr>
            <p:grpSpPr>
              <a:xfrm>
                <a:off x="345869" y="3937956"/>
                <a:ext cx="1891711" cy="2145288"/>
                <a:chOff x="345869" y="3861756"/>
                <a:chExt cx="1891711" cy="2145288"/>
              </a:xfrm>
            </p:grpSpPr>
            <p:grpSp>
              <p:nvGrpSpPr>
                <p:cNvPr id="17" name="Grupo 16"/>
                <p:cNvGrpSpPr/>
                <p:nvPr/>
              </p:nvGrpSpPr>
              <p:grpSpPr>
                <a:xfrm rot="12097301" flipH="1">
                  <a:off x="345869" y="3861756"/>
                  <a:ext cx="1752294" cy="1625241"/>
                  <a:chOff x="710864" y="4711249"/>
                  <a:chExt cx="1196840" cy="1110061"/>
                </a:xfrm>
              </p:grpSpPr>
              <p:pic>
                <p:nvPicPr>
                  <p:cNvPr id="48" name="Imagem 47"/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0864" y="4711249"/>
                    <a:ext cx="889727" cy="997108"/>
                  </a:xfrm>
                  <a:prstGeom prst="rect">
                    <a:avLst/>
                  </a:prstGeom>
                </p:spPr>
              </p:pic>
              <p:sp>
                <p:nvSpPr>
                  <p:cNvPr id="49" name="Pizza 48"/>
                  <p:cNvSpPr/>
                  <p:nvPr/>
                </p:nvSpPr>
                <p:spPr>
                  <a:xfrm>
                    <a:off x="1449470" y="5384371"/>
                    <a:ext cx="458234" cy="436939"/>
                  </a:xfrm>
                  <a:prstGeom prst="pi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" name="Grupo 19"/>
                <p:cNvGrpSpPr/>
                <p:nvPr/>
              </p:nvGrpSpPr>
              <p:grpSpPr>
                <a:xfrm rot="12097301" flipH="1">
                  <a:off x="1992135" y="4797722"/>
                  <a:ext cx="164073" cy="1209322"/>
                  <a:chOff x="1197504" y="2274175"/>
                  <a:chExt cx="180480" cy="2592288"/>
                </a:xfrm>
              </p:grpSpPr>
              <p:cxnSp>
                <p:nvCxnSpPr>
                  <p:cNvPr id="31" name="Conector reto 30"/>
                  <p:cNvCxnSpPr/>
                  <p:nvPr/>
                </p:nvCxnSpPr>
                <p:spPr>
                  <a:xfrm>
                    <a:off x="1197504" y="2274175"/>
                    <a:ext cx="0" cy="2592288"/>
                  </a:xfrm>
                  <a:prstGeom prst="line">
                    <a:avLst/>
                  </a:prstGeom>
                  <a:ln w="349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ector reto 31"/>
                  <p:cNvCxnSpPr/>
                  <p:nvPr/>
                </p:nvCxnSpPr>
                <p:spPr>
                  <a:xfrm>
                    <a:off x="1223628" y="2348880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ector reto 32"/>
                  <p:cNvCxnSpPr/>
                  <p:nvPr/>
                </p:nvCxnSpPr>
                <p:spPr>
                  <a:xfrm>
                    <a:off x="1223628" y="2512263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ector reto 33"/>
                  <p:cNvCxnSpPr/>
                  <p:nvPr/>
                </p:nvCxnSpPr>
                <p:spPr>
                  <a:xfrm>
                    <a:off x="1223628" y="2675646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onector reto 34"/>
                  <p:cNvCxnSpPr/>
                  <p:nvPr/>
                </p:nvCxnSpPr>
                <p:spPr>
                  <a:xfrm>
                    <a:off x="1223628" y="2839029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Conector reto 35"/>
                  <p:cNvCxnSpPr/>
                  <p:nvPr/>
                </p:nvCxnSpPr>
                <p:spPr>
                  <a:xfrm>
                    <a:off x="1223628" y="3002412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Conector reto 36"/>
                  <p:cNvCxnSpPr/>
                  <p:nvPr/>
                </p:nvCxnSpPr>
                <p:spPr>
                  <a:xfrm>
                    <a:off x="1223628" y="3165795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Conector reto 37"/>
                  <p:cNvCxnSpPr/>
                  <p:nvPr/>
                </p:nvCxnSpPr>
                <p:spPr>
                  <a:xfrm>
                    <a:off x="1223628" y="3329178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Conector reto 38"/>
                  <p:cNvCxnSpPr/>
                  <p:nvPr/>
                </p:nvCxnSpPr>
                <p:spPr>
                  <a:xfrm>
                    <a:off x="1223628" y="3492561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Conector reto 39"/>
                  <p:cNvCxnSpPr/>
                  <p:nvPr/>
                </p:nvCxnSpPr>
                <p:spPr>
                  <a:xfrm>
                    <a:off x="1223628" y="3655944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Conector reto 40"/>
                  <p:cNvCxnSpPr/>
                  <p:nvPr/>
                </p:nvCxnSpPr>
                <p:spPr>
                  <a:xfrm>
                    <a:off x="1223628" y="3819327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Conector reto 41"/>
                  <p:cNvCxnSpPr/>
                  <p:nvPr/>
                </p:nvCxnSpPr>
                <p:spPr>
                  <a:xfrm>
                    <a:off x="1223628" y="3982710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ector reto 42"/>
                  <p:cNvCxnSpPr/>
                  <p:nvPr/>
                </p:nvCxnSpPr>
                <p:spPr>
                  <a:xfrm>
                    <a:off x="1223628" y="4146093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Conector reto 43"/>
                  <p:cNvCxnSpPr/>
                  <p:nvPr/>
                </p:nvCxnSpPr>
                <p:spPr>
                  <a:xfrm>
                    <a:off x="1223628" y="4309476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ector reto 44"/>
                  <p:cNvCxnSpPr/>
                  <p:nvPr/>
                </p:nvCxnSpPr>
                <p:spPr>
                  <a:xfrm>
                    <a:off x="1223628" y="4472859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onector reto 45"/>
                  <p:cNvCxnSpPr/>
                  <p:nvPr/>
                </p:nvCxnSpPr>
                <p:spPr>
                  <a:xfrm>
                    <a:off x="1223628" y="4636242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ector reto 46"/>
                  <p:cNvCxnSpPr/>
                  <p:nvPr/>
                </p:nvCxnSpPr>
                <p:spPr>
                  <a:xfrm>
                    <a:off x="1223628" y="4799624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Grupo 23"/>
                <p:cNvGrpSpPr/>
                <p:nvPr/>
              </p:nvGrpSpPr>
              <p:grpSpPr>
                <a:xfrm rot="12097301" flipH="1">
                  <a:off x="1529540" y="5431935"/>
                  <a:ext cx="352955" cy="348141"/>
                  <a:chOff x="3047128" y="4654870"/>
                  <a:chExt cx="516760" cy="560682"/>
                </a:xfrm>
              </p:grpSpPr>
              <p:cxnSp>
                <p:nvCxnSpPr>
                  <p:cNvPr id="29" name="Conector reto 28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Retângulo 29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5" name="Grupo 24"/>
                <p:cNvGrpSpPr/>
                <p:nvPr/>
              </p:nvGrpSpPr>
              <p:grpSpPr>
                <a:xfrm rot="12097301" flipH="1" flipV="1">
                  <a:off x="1884625" y="4499837"/>
                  <a:ext cx="352955" cy="382955"/>
                  <a:chOff x="3047128" y="4654870"/>
                  <a:chExt cx="516760" cy="560682"/>
                </a:xfrm>
              </p:grpSpPr>
              <p:cxnSp>
                <p:nvCxnSpPr>
                  <p:cNvPr id="27" name="Conector reto 26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Retângulo 27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26" name="Pizza 25"/>
                <p:cNvSpPr/>
                <p:nvPr/>
              </p:nvSpPr>
              <p:spPr>
                <a:xfrm rot="12097301" flipH="1">
                  <a:off x="1172469" y="5090206"/>
                  <a:ext cx="670900" cy="639723"/>
                </a:xfrm>
                <a:prstGeom prst="pi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" name="Grupo 4"/>
              <p:cNvGrpSpPr/>
              <p:nvPr/>
            </p:nvGrpSpPr>
            <p:grpSpPr>
              <a:xfrm>
                <a:off x="2966954" y="3937956"/>
                <a:ext cx="1891711" cy="2145288"/>
                <a:chOff x="2694365" y="4014156"/>
                <a:chExt cx="1891711" cy="2145288"/>
              </a:xfrm>
            </p:grpSpPr>
            <p:grpSp>
              <p:nvGrpSpPr>
                <p:cNvPr id="51" name="Grupo 50"/>
                <p:cNvGrpSpPr/>
                <p:nvPr/>
              </p:nvGrpSpPr>
              <p:grpSpPr>
                <a:xfrm rot="12097301" flipH="1">
                  <a:off x="2694365" y="4014156"/>
                  <a:ext cx="1752294" cy="1625241"/>
                  <a:chOff x="710864" y="4711249"/>
                  <a:chExt cx="1196840" cy="1110061"/>
                </a:xfrm>
              </p:grpSpPr>
              <p:pic>
                <p:nvPicPr>
                  <p:cNvPr id="77" name="Imagem 76"/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0864" y="4711249"/>
                    <a:ext cx="889727" cy="997108"/>
                  </a:xfrm>
                  <a:prstGeom prst="rect">
                    <a:avLst/>
                  </a:prstGeom>
                </p:spPr>
              </p:pic>
              <p:sp>
                <p:nvSpPr>
                  <p:cNvPr id="78" name="Pizza 77"/>
                  <p:cNvSpPr/>
                  <p:nvPr/>
                </p:nvSpPr>
                <p:spPr>
                  <a:xfrm>
                    <a:off x="1449470" y="5384371"/>
                    <a:ext cx="458234" cy="436939"/>
                  </a:xfrm>
                  <a:prstGeom prst="pi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" name="Grupo 51"/>
                <p:cNvGrpSpPr/>
                <p:nvPr/>
              </p:nvGrpSpPr>
              <p:grpSpPr>
                <a:xfrm rot="12097301" flipH="1">
                  <a:off x="4340631" y="4950122"/>
                  <a:ext cx="164073" cy="1209322"/>
                  <a:chOff x="1197504" y="2274175"/>
                  <a:chExt cx="180480" cy="2592288"/>
                </a:xfrm>
              </p:grpSpPr>
              <p:cxnSp>
                <p:nvCxnSpPr>
                  <p:cNvPr id="60" name="Conector reto 59"/>
                  <p:cNvCxnSpPr/>
                  <p:nvPr/>
                </p:nvCxnSpPr>
                <p:spPr>
                  <a:xfrm>
                    <a:off x="1197504" y="2274175"/>
                    <a:ext cx="0" cy="2592288"/>
                  </a:xfrm>
                  <a:prstGeom prst="line">
                    <a:avLst/>
                  </a:prstGeom>
                  <a:ln w="349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Conector reto 60"/>
                  <p:cNvCxnSpPr/>
                  <p:nvPr/>
                </p:nvCxnSpPr>
                <p:spPr>
                  <a:xfrm>
                    <a:off x="1223628" y="2348880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Conector reto 61"/>
                  <p:cNvCxnSpPr/>
                  <p:nvPr/>
                </p:nvCxnSpPr>
                <p:spPr>
                  <a:xfrm>
                    <a:off x="1223628" y="2512263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Conector reto 62"/>
                  <p:cNvCxnSpPr/>
                  <p:nvPr/>
                </p:nvCxnSpPr>
                <p:spPr>
                  <a:xfrm>
                    <a:off x="1223628" y="2675646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onector reto 63"/>
                  <p:cNvCxnSpPr/>
                  <p:nvPr/>
                </p:nvCxnSpPr>
                <p:spPr>
                  <a:xfrm>
                    <a:off x="1223628" y="2839029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Conector reto 64"/>
                  <p:cNvCxnSpPr/>
                  <p:nvPr/>
                </p:nvCxnSpPr>
                <p:spPr>
                  <a:xfrm>
                    <a:off x="1223628" y="3002412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Conector reto 65"/>
                  <p:cNvCxnSpPr/>
                  <p:nvPr/>
                </p:nvCxnSpPr>
                <p:spPr>
                  <a:xfrm>
                    <a:off x="1223628" y="3165795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Conector reto 66"/>
                  <p:cNvCxnSpPr/>
                  <p:nvPr/>
                </p:nvCxnSpPr>
                <p:spPr>
                  <a:xfrm>
                    <a:off x="1223628" y="3329178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Conector reto 67"/>
                  <p:cNvCxnSpPr/>
                  <p:nvPr/>
                </p:nvCxnSpPr>
                <p:spPr>
                  <a:xfrm>
                    <a:off x="1223628" y="3492561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Conector reto 68"/>
                  <p:cNvCxnSpPr/>
                  <p:nvPr/>
                </p:nvCxnSpPr>
                <p:spPr>
                  <a:xfrm>
                    <a:off x="1223628" y="3655944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Conector reto 69"/>
                  <p:cNvCxnSpPr/>
                  <p:nvPr/>
                </p:nvCxnSpPr>
                <p:spPr>
                  <a:xfrm>
                    <a:off x="1223628" y="3819327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Conector reto 70"/>
                  <p:cNvCxnSpPr/>
                  <p:nvPr/>
                </p:nvCxnSpPr>
                <p:spPr>
                  <a:xfrm>
                    <a:off x="1223628" y="3982710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Conector reto 71"/>
                  <p:cNvCxnSpPr/>
                  <p:nvPr/>
                </p:nvCxnSpPr>
                <p:spPr>
                  <a:xfrm>
                    <a:off x="1223628" y="4146093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Conector reto 72"/>
                  <p:cNvCxnSpPr/>
                  <p:nvPr/>
                </p:nvCxnSpPr>
                <p:spPr>
                  <a:xfrm>
                    <a:off x="1223628" y="4309476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Conector reto 73"/>
                  <p:cNvCxnSpPr/>
                  <p:nvPr/>
                </p:nvCxnSpPr>
                <p:spPr>
                  <a:xfrm>
                    <a:off x="1223628" y="4472859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Conector reto 74"/>
                  <p:cNvCxnSpPr/>
                  <p:nvPr/>
                </p:nvCxnSpPr>
                <p:spPr>
                  <a:xfrm>
                    <a:off x="1223628" y="4636242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Conector reto 75"/>
                  <p:cNvCxnSpPr/>
                  <p:nvPr/>
                </p:nvCxnSpPr>
                <p:spPr>
                  <a:xfrm>
                    <a:off x="1223628" y="4799624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" name="Grupo 52"/>
                <p:cNvGrpSpPr/>
                <p:nvPr/>
              </p:nvGrpSpPr>
              <p:grpSpPr>
                <a:xfrm rot="12097301" flipH="1">
                  <a:off x="3878036" y="5584335"/>
                  <a:ext cx="352955" cy="348141"/>
                  <a:chOff x="3047128" y="4654870"/>
                  <a:chExt cx="516760" cy="560682"/>
                </a:xfrm>
              </p:grpSpPr>
              <p:cxnSp>
                <p:nvCxnSpPr>
                  <p:cNvPr id="58" name="Conector reto 57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Retângulo 58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54" name="Grupo 53"/>
                <p:cNvGrpSpPr/>
                <p:nvPr/>
              </p:nvGrpSpPr>
              <p:grpSpPr>
                <a:xfrm rot="12097301" flipH="1" flipV="1">
                  <a:off x="4233121" y="4652237"/>
                  <a:ext cx="352955" cy="382955"/>
                  <a:chOff x="3047128" y="4654870"/>
                  <a:chExt cx="516760" cy="560682"/>
                </a:xfrm>
              </p:grpSpPr>
              <p:cxnSp>
                <p:nvCxnSpPr>
                  <p:cNvPr id="56" name="Conector reto 55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Retângulo 56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55" name="Pizza 54"/>
                <p:cNvSpPr/>
                <p:nvPr/>
              </p:nvSpPr>
              <p:spPr>
                <a:xfrm rot="12097301" flipH="1">
                  <a:off x="3520965" y="5242606"/>
                  <a:ext cx="670900" cy="639723"/>
                </a:xfrm>
                <a:prstGeom prst="pi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" name="Grupo 3"/>
              <p:cNvGrpSpPr/>
              <p:nvPr/>
            </p:nvGrpSpPr>
            <p:grpSpPr>
              <a:xfrm>
                <a:off x="5588038" y="4125903"/>
                <a:ext cx="2100254" cy="1769395"/>
                <a:chOff x="5588038" y="4025215"/>
                <a:chExt cx="2100254" cy="1769395"/>
              </a:xfrm>
            </p:grpSpPr>
            <p:grpSp>
              <p:nvGrpSpPr>
                <p:cNvPr id="80" name="Grupo 79"/>
                <p:cNvGrpSpPr/>
                <p:nvPr/>
              </p:nvGrpSpPr>
              <p:grpSpPr>
                <a:xfrm rot="19368211" flipH="1">
                  <a:off x="5935998" y="4025215"/>
                  <a:ext cx="1752294" cy="1625241"/>
                  <a:chOff x="710864" y="4711249"/>
                  <a:chExt cx="1196840" cy="1110061"/>
                </a:xfrm>
              </p:grpSpPr>
              <p:pic>
                <p:nvPicPr>
                  <p:cNvPr id="106" name="Imagem 105"/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0864" y="4711249"/>
                    <a:ext cx="889727" cy="997108"/>
                  </a:xfrm>
                  <a:prstGeom prst="rect">
                    <a:avLst/>
                  </a:prstGeom>
                </p:spPr>
              </p:pic>
              <p:sp>
                <p:nvSpPr>
                  <p:cNvPr id="107" name="Pizza 106"/>
                  <p:cNvSpPr/>
                  <p:nvPr/>
                </p:nvSpPr>
                <p:spPr>
                  <a:xfrm>
                    <a:off x="1449470" y="5384371"/>
                    <a:ext cx="458234" cy="436939"/>
                  </a:xfrm>
                  <a:prstGeom prst="pi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1" name="Grupo 80"/>
                <p:cNvGrpSpPr/>
                <p:nvPr/>
              </p:nvGrpSpPr>
              <p:grpSpPr>
                <a:xfrm rot="19368211" flipH="1">
                  <a:off x="5666070" y="4585288"/>
                  <a:ext cx="164073" cy="1209322"/>
                  <a:chOff x="1197504" y="2274175"/>
                  <a:chExt cx="180480" cy="2592288"/>
                </a:xfrm>
              </p:grpSpPr>
              <p:cxnSp>
                <p:nvCxnSpPr>
                  <p:cNvPr id="89" name="Conector reto 88"/>
                  <p:cNvCxnSpPr/>
                  <p:nvPr/>
                </p:nvCxnSpPr>
                <p:spPr>
                  <a:xfrm>
                    <a:off x="1197504" y="2274175"/>
                    <a:ext cx="0" cy="2592288"/>
                  </a:xfrm>
                  <a:prstGeom prst="line">
                    <a:avLst/>
                  </a:prstGeom>
                  <a:ln w="349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Conector reto 89"/>
                  <p:cNvCxnSpPr/>
                  <p:nvPr/>
                </p:nvCxnSpPr>
                <p:spPr>
                  <a:xfrm>
                    <a:off x="1223628" y="2348880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Conector reto 90"/>
                  <p:cNvCxnSpPr/>
                  <p:nvPr/>
                </p:nvCxnSpPr>
                <p:spPr>
                  <a:xfrm>
                    <a:off x="1223628" y="2512263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Conector reto 91"/>
                  <p:cNvCxnSpPr/>
                  <p:nvPr/>
                </p:nvCxnSpPr>
                <p:spPr>
                  <a:xfrm>
                    <a:off x="1223628" y="2675646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Conector reto 92"/>
                  <p:cNvCxnSpPr/>
                  <p:nvPr/>
                </p:nvCxnSpPr>
                <p:spPr>
                  <a:xfrm>
                    <a:off x="1223628" y="2839029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Conector reto 93"/>
                  <p:cNvCxnSpPr/>
                  <p:nvPr/>
                </p:nvCxnSpPr>
                <p:spPr>
                  <a:xfrm>
                    <a:off x="1223628" y="3002412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Conector reto 94"/>
                  <p:cNvCxnSpPr/>
                  <p:nvPr/>
                </p:nvCxnSpPr>
                <p:spPr>
                  <a:xfrm>
                    <a:off x="1223628" y="3165795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Conector reto 95"/>
                  <p:cNvCxnSpPr/>
                  <p:nvPr/>
                </p:nvCxnSpPr>
                <p:spPr>
                  <a:xfrm>
                    <a:off x="1223628" y="3329178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Conector reto 96"/>
                  <p:cNvCxnSpPr/>
                  <p:nvPr/>
                </p:nvCxnSpPr>
                <p:spPr>
                  <a:xfrm>
                    <a:off x="1223628" y="3492561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Conector reto 97"/>
                  <p:cNvCxnSpPr/>
                  <p:nvPr/>
                </p:nvCxnSpPr>
                <p:spPr>
                  <a:xfrm>
                    <a:off x="1223628" y="3655944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Conector reto 98"/>
                  <p:cNvCxnSpPr/>
                  <p:nvPr/>
                </p:nvCxnSpPr>
                <p:spPr>
                  <a:xfrm>
                    <a:off x="1223628" y="3819327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Conector reto 99"/>
                  <p:cNvCxnSpPr/>
                  <p:nvPr/>
                </p:nvCxnSpPr>
                <p:spPr>
                  <a:xfrm>
                    <a:off x="1223628" y="3982710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Conector reto 100"/>
                  <p:cNvCxnSpPr/>
                  <p:nvPr/>
                </p:nvCxnSpPr>
                <p:spPr>
                  <a:xfrm>
                    <a:off x="1223628" y="4146093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Conector reto 101"/>
                  <p:cNvCxnSpPr/>
                  <p:nvPr/>
                </p:nvCxnSpPr>
                <p:spPr>
                  <a:xfrm>
                    <a:off x="1223628" y="4309476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Conector reto 102"/>
                  <p:cNvCxnSpPr/>
                  <p:nvPr/>
                </p:nvCxnSpPr>
                <p:spPr>
                  <a:xfrm>
                    <a:off x="1223628" y="4472859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Conector reto 103"/>
                  <p:cNvCxnSpPr/>
                  <p:nvPr/>
                </p:nvCxnSpPr>
                <p:spPr>
                  <a:xfrm>
                    <a:off x="1223628" y="4636242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Conector reto 104"/>
                  <p:cNvCxnSpPr/>
                  <p:nvPr/>
                </p:nvCxnSpPr>
                <p:spPr>
                  <a:xfrm>
                    <a:off x="1223628" y="4799624"/>
                    <a:ext cx="154356" cy="0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2" name="Grupo 81"/>
                <p:cNvGrpSpPr/>
                <p:nvPr/>
              </p:nvGrpSpPr>
              <p:grpSpPr>
                <a:xfrm rot="19368211" flipH="1">
                  <a:off x="5588038" y="4595485"/>
                  <a:ext cx="352955" cy="348141"/>
                  <a:chOff x="3047128" y="4654870"/>
                  <a:chExt cx="516760" cy="560682"/>
                </a:xfrm>
              </p:grpSpPr>
              <p:cxnSp>
                <p:nvCxnSpPr>
                  <p:cNvPr id="87" name="Conector reto 86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Retângulo 87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83" name="Grupo 82"/>
                <p:cNvGrpSpPr/>
                <p:nvPr/>
              </p:nvGrpSpPr>
              <p:grpSpPr>
                <a:xfrm rot="19368211" flipH="1" flipV="1">
                  <a:off x="6186735" y="5355451"/>
                  <a:ext cx="352955" cy="382955"/>
                  <a:chOff x="3047128" y="4654870"/>
                  <a:chExt cx="516760" cy="560682"/>
                </a:xfrm>
              </p:grpSpPr>
              <p:cxnSp>
                <p:nvCxnSpPr>
                  <p:cNvPr id="85" name="Conector reto 84"/>
                  <p:cNvCxnSpPr/>
                  <p:nvPr/>
                </p:nvCxnSpPr>
                <p:spPr>
                  <a:xfrm>
                    <a:off x="3383408" y="4999528"/>
                    <a:ext cx="180480" cy="216024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6" name="Retângulo 85"/>
                  <p:cNvSpPr/>
                  <p:nvPr/>
                </p:nvSpPr>
                <p:spPr>
                  <a:xfrm>
                    <a:off x="3047128" y="4654870"/>
                    <a:ext cx="359484" cy="35830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84" name="Pizza 83"/>
                <p:cNvSpPr/>
                <p:nvPr/>
              </p:nvSpPr>
              <p:spPr>
                <a:xfrm rot="19368211" flipH="1">
                  <a:off x="5699262" y="4381665"/>
                  <a:ext cx="670900" cy="639723"/>
                </a:xfrm>
                <a:prstGeom prst="pi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08" name="CaixaDeTexto 107"/>
          <p:cNvSpPr txBox="1"/>
          <p:nvPr/>
        </p:nvSpPr>
        <p:spPr>
          <a:xfrm>
            <a:off x="0" y="6135687"/>
            <a:ext cx="884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Symbol" panose="05050102010706020507" pitchFamily="18" charset="2"/>
              <a:buChar char=""/>
            </a:pPr>
            <a:r>
              <a:rPr lang="pt-BR" sz="2400" dirty="0" smtClean="0">
                <a:latin typeface="Cambria" panose="02040503050406030204" pitchFamily="18" charset="0"/>
              </a:rPr>
              <a:t>Sondas usadas para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DISSECT MULTIPLEX </a:t>
            </a:r>
            <a:r>
              <a:rPr lang="pt-BR" sz="2400" dirty="0" smtClean="0">
                <a:latin typeface="Cambria" panose="02040503050406030204" pitchFamily="18" charset="0"/>
              </a:rPr>
              <a:t>têm </a:t>
            </a:r>
            <a:r>
              <a:rPr lang="pt-BR" sz="24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Tm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pt-BR" sz="2400" dirty="0" smtClean="0">
                <a:latin typeface="Cambria" panose="02040503050406030204" pitchFamily="18" charset="0"/>
              </a:rPr>
              <a:t>similares!</a:t>
            </a:r>
            <a:endParaRPr lang="pt-BR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6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err="1" smtClean="0"/>
              <a:t>RESultados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980728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ENRIQUECIMENTO DAS MUTAÇÕES NO GENE </a:t>
            </a:r>
            <a:r>
              <a:rPr lang="pt-BR" sz="2400" b="1" i="1" dirty="0" smtClean="0">
                <a:latin typeface="Cambria" panose="02040503050406030204" pitchFamily="18" charset="0"/>
              </a:rPr>
              <a:t>KRAS</a:t>
            </a:r>
            <a:endParaRPr lang="pt-BR" b="1" i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6" y="1703589"/>
            <a:ext cx="5493280" cy="503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751660" y="2419365"/>
            <a:ext cx="3092868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Cambria" panose="02040503050406030204" pitchFamily="18" charset="0"/>
              </a:rPr>
              <a:t>Após </a:t>
            </a:r>
            <a:r>
              <a:rPr lang="pt-BR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3 rounds </a:t>
            </a:r>
            <a:r>
              <a:rPr lang="pt-BR" sz="2000" dirty="0" smtClean="0">
                <a:latin typeface="Cambria" panose="02040503050406030204" pitchFamily="18" charset="0"/>
              </a:rPr>
              <a:t>de DISSECT com 1% de abundância de mutação</a:t>
            </a:r>
            <a:endParaRPr lang="pt-BR" sz="2000" dirty="0">
              <a:latin typeface="Cambria" panose="02040503050406030204" pitchFamily="18" charset="0"/>
            </a:endParaRPr>
          </a:p>
        </p:txBody>
      </p:sp>
      <p:sp>
        <p:nvSpPr>
          <p:cNvPr id="109" name="CaixaDeTexto 108"/>
          <p:cNvSpPr txBox="1"/>
          <p:nvPr/>
        </p:nvSpPr>
        <p:spPr>
          <a:xfrm>
            <a:off x="6136236" y="3729226"/>
            <a:ext cx="2323717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Cambria" panose="02040503050406030204" pitchFamily="18" charset="0"/>
              </a:rPr>
              <a:t>Enriquecimento de </a:t>
            </a:r>
            <a:r>
              <a:rPr lang="pt-BR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40 – 50x!</a:t>
            </a:r>
            <a:endParaRPr lang="pt-BR" sz="20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203848" y="2029784"/>
            <a:ext cx="2448272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534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err="1" smtClean="0"/>
              <a:t>RESultados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980728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ENRIQUECIMENTO DAS MUTAÇÕES NO GENE </a:t>
            </a:r>
            <a:r>
              <a:rPr lang="pt-BR" sz="2400" b="1" i="1" dirty="0" smtClean="0">
                <a:latin typeface="Cambria" panose="02040503050406030204" pitchFamily="18" charset="0"/>
              </a:rPr>
              <a:t>KRAS</a:t>
            </a:r>
            <a:endParaRPr lang="pt-BR" b="1" i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6" y="1703589"/>
            <a:ext cx="5493280" cy="503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ector de seta reta 17"/>
          <p:cNvCxnSpPr/>
          <p:nvPr/>
        </p:nvCxnSpPr>
        <p:spPr>
          <a:xfrm flipH="1" flipV="1">
            <a:off x="5796276" y="4725144"/>
            <a:ext cx="900030" cy="5400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ixaDeTexto 49"/>
          <p:cNvSpPr txBox="1"/>
          <p:nvPr/>
        </p:nvSpPr>
        <p:spPr>
          <a:xfrm>
            <a:off x="6136237" y="5316344"/>
            <a:ext cx="2708292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Cambria" panose="02040503050406030204" pitchFamily="18" charset="0"/>
              </a:rPr>
              <a:t>Amostra de tumor contendo mutação em </a:t>
            </a:r>
            <a:r>
              <a:rPr lang="pt-BR" sz="2000" i="1" dirty="0" smtClean="0">
                <a:latin typeface="Cambria" panose="02040503050406030204" pitchFamily="18" charset="0"/>
              </a:rPr>
              <a:t>KRAS</a:t>
            </a:r>
            <a:endParaRPr lang="pt-BR" sz="20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1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err="1" smtClean="0"/>
              <a:t>RESultados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980728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ENRIQUECIMENTO DAS MUTAÇÕES NO GENE </a:t>
            </a:r>
            <a:r>
              <a:rPr lang="pt-BR" sz="2400" b="1" i="1" dirty="0" smtClean="0">
                <a:latin typeface="Cambria" panose="02040503050406030204" pitchFamily="18" charset="0"/>
              </a:rPr>
              <a:t>KRAS</a:t>
            </a:r>
            <a:endParaRPr lang="pt-BR" b="1" i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6" y="1703589"/>
            <a:ext cx="5493280" cy="503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796276" y="4005064"/>
            <a:ext cx="30928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Cambria" panose="02040503050406030204" pitchFamily="18" charset="0"/>
              </a:rPr>
              <a:t>Análise por HRM: enriquecimento da sequência </a:t>
            </a:r>
            <a:r>
              <a:rPr lang="pt-BR" sz="2000" dirty="0" err="1" smtClean="0">
                <a:latin typeface="Cambria" panose="02040503050406030204" pitchFamily="18" charset="0"/>
              </a:rPr>
              <a:t>mutada</a:t>
            </a:r>
            <a:r>
              <a:rPr lang="pt-BR" sz="2000" dirty="0" smtClean="0">
                <a:latin typeface="Cambria" panose="02040503050406030204" pitchFamily="18" charset="0"/>
              </a:rPr>
              <a:t> </a:t>
            </a:r>
            <a:r>
              <a:rPr lang="pt-BR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por round </a:t>
            </a:r>
            <a:r>
              <a:rPr lang="pt-BR" sz="2000" dirty="0" smtClean="0">
                <a:latin typeface="Cambria" panose="02040503050406030204" pitchFamily="18" charset="0"/>
              </a:rPr>
              <a:t>de DISSECT</a:t>
            </a:r>
            <a:endParaRPr lang="pt-BR" sz="2000" dirty="0">
              <a:latin typeface="Cambria" panose="02040503050406030204" pitchFamily="18" charset="0"/>
            </a:endParaRPr>
          </a:p>
        </p:txBody>
      </p:sp>
      <p:cxnSp>
        <p:nvCxnSpPr>
          <p:cNvPr id="5" name="Conector angulado 4"/>
          <p:cNvCxnSpPr/>
          <p:nvPr/>
        </p:nvCxnSpPr>
        <p:spPr>
          <a:xfrm rot="10800000" flipV="1">
            <a:off x="5919108" y="5445225"/>
            <a:ext cx="1656184" cy="720080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73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 explicativo retangular com cantos arredondados 5"/>
          <p:cNvSpPr/>
          <p:nvPr/>
        </p:nvSpPr>
        <p:spPr>
          <a:xfrm>
            <a:off x="5721178" y="1988839"/>
            <a:ext cx="3189081" cy="1818497"/>
          </a:xfrm>
          <a:prstGeom prst="wedgeRoundRectCallo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err="1" smtClean="0"/>
              <a:t>RESultados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980728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ENRIQUECIMENTO DAS MUTAÇÕES NO GENE </a:t>
            </a:r>
            <a:r>
              <a:rPr lang="pt-BR" sz="2400" b="1" i="1" dirty="0" smtClean="0">
                <a:latin typeface="Cambria" panose="02040503050406030204" pitchFamily="18" charset="0"/>
              </a:rPr>
              <a:t>TP53</a:t>
            </a:r>
            <a:endParaRPr lang="pt-BR" b="1" i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6107"/>
            <a:ext cx="5469659" cy="503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044563" y="5253007"/>
            <a:ext cx="2455472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Cambria" panose="02040503050406030204" pitchFamily="18" charset="0"/>
              </a:rPr>
              <a:t>Mutação indutora de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Redução de </a:t>
            </a:r>
            <a:r>
              <a:rPr lang="pt-BR" sz="24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Tm</a:t>
            </a:r>
            <a:endParaRPr lang="pt-BR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796136" y="2091912"/>
            <a:ext cx="2971121" cy="16024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Cambria" panose="02040503050406030204" pitchFamily="18" charset="0"/>
              </a:rPr>
              <a:t>Houve enriquecimento de mutações a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1% e 0.1% de abundância</a:t>
            </a:r>
            <a:r>
              <a:rPr lang="pt-BR" sz="2400" dirty="0" smtClean="0">
                <a:latin typeface="Cambria" panose="02040503050406030204" pitchFamily="18" charset="0"/>
              </a:rPr>
              <a:t>!</a:t>
            </a:r>
            <a:endParaRPr lang="pt-BR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 explicativo retangular com cantos arredondados 5"/>
          <p:cNvSpPr/>
          <p:nvPr/>
        </p:nvSpPr>
        <p:spPr>
          <a:xfrm>
            <a:off x="5721178" y="1988839"/>
            <a:ext cx="3189081" cy="1818497"/>
          </a:xfrm>
          <a:prstGeom prst="wedgeRoundRectCallo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err="1" smtClean="0"/>
              <a:t>RESultados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980728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ENRIQUECIMENTO DAS MUTAÇÕES NO GENE </a:t>
            </a:r>
            <a:r>
              <a:rPr lang="pt-BR" sz="2400" b="1" i="1" dirty="0" smtClean="0">
                <a:latin typeface="Cambria" panose="02040503050406030204" pitchFamily="18" charset="0"/>
              </a:rPr>
              <a:t>TP53</a:t>
            </a:r>
            <a:endParaRPr lang="pt-BR" b="1" i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044563" y="5253007"/>
            <a:ext cx="2455472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Cambria" panose="02040503050406030204" pitchFamily="18" charset="0"/>
              </a:rPr>
              <a:t>Mutação indutora de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Retenção de </a:t>
            </a:r>
            <a:r>
              <a:rPr lang="pt-BR" sz="24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Tm</a:t>
            </a:r>
            <a:endParaRPr lang="pt-BR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796136" y="2091912"/>
            <a:ext cx="2971121" cy="16024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Cambria" panose="02040503050406030204" pitchFamily="18" charset="0"/>
              </a:rPr>
              <a:t>Houve enriquecimento de mutações a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1% e 0.1% de abundância</a:t>
            </a:r>
            <a:r>
              <a:rPr lang="pt-BR" sz="2400" dirty="0" smtClean="0">
                <a:latin typeface="Cambria" panose="02040503050406030204" pitchFamily="18" charset="0"/>
              </a:rPr>
              <a:t>!</a:t>
            </a:r>
            <a:endParaRPr lang="pt-BR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2" y="1844824"/>
            <a:ext cx="5615119" cy="469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1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0" y="2132856"/>
            <a:ext cx="620210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err="1" smtClean="0"/>
              <a:t>RESultados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980728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ENRIQUECIMENTO DAS MUTAÇÕES NO GENE </a:t>
            </a:r>
            <a:r>
              <a:rPr lang="pt-BR" sz="2400" b="1" i="1" dirty="0" smtClean="0">
                <a:latin typeface="Cambria" panose="02040503050406030204" pitchFamily="18" charset="0"/>
              </a:rPr>
              <a:t>TP53</a:t>
            </a:r>
            <a:endParaRPr lang="pt-BR" b="1" i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365000" y="5253007"/>
            <a:ext cx="2455472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Cambria" panose="02040503050406030204" pitchFamily="18" charset="0"/>
              </a:rPr>
              <a:t>Mutação indutora de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Acréscimo de </a:t>
            </a:r>
            <a:r>
              <a:rPr lang="pt-BR" sz="24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Tm</a:t>
            </a:r>
            <a:endParaRPr lang="pt-BR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762122" y="1988839"/>
            <a:ext cx="3189081" cy="1818497"/>
            <a:chOff x="5762122" y="1988839"/>
            <a:chExt cx="3189081" cy="1818497"/>
          </a:xfrm>
        </p:grpSpPr>
        <p:sp>
          <p:nvSpPr>
            <p:cNvPr id="6" name="Texto explicativo retangular com cantos arredondados 5"/>
            <p:cNvSpPr/>
            <p:nvPr/>
          </p:nvSpPr>
          <p:spPr>
            <a:xfrm>
              <a:off x="5762122" y="1988839"/>
              <a:ext cx="3189081" cy="1818497"/>
            </a:xfrm>
            <a:prstGeom prst="wedgeRoundRectCallou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850728" y="2091912"/>
              <a:ext cx="2971121" cy="16024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 smtClean="0">
                  <a:latin typeface="Cambria" panose="02040503050406030204" pitchFamily="18" charset="0"/>
                </a:rPr>
                <a:t>Houve enriquecimento de mutações a </a:t>
              </a:r>
              <a:r>
                <a:rPr lang="pt-BR" sz="24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1% e 0.1% de abundância</a:t>
              </a:r>
              <a:r>
                <a:rPr lang="pt-BR" sz="2400" dirty="0" smtClean="0">
                  <a:latin typeface="Cambria" panose="02040503050406030204" pitchFamily="18" charset="0"/>
                </a:rPr>
                <a:t>!</a:t>
              </a:r>
              <a:endParaRPr lang="pt-BR" sz="24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815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err="1" smtClean="0"/>
              <a:t>RESultados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980728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ENRIQUECIMENTO DAS MUTAÇÕES NO GENE </a:t>
            </a:r>
            <a:r>
              <a:rPr lang="pt-BR" sz="2400" b="1" i="1" dirty="0" smtClean="0">
                <a:latin typeface="Cambria" panose="02040503050406030204" pitchFamily="18" charset="0"/>
              </a:rPr>
              <a:t>TP53</a:t>
            </a:r>
            <a:endParaRPr lang="pt-BR" b="1" i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83568" y="1949931"/>
            <a:ext cx="7848872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Cambria" panose="02040503050406030204" pitchFamily="18" charset="0"/>
              </a:rPr>
              <a:t>Houve enriquecimento das mutações em </a:t>
            </a:r>
            <a:r>
              <a:rPr lang="pt-BR" sz="2400" i="1" dirty="0" smtClean="0">
                <a:latin typeface="Cambria" panose="02040503050406030204" pitchFamily="18" charset="0"/>
              </a:rPr>
              <a:t>TP53</a:t>
            </a:r>
            <a:r>
              <a:rPr lang="pt-BR" sz="2400" dirty="0" smtClean="0">
                <a:latin typeface="Cambria" panose="02040503050406030204" pitchFamily="18" charset="0"/>
              </a:rPr>
              <a:t> de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100 a 200x</a:t>
            </a:r>
            <a:r>
              <a:rPr lang="pt-BR" sz="2400" dirty="0" smtClean="0">
                <a:latin typeface="Cambria" panose="02040503050406030204" pitchFamily="18" charset="0"/>
              </a:rPr>
              <a:t> após três rounds de DISSECT</a:t>
            </a:r>
            <a:endParaRPr lang="pt-BR" sz="2400" dirty="0">
              <a:latin typeface="Cambria" panose="020405030504060302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48472"/>
            <a:ext cx="6824484" cy="385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724128" y="5229200"/>
            <a:ext cx="3168523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Cambria" panose="02040503050406030204" pitchFamily="18" charset="0"/>
              </a:rPr>
              <a:t>Aumento do número de cópias da sequência </a:t>
            </a:r>
            <a:r>
              <a:rPr lang="pt-BR" sz="2000" dirty="0" err="1" smtClean="0">
                <a:latin typeface="Cambria" panose="02040503050406030204" pitchFamily="18" charset="0"/>
              </a:rPr>
              <a:t>mutada</a:t>
            </a:r>
            <a:r>
              <a:rPr lang="pt-BR" sz="2000" dirty="0" smtClean="0">
                <a:latin typeface="Cambria" panose="02040503050406030204" pitchFamily="18" charset="0"/>
              </a:rPr>
              <a:t> </a:t>
            </a:r>
            <a:r>
              <a:rPr lang="pt-BR" sz="2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ao longo dos 3 rounds</a:t>
            </a:r>
            <a:r>
              <a:rPr lang="pt-BR" sz="2000" dirty="0" smtClean="0">
                <a:latin typeface="Cambria" panose="02040503050406030204" pitchFamily="18" charset="0"/>
              </a:rPr>
              <a:t> de DISSECT</a:t>
            </a:r>
            <a:endParaRPr lang="pt-BR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1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err="1" smtClean="0"/>
              <a:t>RESultados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879103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ENRIQUECIMENTO DAS MUTAÇÕES NO GENE </a:t>
            </a:r>
            <a:r>
              <a:rPr lang="pt-BR" sz="2400" b="1" i="1" dirty="0" smtClean="0">
                <a:latin typeface="Cambria" panose="02040503050406030204" pitchFamily="18" charset="0"/>
              </a:rPr>
              <a:t>TP53</a:t>
            </a:r>
            <a:endParaRPr lang="pt-BR" b="1" i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4860032" y="3180123"/>
            <a:ext cx="4027713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Cambria" panose="02040503050406030204" pitchFamily="18" charset="0"/>
              </a:rPr>
              <a:t>Com uso de sondas longas (80-90pb) foi possível identificar as mutações em 4 diluições mutante-WT </a:t>
            </a:r>
          </a:p>
          <a:p>
            <a:pPr algn="ctr"/>
            <a:r>
              <a:rPr lang="pt-BR" sz="2400" dirty="0" smtClean="0">
                <a:latin typeface="Cambria" panose="02040503050406030204" pitchFamily="18" charset="0"/>
              </a:rPr>
              <a:t>(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0.3, 1, 5 e 10%</a:t>
            </a:r>
            <a:r>
              <a:rPr lang="pt-BR" sz="2400" dirty="0" smtClean="0">
                <a:latin typeface="Cambria" panose="02040503050406030204" pitchFamily="18" charset="0"/>
              </a:rPr>
              <a:t>)</a:t>
            </a:r>
            <a:endParaRPr lang="pt-BR" sz="2400" dirty="0">
              <a:latin typeface="Cambria" panose="020405030504060302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960091" cy="532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ector de seta reta 5"/>
          <p:cNvCxnSpPr>
            <a:stCxn id="4" idx="1"/>
          </p:cNvCxnSpPr>
          <p:nvPr/>
        </p:nvCxnSpPr>
        <p:spPr>
          <a:xfrm flipH="1" flipV="1">
            <a:off x="4134868" y="3573016"/>
            <a:ext cx="725164" cy="576603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>
            <a:stCxn id="4" idx="1"/>
          </p:cNvCxnSpPr>
          <p:nvPr/>
        </p:nvCxnSpPr>
        <p:spPr>
          <a:xfrm flipH="1">
            <a:off x="4134868" y="4149619"/>
            <a:ext cx="725164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>
            <a:stCxn id="4" idx="1"/>
          </p:cNvCxnSpPr>
          <p:nvPr/>
        </p:nvCxnSpPr>
        <p:spPr>
          <a:xfrm flipH="1">
            <a:off x="4134868" y="4149619"/>
            <a:ext cx="725164" cy="863557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>
            <a:stCxn id="4" idx="1"/>
          </p:cNvCxnSpPr>
          <p:nvPr/>
        </p:nvCxnSpPr>
        <p:spPr>
          <a:xfrm flipH="1">
            <a:off x="4134868" y="4149619"/>
            <a:ext cx="725164" cy="1799661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90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2714261" y="992282"/>
            <a:ext cx="370922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latin typeface="Cambria" panose="02040503050406030204" pitchFamily="18" charset="0"/>
              </a:rPr>
              <a:t>GRANDE GARGALO</a:t>
            </a:r>
            <a:endParaRPr lang="pt-BR" sz="2800" b="1" dirty="0"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401" y="1631649"/>
            <a:ext cx="3275092" cy="328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450113" y="5140349"/>
            <a:ext cx="8087669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Cambria" panose="02040503050406030204" pitchFamily="18" charset="0"/>
              </a:rPr>
              <a:t>Algumas </a:t>
            </a:r>
            <a:r>
              <a:rPr lang="pt-BR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mutações pontuais </a:t>
            </a:r>
            <a:r>
              <a:rPr lang="pt-BR" sz="2800" dirty="0" smtClean="0">
                <a:latin typeface="Cambria" panose="02040503050406030204" pitchFamily="18" charset="0"/>
              </a:rPr>
              <a:t>de interesse clínico são </a:t>
            </a:r>
            <a:r>
              <a:rPr lang="pt-BR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pouco abundantes</a:t>
            </a:r>
            <a:r>
              <a:rPr lang="pt-BR" sz="2800" dirty="0">
                <a:latin typeface="Cambria" panose="02040503050406030204" pitchFamily="18" charset="0"/>
              </a:rPr>
              <a:t> </a:t>
            </a:r>
            <a:r>
              <a:rPr lang="pt-BR" sz="2800" dirty="0" smtClean="0">
                <a:latin typeface="Cambria" panose="02040503050406030204" pitchFamily="18" charset="0"/>
              </a:rPr>
              <a:t>e mascaradas pelo DNA não </a:t>
            </a:r>
            <a:r>
              <a:rPr lang="pt-BR" sz="2800" dirty="0" err="1" smtClean="0">
                <a:latin typeface="Cambria" panose="02040503050406030204" pitchFamily="18" charset="0"/>
              </a:rPr>
              <a:t>mutado</a:t>
            </a:r>
            <a:r>
              <a:rPr lang="pt-BR" sz="2800" dirty="0" smtClean="0">
                <a:latin typeface="Cambria" panose="02040503050406030204" pitchFamily="18" charset="0"/>
              </a:rPr>
              <a:t> (Wild </a:t>
            </a:r>
            <a:r>
              <a:rPr lang="pt-BR" sz="2800" dirty="0" err="1" smtClean="0">
                <a:latin typeface="Cambria" panose="02040503050406030204" pitchFamily="18" charset="0"/>
              </a:rPr>
              <a:t>Type</a:t>
            </a:r>
            <a:r>
              <a:rPr lang="pt-BR" sz="2800" dirty="0" smtClean="0">
                <a:latin typeface="Cambria" panose="02040503050406030204" pitchFamily="18" charset="0"/>
              </a:rPr>
              <a:t> DNA)</a:t>
            </a:r>
            <a:endParaRPr lang="pt-BR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35" y="2204864"/>
            <a:ext cx="2874810" cy="287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8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err="1" smtClean="0"/>
              <a:t>RESultados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879103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DISSECT é realmente eficiente!</a:t>
            </a:r>
            <a:endParaRPr lang="pt-BR" b="1" i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31615" y="1430192"/>
            <a:ext cx="8565313" cy="830997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Comparando com a </a:t>
            </a:r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sensibilidade de detecção </a:t>
            </a:r>
            <a:r>
              <a:rPr lang="pt-BR" sz="2400" b="1" dirty="0" smtClean="0">
                <a:latin typeface="Cambria" panose="02040503050406030204" pitchFamily="18" charset="0"/>
              </a:rPr>
              <a:t>via PCR convencional ou COLD-PCR...</a:t>
            </a:r>
            <a:endParaRPr lang="pt-BR" b="1" i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2" b="52067"/>
          <a:stretch/>
        </p:blipFill>
        <p:spPr bwMode="auto">
          <a:xfrm>
            <a:off x="461707" y="2598267"/>
            <a:ext cx="8220587" cy="414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1403648" y="3284984"/>
            <a:ext cx="3310623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933785" y="3284984"/>
            <a:ext cx="3310623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8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err="1" smtClean="0"/>
              <a:t>RESultados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879103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DISSECT é realmente eficiente!</a:t>
            </a:r>
            <a:endParaRPr lang="pt-BR" b="1" i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31615" y="1430192"/>
            <a:ext cx="8565313" cy="830997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DISSECT seguida de PCR aumenta consideravelmente a </a:t>
            </a:r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sensibilidade de detecção </a:t>
            </a:r>
            <a:r>
              <a:rPr lang="pt-BR" sz="2400" b="1" dirty="0" smtClean="0">
                <a:latin typeface="Cambria" panose="02040503050406030204" pitchFamily="18" charset="0"/>
              </a:rPr>
              <a:t>de mutações (0.1%)</a:t>
            </a:r>
            <a:endParaRPr lang="pt-BR" b="1" i="1" dirty="0"/>
          </a:p>
        </p:txBody>
      </p:sp>
      <p:grpSp>
        <p:nvGrpSpPr>
          <p:cNvPr id="7" name="Grupo 6"/>
          <p:cNvGrpSpPr/>
          <p:nvPr/>
        </p:nvGrpSpPr>
        <p:grpSpPr>
          <a:xfrm>
            <a:off x="852762" y="2564904"/>
            <a:ext cx="7438476" cy="4110492"/>
            <a:chOff x="35496" y="2564904"/>
            <a:chExt cx="7438476" cy="4110492"/>
          </a:xfrm>
        </p:grpSpPr>
        <p:grpSp>
          <p:nvGrpSpPr>
            <p:cNvPr id="4" name="Grupo 3"/>
            <p:cNvGrpSpPr/>
            <p:nvPr/>
          </p:nvGrpSpPr>
          <p:grpSpPr>
            <a:xfrm>
              <a:off x="35496" y="2564904"/>
              <a:ext cx="7438476" cy="4110492"/>
              <a:chOff x="373884" y="2821443"/>
              <a:chExt cx="7438476" cy="4110492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657" r="35502"/>
              <a:stretch/>
            </p:blipFill>
            <p:spPr bwMode="auto">
              <a:xfrm>
                <a:off x="373884" y="2821443"/>
                <a:ext cx="7438476" cy="4110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tângulo de cantos arredondados 4"/>
              <p:cNvSpPr/>
              <p:nvPr/>
            </p:nvSpPr>
            <p:spPr>
              <a:xfrm>
                <a:off x="2157699" y="3861048"/>
                <a:ext cx="1054866" cy="216024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Retângulo de cantos arredondados 11"/>
              <p:cNvSpPr/>
              <p:nvPr/>
            </p:nvSpPr>
            <p:spPr>
              <a:xfrm>
                <a:off x="5508104" y="3846066"/>
                <a:ext cx="1054866" cy="216024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Retângulo de cantos arredondados 12"/>
              <p:cNvSpPr/>
              <p:nvPr/>
            </p:nvSpPr>
            <p:spPr>
              <a:xfrm>
                <a:off x="5364088" y="5589240"/>
                <a:ext cx="1054866" cy="216024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Retângulo de cantos arredondados 13"/>
              <p:cNvSpPr/>
              <p:nvPr/>
            </p:nvSpPr>
            <p:spPr>
              <a:xfrm>
                <a:off x="1979712" y="5589240"/>
                <a:ext cx="1054866" cy="216024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" name="CaixaDeTexto 5"/>
            <p:cNvSpPr txBox="1"/>
            <p:nvPr/>
          </p:nvSpPr>
          <p:spPr>
            <a:xfrm>
              <a:off x="642324" y="3604829"/>
              <a:ext cx="843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 smtClean="0">
                  <a:latin typeface="Cambria" panose="02040503050406030204" pitchFamily="18" charset="0"/>
                </a:rPr>
                <a:t>260x</a:t>
              </a:r>
              <a:endParaRPr lang="pt-BR" sz="2400" dirty="0">
                <a:latin typeface="Cambria" panose="02040503050406030204" pitchFamily="18" charset="0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11560" y="5314637"/>
              <a:ext cx="843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 smtClean="0">
                  <a:latin typeface="Cambria" panose="02040503050406030204" pitchFamily="18" charset="0"/>
                </a:rPr>
                <a:t>160x</a:t>
              </a:r>
              <a:endParaRPr lang="pt-BR" sz="2400" dirty="0">
                <a:latin typeface="Cambria" panose="02040503050406030204" pitchFamily="18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6444208" y="3604509"/>
              <a:ext cx="843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 smtClean="0">
                  <a:latin typeface="Cambria" panose="02040503050406030204" pitchFamily="18" charset="0"/>
                </a:rPr>
                <a:t>350x</a:t>
              </a:r>
              <a:endParaRPr lang="pt-BR" sz="2400" dirty="0">
                <a:latin typeface="Cambria" panose="02040503050406030204" pitchFamily="18" charset="0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6444207" y="5209880"/>
              <a:ext cx="843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 smtClean="0">
                  <a:latin typeface="Cambria" panose="02040503050406030204" pitchFamily="18" charset="0"/>
                </a:rPr>
                <a:t>420x</a:t>
              </a:r>
              <a:endParaRPr lang="pt-BR" sz="2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34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err="1" smtClean="0"/>
              <a:t>RESultados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836712"/>
            <a:ext cx="8565313" cy="830997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DISSECT pode ser usada para </a:t>
            </a:r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enriquecimento simultâneo </a:t>
            </a:r>
            <a:r>
              <a:rPr lang="pt-BR" sz="2400" b="1" dirty="0" smtClean="0">
                <a:latin typeface="Cambria" panose="02040503050406030204" pitchFamily="18" charset="0"/>
              </a:rPr>
              <a:t>de diferentes mutações (</a:t>
            </a:r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MULTIPLEX DISSECT</a:t>
            </a:r>
            <a:r>
              <a:rPr lang="pt-BR" sz="2400" b="1" dirty="0" smtClean="0">
                <a:latin typeface="Cambria" panose="02040503050406030204" pitchFamily="18" charset="0"/>
              </a:rPr>
              <a:t>)!</a:t>
            </a:r>
            <a:endParaRPr lang="pt-BR" b="1" i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7" y="1892562"/>
            <a:ext cx="7877086" cy="4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de cantos arredondados 7"/>
          <p:cNvSpPr/>
          <p:nvPr/>
        </p:nvSpPr>
        <p:spPr>
          <a:xfrm>
            <a:off x="3563888" y="1872137"/>
            <a:ext cx="2376264" cy="1682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de cantos arredondados 18"/>
          <p:cNvSpPr/>
          <p:nvPr/>
        </p:nvSpPr>
        <p:spPr>
          <a:xfrm>
            <a:off x="6097816" y="1872137"/>
            <a:ext cx="2376264" cy="1682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039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err="1" smtClean="0"/>
              <a:t>RESultados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795768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DISSECT pode ser usada para </a:t>
            </a:r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fins clínicos</a:t>
            </a:r>
            <a:endParaRPr lang="pt-BR" b="1" i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62" y="1338546"/>
            <a:ext cx="7721876" cy="547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de cantos arredondados 3"/>
          <p:cNvSpPr/>
          <p:nvPr/>
        </p:nvSpPr>
        <p:spPr>
          <a:xfrm>
            <a:off x="4283968" y="1728104"/>
            <a:ext cx="57606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256672" y="2852936"/>
            <a:ext cx="57606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4327184" y="3991416"/>
            <a:ext cx="57606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136389" y="1340768"/>
            <a:ext cx="1407569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7047568" y="2867072"/>
            <a:ext cx="57606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7061216" y="5400512"/>
            <a:ext cx="57606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6248404" y="1268760"/>
            <a:ext cx="843417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08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err="1" smtClean="0"/>
              <a:t>RESultados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9215" y="795768"/>
            <a:ext cx="8565313" cy="46166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atin typeface="Cambria" panose="02040503050406030204" pitchFamily="18" charset="0"/>
              </a:rPr>
              <a:t>DISSECT pode ser usada para </a:t>
            </a:r>
            <a:r>
              <a:rPr lang="pt-BR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fins clínicos</a:t>
            </a:r>
            <a:endParaRPr lang="pt-BR" b="1" i="1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62" y="1338546"/>
            <a:ext cx="7721876" cy="547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de cantos arredondados 3"/>
          <p:cNvSpPr/>
          <p:nvPr/>
        </p:nvSpPr>
        <p:spPr>
          <a:xfrm>
            <a:off x="4283968" y="1728104"/>
            <a:ext cx="57606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256672" y="2852936"/>
            <a:ext cx="57606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4327184" y="3991416"/>
            <a:ext cx="57606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136389" y="1340768"/>
            <a:ext cx="1407569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7047568" y="2867072"/>
            <a:ext cx="57606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7061216" y="5400512"/>
            <a:ext cx="57606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6248404" y="1268760"/>
            <a:ext cx="843417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355976" y="6093296"/>
            <a:ext cx="4540067" cy="5784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ambria" panose="02040503050406030204" pitchFamily="18" charset="0"/>
              </a:rPr>
              <a:t>Enriquecimento de mutações em diferentes amostras clínicas</a:t>
            </a:r>
            <a:endParaRPr lang="pt-BR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7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10" name="AutoShape 2" descr="data:image/jpeg;base64,/9j/4AAQSkZJRgABAQAAAQABAAD/2wCEAAkGBwgHBgkIBwgKCgkLDRYPDQwMDRsUFRAWIB0iIiAdHx8kKDQsJCYxJx8fLT0tMTU3Ojo6Iys/RD84QzQ5OjcBCgoKDQwNGg8PGjclHyU3Nzc3Nzc3Nzc3Nzc3Nzc3Nzc3Nzc3Nzc3Nzc3Nzc3Nzc3Nzc3Nzc3Nzc3Nzc3Nzc3N//AABEIANwAWQMBIgACEQEDEQH/xAAbAAACAwEBAQAAAAAAAAAAAAAABAEFBgMHAv/EAE4QAAEDAgMCBBAJCQkBAAAAAAEAAgMEBQYRMQchEkGRoRQVIjI0NlJhdHWBlLPC0dITUVNxkpOVweEWI0JFYmNyhKIzQ1RWc4KjsbI1/8QAFwEAAwEAAAAAAAAAAAAAAAAAAAECA//EABkRAQEBAQEBAAAAAAAAAAAAAAABAjERIf/aAAwDAQACEQMRAD8Asb5jW43J81VT3g2WxsqHU9M+ngE1TWvbucQCDk3PPRU8l6qixx/KPGh3H9X5D/ymbxh+rw25lDVUl0Nvpap9Ra7raW8OSn4ZJLHt8pGi4uvtUcwcWYsy+I2w+4mSMG4XwtcsO0dXdWxOrJQ4yufWFhJ4R1HCV63A+Bjqyn+0He+sZg634RF0vEd6fA+Jhi+AdcmiF5zDi7qTllxcy1rbfsy4+kf149qqJvTbcCYCP93T/aDvfXVuAsAHWOn+0Xe+lG2/Zdxmw/Xt9q6tt2yvjNg84b7UjNt2f7PTrHT/AGk7311bs+2dfJ0/2k/30o227KP0jh/y1DfaurbdslPHh3zhvvKVOjtn2zvijp/tJ/vri/AOz8dbHT/aLvfQ+27Jv0Th7zhvtXB1u2V57ukHkqG+1OFVdiXBuC6OwXKooWQdExU0j4sq5zurDTlu4W9eQdMK7/G1P1rvavUr7acET3fDlNY4bVMZ7rFHUR08geXREHMEZ6Z5L1H8iMK/5ft3m7UU8tApQhIPO9s9toRhCqr+g6fo34aBvRHwQ4eXDAy4Wum5UdpslpkoYXPtlG5xbvJgaSeZafbOOFgOob8dTTj/AJWqup7FcoY2xxXCAMbuaDCSnnqdPiLD9lOtpofN2+xNxYcsZ/U9B5uz2L6js944rnT/AFCYZaL5xXSmH8v+KoomLDVhOtlt/mzPYmW4Xw/wf/iW3zVnsXzHaL/xXal82/FdhaMR5brxSea/ipUVlwzYBpZLd5sz2KtueHbIyiqHMtFA0iNxBFO3du+ZW8lpxBx3akP8t+KUqLNe5Y3xyXSmLXgtOVPxHyplVTsXtdvltdfVyUNM6phuUjY5XRguYA1uWR4l6gsBseg6Gtd7gLuEYrvMzPLXINW+UqShCEBh9svaLP4VTelau1S6sEoFMOpy36feuO2XtFn8KpvStVkzVXlnsnG66DRp5Gphjrr3J5Gp2PRMMTKEmOu3c8zVa241Jif0WMn57tw0UxpluimtI4S6JKXVOy6JKXVOI0zuyvsfEPjuf1VuVhtlfY+IfHc/qrcqGgQhCAw+2XtFn8KpvStVkzVVu2XtFn8KpvStVkzVXlnsxHoEyxLx6BMMTpQzGmG9al40w3rVNaRxl0SUuqdl0SUuqcRpndlfY+IfHc/qrcLD7K+x8Q+O5/VW5UNAhCEBh9svaLP4VTelarJmqrdsvaLP4VTelarJmqvLPZmPRMRpePRMM1TpQzGmW6JaNMt0U1pC8vGk5dU5LxpOXVOI0zuyvsfEPjuo9VblYbZX2PiHx3P6q3KhoEIQgMPtl7RZ/Cqb0rV2qK4UsgaWcLMZ7iuO2XtFn8KpvStVi1oJ3gH5wryz2VjvDfkT9JMMvLPkT9JNRsZ3DeRMMYzuG8idKFWXpvyJ+krS31YrInODODwTlrmojYzuG8iaYAG7gB8wUVpHCXjScuqdl0SUuqqI0zuyvsfEPjuf1VuVhtlfY+IfHdR6q3KhoEIQgMPtl7RZ/Cqb0rVZM1Vbtl7RZ/Cqb0rVZM1V5Z7Mx6JiNLx6JiNOlDMaZbolo0w3rVNaRxl0SUuqdl0SUuqcRpndlfY+IfHc/qrcLD7LOx8Q+O5/VW5UNAhCEBitsTc8AV7/AJKSGTkkanYDwmNPxjNTtMpuisAX6IDM9BveB329V9yUsc4qbRRTg5/CU7HcrQryja1j0TEaXj0CYYnUwzGmG9al40y3RTWkcJdElLqnJeNI1TxHG950a0nkCcTVDspyfa7xOBulvFS7kcB9y2yxex5h/IOjqHDJ1VLNUHP9qRxW0ULShCEApdKYVltq6VwzE0L4z5QQvPNndwjfgu0/DyBsjITE4HUFji37l6aV4pYaQU9VeLc50g6DuUzAA7LJrncIcxVZ6nU+PR462m3fnmpiOupflmrHxUjDl1cv0ym4qNndy/TKqpka6Oupfl2c6dp5o5mkxPDgN25Y+Kij43y/TKsqRhp2ObG9+R373KatdzLO4xqhRYZutSTl8HSSH+krtLLJ3buVZHaJJLPh11C17i6uqYaYDPUOkGfNmnwvG3wLRG34NstK4AOjoouEP2i0E85KvF8xRtiiZG3c1jQ0fMF9KFJQhCAgryWvhNFtLxBDoyshp6pg7/B4Ducc69bXmm0OPoTHWHqwDJlXTz0rz325Ob9/InCrtENE7EErEnIlaYaiGiaG5qXiCYd1qRl5Ssveh0ZjHCdu3kPrJKl470TMxn5SFppTqqPD7BXbUJX5ZttltyHedK72NSpx6OEIClSYQhCAFg9sEPAsNDdGjqrdcIZSfia48B3M5bxUeNrb03wld6ADN01K8M/iAzHOAgM3DkQCN4OidiCosKVnTDD1uqz10lOwu+fLI8+avogrSaiC6SL5iUylALSaqt2Wwior8TXreejK4QMP7ELeCMvKSu92q20NvqquQ5NgidIT8wzTuy2gfb8C2pkv9tPGaiXPupHF/wB6mnGsQhQkaUIQgBQRmCDoVKEB5Lg+M0Mt5s79bdcpY2f6bjwm8xWriCorxH0r2nyDICG8UAkHfliOR/pIV/EFU4VMxbgviUro3c1cZUEye0F7pLD0viP525VEVIzLXq3DPmzXqFNCyngjhjGTI2BjR3gMl5u6MXXaLY6Hro7fFJcJB3+sZzk8i9NSqgoUqEglCEIAUKUIDBbWITTUtnv0Y32yvYZT+5k6h/8A2CrKHeARodFcYktcd7sFwtcmlVA+IH4iRuPkORWMwJXSV+HaUVHZdLnS1IOokj6k58gPlThVpDualZUzJpkqHFVz6UWKurRvkjiIib3Uh3NHKQmE7Nouj7ziK/u3tkqRQ05/dxa5fO4nkW/VHgez9IcK263v/tmRB0x+OR3VPPKSrxSYUqEICUIQgBCFCAF5vURDC+P54SBHbb/+eicdzWVQ69v+4ZFekKrxFY6DEFtfQ3OEyRE8Jpa7guY4aOaRoQgEJSsrUwjE2NKCytzfR2xwrq8g7uGD+ajPl35fEFjKuvvVNiYWGPEFyNJwuAHuMZkA/i4C9mwth634dt/Q9vY8mY/CzTSv4ckryNXO40ejxdBCAhASoQh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55575" y="1412776"/>
            <a:ext cx="843210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2000" dirty="0" smtClean="0">
                <a:latin typeface="Cambria" panose="02040503050406030204" pitchFamily="18" charset="0"/>
              </a:rPr>
              <a:t>DISSECT é capaz de enriquecer mutações pontuais e desconhecidas utilizando sondas “</a:t>
            </a:r>
            <a:r>
              <a:rPr lang="pt-BR" sz="2000" dirty="0" err="1" smtClean="0">
                <a:latin typeface="Cambria" panose="02040503050406030204" pitchFamily="18" charset="0"/>
              </a:rPr>
              <a:t>wild-type</a:t>
            </a:r>
            <a:r>
              <a:rPr lang="pt-BR" sz="2000" dirty="0">
                <a:latin typeface="Cambria" panose="02040503050406030204" pitchFamily="18" charset="0"/>
              </a:rPr>
              <a:t> </a:t>
            </a:r>
            <a:r>
              <a:rPr lang="pt-BR" sz="2000" dirty="0" smtClean="0">
                <a:latin typeface="Cambria" panose="02040503050406030204" pitchFamily="18" charset="0"/>
              </a:rPr>
              <a:t>específicas”.</a:t>
            </a:r>
          </a:p>
          <a:p>
            <a:pPr marL="342900" indent="-342900">
              <a:buFont typeface="+mj-lt"/>
              <a:buAutoNum type="arabicPeriod"/>
            </a:pPr>
            <a:endParaRPr lang="pt-BR" sz="2000" dirty="0">
              <a:latin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2000" dirty="0" smtClean="0">
                <a:latin typeface="Cambria" panose="02040503050406030204" pitchFamily="18" charset="0"/>
              </a:rPr>
              <a:t>Várias mutações podem ser identificadas simultaneamente utilizando esta técnica.</a:t>
            </a:r>
          </a:p>
          <a:p>
            <a:pPr marL="342900" indent="-342900">
              <a:buFont typeface="+mj-lt"/>
              <a:buAutoNum type="arabicPeriod"/>
            </a:pPr>
            <a:endParaRPr lang="pt-BR" sz="2000" dirty="0">
              <a:latin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2000" dirty="0" smtClean="0">
                <a:latin typeface="Cambria" panose="02040503050406030204" pitchFamily="18" charset="0"/>
              </a:rPr>
              <a:t>Há aplicabilidade no âmbito clínico.</a:t>
            </a:r>
          </a:p>
          <a:p>
            <a:pPr marL="342900" indent="-342900">
              <a:buFont typeface="+mj-lt"/>
              <a:buAutoNum type="arabicPeriod"/>
            </a:pPr>
            <a:endParaRPr lang="pt-BR" sz="2000" dirty="0">
              <a:latin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2000" dirty="0" smtClean="0">
                <a:latin typeface="Cambria" panose="02040503050406030204" pitchFamily="18" charset="0"/>
              </a:rPr>
              <a:t>Apresenta uma grande sensibilidade na detecção de mutações de baixa abundância.</a:t>
            </a:r>
          </a:p>
          <a:p>
            <a:pPr marL="342900" indent="-342900">
              <a:buFont typeface="+mj-lt"/>
              <a:buAutoNum type="arabicPeriod"/>
            </a:pPr>
            <a:endParaRPr lang="pt-BR" sz="2000" dirty="0">
              <a:latin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2000" dirty="0" smtClean="0">
                <a:latin typeface="Cambria" panose="02040503050406030204" pitchFamily="18" charset="0"/>
              </a:rPr>
              <a:t>O processo pode ser prontamente automatizado, permitindo um </a:t>
            </a:r>
            <a:r>
              <a:rPr lang="pt-BR" sz="2000" i="1" dirty="0" err="1" smtClean="0">
                <a:latin typeface="Cambria" panose="02040503050406030204" pitchFamily="18" charset="0"/>
              </a:rPr>
              <a:t>screening</a:t>
            </a:r>
            <a:r>
              <a:rPr lang="pt-BR" sz="2000" dirty="0" smtClean="0">
                <a:latin typeface="Cambria" panose="02040503050406030204" pitchFamily="18" charset="0"/>
              </a:rPr>
              <a:t> rápido, seguro e sensível.</a:t>
            </a:r>
          </a:p>
          <a:p>
            <a:pPr marL="342900" indent="-342900">
              <a:buFont typeface="+mj-lt"/>
              <a:buAutoNum type="arabicPeriod"/>
            </a:pPr>
            <a:endParaRPr lang="pt-BR" sz="2000" dirty="0">
              <a:latin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2000" dirty="0" smtClean="0">
                <a:latin typeface="Cambria" panose="02040503050406030204" pitchFamily="18" charset="0"/>
              </a:rPr>
              <a:t>Simplicidade faz da técnica DISSECT uma metodologia promissora na detecção de doenças.</a:t>
            </a:r>
            <a:endParaRPr lang="pt-BR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31616" y="6184167"/>
            <a:ext cx="468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>
                <a:latin typeface="Cambria" panose="02040503050406030204" pitchFamily="18" charset="0"/>
              </a:rPr>
              <a:t>Mestrando: </a:t>
            </a:r>
            <a:r>
              <a:rPr lang="pt-BR" sz="2400" b="1" dirty="0" err="1" smtClean="0">
                <a:latin typeface="Cambria" panose="02040503050406030204" pitchFamily="18" charset="0"/>
              </a:rPr>
              <a:t>Cairé</a:t>
            </a:r>
            <a:r>
              <a:rPr lang="pt-BR" sz="2400" b="1" dirty="0" smtClean="0">
                <a:latin typeface="Cambria" panose="02040503050406030204" pitchFamily="18" charset="0"/>
              </a:rPr>
              <a:t> Barreto Vieira</a:t>
            </a:r>
            <a:endParaRPr lang="pt-BR" sz="2400" b="1" dirty="0"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" y="1511600"/>
            <a:ext cx="9032751" cy="383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1" y="-7895"/>
            <a:ext cx="9004522" cy="1123950"/>
            <a:chOff x="1" y="-7895"/>
            <a:chExt cx="9004522" cy="112395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-7895"/>
              <a:ext cx="8991784" cy="112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tângulo 2"/>
            <p:cNvSpPr/>
            <p:nvPr/>
          </p:nvSpPr>
          <p:spPr>
            <a:xfrm>
              <a:off x="6431470" y="8934"/>
              <a:ext cx="2573053" cy="17077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9617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2684625" y="813184"/>
            <a:ext cx="377475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latin typeface="Cambria" panose="02040503050406030204" pitchFamily="18" charset="0"/>
              </a:rPr>
              <a:t>COMO ESTUDAR???</a:t>
            </a:r>
            <a:endParaRPr lang="pt-BR" sz="2800" b="1" dirty="0">
              <a:latin typeface="Cambria" panose="020405030504060302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04" y="1539119"/>
            <a:ext cx="5482392" cy="42640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ixaDeTexto 7"/>
          <p:cNvSpPr txBox="1"/>
          <p:nvPr/>
        </p:nvSpPr>
        <p:spPr>
          <a:xfrm>
            <a:off x="345722" y="5944362"/>
            <a:ext cx="834505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ambria" panose="02040503050406030204" pitchFamily="18" charset="0"/>
              </a:rPr>
              <a:t>Como encontrar essas raras sequências </a:t>
            </a:r>
            <a:r>
              <a:rPr lang="pt-BR" sz="2400" b="1" dirty="0" err="1" smtClean="0">
                <a:latin typeface="Cambria" panose="02040503050406030204" pitchFamily="18" charset="0"/>
              </a:rPr>
              <a:t>mutadas</a:t>
            </a:r>
            <a:r>
              <a:rPr lang="pt-BR" sz="2400" b="1" dirty="0" smtClean="0">
                <a:latin typeface="Cambria" panose="02040503050406030204" pitchFamily="18" charset="0"/>
              </a:rPr>
              <a:t> na infinidade de “moléculas sadias”?</a:t>
            </a:r>
            <a:endParaRPr lang="pt-BR" sz="2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5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-42965" y="1005384"/>
            <a:ext cx="90074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dirty="0" smtClean="0">
                <a:latin typeface="Cambria" panose="02040503050406030204" pitchFamily="18" charset="0"/>
              </a:rPr>
              <a:t>Essas </a:t>
            </a:r>
            <a:r>
              <a:rPr lang="pt-BR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mutações de baixa abundância </a:t>
            </a:r>
            <a:r>
              <a:rPr lang="pt-BR" sz="2800" dirty="0" smtClean="0">
                <a:latin typeface="Cambria" panose="02040503050406030204" pitchFamily="18" charset="0"/>
              </a:rPr>
              <a:t>são importantes!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mbria" panose="02040503050406030204" pitchFamily="18" charset="0"/>
              </a:rPr>
              <a:t>Detecção de estágios iniciais de câncer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mbria" panose="02040503050406030204" pitchFamily="18" charset="0"/>
              </a:rPr>
              <a:t>Avaliação de doença residual após tratamento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mbria" panose="02040503050406030204" pitchFamily="18" charset="0"/>
              </a:rPr>
              <a:t>Análise do estágio e progressão da doença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pt-BR" sz="2400" dirty="0">
              <a:latin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dirty="0" smtClean="0">
                <a:latin typeface="Cambria" panose="02040503050406030204" pitchFamily="18" charset="0"/>
              </a:rPr>
              <a:t>Até o presente....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mbria" panose="02040503050406030204" pitchFamily="18" charset="0"/>
              </a:rPr>
              <a:t>“Enriquecimento” dessas sequências </a:t>
            </a:r>
            <a:r>
              <a:rPr lang="pt-BR" sz="2400" dirty="0" err="1" smtClean="0">
                <a:latin typeface="Cambria" panose="02040503050406030204" pitchFamily="18" charset="0"/>
              </a:rPr>
              <a:t>mutadas</a:t>
            </a:r>
            <a:r>
              <a:rPr lang="pt-BR" sz="2400" dirty="0" smtClean="0">
                <a:latin typeface="Cambria" panose="02040503050406030204" pitchFamily="18" charset="0"/>
              </a:rPr>
              <a:t> via PCR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mbria" panose="02040503050406030204" pitchFamily="18" charset="0"/>
              </a:rPr>
              <a:t>PCR-RFLP, PCR alelo-específica, COLD-PCR</a:t>
            </a:r>
            <a:endParaRPr lang="pt-BR" sz="2400" dirty="0">
              <a:latin typeface="Cambria" panose="020405030504060302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pt-BR" sz="2400" dirty="0" smtClean="0">
              <a:latin typeface="Cambria" panose="020405030504060302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63" y="4404574"/>
            <a:ext cx="4707396" cy="240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9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-42965" y="1005384"/>
            <a:ext cx="9007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dirty="0">
                <a:solidFill>
                  <a:srgbClr val="FF0000"/>
                </a:solidFill>
                <a:latin typeface="Cambria" panose="02040503050406030204" pitchFamily="18" charset="0"/>
              </a:rPr>
              <a:t>COLD-PCR </a:t>
            </a:r>
            <a:r>
              <a:rPr lang="pt-BR" sz="2800" dirty="0" smtClean="0">
                <a:latin typeface="Cambria" panose="02040503050406030204" pitchFamily="18" charset="0"/>
              </a:rPr>
              <a:t>: </a:t>
            </a:r>
            <a:r>
              <a:rPr lang="pt-BR" sz="2800" dirty="0" err="1" smtClean="0">
                <a:latin typeface="Cambria" panose="02040503050406030204" pitchFamily="18" charset="0"/>
              </a:rPr>
              <a:t>Co-amplification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at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Lower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Denaturation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temperature</a:t>
            </a:r>
            <a:r>
              <a:rPr lang="pt-BR" sz="2800" dirty="0" smtClean="0">
                <a:latin typeface="Cambria" panose="02040503050406030204" pitchFamily="18" charset="0"/>
              </a:rPr>
              <a:t> –PCR</a:t>
            </a:r>
            <a:endParaRPr lang="pt-BR" sz="2400" dirty="0">
              <a:latin typeface="Cambria" panose="020405030504060302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pt-BR" sz="2400" dirty="0" smtClean="0">
              <a:latin typeface="Cambria" panose="020405030504060302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7"/>
          <a:stretch/>
        </p:blipFill>
        <p:spPr>
          <a:xfrm>
            <a:off x="203620" y="2144754"/>
            <a:ext cx="8736760" cy="46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6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-42965" y="1005384"/>
            <a:ext cx="900745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dirty="0">
                <a:solidFill>
                  <a:srgbClr val="FF0000"/>
                </a:solidFill>
                <a:latin typeface="Cambria" panose="02040503050406030204" pitchFamily="18" charset="0"/>
              </a:rPr>
              <a:t>COLD-PCR </a:t>
            </a:r>
            <a:r>
              <a:rPr lang="pt-BR" sz="2800" dirty="0" smtClean="0">
                <a:latin typeface="Cambria" panose="02040503050406030204" pitchFamily="18" charset="0"/>
              </a:rPr>
              <a:t>: </a:t>
            </a:r>
            <a:r>
              <a:rPr lang="pt-BR" sz="2800" dirty="0" err="1" smtClean="0">
                <a:latin typeface="Cambria" panose="02040503050406030204" pitchFamily="18" charset="0"/>
              </a:rPr>
              <a:t>Co-amplification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at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Lower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Denaturation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temperature</a:t>
            </a:r>
            <a:r>
              <a:rPr lang="pt-BR" sz="2800" dirty="0" smtClean="0">
                <a:latin typeface="Cambria" panose="02040503050406030204" pitchFamily="18" charset="0"/>
              </a:rPr>
              <a:t> –PCR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Propriedade do DNA: Desnaturação diferencial à temperatura crítica.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endParaRPr lang="pt-BR" sz="2400" dirty="0">
              <a:latin typeface="Cambria" panose="02040503050406030204" pitchFamily="18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endParaRPr lang="pt-BR" sz="2400" dirty="0" smtClean="0">
              <a:latin typeface="Cambria" panose="02040503050406030204" pitchFamily="18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endParaRPr lang="pt-BR" sz="2400" dirty="0">
              <a:latin typeface="Cambria" panose="02040503050406030204" pitchFamily="18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endParaRPr lang="pt-BR" sz="2400" dirty="0" smtClean="0">
              <a:latin typeface="Cambria" panose="02040503050406030204" pitchFamily="18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endParaRPr lang="pt-BR" sz="2400" dirty="0" smtClean="0">
              <a:latin typeface="Cambria" panose="02040503050406030204" pitchFamily="18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endParaRPr lang="pt-BR" sz="2400" dirty="0" smtClean="0">
              <a:latin typeface="Cambria" panose="02040503050406030204" pitchFamily="18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endParaRPr lang="pt-BR" sz="2400" dirty="0" smtClean="0">
              <a:latin typeface="Cambria" panose="02040503050406030204" pitchFamily="18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Enriquecimento </a:t>
            </a:r>
            <a:r>
              <a:rPr lang="pt-BR" sz="2400" dirty="0">
                <a:latin typeface="Cambria" panose="02040503050406030204" pitchFamily="18" charset="0"/>
              </a:rPr>
              <a:t>de sequências </a:t>
            </a:r>
            <a:r>
              <a:rPr lang="pt-BR" sz="2400" dirty="0" err="1">
                <a:latin typeface="Cambria" panose="02040503050406030204" pitchFamily="18" charset="0"/>
              </a:rPr>
              <a:t>mutadas</a:t>
            </a:r>
            <a:r>
              <a:rPr lang="pt-BR" sz="2400" dirty="0">
                <a:latin typeface="Cambria" panose="02040503050406030204" pitchFamily="18" charset="0"/>
              </a:rPr>
              <a:t> raras em mais de </a:t>
            </a:r>
            <a:r>
              <a:rPr lang="pt-BR" sz="2400" dirty="0" smtClean="0">
                <a:latin typeface="Cambria" panose="02040503050406030204" pitchFamily="18" charset="0"/>
              </a:rPr>
              <a:t>100x!</a:t>
            </a:r>
            <a:endParaRPr lang="pt-BR" sz="2400" dirty="0">
              <a:latin typeface="Cambria" panose="02040503050406030204" pitchFamily="18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endParaRPr lang="pt-BR" sz="2400" dirty="0" smtClean="0">
              <a:latin typeface="Cambria" panose="02040503050406030204" pitchFamily="18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Método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enzimático.</a:t>
            </a:r>
            <a:endParaRPr lang="pt-BR" sz="2800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0827" y="3041974"/>
            <a:ext cx="7195575" cy="18158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Cambria" panose="02040503050406030204" pitchFamily="18" charset="0"/>
              </a:rPr>
              <a:t>PRINCÍPIO</a:t>
            </a:r>
          </a:p>
          <a:p>
            <a:pPr algn="ctr"/>
            <a:endParaRPr lang="pt-BR" sz="2800" b="1" dirty="0" smtClean="0">
              <a:latin typeface="Cambria" panose="02040503050406030204" pitchFamily="18" charset="0"/>
            </a:endParaRPr>
          </a:p>
          <a:p>
            <a:pPr algn="ctr"/>
            <a:r>
              <a:rPr lang="pt-BR" sz="2800" b="1" dirty="0" smtClean="0">
                <a:latin typeface="Cambria" panose="02040503050406030204" pitchFamily="18" charset="0"/>
              </a:rPr>
              <a:t>“Erros de pareamento de base tendem a </a:t>
            </a:r>
            <a:r>
              <a:rPr lang="pt-B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reduzir a </a:t>
            </a:r>
            <a:r>
              <a:rPr lang="pt-BR" sz="28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Tm</a:t>
            </a:r>
            <a:r>
              <a:rPr lang="pt-B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pt-BR" sz="2800" b="1" dirty="0" smtClean="0">
                <a:latin typeface="Cambria" panose="02040503050406030204" pitchFamily="18" charset="0"/>
              </a:rPr>
              <a:t>do duplex de DNA.”</a:t>
            </a:r>
            <a:endParaRPr lang="pt-BR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5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861"/>
            <a:ext cx="8964488" cy="665843"/>
          </a:xfrm>
        </p:spPr>
        <p:txBody>
          <a:bodyPr>
            <a:normAutofit/>
          </a:bodyPr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-42965" y="1005384"/>
            <a:ext cx="90074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dirty="0">
                <a:solidFill>
                  <a:srgbClr val="FF0000"/>
                </a:solidFill>
                <a:latin typeface="Cambria" panose="02040503050406030204" pitchFamily="18" charset="0"/>
              </a:rPr>
              <a:t>COLD-PCR </a:t>
            </a:r>
            <a:r>
              <a:rPr lang="pt-BR" sz="2800" dirty="0" smtClean="0">
                <a:latin typeface="Cambria" panose="02040503050406030204" pitchFamily="18" charset="0"/>
              </a:rPr>
              <a:t>: </a:t>
            </a:r>
            <a:r>
              <a:rPr lang="pt-BR" sz="2800" dirty="0" err="1" smtClean="0">
                <a:latin typeface="Cambria" panose="02040503050406030204" pitchFamily="18" charset="0"/>
              </a:rPr>
              <a:t>Co-amplification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at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Lower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Denaturation</a:t>
            </a:r>
            <a:r>
              <a:rPr lang="pt-BR" sz="2800" dirty="0" smtClean="0">
                <a:latin typeface="Cambria" panose="02040503050406030204" pitchFamily="18" charset="0"/>
              </a:rPr>
              <a:t> </a:t>
            </a:r>
            <a:r>
              <a:rPr lang="pt-BR" sz="2800" dirty="0" err="1" smtClean="0">
                <a:latin typeface="Cambria" panose="02040503050406030204" pitchFamily="18" charset="0"/>
              </a:rPr>
              <a:t>temperature</a:t>
            </a:r>
            <a:r>
              <a:rPr lang="pt-BR" sz="2800" dirty="0" smtClean="0">
                <a:latin typeface="Cambria" panose="02040503050406030204" pitchFamily="18" charset="0"/>
              </a:rPr>
              <a:t> –PCR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Propriedade do DNA: Desnaturação diferencial à temperatura crítica.</a:t>
            </a:r>
            <a:endParaRPr lang="pt-BR" sz="2800" dirty="0" smtClean="0">
              <a:latin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pt-BR" sz="2800" dirty="0">
              <a:latin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dirty="0" smtClean="0">
                <a:latin typeface="Cambria" panose="02040503050406030204" pitchFamily="18" charset="0"/>
              </a:rPr>
              <a:t>Aplicação de metodologias subsequentes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Sequenciamento dos produtos da COLD-PCR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pt-BR" sz="2400" dirty="0" smtClean="0">
              <a:latin typeface="Cambria" panose="020405030504060302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pt-BR" sz="2400" dirty="0" smtClean="0">
                <a:latin typeface="Cambria" panose="02040503050406030204" pitchFamily="18" charset="0"/>
              </a:rPr>
              <a:t>   Chance de </a:t>
            </a:r>
            <a:r>
              <a:rPr lang="pt-BR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identificar</a:t>
            </a:r>
            <a:r>
              <a:rPr lang="pt-BR" sz="2400" dirty="0" smtClean="0">
                <a:latin typeface="Cambria" panose="02040503050406030204" pitchFamily="18" charset="0"/>
              </a:rPr>
              <a:t> novas mutações!</a:t>
            </a:r>
            <a:endParaRPr lang="pt-BR" sz="2400" dirty="0">
              <a:latin typeface="Cambria" panose="020405030504060302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pt-BR" sz="2400" dirty="0" smtClean="0">
              <a:latin typeface="Cambria" panose="02040503050406030204" pitchFamily="18" charset="0"/>
            </a:endParaRPr>
          </a:p>
        </p:txBody>
      </p:sp>
      <p:sp>
        <p:nvSpPr>
          <p:cNvPr id="4" name="Seta para cima 3"/>
          <p:cNvSpPr/>
          <p:nvPr/>
        </p:nvSpPr>
        <p:spPr>
          <a:xfrm>
            <a:off x="845000" y="4125552"/>
            <a:ext cx="288032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82" y="3904916"/>
            <a:ext cx="2041798" cy="2908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1560" y="4531376"/>
            <a:ext cx="2282000" cy="22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4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cia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c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c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1408</TotalTime>
  <Words>1324</Words>
  <Application>Microsoft Office PowerPoint</Application>
  <PresentationFormat>Apresentação na tela (4:3)</PresentationFormat>
  <Paragraphs>323</Paragraphs>
  <Slides>46</Slides>
  <Notes>44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47" baseType="lpstr">
      <vt:lpstr>Essencial</vt:lpstr>
      <vt:lpstr>Apresentação do PowerPoint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Apresentação do PowerPoint</vt:lpstr>
      <vt:lpstr>metodologia</vt:lpstr>
      <vt:lpstr>metodologia</vt:lpstr>
      <vt:lpstr>metodologia</vt:lpstr>
      <vt:lpstr>metodologia</vt:lpstr>
      <vt:lpstr>metodologia</vt:lpstr>
      <vt:lpstr>metodologia</vt:lpstr>
      <vt:lpstr>metodologia</vt:lpstr>
      <vt:lpstr>metodologia</vt:lpstr>
      <vt:lpstr>metodologia</vt:lpstr>
      <vt:lpstr>metodologia</vt:lpstr>
      <vt:lpstr>metodologia</vt:lpstr>
      <vt:lpstr>metodologia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CONCLUSÕES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Cairé Barreto</dc:creator>
  <cp:lastModifiedBy>Cairé Barreto</cp:lastModifiedBy>
  <cp:revision>129</cp:revision>
  <dcterms:created xsi:type="dcterms:W3CDTF">2015-06-21T16:52:21Z</dcterms:created>
  <dcterms:modified xsi:type="dcterms:W3CDTF">2015-08-25T11:22:48Z</dcterms:modified>
</cp:coreProperties>
</file>