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60" r:id="rId9"/>
    <p:sldId id="264" r:id="rId10"/>
    <p:sldId id="274" r:id="rId11"/>
    <p:sldId id="273" r:id="rId12"/>
    <p:sldId id="276" r:id="rId13"/>
    <p:sldId id="291" r:id="rId14"/>
    <p:sldId id="275" r:id="rId15"/>
    <p:sldId id="258" r:id="rId16"/>
    <p:sldId id="261" r:id="rId17"/>
    <p:sldId id="263" r:id="rId18"/>
    <p:sldId id="267" r:id="rId19"/>
    <p:sldId id="277" r:id="rId20"/>
    <p:sldId id="266" r:id="rId21"/>
    <p:sldId id="268" r:id="rId22"/>
    <p:sldId id="269" r:id="rId23"/>
    <p:sldId id="270" r:id="rId24"/>
    <p:sldId id="278" r:id="rId25"/>
    <p:sldId id="279" r:id="rId26"/>
    <p:sldId id="271" r:id="rId27"/>
    <p:sldId id="272" r:id="rId28"/>
    <p:sldId id="287" r:id="rId29"/>
    <p:sldId id="288" r:id="rId30"/>
    <p:sldId id="286" r:id="rId31"/>
    <p:sldId id="289" r:id="rId32"/>
    <p:sldId id="29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4BFE-04BF-4E8D-B323-C73FCFEC22A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B853-E03B-4518-B46E-15B2A46782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2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B853-E03B-4518-B46E-15B2A467823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B853-E03B-4518-B46E-15B2A467823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B853-E03B-4518-B46E-15B2A467823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B853-E03B-4518-B46E-15B2A467823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111937-B668-4E4E-9818-E2FC2F630AE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1015CC-2A45-4291-9639-6940DFC1C253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7" t="11406" r="2162" b="33906"/>
          <a:stretch/>
        </p:blipFill>
        <p:spPr bwMode="auto">
          <a:xfrm>
            <a:off x="78007" y="75696"/>
            <a:ext cx="8992253" cy="43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133" y="6309320"/>
            <a:ext cx="44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Discente: Abadio Oliveira da Costa Júnior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392050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  <a:endParaRPr lang="pt-BR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31740" y="4568581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5057889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Blotting</a:t>
            </a:r>
            <a:endParaRPr lang="pt-BR" sz="2000" dirty="0" smtClean="0"/>
          </a:p>
          <a:p>
            <a:pPr algn="ctr"/>
            <a:r>
              <a:rPr lang="pt-BR" sz="2000" dirty="0" smtClean="0"/>
              <a:t>21nt sense (21_S)</a:t>
            </a:r>
          </a:p>
          <a:p>
            <a:pPr algn="ctr"/>
            <a:r>
              <a:rPr lang="pt-BR" sz="2000" dirty="0" smtClean="0"/>
              <a:t>21nt antisense (21_AS)</a:t>
            </a:r>
          </a:p>
          <a:p>
            <a:pPr algn="ctr"/>
            <a:r>
              <a:rPr lang="pt-BR" sz="2000" dirty="0" smtClean="0"/>
              <a:t>21nt não-complementar (21_NC)</a:t>
            </a:r>
            <a:endParaRPr lang="pt-B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6" t="22460" r="8940" b="42175"/>
          <a:stretch/>
        </p:blipFill>
        <p:spPr bwMode="auto">
          <a:xfrm>
            <a:off x="-7996" y="4320619"/>
            <a:ext cx="4623919" cy="20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</a:rPr>
              <a:t>RNA complementar pode influenciar na detecção por sRNA?</a:t>
            </a:r>
            <a:endParaRPr lang="pt-BR" sz="2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5668" r="23738" b="21680"/>
          <a:stretch/>
        </p:blipFill>
        <p:spPr bwMode="auto">
          <a:xfrm>
            <a:off x="4205487" y="1281777"/>
            <a:ext cx="4831009" cy="53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60269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sRNA (21nt)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  <a:endParaRPr lang="pt-BR" sz="2000" b="1" dirty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Oligonucleotídeos  21 ou 40 nt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55576" y="1632733"/>
            <a:ext cx="216024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653" y="232390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1740" y="3344445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392050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  <a:endParaRPr lang="pt-BR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31740" y="4568581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5057889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Blotting</a:t>
            </a:r>
            <a:endParaRPr lang="pt-BR" sz="2000" dirty="0" smtClean="0"/>
          </a:p>
          <a:p>
            <a:pPr algn="ctr"/>
            <a:r>
              <a:rPr lang="pt-BR" sz="2000" dirty="0" smtClean="0"/>
              <a:t>21nt sense (21_S)</a:t>
            </a:r>
          </a:p>
          <a:p>
            <a:pPr algn="ctr"/>
            <a:r>
              <a:rPr lang="pt-BR" sz="2000" dirty="0" smtClean="0"/>
              <a:t>21nt antisense (21_AS)</a:t>
            </a:r>
          </a:p>
          <a:p>
            <a:pPr algn="ctr"/>
            <a:r>
              <a:rPr lang="pt-BR" sz="2000" dirty="0" smtClean="0"/>
              <a:t>21nt não-complementar (21_NC)</a:t>
            </a:r>
            <a:endParaRPr lang="pt-B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6" t="22460" r="8940" b="42175"/>
          <a:stretch/>
        </p:blipFill>
        <p:spPr bwMode="auto">
          <a:xfrm>
            <a:off x="19366" y="3901524"/>
            <a:ext cx="4516357" cy="19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</a:rPr>
              <a:t>RNA complementar pode influenciar na detecção por sRNA?</a:t>
            </a:r>
            <a:endParaRPr lang="pt-BR" sz="2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5668" r="23738" b="21680"/>
          <a:stretch/>
        </p:blipFill>
        <p:spPr bwMode="auto">
          <a:xfrm>
            <a:off x="4205487" y="1281777"/>
            <a:ext cx="4831009" cy="53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60269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sRNA (21nt)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  <a:endParaRPr lang="pt-BR" sz="2000" b="1" dirty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Oligonucleotídeos  21 ou 40 nt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55576" y="1632733"/>
            <a:ext cx="216024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653" y="232390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1740" y="3344445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46881" r="51905" b="6441"/>
          <a:stretch/>
        </p:blipFill>
        <p:spPr bwMode="auto">
          <a:xfrm>
            <a:off x="-108520" y="1988840"/>
            <a:ext cx="5077545" cy="33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A presença de RNA complementar interfere na clonagem de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16412" r="11789" b="23792"/>
          <a:stretch/>
        </p:blipFill>
        <p:spPr bwMode="auto">
          <a:xfrm>
            <a:off x="4750584" y="1988840"/>
            <a:ext cx="4357920" cy="3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8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A presença de RNA complementar interfere na clonagem de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6412" r="11789" b="6250"/>
          <a:stretch/>
        </p:blipFill>
        <p:spPr bwMode="auto">
          <a:xfrm>
            <a:off x="355970" y="1712794"/>
            <a:ext cx="8432060" cy="46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5833028"/>
            <a:ext cx="9144000" cy="857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7727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 presença de oligonucleotídeos em maior concentração que o sRNA de interesse reduz o sinal de hibridização.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558524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RNA 21_S </a:t>
            </a:r>
            <a:r>
              <a:rPr lang="pt-BR" sz="2000" b="1" baseline="30000" dirty="0" smtClean="0">
                <a:solidFill>
                  <a:srgbClr val="0070C0"/>
                </a:solidFill>
              </a:rPr>
              <a:t>32</a:t>
            </a:r>
            <a:r>
              <a:rPr lang="pt-BR" sz="2000" b="1" dirty="0" smtClean="0">
                <a:solidFill>
                  <a:srgbClr val="0070C0"/>
                </a:solidFill>
              </a:rPr>
              <a:t>P ‘</a:t>
            </a:r>
            <a:r>
              <a:rPr lang="pt-BR" sz="2000" dirty="0" smtClean="0">
                <a:solidFill>
                  <a:srgbClr val="0070C0"/>
                </a:solidFill>
              </a:rPr>
              <a:t>hot’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RNA total </a:t>
            </a:r>
          </a:p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(A. thaliana)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Oligonucleotídeos </a:t>
            </a:r>
            <a:r>
              <a:rPr lang="pt-BR" sz="2000" dirty="0" smtClean="0">
                <a:solidFill>
                  <a:srgbClr val="0070C0"/>
                </a:solidFill>
              </a:rPr>
              <a:t>40nt_AS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ou aleatório</a:t>
            </a:r>
          </a:p>
        </p:txBody>
      </p:sp>
      <p:sp>
        <p:nvSpPr>
          <p:cNvPr id="4" name="Left Brace 3"/>
          <p:cNvSpPr/>
          <p:nvPr/>
        </p:nvSpPr>
        <p:spPr>
          <a:xfrm>
            <a:off x="755576" y="1556792"/>
            <a:ext cx="216024" cy="228777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1653" y="269822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9752" y="3907024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5616" y="43267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  <a:endParaRPr lang="pt-BR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7516" y="4928152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547889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Radioexposição</a:t>
            </a:r>
            <a:endParaRPr lang="pt-BR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5" t="16080" r="1335" b="21268"/>
          <a:stretch/>
        </p:blipFill>
        <p:spPr bwMode="auto">
          <a:xfrm>
            <a:off x="4193930" y="1252280"/>
            <a:ext cx="4950071" cy="53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</a:rPr>
              <a:t>RNA complementar pode influenciar na detecção por sRNA?</a:t>
            </a:r>
            <a:endParaRPr lang="pt-B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558524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RNA 21_S </a:t>
            </a:r>
            <a:r>
              <a:rPr lang="pt-BR" sz="2000" b="1" baseline="30000" dirty="0" smtClean="0">
                <a:solidFill>
                  <a:srgbClr val="0070C0"/>
                </a:solidFill>
              </a:rPr>
              <a:t>32</a:t>
            </a:r>
            <a:r>
              <a:rPr lang="pt-BR" sz="2000" b="1" dirty="0" smtClean="0">
                <a:solidFill>
                  <a:srgbClr val="0070C0"/>
                </a:solidFill>
              </a:rPr>
              <a:t>P ‘</a:t>
            </a:r>
            <a:r>
              <a:rPr lang="pt-BR" sz="2000" dirty="0" smtClean="0">
                <a:solidFill>
                  <a:srgbClr val="0070C0"/>
                </a:solidFill>
              </a:rPr>
              <a:t>hot’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RNA total </a:t>
            </a:r>
          </a:p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(A. thaliana)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Oligonucleotídeos </a:t>
            </a:r>
            <a:r>
              <a:rPr lang="pt-BR" sz="2000" dirty="0" smtClean="0">
                <a:solidFill>
                  <a:srgbClr val="0070C0"/>
                </a:solidFill>
              </a:rPr>
              <a:t>40nt_AS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ou aleatório</a:t>
            </a:r>
          </a:p>
        </p:txBody>
      </p:sp>
      <p:sp>
        <p:nvSpPr>
          <p:cNvPr id="4" name="Left Brace 3"/>
          <p:cNvSpPr/>
          <p:nvPr/>
        </p:nvSpPr>
        <p:spPr>
          <a:xfrm>
            <a:off x="755576" y="1556792"/>
            <a:ext cx="216024" cy="228777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1653" y="269822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9752" y="3907024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5616" y="43267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  <a:endParaRPr lang="pt-BR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7516" y="4928152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547889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Radioexposição</a:t>
            </a:r>
            <a:endParaRPr lang="pt-BR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5" t="16080" r="1335" b="21268"/>
          <a:stretch/>
        </p:blipFill>
        <p:spPr bwMode="auto">
          <a:xfrm>
            <a:off x="4193930" y="1252280"/>
            <a:ext cx="4950071" cy="53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5715044"/>
            <a:ext cx="9144000" cy="102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575928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sRNA hibridizado permanece  estável em gel contendo uréia a 7M e que o ensaio de </a:t>
            </a:r>
            <a:r>
              <a:rPr lang="pt-BR" sz="2000" b="1" i="1" dirty="0" smtClean="0">
                <a:solidFill>
                  <a:schemeClr val="bg1"/>
                </a:solidFill>
              </a:rPr>
              <a:t>northen </a:t>
            </a:r>
            <a:r>
              <a:rPr lang="pt-BR" sz="2000" b="1" dirty="0" smtClean="0">
                <a:solidFill>
                  <a:schemeClr val="bg1"/>
                </a:solidFill>
              </a:rPr>
              <a:t>pode não fornecer estimativa acurada da abundancia de sRNA.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</a:rPr>
              <a:t>RNA complementar pode influenciar na detecção por sRNA?</a:t>
            </a:r>
            <a:endParaRPr lang="pt-B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6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Como resolver o problema de sequestro do sRNA?</a:t>
            </a:r>
            <a:endParaRPr lang="pt-BR" sz="3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2768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RNA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Formamida + uréia + Glioxal/DMSO</a:t>
            </a:r>
            <a:endParaRPr lang="pt-BR" dirty="0" smtClean="0">
              <a:solidFill>
                <a:srgbClr val="0070C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2520632" y="884642"/>
            <a:ext cx="288033" cy="23524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907704" y="154102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88726" y="4267064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468680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Eletroforese</a:t>
            </a:r>
            <a:endParaRPr lang="pt-BR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88726" y="5157192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31640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Fervura</a:t>
            </a:r>
          </a:p>
          <a:p>
            <a:pPr algn="ctr"/>
            <a:r>
              <a:rPr lang="pt-BR" dirty="0" smtClean="0"/>
              <a:t>(98ºC)</a:t>
            </a:r>
            <a:endParaRPr lang="pt-BR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88726" y="3257220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7348" y="5733256"/>
            <a:ext cx="327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Blotting</a:t>
            </a:r>
            <a:endParaRPr lang="pt-BR" dirty="0" smtClean="0"/>
          </a:p>
          <a:p>
            <a:pPr algn="ctr"/>
            <a:r>
              <a:rPr lang="pt-BR" dirty="0" smtClean="0"/>
              <a:t>21nt sense (21_S)</a:t>
            </a:r>
          </a:p>
          <a:p>
            <a:pPr algn="ctr"/>
            <a:r>
              <a:rPr lang="pt-BR" dirty="0" smtClean="0"/>
              <a:t>21nt antisense (21_AS)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69878" y="1541026"/>
            <a:ext cx="0" cy="4003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5114" y="2350621"/>
            <a:ext cx="226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RNA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Tampão FDF</a:t>
            </a:r>
            <a:endParaRPr lang="pt-BR" dirty="0" smtClean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Eletroforese</a:t>
            </a:r>
          </a:p>
          <a:p>
            <a:pPr algn="ctr"/>
            <a:r>
              <a:rPr lang="pt-BR" dirty="0" smtClean="0"/>
              <a:t>(MOPS)</a:t>
            </a:r>
            <a:endParaRPr lang="pt-BR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724128" y="5157192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28184" y="4149080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16274" y="3501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Aquecimento</a:t>
            </a:r>
          </a:p>
          <a:p>
            <a:pPr algn="ctr"/>
            <a:r>
              <a:rPr lang="pt-BR" dirty="0" smtClean="0"/>
              <a:t>(50ºC)</a:t>
            </a:r>
            <a:endParaRPr lang="pt-BR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56176" y="3068960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5400000">
            <a:off x="6011730" y="1252569"/>
            <a:ext cx="272270" cy="163232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extBox 33"/>
          <p:cNvSpPr txBox="1"/>
          <p:nvPr/>
        </p:nvSpPr>
        <p:spPr>
          <a:xfrm>
            <a:off x="5810701" y="15567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Como resolver o problema de sequestro do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1" t="26441" r="2914" b="20705"/>
          <a:stretch/>
        </p:blipFill>
        <p:spPr bwMode="auto">
          <a:xfrm>
            <a:off x="67028" y="1532449"/>
            <a:ext cx="9001000" cy="43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Como resolver o problema de sequestro do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7" t="21477" r="8874" b="22435"/>
          <a:stretch/>
        </p:blipFill>
        <p:spPr bwMode="auto">
          <a:xfrm>
            <a:off x="-108520" y="1333935"/>
            <a:ext cx="4830537" cy="33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9" t="12235" r="1084" b="18504"/>
          <a:stretch/>
        </p:blipFill>
        <p:spPr bwMode="auto">
          <a:xfrm>
            <a:off x="4699140" y="2348880"/>
            <a:ext cx="4409364" cy="36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Como resolver o problema de sequestro do sRNA?</a:t>
            </a:r>
            <a:endParaRPr lang="pt-BR" sz="3000" dirty="0">
              <a:solidFill>
                <a:srgbClr val="C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0" y="6003076"/>
            <a:ext cx="9144000" cy="66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extBox 35"/>
          <p:cNvSpPr txBox="1"/>
          <p:nvPr/>
        </p:nvSpPr>
        <p:spPr>
          <a:xfrm>
            <a:off x="72008" y="6125234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 tratamento com FDF aboliu completamente o sequestro de sRNA.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7" t="21477" r="8874" b="22435"/>
          <a:stretch/>
        </p:blipFill>
        <p:spPr bwMode="auto">
          <a:xfrm>
            <a:off x="-108520" y="1333935"/>
            <a:ext cx="4830537" cy="33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9" t="12235" r="1084" b="18504"/>
          <a:stretch/>
        </p:blipFill>
        <p:spPr bwMode="auto">
          <a:xfrm>
            <a:off x="4699140" y="2348880"/>
            <a:ext cx="4409364" cy="36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8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25251" r="21482" b="6250"/>
          <a:stretch/>
        </p:blipFill>
        <p:spPr bwMode="auto">
          <a:xfrm>
            <a:off x="7160" y="713156"/>
            <a:ext cx="9136840" cy="61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Como resolver o problema de sequestro do sRNA?</a:t>
            </a:r>
            <a:endParaRPr lang="pt-BR" sz="3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301" y="2969657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I</a:t>
            </a:r>
            <a:r>
              <a:rPr lang="pt-PT" sz="2000" dirty="0" smtClean="0"/>
              <a:t>mpede o sequestro de sRNAs por seu complemento;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O sRNA apenas é exposto ao formaldeído durante o tratamento antes de electroforese.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02891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Dois fatores reforçam o uso de FDF: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3415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15409" r="8797" b="72630"/>
          <a:stretch/>
        </p:blipFill>
        <p:spPr bwMode="auto">
          <a:xfrm>
            <a:off x="35496" y="1636352"/>
            <a:ext cx="4896544" cy="7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3" t="10945" r="4430" b="9853"/>
          <a:stretch/>
        </p:blipFill>
        <p:spPr bwMode="auto">
          <a:xfrm>
            <a:off x="3258311" y="2400793"/>
            <a:ext cx="5793951" cy="44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15409" r="8797" b="72630"/>
          <a:stretch/>
        </p:blipFill>
        <p:spPr bwMode="auto">
          <a:xfrm>
            <a:off x="35496" y="1636352"/>
            <a:ext cx="4896544" cy="7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3" t="10945" r="4430" b="9853"/>
          <a:stretch/>
        </p:blipFill>
        <p:spPr bwMode="auto">
          <a:xfrm>
            <a:off x="35496" y="2128"/>
            <a:ext cx="9016767" cy="68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15409" r="8797" b="72630"/>
          <a:stretch/>
        </p:blipFill>
        <p:spPr bwMode="auto">
          <a:xfrm>
            <a:off x="35496" y="1746714"/>
            <a:ext cx="4896544" cy="7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3" t="17730" r="5026" b="14543"/>
          <a:stretch/>
        </p:blipFill>
        <p:spPr bwMode="auto">
          <a:xfrm>
            <a:off x="-27568" y="1850253"/>
            <a:ext cx="7551896" cy="49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3" t="10945" r="4430" b="9853"/>
          <a:stretch/>
        </p:blipFill>
        <p:spPr bwMode="auto">
          <a:xfrm>
            <a:off x="7308304" y="1196752"/>
            <a:ext cx="1776611" cy="13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15409" r="8797" b="72630"/>
          <a:stretch/>
        </p:blipFill>
        <p:spPr bwMode="auto">
          <a:xfrm>
            <a:off x="35496" y="1746714"/>
            <a:ext cx="4896544" cy="7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3" t="17730" r="5026" b="14543"/>
          <a:stretch/>
        </p:blipFill>
        <p:spPr bwMode="auto">
          <a:xfrm>
            <a:off x="-27568" y="1850253"/>
            <a:ext cx="7551896" cy="49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3" t="10945" r="4430" b="9853"/>
          <a:stretch/>
        </p:blipFill>
        <p:spPr bwMode="auto">
          <a:xfrm>
            <a:off x="7308304" y="1196752"/>
            <a:ext cx="1776611" cy="13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6003075"/>
            <a:ext cx="9144000" cy="81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609370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Os pontos quentes observados sob FDFSS provavelmente se assemelham ao estado </a:t>
            </a:r>
            <a:r>
              <a:rPr lang="pt-BR" sz="2000" b="1" i="1" dirty="0" smtClean="0">
                <a:solidFill>
                  <a:schemeClr val="bg1"/>
                </a:solidFill>
              </a:rPr>
              <a:t>in vivo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3" t="16462" r="3612" b="18882"/>
          <a:stretch/>
        </p:blipFill>
        <p:spPr bwMode="auto">
          <a:xfrm>
            <a:off x="755576" y="1708359"/>
            <a:ext cx="7344816" cy="49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3" t="16462" r="3612" b="18882"/>
          <a:stretch/>
        </p:blipFill>
        <p:spPr bwMode="auto">
          <a:xfrm>
            <a:off x="755576" y="1708359"/>
            <a:ext cx="7344816" cy="49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Sequestro de sRNA representa um problema em amostras biológicas?</a:t>
            </a:r>
            <a:endParaRPr lang="pt-BR" sz="30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003075"/>
            <a:ext cx="9144000" cy="81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72008" y="609370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miRNAs podem ser sequestrados por RNAs endógenos complementares nas amostras NSS.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O tratamento com FDFSS afeta sRNA endógenos?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3" t="12018" r="5347" b="8642"/>
          <a:stretch/>
        </p:blipFill>
        <p:spPr bwMode="auto">
          <a:xfrm>
            <a:off x="1996095" y="1755820"/>
            <a:ext cx="5528233" cy="512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5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O tratamento com FDFSS afeta sRNA endógenos?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3" t="17042" r="11062" b="9915"/>
          <a:stretch/>
        </p:blipFill>
        <p:spPr bwMode="auto">
          <a:xfrm>
            <a:off x="1326792" y="1202578"/>
            <a:ext cx="6638528" cy="554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13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O tratamento com FDFSS afeta sRNA endógenos?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3" t="17042" r="11062" b="9915"/>
          <a:stretch/>
        </p:blipFill>
        <p:spPr bwMode="auto">
          <a:xfrm>
            <a:off x="1326792" y="1202578"/>
            <a:ext cx="6638528" cy="554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6003075"/>
            <a:ext cx="9144000" cy="81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72008" y="609370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Estes achados validam a comparação de FDFSS x NSS para identificar a relevância biológica de sRNA sequestados.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4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8117" r="21846" b="9859"/>
          <a:stretch/>
        </p:blipFill>
        <p:spPr bwMode="auto">
          <a:xfrm>
            <a:off x="179512" y="804039"/>
            <a:ext cx="8640960" cy="60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6948264" y="4797152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Small RNAs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30819" r="34205" b="25216"/>
          <a:stretch/>
        </p:blipFill>
        <p:spPr bwMode="auto">
          <a:xfrm>
            <a:off x="-108520" y="1484785"/>
            <a:ext cx="3816424" cy="208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O tratamento com FDFSS altera a composição da sequência de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7565" r="13770" b="10668"/>
          <a:stretch/>
        </p:blipFill>
        <p:spPr bwMode="auto">
          <a:xfrm>
            <a:off x="3059832" y="3582912"/>
            <a:ext cx="6120680" cy="3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69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30819" r="34205" b="25216"/>
          <a:stretch/>
        </p:blipFill>
        <p:spPr bwMode="auto">
          <a:xfrm>
            <a:off x="-108520" y="1484785"/>
            <a:ext cx="3816424" cy="208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C00000"/>
                </a:solidFill>
              </a:rPr>
              <a:t>O tratamento com FDFSS altera a composição da sequência de sRNA?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7565" r="13770" b="10668"/>
          <a:stretch/>
        </p:blipFill>
        <p:spPr bwMode="auto">
          <a:xfrm>
            <a:off x="3059832" y="3582912"/>
            <a:ext cx="6120680" cy="3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03075"/>
            <a:ext cx="9144000" cy="81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609370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Nenhuma diferença significativa na composição de bases foi observada.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1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5934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o </a:t>
            </a:r>
            <a:r>
              <a:rPr lang="pt-PT" sz="2000" dirty="0"/>
              <a:t>excesso de </a:t>
            </a:r>
            <a:r>
              <a:rPr lang="pt-PT" sz="2000" dirty="0" smtClean="0"/>
              <a:t>RNAs </a:t>
            </a:r>
            <a:r>
              <a:rPr lang="pt-PT" sz="2000" dirty="0"/>
              <a:t>complementares </a:t>
            </a:r>
            <a:r>
              <a:rPr lang="pt-PT" sz="2000" dirty="0" smtClean="0"/>
              <a:t>presentes (durante </a:t>
            </a:r>
            <a:r>
              <a:rPr lang="pt-PT" sz="2000" dirty="0"/>
              <a:t>a infecção viral ou </a:t>
            </a:r>
            <a:r>
              <a:rPr lang="pt-PT" sz="2000" dirty="0" smtClean="0"/>
              <a:t>quando miARNs são </a:t>
            </a:r>
            <a:r>
              <a:rPr lang="pt-PT" sz="2000" dirty="0"/>
              <a:t>submetidos a </a:t>
            </a:r>
            <a:r>
              <a:rPr lang="pt-PT" sz="2000" dirty="0" smtClean="0"/>
              <a:t>controle </a:t>
            </a:r>
            <a:r>
              <a:rPr lang="pt-PT" sz="2000" dirty="0"/>
              <a:t>por </a:t>
            </a:r>
            <a:r>
              <a:rPr lang="pt-PT" sz="2000" dirty="0" smtClean="0"/>
              <a:t>ceRNAs) </a:t>
            </a:r>
            <a:r>
              <a:rPr lang="pt-PT" sz="2000" dirty="0"/>
              <a:t>a detecção de pequenos RNAs cognatos pode ficar </a:t>
            </a:r>
            <a:r>
              <a:rPr lang="pt-PT" sz="2000" dirty="0" smtClean="0"/>
              <a:t>distorcido;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Desenvolvido novo método </a:t>
            </a:r>
            <a:r>
              <a:rPr lang="pt-PT" sz="2000" dirty="0"/>
              <a:t>(FDF-PAGE) </a:t>
            </a:r>
            <a:r>
              <a:rPr lang="pt-PT" sz="2000" dirty="0" smtClean="0"/>
              <a:t>de desnaturação à base de formaldeído para contornar </a:t>
            </a:r>
            <a:r>
              <a:rPr lang="pt-PT" sz="2000" dirty="0"/>
              <a:t>o potencial de sequestro de sRNA por RNA </a:t>
            </a:r>
            <a:r>
              <a:rPr lang="pt-PT" sz="2000" dirty="0" smtClean="0"/>
              <a:t>complementar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Comparação </a:t>
            </a:r>
            <a:r>
              <a:rPr lang="pt-PT" sz="2000" dirty="0"/>
              <a:t>de </a:t>
            </a:r>
            <a:r>
              <a:rPr lang="pt-PT" sz="2000" dirty="0" smtClean="0"/>
              <a:t>FDF-PAGE </a:t>
            </a:r>
            <a:r>
              <a:rPr lang="pt-PT" sz="2000" dirty="0"/>
              <a:t>a métodos não desnaturante é um </a:t>
            </a:r>
            <a:r>
              <a:rPr lang="pt-PT" sz="2000" dirty="0" smtClean="0"/>
              <a:t>primeiro </a:t>
            </a:r>
            <a:r>
              <a:rPr lang="pt-PT" sz="2000" dirty="0"/>
              <a:t>passo </a:t>
            </a:r>
            <a:r>
              <a:rPr lang="pt-PT" sz="2000" dirty="0" smtClean="0"/>
              <a:t>na identificação </a:t>
            </a:r>
            <a:r>
              <a:rPr lang="pt-PT" sz="2000" dirty="0"/>
              <a:t>de sRNAs sob o controle de </a:t>
            </a:r>
            <a:r>
              <a:rPr lang="pt-PT" sz="2000" dirty="0" smtClean="0"/>
              <a:t>ceRNAS</a:t>
            </a:r>
            <a:r>
              <a:rPr lang="pt-PT" sz="2000" dirty="0"/>
              <a:t>.</a:t>
            </a:r>
            <a:endParaRPr lang="pt-PT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C00000"/>
                </a:solidFill>
              </a:rPr>
              <a:t>Conclusões</a:t>
            </a:r>
            <a:endParaRPr lang="pt-BR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8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0" y="7221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Regulação genômica por </a:t>
            </a:r>
            <a:r>
              <a:rPr lang="pt-BR" sz="3200" b="1" i="1" dirty="0" smtClean="0">
                <a:solidFill>
                  <a:srgbClr val="C00000"/>
                </a:solidFill>
              </a:rPr>
              <a:t>Small RNAs</a:t>
            </a:r>
            <a:endParaRPr lang="pt-BR" sz="32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nuepe.ufpr.br/blog/wp-content/uploads/2014/08/505px-Eukaryota_diversit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36554"/>
            <a:ext cx="4680520" cy="5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536504" y="722192"/>
            <a:ext cx="460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Diferentes tipos de </a:t>
            </a:r>
            <a:r>
              <a:rPr lang="pt-BR" sz="2800" b="1" i="1" dirty="0" smtClean="0">
                <a:solidFill>
                  <a:srgbClr val="C00000"/>
                </a:solidFill>
              </a:rPr>
              <a:t>small RNAs</a:t>
            </a:r>
            <a:endParaRPr lang="pt-BR" sz="28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Molecular biologyThe expanding world of small R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8"/>
          <a:stretch/>
        </p:blipFill>
        <p:spPr bwMode="auto">
          <a:xfrm>
            <a:off x="-36512" y="620688"/>
            <a:ext cx="4756013" cy="62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536504" y="722192"/>
            <a:ext cx="460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Diferentes tipos de </a:t>
            </a:r>
            <a:r>
              <a:rPr lang="pt-BR" sz="2800" b="1" i="1" dirty="0" smtClean="0">
                <a:solidFill>
                  <a:srgbClr val="C00000"/>
                </a:solidFill>
              </a:rPr>
              <a:t>small RNAs</a:t>
            </a:r>
            <a:endParaRPr lang="pt-BR" sz="28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Molecular biologyThe expanding world of small R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8"/>
          <a:stretch/>
        </p:blipFill>
        <p:spPr bwMode="auto">
          <a:xfrm>
            <a:off x="-36512" y="620688"/>
            <a:ext cx="4756013" cy="62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rontiersin.org/files/Articles/70244/fgene-05-00008-HTML/image_m/fgene-05-00008-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01" y="3068960"/>
            <a:ext cx="44289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395536" y="7221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Dificuldades para avaliar as diversas funções de sRNAs</a:t>
            </a:r>
            <a:endParaRPr lang="pt-BR" sz="28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420888"/>
            <a:ext cx="7992888" cy="30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Necessidade de extração de RNA total de amostra tecidual;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Adição de miRNA inibidor pode afetar a detecção de miRNAs complementares;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RNAs genômicos virais podem mascarar a detecção de vsRNA complementar.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57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21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METODOLOGIA 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Formamida (F) – convencional</a:t>
            </a:r>
            <a:endParaRPr lang="pt-B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68807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FDE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Formamida + 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EDTA 0.5 mM +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Corantes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1500" y="3544062"/>
            <a:ext cx="4262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712" y="331932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Incubação</a:t>
            </a:r>
          </a:p>
          <a:p>
            <a:pPr algn="ctr"/>
            <a:r>
              <a:rPr lang="pt-BR" sz="1600" dirty="0" smtClean="0"/>
              <a:t>65ºC 5-10 min</a:t>
            </a:r>
            <a:endParaRPr lang="pt-BR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31840" y="4203167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1725692"/>
            <a:ext cx="0" cy="48716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2" descr="http://www.clker.com/cliparts/K/K/V/z/q/U/eppendorf-gel-dey-mix-md.png"/>
          <p:cNvSpPr>
            <a:spLocks noChangeAspect="1" noChangeArrowheads="1"/>
          </p:cNvSpPr>
          <p:nvPr/>
        </p:nvSpPr>
        <p:spPr bwMode="auto">
          <a:xfrm>
            <a:off x="155575" y="-1363663"/>
            <a:ext cx="16859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6" name="Picture 4" descr="http://www.clker.com/cliparts/K/K/V/z/q/U/eppendorf-gel-dey-mix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0" y="2796218"/>
            <a:ext cx="4688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75656" y="2247918"/>
            <a:ext cx="146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RNA</a:t>
            </a:r>
            <a:endParaRPr lang="pt-BR" b="1" dirty="0">
              <a:solidFill>
                <a:srgbClr val="00B050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1007427" y="2399996"/>
            <a:ext cx="396398" cy="396044"/>
          </a:xfrm>
          <a:prstGeom prst="curvedConnector3">
            <a:avLst>
              <a:gd name="adj1" fmla="val 62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91680" y="469793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Refrigeração</a:t>
            </a:r>
          </a:p>
          <a:p>
            <a:pPr algn="ctr"/>
            <a:r>
              <a:rPr lang="pt-BR" b="1" dirty="0" smtClean="0"/>
              <a:t>imediata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56234" y="1426305"/>
            <a:ext cx="458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Formaldeido-Formamida (FDF)</a:t>
            </a:r>
            <a:endParaRPr lang="pt-BR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660233" y="3714795"/>
            <a:ext cx="2219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FDF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Formaldeido (40%) + Formamida + 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MOPS (MOPS-acetato de sódio-EDTA)</a:t>
            </a:r>
          </a:p>
        </p:txBody>
      </p:sp>
      <p:pic>
        <p:nvPicPr>
          <p:cNvPr id="35" name="Picture 4" descr="http://www.clker.com/cliparts/K/K/V/z/q/U/eppendorf-gel-dey-mix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6" y="2822935"/>
            <a:ext cx="4688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147462" y="2274635"/>
            <a:ext cx="146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RNA</a:t>
            </a:r>
            <a:endParaRPr lang="pt-BR" b="1" dirty="0">
              <a:solidFill>
                <a:srgbClr val="00B050"/>
              </a:solidFill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>
            <a:off x="7679233" y="2426713"/>
            <a:ext cx="396398" cy="396044"/>
          </a:xfrm>
          <a:prstGeom prst="curvedConnector3">
            <a:avLst>
              <a:gd name="adj1" fmla="val 62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91938" y="58802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</a:p>
          <a:p>
            <a:pPr algn="ctr"/>
            <a:r>
              <a:rPr lang="pt-BR" sz="2000" dirty="0" smtClean="0"/>
              <a:t>(TBE)</a:t>
            </a:r>
            <a:endParaRPr lang="pt-BR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56550" y="5460514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588224" y="3553272"/>
            <a:ext cx="4262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5976" y="332853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Incubação</a:t>
            </a:r>
          </a:p>
          <a:p>
            <a:pPr algn="ctr"/>
            <a:r>
              <a:rPr lang="pt-BR" sz="1600" dirty="0" smtClean="0"/>
              <a:t>55ºC 15 min</a:t>
            </a:r>
            <a:endParaRPr lang="pt-BR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508104" y="4212377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0" y="4684668"/>
            <a:ext cx="2016224" cy="65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Adição corante a T.A.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68202" y="588946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</a:p>
          <a:p>
            <a:pPr algn="ctr"/>
            <a:r>
              <a:rPr lang="pt-BR" sz="2000" dirty="0" smtClean="0"/>
              <a:t>(MOPS)</a:t>
            </a:r>
            <a:endParaRPr lang="pt-BR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32814" y="5469724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392050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Eletroforese</a:t>
            </a:r>
            <a:endParaRPr lang="pt-BR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31740" y="4568581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5057889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Blotting</a:t>
            </a:r>
            <a:endParaRPr lang="pt-BR" sz="2000" dirty="0" smtClean="0"/>
          </a:p>
          <a:p>
            <a:pPr algn="ctr"/>
            <a:r>
              <a:rPr lang="pt-BR" sz="2000" dirty="0" smtClean="0"/>
              <a:t>21nt sense (21_S)</a:t>
            </a:r>
          </a:p>
          <a:p>
            <a:pPr algn="ctr"/>
            <a:r>
              <a:rPr lang="pt-BR" sz="2000" dirty="0" smtClean="0"/>
              <a:t>21nt antisense (21_AS)</a:t>
            </a:r>
          </a:p>
          <a:p>
            <a:pPr algn="ctr"/>
            <a:r>
              <a:rPr lang="pt-BR" sz="2000" dirty="0" smtClean="0"/>
              <a:t>21nt não-complementar (21_NC)</a:t>
            </a:r>
            <a:endParaRPr lang="pt-B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C00000"/>
                </a:solidFill>
              </a:rPr>
              <a:t>RNA complementar pode influenciar na detecção por sRNA?</a:t>
            </a:r>
            <a:endParaRPr lang="pt-BR" sz="2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5668" r="23738" b="21680"/>
          <a:stretch/>
        </p:blipFill>
        <p:spPr bwMode="auto">
          <a:xfrm>
            <a:off x="4205487" y="1281777"/>
            <a:ext cx="4831009" cy="53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60269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sRNA (21nt)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  <a:endParaRPr lang="pt-BR" sz="2000" b="1" dirty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Oligonucleotídeos  21 ou 40 nt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55576" y="1632733"/>
            <a:ext cx="216024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653" y="232390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Formamida</a:t>
            </a:r>
            <a:endParaRPr lang="pt-B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1740" y="3344445"/>
            <a:ext cx="0" cy="387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820</TotalTime>
  <Words>726</Words>
  <Application>Microsoft Office PowerPoint</Application>
  <PresentationFormat>On-screen Show (4:3)</PresentationFormat>
  <Paragraphs>139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Junior ...</dc:creator>
  <cp:lastModifiedBy>Junior ...</cp:lastModifiedBy>
  <cp:revision>48</cp:revision>
  <dcterms:created xsi:type="dcterms:W3CDTF">2015-09-02T11:41:11Z</dcterms:created>
  <dcterms:modified xsi:type="dcterms:W3CDTF">2015-09-03T12:20:28Z</dcterms:modified>
</cp:coreProperties>
</file>