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1"/>
  </p:notesMasterIdLst>
  <p:sldIdLst>
    <p:sldId id="259" r:id="rId2"/>
    <p:sldId id="260" r:id="rId3"/>
    <p:sldId id="286" r:id="rId4"/>
    <p:sldId id="291" r:id="rId5"/>
    <p:sldId id="257" r:id="rId6"/>
    <p:sldId id="299" r:id="rId7"/>
    <p:sldId id="262" r:id="rId8"/>
    <p:sldId id="265" r:id="rId9"/>
    <p:sldId id="264" r:id="rId10"/>
    <p:sldId id="297" r:id="rId11"/>
    <p:sldId id="298" r:id="rId12"/>
    <p:sldId id="301" r:id="rId13"/>
    <p:sldId id="300" r:id="rId14"/>
    <p:sldId id="289" r:id="rId15"/>
    <p:sldId id="294" r:id="rId16"/>
    <p:sldId id="295" r:id="rId17"/>
    <p:sldId id="302" r:id="rId18"/>
    <p:sldId id="274" r:id="rId19"/>
    <p:sldId id="284" r:id="rId20"/>
    <p:sldId id="276" r:id="rId21"/>
    <p:sldId id="275" r:id="rId22"/>
    <p:sldId id="285" r:id="rId23"/>
    <p:sldId id="277" r:id="rId24"/>
    <p:sldId id="290" r:id="rId25"/>
    <p:sldId id="278" r:id="rId26"/>
    <p:sldId id="279" r:id="rId27"/>
    <p:sldId id="293" r:id="rId28"/>
    <p:sldId id="292" r:id="rId29"/>
    <p:sldId id="28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532" autoAdjust="0"/>
  </p:normalViewPr>
  <p:slideViewPr>
    <p:cSldViewPr>
      <p:cViewPr>
        <p:scale>
          <a:sx n="98" d="100"/>
          <a:sy n="98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2B45-EA6B-4E47-AA6C-F279A046295E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5B91F-9E12-47C5-BE00-AD99D08AF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0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B91F-9E12-47C5-BE00-AD99D08AF5B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73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B91F-9E12-47C5-BE00-AD99D08AF5B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62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3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23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60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17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7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4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89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7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30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40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49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2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8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14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6AC0B-700F-495D-AEDA-5E2D7C859047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202CC8-3B43-4C1D-B28E-38DEED685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2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pt-BR" altLang="pt-BR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alt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pt-BR" altLang="pt-BR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00658"/>
            <a:ext cx="8075240" cy="4608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600" b="1" dirty="0" smtClean="0"/>
          </a:p>
          <a:p>
            <a:pPr marL="0" indent="0" algn="ctr">
              <a:buNone/>
            </a:pPr>
            <a:endParaRPr lang="pt-BR" sz="1600" b="1" dirty="0"/>
          </a:p>
          <a:p>
            <a:pPr marL="0" indent="0" algn="ctr">
              <a:buNone/>
            </a:pPr>
            <a:endParaRPr lang="pt-BR" sz="1600" b="1" dirty="0" smtClean="0"/>
          </a:p>
          <a:p>
            <a:pPr marL="0" indent="0" algn="ctr">
              <a:buNone/>
            </a:pPr>
            <a:endParaRPr lang="pt-BR" sz="1600" b="1" dirty="0"/>
          </a:p>
          <a:p>
            <a:pPr marL="0" indent="0" algn="ctr">
              <a:buNone/>
            </a:pPr>
            <a:endParaRPr lang="pt-BR" sz="1600" b="1" dirty="0" smtClean="0"/>
          </a:p>
          <a:p>
            <a:pPr marL="0" indent="0">
              <a:buNone/>
            </a:pPr>
            <a:endParaRPr lang="pt-BR" sz="1600" b="1" dirty="0" smtClean="0"/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endParaRPr lang="pt-BR" sz="1600" b="1" dirty="0" smtClean="0"/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endParaRPr lang="pt-BR" sz="1600" b="1" dirty="0" smtClean="0"/>
          </a:p>
          <a:p>
            <a:pPr marL="0" indent="0">
              <a:buNone/>
            </a:pPr>
            <a:r>
              <a:rPr lang="pt-BR" sz="1600" b="1" dirty="0" smtClean="0"/>
              <a:t>Antônio Ribeiro Chissoca </a:t>
            </a:r>
            <a:endParaRPr lang="pt-BR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6085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8" y="116631"/>
            <a:ext cx="20843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1700658"/>
            <a:ext cx="7922841" cy="29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57" y="1305811"/>
            <a:ext cx="3038769" cy="5692838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957" y="41163"/>
            <a:ext cx="2509513" cy="1223392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>
            <a:off x="1232624" y="485816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800140" y="4673504"/>
            <a:ext cx="363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1ml com 2.5 M Bissulfito Sódio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1297430" y="2769932"/>
            <a:ext cx="784788" cy="45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189405" y="2600229"/>
            <a:ext cx="438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alíquotas de 10µl DNA  + agarose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1270138" y="3221290"/>
            <a:ext cx="4196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800140" y="3103556"/>
            <a:ext cx="327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 µl óleo Mineral fresco 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520159" y="4152230"/>
            <a:ext cx="734266" cy="67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uxograma: Conector 24"/>
          <p:cNvSpPr/>
          <p:nvPr/>
        </p:nvSpPr>
        <p:spPr>
          <a:xfrm>
            <a:off x="733489" y="3604741"/>
            <a:ext cx="95437" cy="1310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luxograma: Conector 25"/>
          <p:cNvSpPr/>
          <p:nvPr/>
        </p:nvSpPr>
        <p:spPr>
          <a:xfrm>
            <a:off x="896994" y="3865973"/>
            <a:ext cx="45719" cy="705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luxograma: Conector 26"/>
          <p:cNvSpPr/>
          <p:nvPr/>
        </p:nvSpPr>
        <p:spPr>
          <a:xfrm>
            <a:off x="726771" y="3221290"/>
            <a:ext cx="110252" cy="1228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Conector 27"/>
          <p:cNvSpPr/>
          <p:nvPr/>
        </p:nvSpPr>
        <p:spPr>
          <a:xfrm>
            <a:off x="1007772" y="3821856"/>
            <a:ext cx="152698" cy="1347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luxograma: Conector 28"/>
          <p:cNvSpPr/>
          <p:nvPr/>
        </p:nvSpPr>
        <p:spPr>
          <a:xfrm>
            <a:off x="1084121" y="3350784"/>
            <a:ext cx="170304" cy="1265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Conector 29"/>
          <p:cNvSpPr/>
          <p:nvPr/>
        </p:nvSpPr>
        <p:spPr>
          <a:xfrm>
            <a:off x="872734" y="3366718"/>
            <a:ext cx="170304" cy="168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1232558" y="3884713"/>
            <a:ext cx="634052" cy="7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2117166" y="3710720"/>
            <a:ext cx="3534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 granulo /100ng de DNA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uxograma: Conector 36"/>
          <p:cNvSpPr/>
          <p:nvPr/>
        </p:nvSpPr>
        <p:spPr>
          <a:xfrm>
            <a:off x="854611" y="2990833"/>
            <a:ext cx="219260" cy="1272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821215" y="3173533"/>
            <a:ext cx="1622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Gelo/30 min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have esquerda 39"/>
          <p:cNvSpPr/>
          <p:nvPr/>
        </p:nvSpPr>
        <p:spPr>
          <a:xfrm>
            <a:off x="4761185" y="3160562"/>
            <a:ext cx="155448" cy="31782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de seta reta 41"/>
          <p:cNvCxnSpPr/>
          <p:nvPr/>
        </p:nvCxnSpPr>
        <p:spPr>
          <a:xfrm>
            <a:off x="952202" y="4363396"/>
            <a:ext cx="0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xograma: Conector 44"/>
          <p:cNvSpPr/>
          <p:nvPr/>
        </p:nvSpPr>
        <p:spPr>
          <a:xfrm>
            <a:off x="909175" y="5876529"/>
            <a:ext cx="140218" cy="17389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luxograma: Conector 45"/>
          <p:cNvSpPr/>
          <p:nvPr/>
        </p:nvSpPr>
        <p:spPr>
          <a:xfrm>
            <a:off x="841062" y="5631028"/>
            <a:ext cx="208331" cy="1678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146" y="2448311"/>
            <a:ext cx="2312021" cy="1811695"/>
          </a:xfrm>
          <a:prstGeom prst="rect">
            <a:avLst/>
          </a:prstGeom>
        </p:spPr>
      </p:pic>
      <p:sp>
        <p:nvSpPr>
          <p:cNvPr id="51" name="Chave esquerda 50"/>
          <p:cNvSpPr/>
          <p:nvPr/>
        </p:nvSpPr>
        <p:spPr>
          <a:xfrm>
            <a:off x="6444208" y="2420888"/>
            <a:ext cx="272122" cy="29523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6804248" y="4426112"/>
            <a:ext cx="225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Gelo / 30 min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624110"/>
            <a:ext cx="3570739" cy="467709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851920" y="108409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Incubamos a 50ºC por 3.5 H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3462219" y="1268760"/>
            <a:ext cx="3897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750251" y="1589891"/>
            <a:ext cx="539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Remover toda solução, lavar com 1ml 1xTE(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8) por 2x15min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5239800" y="1449591"/>
            <a:ext cx="484632" cy="255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680567" y="2388137"/>
            <a:ext cx="5393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Incubar em 500 µL de NaOH 0,2 M, 2 x 15 min</a:t>
            </a:r>
            <a:r>
              <a:rPr lang="pt-BR" dirty="0"/>
              <a:t>.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462219" y="2564904"/>
            <a:ext cx="2880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ta para baixo 19"/>
          <p:cNvSpPr/>
          <p:nvPr/>
        </p:nvSpPr>
        <p:spPr>
          <a:xfrm>
            <a:off x="5338734" y="2723326"/>
            <a:ext cx="410747" cy="371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3750251" y="2949986"/>
            <a:ext cx="4998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Retirar 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de NaOH e lava-se com 1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 x TE (pH 8), 3 x 10 min</a:t>
            </a:r>
            <a:r>
              <a:rPr lang="pt-BR" dirty="0"/>
              <a:t>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606236" y="3844260"/>
            <a:ext cx="514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amplificação por PCR, lavar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granulos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H 2 O durante 2 × 15 minutos</a:t>
            </a:r>
          </a:p>
        </p:txBody>
      </p:sp>
    </p:spTree>
    <p:extLst>
      <p:ext uri="{BB962C8B-B14F-4D97-AF65-F5344CB8AC3E}">
        <p14:creationId xmlns:p14="http://schemas.microsoft.com/office/powerpoint/2010/main" val="9725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PCR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087028"/>
            <a:ext cx="932769" cy="5669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14" y="2163235"/>
            <a:ext cx="298730" cy="4145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990374"/>
            <a:ext cx="4986960" cy="9205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602" y="4365104"/>
            <a:ext cx="1993565" cy="542591"/>
          </a:xfrm>
          <a:prstGeom prst="rect">
            <a:avLst/>
          </a:prstGeom>
        </p:spPr>
      </p:pic>
      <p:sp>
        <p:nvSpPr>
          <p:cNvPr id="19" name="Chave esquerda 18"/>
          <p:cNvSpPr/>
          <p:nvPr/>
        </p:nvSpPr>
        <p:spPr>
          <a:xfrm>
            <a:off x="3408440" y="4179199"/>
            <a:ext cx="155448" cy="914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851920" y="445173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Oligos não extendido  e dNTPs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pt-BR" dirty="0" smtClean="0"/>
              <a:t>Hibridação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7" y="1484784"/>
            <a:ext cx="7778824" cy="4426438"/>
          </a:xfrm>
        </p:spPr>
        <p:txBody>
          <a:bodyPr/>
          <a:lstStyle/>
          <a:p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455298" y="2332257"/>
            <a:ext cx="2324614" cy="16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255564" y="197954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5`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 flipH="1" flipV="1">
            <a:off x="1314174" y="2905949"/>
            <a:ext cx="2382069" cy="23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696243" y="19544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3´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255564" y="252778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3`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496509" y="260234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5`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003345" y="1979548"/>
            <a:ext cx="453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Fita simples da desnaturação da PCR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070109" y="2744822"/>
            <a:ext cx="446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Primer especifico 5` de sítios de </a:t>
            </a:r>
            <a:r>
              <a:rPr lang="pt-BR" dirty="0" err="1" smtClean="0"/>
              <a:t>CpG</a:t>
            </a:r>
            <a:endParaRPr lang="pt-BR" dirty="0"/>
          </a:p>
        </p:txBody>
      </p:sp>
      <p:cxnSp>
        <p:nvCxnSpPr>
          <p:cNvPr id="32" name="Conector reto 31"/>
          <p:cNvCxnSpPr/>
          <p:nvPr/>
        </p:nvCxnSpPr>
        <p:spPr>
          <a:xfrm>
            <a:off x="8316416" y="472514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555776" y="792238"/>
            <a:ext cx="39604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Extensão dos Iniciadores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2430180"/>
            <a:ext cx="2893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Polimerase  ( Sequenase) 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ave esquerda 9"/>
          <p:cNvSpPr/>
          <p:nvPr/>
        </p:nvSpPr>
        <p:spPr>
          <a:xfrm>
            <a:off x="3455876" y="1786754"/>
            <a:ext cx="237530" cy="165618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79912" y="197954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Primes hibridados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ddTTP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79912" y="287551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Primes hibridados 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ddCTP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3737" y="3887340"/>
            <a:ext cx="297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Incorporação</a:t>
            </a:r>
            <a:r>
              <a:rPr lang="pt-BR" dirty="0" smtClean="0"/>
              <a:t> de ddTTP</a:t>
            </a:r>
            <a:endParaRPr lang="pt-BR" dirty="0"/>
          </a:p>
        </p:txBody>
      </p:sp>
      <p:sp>
        <p:nvSpPr>
          <p:cNvPr id="14" name="Seta para a direita 13"/>
          <p:cNvSpPr/>
          <p:nvPr/>
        </p:nvSpPr>
        <p:spPr>
          <a:xfrm>
            <a:off x="3479241" y="3976148"/>
            <a:ext cx="61627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224593" y="3912640"/>
            <a:ext cx="4675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cromossômico esta não metilados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3737" y="4949764"/>
            <a:ext cx="3089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Incorporação de ddCTP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3514411" y="5034648"/>
            <a:ext cx="616272" cy="243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355976" y="4949764"/>
            <a:ext cx="396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CpG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metilado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344816" cy="864096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extensão do iniciador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9553" y="1268760"/>
            <a:ext cx="7994848" cy="54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 iniciadores utilizados para a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reacção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extensão do iniciador foram como 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 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segue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SN-F8-1645, 5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'-aat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tta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tta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gtt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ttg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aaa-3 '; </a:t>
            </a:r>
            <a:endParaRPr lang="pt-BR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SN-F8-1689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5'-gat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gaa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aat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tag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agt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ttt-3 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'; </a:t>
            </a:r>
            <a:endParaRPr lang="pt-BR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SN-F8-1696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5'-</a:t>
            </a:r>
            <a:r>
              <a:rPr lang="pt-BR" sz="2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ttt </a:t>
            </a:r>
            <a:r>
              <a:rPr lang="pt-BR" sz="2000" b="1" u="sng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ttt</a:t>
            </a:r>
            <a:r>
              <a:rPr lang="pt-BR" sz="2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agt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ttt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taa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aag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aaa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ata-3 '; </a:t>
            </a:r>
            <a:endParaRPr lang="pt-BR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SN-SNRPN-21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5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'-taa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ggt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tag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ttg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tgt-3 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'; </a:t>
            </a:r>
            <a:endParaRPr lang="pt-BR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SN-SNRPN-23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5'-ga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tag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ttt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ggg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gag-3 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'.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N-SNRPN-2-3t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5'-</a:t>
            </a:r>
            <a:r>
              <a:rPr lang="pt-BR" sz="2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ttt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ggg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att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ttt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gta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ttg-3 ';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Os </a:t>
            </a:r>
            <a:r>
              <a:rPr lang="pt-B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iniciadores utilizados nas 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reações  e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SnuPE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para 5´ dos  locais de CpG em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codões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 1645, 1689 e 1696 do gene do 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Factor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VIII e locais CpG 2, 21 e 23 na região 5' do gene SNRPN, tal como descrito por El-</a:t>
            </a:r>
            <a:r>
              <a:rPr lang="pt-BR" sz="2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Maarri</a:t>
            </a:r>
            <a:r>
              <a:rPr lang="pt-BR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et ai. (2).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9" y="480094"/>
            <a:ext cx="7130752" cy="716658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reação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levada a cabo tal como descrito por </a:t>
            </a:r>
            <a:r>
              <a:rPr lang="pt-B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Hoogendoorn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. (8).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3194" y="1196752"/>
            <a:ext cx="7922840" cy="4714470"/>
          </a:xfrm>
        </p:spPr>
        <p:txBody>
          <a:bodyPr/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20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µl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contendo ~ 50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produto de PCR purificado,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µM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 ddCTP e ddTTP (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Amersham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12,5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pmol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cada iniciador e 3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ThermoSequenase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Amersham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 térmico foi como se segue: </a:t>
            </a:r>
            <a:endParaRPr lang="pt-B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desnaturação inicial de 3 min a 95 ° C, seguido de 50 ciclos de 30 s a 42 ° C e 2 min a 60 ° 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3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HPLC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3" y="2133600"/>
            <a:ext cx="7994848" cy="377762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Extensão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76257"/>
            <a:ext cx="298730" cy="4023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9" y="2133600"/>
            <a:ext cx="3899128" cy="38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pt-BR" dirty="0" smtClean="0"/>
              <a:t>Analises </a:t>
            </a:r>
            <a:r>
              <a:rPr lang="pt-BR" dirty="0" err="1" smtClean="0"/>
              <a:t>dHPL</a:t>
            </a:r>
            <a:r>
              <a:rPr lang="pt-BR" dirty="0" err="1"/>
              <a:t>C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1" y="1484784"/>
            <a:ext cx="8282880" cy="4426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 err="1" smtClean="0"/>
              <a:t>TºC</a:t>
            </a:r>
            <a:r>
              <a:rPr lang="pt-BR" dirty="0" smtClean="0"/>
              <a:t>  regulada a 50ºC</a:t>
            </a:r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dirty="0"/>
              <a:t>FM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Reequilíbrio da coluna por injeção de 30% de tampão B durante 1 min.</a:t>
            </a:r>
          </a:p>
          <a:p>
            <a:r>
              <a:rPr lang="pt-BR" dirty="0" smtClean="0"/>
              <a:t>Detecção por  </a:t>
            </a:r>
            <a:r>
              <a:rPr lang="pt-BR" dirty="0" smtClean="0"/>
              <a:t>UV </a:t>
            </a:r>
            <a:r>
              <a:rPr lang="pt-BR" dirty="0"/>
              <a:t> </a:t>
            </a:r>
            <a:r>
              <a:rPr lang="pt-BR" dirty="0" smtClean="0"/>
              <a:t>A </a:t>
            </a:r>
            <a:r>
              <a:rPr lang="pt-BR" dirty="0" smtClean="0"/>
              <a:t>260 </a:t>
            </a:r>
            <a:r>
              <a:rPr lang="pt-BR" dirty="0" smtClean="0"/>
              <a:t>nm.</a:t>
            </a:r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1016935" y="2574196"/>
            <a:ext cx="216024" cy="14184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34722" y="2585064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1543654" y="2778598"/>
            <a:ext cx="29204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015716" y="25939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TEAA 0,1% 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3419872" y="2778598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923928" y="2300875"/>
            <a:ext cx="280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70%  para  59% fator VIII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225938" y="35617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</a:t>
            </a:r>
          </a:p>
        </p:txBody>
      </p:sp>
      <p:cxnSp>
        <p:nvCxnSpPr>
          <p:cNvPr id="16" name="Conector de seta reta 15"/>
          <p:cNvCxnSpPr>
            <a:stCxn id="14" idx="3"/>
          </p:cNvCxnSpPr>
          <p:nvPr/>
        </p:nvCxnSpPr>
        <p:spPr>
          <a:xfrm>
            <a:off x="1543654" y="3746423"/>
            <a:ext cx="24478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879859" y="3569270"/>
            <a:ext cx="362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TEAA + CH3CN(25%)</a:t>
            </a:r>
            <a:endParaRPr lang="pt-BR" dirty="0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4369618" y="3746423"/>
            <a:ext cx="2880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have esquerda 25"/>
          <p:cNvSpPr/>
          <p:nvPr/>
        </p:nvSpPr>
        <p:spPr>
          <a:xfrm>
            <a:off x="4870382" y="3296736"/>
            <a:ext cx="155448" cy="914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5076056" y="3350324"/>
            <a:ext cx="278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30      41 % / Fator VIII</a:t>
            </a:r>
            <a:endParaRPr lang="pt-BR" dirty="0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5543834" y="3534989"/>
            <a:ext cx="15899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5025830" y="38079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24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50" y="3830355"/>
            <a:ext cx="3413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5702824" y="3830355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43% / SNRPN (10`) </a:t>
            </a:r>
            <a:endParaRPr lang="pt-BR" dirty="0"/>
          </a:p>
        </p:txBody>
      </p:sp>
      <p:sp>
        <p:nvSpPr>
          <p:cNvPr id="6" name="Chave esquerda 5"/>
          <p:cNvSpPr/>
          <p:nvPr/>
        </p:nvSpPr>
        <p:spPr>
          <a:xfrm>
            <a:off x="3717370" y="2276872"/>
            <a:ext cx="114687" cy="10960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885466" y="2861633"/>
            <a:ext cx="41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76% para  57% fator genes SNRPN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3" y="624110"/>
            <a:ext cx="8354888" cy="716658"/>
          </a:xfrm>
        </p:spPr>
        <p:txBody>
          <a:bodyPr/>
          <a:lstStyle/>
          <a:p>
            <a:pPr algn="ctr"/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3" y="1340768"/>
            <a:ext cx="8066857" cy="4570454"/>
          </a:xfrm>
        </p:spPr>
        <p:txBody>
          <a:bodyPr/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Tº 50ºC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Reagente de emparelhamento de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Iões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(TEAA).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Separação dos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aligos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dHPLC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(#Comprimento (em massa) e Hidrogobicidades). 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incorporação na reação de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SnuPE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ddTTP mais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Hidrofóbico 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aumenta o tempo de retenção em comparação com os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estendidos por ddCTP.</a:t>
            </a:r>
          </a:p>
          <a:p>
            <a:pPr marL="0" indent="0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.1 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/>
          <a:lstStyle/>
          <a:p>
            <a:pPr algn="ctr"/>
            <a:r>
              <a:rPr lang="pt-BR" b="1" dirty="0" smtClean="0"/>
              <a:t>Introdução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3" y="2133600"/>
            <a:ext cx="8354888" cy="377762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controle da expressão do genes  desempenha um papel crucial em genômica funcional 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medição precisa das alterações epigenetica é de especial interesse na áreas de biologia do desenvolvimento, cancro, doenças multifatoriais e envelhecimento. 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592" y="188640"/>
            <a:ext cx="7778824" cy="71665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Figura 1 (</a:t>
            </a:r>
            <a:r>
              <a:rPr lang="pt-BR" b="1" dirty="0" err="1" smtClean="0"/>
              <a:t>cromatograma</a:t>
            </a:r>
            <a:r>
              <a:rPr lang="pt-BR" b="1" dirty="0" smtClean="0"/>
              <a:t> ) </a:t>
            </a:r>
            <a:endParaRPr lang="pt-BR" b="1" dirty="0"/>
          </a:p>
        </p:txBody>
      </p:sp>
      <p:pic>
        <p:nvPicPr>
          <p:cNvPr id="1026" name="Picture 2" descr="Um arquivo externo que contém uma imagem, ilustração, etc. Nome do objecto é gnf024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1438"/>
            <a:ext cx="7778824" cy="45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5229200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951820" y="60563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(Metilado)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 flipV="1">
            <a:off x="4258583" y="4653136"/>
            <a:ext cx="468052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207929" y="6173116"/>
            <a:ext cx="223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(Não metilado) 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7335088" y="3645024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5796136" y="3447622"/>
            <a:ext cx="153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(Impurezas) 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2267744" y="3876063"/>
            <a:ext cx="9144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259632" y="346035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(Não extendido) 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04" y="1268759"/>
            <a:ext cx="334963" cy="8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30" y="1268760"/>
            <a:ext cx="334963" cy="6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CaixaDeTexto 36"/>
          <p:cNvSpPr txBox="1"/>
          <p:nvPr/>
        </p:nvSpPr>
        <p:spPr>
          <a:xfrm>
            <a:off x="2255203" y="95396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50%</a:t>
            </a:r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302088" y="98731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62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5" y="624110"/>
            <a:ext cx="7776864" cy="6446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Equação para o calculo da metilação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3" y="2060848"/>
            <a:ext cx="7848873" cy="3850374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Calculo de Metilação 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 ( AC/AC+AT)X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5" y="840134"/>
            <a:ext cx="6624736" cy="5726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 </a:t>
            </a:r>
            <a:r>
              <a:rPr lang="pt-BR" b="1" dirty="0"/>
              <a:t>linearidade da reação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sz="31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1" cy="413840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Analisadas </a:t>
            </a:r>
            <a:r>
              <a:rPr lang="pt-BR" b="1" dirty="0"/>
              <a:t>como misturas de série </a:t>
            </a:r>
            <a:r>
              <a:rPr lang="pt-BR" dirty="0" smtClean="0"/>
              <a:t>:  </a:t>
            </a:r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b="1" dirty="0" smtClean="0">
                <a:solidFill>
                  <a:schemeClr val="tx1"/>
                </a:solidFill>
              </a:rPr>
              <a:t>Fig. 2 </a:t>
            </a:r>
            <a:endParaRPr lang="pt-B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/>
              <a:t>  </a:t>
            </a:r>
          </a:p>
          <a:p>
            <a:pPr marL="0" indent="0">
              <a:buNone/>
            </a:pPr>
            <a:r>
              <a:rPr lang="pt-BR" dirty="0"/>
              <a:t>Concordante com o aumento esperado de 10%, os valores determinados </a:t>
            </a:r>
            <a:r>
              <a:rPr lang="pt-BR" dirty="0">
                <a:solidFill>
                  <a:srgbClr val="00B050"/>
                </a:solidFill>
              </a:rPr>
              <a:t>exibiu uma linearidade marcante para todos os três locais de CpG </a:t>
            </a:r>
            <a:r>
              <a:rPr lang="pt-BR" dirty="0" smtClean="0">
                <a:solidFill>
                  <a:srgbClr val="00B050"/>
                </a:solidFill>
              </a:rPr>
              <a:t>estudados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11552" y="2215487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Métilado </a:t>
            </a:r>
          </a:p>
          <a:p>
            <a:r>
              <a:rPr lang="pt-BR" dirty="0"/>
              <a:t>e</a:t>
            </a:r>
            <a:r>
              <a:rPr lang="pt-BR" dirty="0" smtClean="0"/>
              <a:t>                        + 10%  Metilação </a:t>
            </a:r>
          </a:p>
          <a:p>
            <a:r>
              <a:rPr lang="pt-BR" dirty="0" smtClean="0"/>
              <a:t>Não Metilado </a:t>
            </a:r>
            <a:endParaRPr lang="pt-BR" dirty="0"/>
          </a:p>
        </p:txBody>
      </p:sp>
      <p:sp>
        <p:nvSpPr>
          <p:cNvPr id="6" name="Chave esquerda 5"/>
          <p:cNvSpPr/>
          <p:nvPr/>
        </p:nvSpPr>
        <p:spPr>
          <a:xfrm>
            <a:off x="4990523" y="1947008"/>
            <a:ext cx="160146" cy="146028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/>
          <p:cNvSpPr/>
          <p:nvPr/>
        </p:nvSpPr>
        <p:spPr>
          <a:xfrm>
            <a:off x="6749691" y="2303467"/>
            <a:ext cx="155448" cy="914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2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7" y="624110"/>
            <a:ext cx="7418783" cy="128089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Teste da exatidão linearidade 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3032662" cy="49685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20072" y="15567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Para evitar erros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19872" y="287061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Recomenda-se : </a:t>
            </a:r>
            <a:endParaRPr lang="pt-BR" dirty="0"/>
          </a:p>
        </p:txBody>
      </p:sp>
      <p:sp>
        <p:nvSpPr>
          <p:cNvPr id="10" name="Chave esquerda 9"/>
          <p:cNvSpPr/>
          <p:nvPr/>
        </p:nvSpPr>
        <p:spPr>
          <a:xfrm>
            <a:off x="5352194" y="2081318"/>
            <a:ext cx="155448" cy="200946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429918" y="2082483"/>
            <a:ext cx="360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Fragmentos de PCR mais curtos possíveis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429919" y="3134205"/>
            <a:ext cx="3606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Tºc de anelamento e extensão devem  ser  optimizado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1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624110"/>
            <a:ext cx="6986736" cy="5726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Avaliar o tempo de retenção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62454" y="1749929"/>
            <a:ext cx="8258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Problemas encontrado</a:t>
            </a:r>
          </a:p>
          <a:p>
            <a:endParaRPr lang="pt-B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iniciadores SN-F8-1689 e SN -  F8 – 1696 não foi possível fazer a separação e quantificação dos picos.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Aumentou-se  6 iniciadores na extremidades 5´ do oligo 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–F8- 1696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deslocando o tempo de retenção 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2,81- 8,16 min. 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precisão da nossa abordagem </a:t>
            </a:r>
          </a:p>
        </p:txBody>
      </p:sp>
      <p:pic>
        <p:nvPicPr>
          <p:cNvPr id="2050" name="Picture 2" descr="Um arquivo externo que contém uma imagem, ilustração, etc. Nome do objecto é gnf024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69" y="3542507"/>
            <a:ext cx="716751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16869" y="5676107"/>
            <a:ext cx="7167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tempos de retenção dos </a:t>
            </a:r>
            <a:r>
              <a:rPr lang="pt-BR" dirty="0" err="1"/>
              <a:t>oligos</a:t>
            </a:r>
            <a:r>
              <a:rPr lang="pt-BR" dirty="0"/>
              <a:t> </a:t>
            </a:r>
            <a:r>
              <a:rPr lang="pt-BR" dirty="0" smtClean="0"/>
              <a:t>SN-F8-1696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4211960" y="3106623"/>
            <a:ext cx="0" cy="5160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3203848" y="3449289"/>
            <a:ext cx="0" cy="403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724127" y="2228777"/>
            <a:ext cx="1" cy="1009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331640" y="2976341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Original –</a:t>
            </a:r>
          </a:p>
          <a:p>
            <a:r>
              <a:rPr lang="pt-BR" dirty="0" smtClean="0"/>
              <a:t>+ Hidrofílico  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020001" y="2699628"/>
            <a:ext cx="219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6 resíduos A na 5`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648269" y="1700808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 resíduos T na 5`</a:t>
            </a:r>
          </a:p>
          <a:p>
            <a:r>
              <a:rPr lang="pt-BR" dirty="0" smtClean="0"/>
              <a:t>+ Hidrofóbico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81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1" y="624110"/>
            <a:ext cx="8282880" cy="932682"/>
          </a:xfrm>
        </p:spPr>
        <p:txBody>
          <a:bodyPr/>
          <a:lstStyle/>
          <a:p>
            <a:pPr algn="ctr"/>
            <a:r>
              <a:rPr lang="pt-BR" b="1" dirty="0" smtClean="0"/>
              <a:t>Discussão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1" y="1628800"/>
            <a:ext cx="8282879" cy="5229200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últimos anos o método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sequênciação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base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bissulfido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sido, de longe, a técnica mais utilizada para analisar os padrões 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metilação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cromossômicas.</a:t>
            </a:r>
            <a:endParaRPr lang="pt-B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abordagem 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SnuPE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IP-RP HPLC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descrito contorna estas 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</a:p>
          <a:p>
            <a:pPr algn="just"/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ensaio se </a:t>
            </a: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SnuPE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IP-RP HPLC e o método de clonagem sequenciamento convencional requerem o tratamento do DNA com </a:t>
            </a: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bissulfido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 a amplificação por PCR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 uma vez, a este respeito, a abordagem de </a:t>
            </a: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SnuPE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IP-RP HPLAC daria uma estimativa rápida da reprodutibilidade das diferentes experiências.</a:t>
            </a:r>
            <a:endParaRPr lang="pt-B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35661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9" y="1268760"/>
            <a:ext cx="7850832" cy="4642462"/>
          </a:xfrm>
        </p:spPr>
        <p:txBody>
          <a:bodyPr>
            <a:normAutofit/>
          </a:bodyPr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disso, este método também poderia ser usado para determinar a origem parental 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metilação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entanto, aplicar duas restrições.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primeiro deve ter um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polimorfismo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conhecido.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é que ele deve estar na proximidade de um sítio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CpG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ensaio de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SnuPE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-IP RP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HPLC,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 especial deve ser dada ao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projetar 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2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pPr algn="ctr"/>
            <a:r>
              <a:rPr lang="pt-BR" dirty="0" smtClean="0"/>
              <a:t>Conclusão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3" y="1484784"/>
            <a:ext cx="7994848" cy="44264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 técnica do 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SnuPE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IP-RP HPLC pode ser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aplicada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para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fazer uma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análise rápida </a:t>
            </a:r>
            <a:r>
              <a:rPr lang="pt-BR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 </a:t>
            </a:r>
            <a:r>
              <a:rPr lang="pt-BR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metilação de CpG em locais específicos que é necessários em estudos de carcinogénese ,  doenças multifatoriais  e envelhecimento.</a:t>
            </a:r>
            <a:endParaRPr lang="pt-BR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 ensaio é altamente benéfica comparando números de amostras grandes  num curto espaço de tempo.</a:t>
            </a:r>
            <a:endParaRPr lang="pt-BR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combinação com a rotulagem diferencial de fluorescência dos oligonucleótidos, o ensaio vai permitir ainda mais multiplexagem e facilitar a análise de um número substancial de locais de CpG em grande série de amostras em um curto período de tempo com custos relativamente baixos.</a:t>
            </a:r>
            <a:endParaRPr lang="pt-BR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engenhariacotidiana.com/wp-content/uploads/obrigado-cap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8885"/>
            <a:ext cx="8136904" cy="22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3" y="1196752"/>
            <a:ext cx="7994848" cy="4714470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39" y="624110"/>
            <a:ext cx="7202761" cy="86067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Utilizados para avaliar a Metilação do DNA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3" cy="54006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pt-BR" dirty="0" smtClean="0"/>
          </a:p>
          <a:p>
            <a:pPr>
              <a:buFont typeface="+mj-lt"/>
              <a:buAutoNum type="arabicPeriod"/>
            </a:pPr>
            <a:endParaRPr lang="pt-BR" dirty="0"/>
          </a:p>
          <a:p>
            <a:pPr>
              <a:buFont typeface="+mj-lt"/>
              <a:buAutoNum type="arabicPeriod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Técnica de Sequênciação a </a:t>
            </a: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base de Bissulfito 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Desvantagens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Desvantagens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Chave esquerda 3"/>
          <p:cNvSpPr/>
          <p:nvPr/>
        </p:nvSpPr>
        <p:spPr>
          <a:xfrm>
            <a:off x="4460512" y="1412776"/>
            <a:ext cx="314686" cy="148259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775198" y="1522332"/>
            <a:ext cx="4504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Precisa 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estudar os padrões de Metilação  em sítios de CpG </a:t>
            </a:r>
          </a:p>
          <a:p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Sensível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estudar padrões de metilação em apenas algumas células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ave esquerda 9"/>
          <p:cNvSpPr/>
          <p:nvPr/>
        </p:nvSpPr>
        <p:spPr>
          <a:xfrm>
            <a:off x="2411760" y="3532640"/>
            <a:ext cx="216024" cy="7604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696245" y="3532641"/>
            <a:ext cx="447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Clonagem e Sequênciação de etapas laboriosas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flipH="1">
            <a:off x="661048" y="4725144"/>
            <a:ext cx="575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SNuPE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+Gel + Quantificação  Radioativa 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2256312" y="5359048"/>
            <a:ext cx="155448" cy="914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411760" y="5604165"/>
            <a:ext cx="586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pode ser aplicado para altos rendimentos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1627" y="476794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2 .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3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9712" y="2204864"/>
            <a:ext cx="6591985" cy="3777622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</a:pPr>
            <a:endParaRPr lang="pt-BR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3104594" y="1938606"/>
            <a:ext cx="171262" cy="151176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75856" y="191683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Contorna etapas laboriosas 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75856" y="2434709"/>
            <a:ext cx="5713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Proporciona um ensaio quantitativo rápido</a:t>
            </a:r>
          </a:p>
          <a:p>
            <a:r>
              <a:rPr lang="pt-BR" sz="2000" dirty="0" smtClean="0"/>
              <a:t>Para detecção da  Metilação do DNA em regiões de CpG de interesse  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3740949"/>
            <a:ext cx="69440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Tanto o ensaio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SnuPE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 RP HPLC a Clonagem e Sequênciação convencional  requerem conversão completa  com o bissulfido e a amplificação por PCR.</a:t>
            </a:r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Geral quando se usa pequenas quantidades de material de partida 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2509822"/>
            <a:ext cx="246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SNuPE IP RP HPLC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99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Metilação do DNA 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48531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664831" y="1484784"/>
            <a:ext cx="34707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Metilação  do DNA se da pela ligação de um grupo Metil(CH3) ao carbono 5´ da citosina de um dinucleotidio   CpG  que se transforma em 5 – metilcitosina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9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716658"/>
          </a:xfrm>
        </p:spPr>
        <p:txBody>
          <a:bodyPr/>
          <a:lstStyle/>
          <a:p>
            <a:r>
              <a:rPr lang="pt-BR" dirty="0" smtClean="0"/>
              <a:t>Resultado da Metilação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673" y="1340768"/>
            <a:ext cx="6914728" cy="4570454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Selecionamento dos genes através da inibição direta ou indireta da ligação dos fatores devido oi processo de metilação</a:t>
            </a: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da expressão genica especial e temporal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Integridades  cromossômica  e segregação centromerica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eventos de recombinação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Proteção contra elementos genéticos moveis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Imprinting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genomico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fenómeno genético no qual certos genes são expressos apenas por um alelo, enquanto o outro é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metilado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inactivado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Evelhecimento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64465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Base do Método de IP RP HPALC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96855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 base para o método é uma combinação de bissulfito de modificação de PCR, extensão de iniciador e a separação IP RP HPLC dos produtos de iniciadores ampliados.</a:t>
            </a:r>
            <a:endParaRPr lang="pt-BR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165263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Materiais e Métodos 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761304" y="3704455"/>
            <a:ext cx="374441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Isolamento DNA genômico 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2293160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627784" y="3781845"/>
            <a:ext cx="978408" cy="302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1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71184" cy="1224136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 smtClean="0"/>
              <a:t> </a:t>
            </a:r>
            <a:r>
              <a:rPr lang="pt-BR" sz="2400" b="1" dirty="0">
                <a:solidFill>
                  <a:srgbClr val="FF0000"/>
                </a:solidFill>
              </a:rPr>
              <a:t>Tratamento </a:t>
            </a:r>
            <a:r>
              <a:rPr lang="pt-BR" sz="2400" b="1" dirty="0" smtClean="0">
                <a:solidFill>
                  <a:srgbClr val="FF0000"/>
                </a:solidFill>
              </a:rPr>
              <a:t>do ADN com Bissulfito  </a:t>
            </a:r>
            <a:r>
              <a:rPr lang="pt-BR" sz="2400" b="1" dirty="0">
                <a:solidFill>
                  <a:srgbClr val="FF0000"/>
                </a:solidFill>
              </a:rPr>
              <a:t>foi realizada por um método baseado em grânulo como descrito por </a:t>
            </a:r>
            <a:r>
              <a:rPr lang="pt-BR" sz="2400" b="1" dirty="0" err="1">
                <a:solidFill>
                  <a:srgbClr val="FF0000"/>
                </a:solidFill>
              </a:rPr>
              <a:t>Engermam</a:t>
            </a:r>
            <a:r>
              <a:rPr lang="pt-BR" sz="2400" b="1" dirty="0">
                <a:solidFill>
                  <a:srgbClr val="FF0000"/>
                </a:solidFill>
              </a:rPr>
              <a:t> et </a:t>
            </a:r>
            <a:r>
              <a:rPr lang="pt-BR" sz="2400" b="1" dirty="0" smtClean="0">
                <a:solidFill>
                  <a:srgbClr val="FF0000"/>
                </a:solidFill>
              </a:rPr>
              <a:t>al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Digerir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com Enzima de restrição adequada.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Ferver o DNA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Colocar em gelo 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Adicione NaOH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incubar durante 15 minutos a 50ºC.</a:t>
            </a:r>
          </a:p>
          <a:p>
            <a:pPr marL="457200" lvl="1" indent="0" algn="just">
              <a:buNone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Misturar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2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50µL) de agarose quente  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(líquido) 2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LMP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 ) (preparada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água).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1667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4861</TotalTime>
  <Words>1332</Words>
  <Application>Microsoft Office PowerPoint</Application>
  <PresentationFormat>Apresentação na tela (4:3)</PresentationFormat>
  <Paragraphs>214</Paragraphs>
  <Slides>29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 3</vt:lpstr>
      <vt:lpstr>Cacho</vt:lpstr>
      <vt:lpstr>  </vt:lpstr>
      <vt:lpstr>Introdução </vt:lpstr>
      <vt:lpstr>Métodos Utilizados para avaliar a Metilação do DNA </vt:lpstr>
      <vt:lpstr>Apresentação do PowerPoint</vt:lpstr>
      <vt:lpstr>Metilação do DNA </vt:lpstr>
      <vt:lpstr>Resultado da Metilação </vt:lpstr>
      <vt:lpstr>Base do Método de IP RP HPALC </vt:lpstr>
      <vt:lpstr>Materiais e Métodos </vt:lpstr>
      <vt:lpstr> Tratamento do ADN com Bissulfito  foi realizada por um método baseado em grânulo como descrito por Engermam et al</vt:lpstr>
      <vt:lpstr>Apresentação do PowerPoint</vt:lpstr>
      <vt:lpstr>Apresentação do PowerPoint</vt:lpstr>
      <vt:lpstr>PCR </vt:lpstr>
      <vt:lpstr>Hibridação </vt:lpstr>
      <vt:lpstr>Apresentação do PowerPoint</vt:lpstr>
      <vt:lpstr>Reação de extensão do iniciador</vt:lpstr>
      <vt:lpstr> A reação foi levada a cabo tal como descrito por Hoogendoorn et al . (8). </vt:lpstr>
      <vt:lpstr>HPLC</vt:lpstr>
      <vt:lpstr>Analises dHPLC </vt:lpstr>
      <vt:lpstr>Resultados</vt:lpstr>
      <vt:lpstr>Figura 1 (cromatograma ) </vt:lpstr>
      <vt:lpstr>Equação para o calculo da metilação </vt:lpstr>
      <vt:lpstr>  linearidade da reação  </vt:lpstr>
      <vt:lpstr>Teste da exatidão linearidade </vt:lpstr>
      <vt:lpstr>Avaliar o tempo de retenção </vt:lpstr>
      <vt:lpstr>Teste para a precisão da nossa abordagem </vt:lpstr>
      <vt:lpstr>Discussão </vt:lpstr>
      <vt:lpstr>Apresentação do PowerPoint</vt:lpstr>
      <vt:lpstr>Conclusão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colaborador</dc:creator>
  <cp:lastModifiedBy>Antonio Ribeiro</cp:lastModifiedBy>
  <cp:revision>178</cp:revision>
  <dcterms:created xsi:type="dcterms:W3CDTF">2015-08-03T19:57:24Z</dcterms:created>
  <dcterms:modified xsi:type="dcterms:W3CDTF">2015-08-19T23:13:50Z</dcterms:modified>
</cp:coreProperties>
</file>