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4" r:id="rId4"/>
    <p:sldId id="289" r:id="rId5"/>
    <p:sldId id="290" r:id="rId6"/>
    <p:sldId id="294" r:id="rId7"/>
    <p:sldId id="285" r:id="rId8"/>
    <p:sldId id="286" r:id="rId9"/>
    <p:sldId id="287" r:id="rId10"/>
    <p:sldId id="293" r:id="rId11"/>
    <p:sldId id="295" r:id="rId12"/>
    <p:sldId id="296" r:id="rId13"/>
    <p:sldId id="288" r:id="rId14"/>
    <p:sldId id="297" r:id="rId15"/>
    <p:sldId id="299" r:id="rId16"/>
    <p:sldId id="305" r:id="rId17"/>
    <p:sldId id="298" r:id="rId18"/>
    <p:sldId id="300" r:id="rId19"/>
    <p:sldId id="301" r:id="rId20"/>
    <p:sldId id="306" r:id="rId21"/>
    <p:sldId id="307" r:id="rId22"/>
    <p:sldId id="302" r:id="rId23"/>
    <p:sldId id="303" r:id="rId24"/>
    <p:sldId id="304" r:id="rId25"/>
    <p:sldId id="291" r:id="rId2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38" autoAdjust="0"/>
    <p:restoredTop sz="94660"/>
  </p:normalViewPr>
  <p:slideViewPr>
    <p:cSldViewPr>
      <p:cViewPr>
        <p:scale>
          <a:sx n="66" d="100"/>
          <a:sy n="66" d="100"/>
        </p:scale>
        <p:origin x="-49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08A-31A6-495A-87D7-6039F74F937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71A-07D1-4EB8-87BD-D9A34BD56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8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08A-31A6-495A-87D7-6039F74F937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71A-07D1-4EB8-87BD-D9A34BD56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27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08A-31A6-495A-87D7-6039F74F937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71A-07D1-4EB8-87BD-D9A34BD56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27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08A-31A6-495A-87D7-6039F74F937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71A-07D1-4EB8-87BD-D9A34BD56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483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08A-31A6-495A-87D7-6039F74F937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71A-07D1-4EB8-87BD-D9A34BD56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43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08A-31A6-495A-87D7-6039F74F937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71A-07D1-4EB8-87BD-D9A34BD56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7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08A-31A6-495A-87D7-6039F74F937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71A-07D1-4EB8-87BD-D9A34BD56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13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08A-31A6-495A-87D7-6039F74F937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71A-07D1-4EB8-87BD-D9A34BD56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54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08A-31A6-495A-87D7-6039F74F937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71A-07D1-4EB8-87BD-D9A34BD56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875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08A-31A6-495A-87D7-6039F74F937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71A-07D1-4EB8-87BD-D9A34BD56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33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508A-31A6-495A-87D7-6039F74F937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2D71A-07D1-4EB8-87BD-D9A34BD56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87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4508A-31A6-495A-87D7-6039F74F9378}" type="datetimeFigureOut">
              <a:rPr lang="pt-BR" smtClean="0"/>
              <a:t>03/09/2015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2D71A-07D1-4EB8-87BD-D9A34BD56C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59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pp17E4E-O8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7602" y="5373216"/>
            <a:ext cx="6400800" cy="10801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2000" dirty="0" smtClean="0"/>
              <a:t>Simone </a:t>
            </a:r>
            <a:r>
              <a:rPr lang="pt-BR" sz="2000" dirty="0" err="1" smtClean="0"/>
              <a:t>Fanan</a:t>
            </a:r>
            <a:r>
              <a:rPr lang="pt-BR" sz="2000" dirty="0" smtClean="0"/>
              <a:t> </a:t>
            </a:r>
            <a:r>
              <a:rPr lang="pt-BR" sz="2000" dirty="0" err="1" smtClean="0"/>
              <a:t>Hengeltraub</a:t>
            </a:r>
            <a:endParaRPr lang="pt-BR" sz="2000" dirty="0" smtClean="0"/>
          </a:p>
          <a:p>
            <a:pPr>
              <a:spcBef>
                <a:spcPts val="0"/>
              </a:spcBef>
            </a:pPr>
            <a:r>
              <a:rPr lang="pt-BR" sz="2000" dirty="0" smtClean="0"/>
              <a:t>Prof. Marcelo </a:t>
            </a:r>
            <a:r>
              <a:rPr lang="pt-BR" sz="2000" dirty="0" err="1" smtClean="0"/>
              <a:t>Maraschin</a:t>
            </a:r>
            <a:endParaRPr lang="pt-BR" sz="2000" dirty="0" smtClean="0"/>
          </a:p>
          <a:p>
            <a:pPr>
              <a:spcBef>
                <a:spcPts val="0"/>
              </a:spcBef>
            </a:pPr>
            <a:r>
              <a:rPr lang="pt-BR" sz="2000" dirty="0" smtClean="0"/>
              <a:t>Disciplina Biologia Molecular &amp; Métodos</a:t>
            </a:r>
          </a:p>
        </p:txBody>
      </p:sp>
      <p:pic>
        <p:nvPicPr>
          <p:cNvPr id="4" name="Picture 124" descr="Vertical_extenso_fundo_cla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083" y="111833"/>
            <a:ext cx="1085645" cy="117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rograma de Pós-graduação em Biotecnologia e Biociênci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08220"/>
            <a:ext cx="2556281" cy="785548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0" y="1290155"/>
            <a:ext cx="7781925" cy="372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4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506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Vantagens da técnica</a:t>
            </a:r>
            <a:endParaRPr lang="pt-BR" sz="2800" i="1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556792"/>
            <a:ext cx="8229600" cy="37444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Simplicidade no desenho do alvo: formação do complexo </a:t>
            </a:r>
            <a:r>
              <a:rPr lang="pt-BR" sz="2400" dirty="0" err="1" smtClean="0"/>
              <a:t>ribonucleotídeo</a:t>
            </a:r>
            <a:r>
              <a:rPr lang="pt-BR" sz="2400" dirty="0" smtClean="0"/>
              <a:t> e não em proteína/DNA</a:t>
            </a:r>
          </a:p>
          <a:p>
            <a:r>
              <a:rPr lang="pt-BR" sz="2400" dirty="0" smtClean="0"/>
              <a:t>Eficiente</a:t>
            </a:r>
          </a:p>
          <a:p>
            <a:r>
              <a:rPr lang="pt-BR" sz="2400" dirty="0" smtClean="0"/>
              <a:t>Mutações podem ser introduzidas em múltiplos genes ao mesmo tempo.</a:t>
            </a:r>
          </a:p>
          <a:p>
            <a:r>
              <a:rPr lang="pt-BR" sz="2400" dirty="0" smtClean="0"/>
              <a:t>Interesse econômico em reduzir tempo e $$ em criar camundongos geneticamente modificados (2-3 anos, U$100.000)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734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/>
              <a:t>Desvantagem da técnica</a:t>
            </a:r>
            <a:endParaRPr lang="pt-BR" sz="2000" i="1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556792"/>
            <a:ext cx="8229600" cy="37444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Introdução de mutações a </a:t>
            </a:r>
            <a:r>
              <a:rPr lang="pt-BR" sz="2800" i="1" dirty="0" smtClean="0"/>
              <a:t>loci</a:t>
            </a:r>
            <a:r>
              <a:rPr lang="pt-BR" sz="2800" dirty="0" smtClean="0"/>
              <a:t> não-específicos homólogos semelhantes, mas não idênticos, aos sítios alvos.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526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404663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www.youtube.com/watch?v=2pp17E4E-O8</a:t>
            </a:r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473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Objetivo do Trabalho</a:t>
            </a:r>
            <a:endParaRPr lang="pt-BR" sz="2800" i="1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23528" y="1196752"/>
            <a:ext cx="8568952" cy="37444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 smtClean="0"/>
              <a:t>Para examinar a atividade da </a:t>
            </a:r>
            <a:r>
              <a:rPr lang="pt-BR" sz="2400" dirty="0" err="1" smtClean="0"/>
              <a:t>nuclease</a:t>
            </a:r>
            <a:r>
              <a:rPr lang="pt-BR" sz="2400" dirty="0" smtClean="0"/>
              <a:t> Cas9 </a:t>
            </a:r>
            <a:r>
              <a:rPr lang="pt-BR" sz="2400" dirty="0" err="1" smtClean="0"/>
              <a:t>gRNA</a:t>
            </a:r>
            <a:r>
              <a:rPr lang="pt-BR" sz="2400" dirty="0" smtClean="0"/>
              <a:t> em </a:t>
            </a:r>
            <a:r>
              <a:rPr lang="pt-BR" sz="2400" i="1" dirty="0" smtClean="0"/>
              <a:t>S</a:t>
            </a:r>
            <a:r>
              <a:rPr lang="pt-BR" sz="2400" i="1" dirty="0"/>
              <a:t>. </a:t>
            </a:r>
            <a:r>
              <a:rPr lang="pt-BR" sz="2400" i="1" dirty="0" err="1" smtClean="0"/>
              <a:t>cerevisiae</a:t>
            </a:r>
            <a:r>
              <a:rPr lang="pt-BR" sz="2400" dirty="0" smtClean="0"/>
              <a:t>:</a:t>
            </a:r>
            <a:endParaRPr lang="pt-BR" sz="2400" dirty="0"/>
          </a:p>
          <a:p>
            <a:r>
              <a:rPr lang="pt-BR" sz="2400" dirty="0"/>
              <a:t>CAN1 gene: </a:t>
            </a:r>
            <a:r>
              <a:rPr lang="pt-BR" sz="2400" dirty="0" err="1" smtClean="0"/>
              <a:t>target</a:t>
            </a:r>
            <a:r>
              <a:rPr lang="pt-BR" sz="2400" dirty="0" smtClean="0"/>
              <a:t> </a:t>
            </a:r>
            <a:r>
              <a:rPr lang="pt-BR" sz="2400" dirty="0"/>
              <a:t>(</a:t>
            </a:r>
            <a:r>
              <a:rPr lang="pt-BR" sz="2400" dirty="0" err="1"/>
              <a:t>permease</a:t>
            </a:r>
            <a:r>
              <a:rPr lang="pt-BR" sz="2400" dirty="0"/>
              <a:t> a arginina).</a:t>
            </a:r>
          </a:p>
          <a:p>
            <a:r>
              <a:rPr lang="pt-BR" sz="2400" dirty="0"/>
              <a:t>LYP1 gene: </a:t>
            </a:r>
            <a:r>
              <a:rPr lang="pt-BR" sz="2400" dirty="0" err="1" smtClean="0"/>
              <a:t>nontarget</a:t>
            </a:r>
            <a:r>
              <a:rPr lang="pt-BR" sz="2400" dirty="0" smtClean="0"/>
              <a:t> (</a:t>
            </a:r>
            <a:r>
              <a:rPr lang="pt-BR" sz="2400" dirty="0" err="1" smtClean="0"/>
              <a:t>permease</a:t>
            </a:r>
            <a:r>
              <a:rPr lang="pt-BR" sz="2400" dirty="0" smtClean="0"/>
              <a:t> </a:t>
            </a:r>
            <a:r>
              <a:rPr lang="pt-BR" sz="2400" dirty="0"/>
              <a:t>a lisina).</a:t>
            </a:r>
          </a:p>
          <a:p>
            <a:r>
              <a:rPr lang="pt-BR" sz="2400" dirty="0" smtClean="0"/>
              <a:t>Mutações </a:t>
            </a:r>
            <a:r>
              <a:rPr lang="pt-BR" sz="2400" dirty="0" err="1" smtClean="0"/>
              <a:t>nonsense</a:t>
            </a:r>
            <a:r>
              <a:rPr lang="pt-BR" sz="2400" dirty="0" smtClean="0"/>
              <a:t> em CAN1 podem ser selecionados com meio contendo </a:t>
            </a:r>
            <a:r>
              <a:rPr lang="pt-BR" sz="2400" dirty="0" err="1" smtClean="0"/>
              <a:t>canavanine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Frequência de mutações em LYP1 foi monitorada pela seleção de </a:t>
            </a:r>
            <a:r>
              <a:rPr lang="pt-BR" sz="2400" dirty="0"/>
              <a:t>m</a:t>
            </a:r>
            <a:r>
              <a:rPr lang="pt-BR" sz="2400" dirty="0" smtClean="0"/>
              <a:t>utantes </a:t>
            </a:r>
            <a:r>
              <a:rPr lang="pt-BR" sz="2400" i="1" dirty="0" smtClean="0"/>
              <a:t>lyp1</a:t>
            </a:r>
            <a:r>
              <a:rPr lang="pt-BR" sz="2400" dirty="0" smtClean="0"/>
              <a:t> usando </a:t>
            </a:r>
            <a:r>
              <a:rPr lang="pt-BR" sz="2400" dirty="0" err="1" smtClean="0"/>
              <a:t>thialysine</a:t>
            </a:r>
            <a:r>
              <a:rPr lang="pt-BR" sz="2400" dirty="0" smtClean="0"/>
              <a:t>.</a:t>
            </a:r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526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9648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1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Materiais e Métodos</a:t>
            </a:r>
            <a:endParaRPr lang="pt-BR" sz="2800" i="1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23528" y="980728"/>
            <a:ext cx="8568952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BY4733 </a:t>
            </a:r>
            <a:r>
              <a:rPr lang="pt-BR" sz="2400" dirty="0"/>
              <a:t>(</a:t>
            </a:r>
            <a:r>
              <a:rPr lang="pt-BR" sz="2400" dirty="0" err="1" smtClean="0"/>
              <a:t>MATa</a:t>
            </a:r>
            <a:r>
              <a:rPr lang="pt-BR" sz="2400" dirty="0" smtClean="0"/>
              <a:t>, </a:t>
            </a:r>
            <a:r>
              <a:rPr lang="pt-BR" sz="2400" i="1" dirty="0" smtClean="0"/>
              <a:t>his3</a:t>
            </a:r>
            <a:r>
              <a:rPr lang="el-GR" sz="2400" i="1" dirty="0" smtClean="0"/>
              <a:t>Δ</a:t>
            </a:r>
            <a:r>
              <a:rPr lang="pt-BR" sz="2400" i="1" dirty="0" smtClean="0"/>
              <a:t>200, trp1</a:t>
            </a:r>
            <a:r>
              <a:rPr lang="el-GR" sz="2400" i="1" dirty="0" smtClean="0"/>
              <a:t>Δ</a:t>
            </a:r>
            <a:r>
              <a:rPr lang="pt-BR" sz="2400" i="1" dirty="0" smtClean="0"/>
              <a:t>63, leu2</a:t>
            </a:r>
            <a:r>
              <a:rPr lang="el-GR" sz="2400" i="1" dirty="0" smtClean="0"/>
              <a:t>Δ</a:t>
            </a:r>
            <a:r>
              <a:rPr lang="pt-BR" sz="2400" i="1" dirty="0" smtClean="0"/>
              <a:t>0, met15</a:t>
            </a:r>
            <a:r>
              <a:rPr lang="el-GR" sz="2400" i="1" dirty="0" smtClean="0"/>
              <a:t>Δ</a:t>
            </a:r>
            <a:r>
              <a:rPr lang="pt-BR" sz="2400" i="1" dirty="0" smtClean="0"/>
              <a:t>0, ura3</a:t>
            </a:r>
            <a:r>
              <a:rPr lang="el-GR" sz="2400" i="1" dirty="0" smtClean="0"/>
              <a:t>Δ</a:t>
            </a:r>
            <a:r>
              <a:rPr lang="pt-BR" sz="2400" i="1" dirty="0" smtClean="0"/>
              <a:t>0</a:t>
            </a:r>
            <a:r>
              <a:rPr lang="pt-BR" sz="2400" dirty="0" smtClean="0"/>
              <a:t>).</a:t>
            </a:r>
          </a:p>
          <a:p>
            <a:r>
              <a:rPr lang="en-US" sz="2400" dirty="0" smtClean="0"/>
              <a:t>Parental VL6-48 </a:t>
            </a:r>
            <a:r>
              <a:rPr lang="en-US" sz="2400" dirty="0"/>
              <a:t>(</a:t>
            </a:r>
            <a:r>
              <a:rPr lang="en-US" sz="2400" dirty="0" smtClean="0"/>
              <a:t>MAT</a:t>
            </a:r>
            <a:r>
              <a:rPr lang="el-GR" sz="2400" dirty="0" smtClean="0"/>
              <a:t>α</a:t>
            </a:r>
            <a:r>
              <a:rPr lang="en-US" sz="2400" dirty="0" smtClean="0"/>
              <a:t>, </a:t>
            </a:r>
            <a:r>
              <a:rPr lang="en-US" sz="2400" i="1" dirty="0" smtClean="0"/>
              <a:t>his3</a:t>
            </a:r>
            <a:r>
              <a:rPr lang="el-GR" sz="2400" i="1" dirty="0" smtClean="0"/>
              <a:t>Δ</a:t>
            </a:r>
            <a:r>
              <a:rPr lang="en-US" sz="2400" i="1" dirty="0" smtClean="0"/>
              <a:t>200</a:t>
            </a:r>
            <a:r>
              <a:rPr lang="en-US" sz="2400" i="1" dirty="0"/>
              <a:t>, </a:t>
            </a:r>
            <a:r>
              <a:rPr lang="en-US" sz="2400" i="1" dirty="0" err="1" smtClean="0"/>
              <a:t>trpl</a:t>
            </a:r>
            <a:r>
              <a:rPr lang="el-GR" sz="2400" i="1" dirty="0" smtClean="0"/>
              <a:t>Δ</a:t>
            </a:r>
            <a:r>
              <a:rPr lang="pt-BR" sz="2400" i="1" dirty="0" smtClean="0"/>
              <a:t>1</a:t>
            </a:r>
            <a:r>
              <a:rPr lang="en-US" sz="2400" i="1" dirty="0" smtClean="0"/>
              <a:t>, ura3-52, </a:t>
            </a:r>
            <a:r>
              <a:rPr lang="pt-BR" sz="2400" i="1" dirty="0" smtClean="0"/>
              <a:t>ade2-101</a:t>
            </a:r>
            <a:r>
              <a:rPr lang="pt-BR" sz="2400" i="1" dirty="0"/>
              <a:t>, lys2, </a:t>
            </a:r>
            <a:r>
              <a:rPr lang="pt-BR" sz="2400" i="1" dirty="0" smtClean="0"/>
              <a:t>psi</a:t>
            </a:r>
            <a:r>
              <a:rPr lang="pt-BR" sz="2400" i="1" baseline="30000" dirty="0" smtClean="0"/>
              <a:t>0</a:t>
            </a:r>
            <a:r>
              <a:rPr lang="pt-BR" sz="2400" i="1" dirty="0" smtClean="0"/>
              <a:t>, cir</a:t>
            </a:r>
            <a:r>
              <a:rPr lang="pt-BR" sz="2400" i="1" baseline="30000" dirty="0" smtClean="0"/>
              <a:t>0</a:t>
            </a:r>
            <a:r>
              <a:rPr lang="pt-BR" sz="2400" dirty="0" smtClean="0"/>
              <a:t>)</a:t>
            </a:r>
          </a:p>
          <a:p>
            <a:r>
              <a:rPr lang="pt-BR" sz="2400" dirty="0" smtClean="0"/>
              <a:t>Construção do </a:t>
            </a:r>
            <a:r>
              <a:rPr lang="pt-BR" sz="2400" dirty="0" err="1" smtClean="0"/>
              <a:t>plasmídio</a:t>
            </a:r>
            <a:r>
              <a:rPr lang="pt-BR" sz="2400" dirty="0" smtClean="0"/>
              <a:t>:</a:t>
            </a:r>
          </a:p>
          <a:p>
            <a:pPr>
              <a:buFontTx/>
              <a:buChar char="-"/>
            </a:pPr>
            <a:r>
              <a:rPr lang="pt-BR" sz="2400" dirty="0"/>
              <a:t>p</a:t>
            </a:r>
            <a:r>
              <a:rPr lang="pt-BR" sz="2400" dirty="0" smtClean="0"/>
              <a:t>415 Gal-L e p414 TEF 1p </a:t>
            </a:r>
            <a:r>
              <a:rPr lang="pt-BR" sz="2400" dirty="0" err="1" smtClean="0"/>
              <a:t>plasmideos</a:t>
            </a:r>
            <a:r>
              <a:rPr lang="pt-BR" sz="2400" dirty="0" smtClean="0"/>
              <a:t> de expressão</a:t>
            </a:r>
            <a:endParaRPr lang="pt-BR" sz="2400" dirty="0"/>
          </a:p>
          <a:p>
            <a:pPr>
              <a:buFontTx/>
              <a:buChar char="-"/>
            </a:pPr>
            <a:r>
              <a:rPr lang="pt-BR" sz="2400" dirty="0" smtClean="0"/>
              <a:t>Cas9 foi amplificado por PCR de um vetor TOPO-TA com 20pb  </a:t>
            </a:r>
            <a:r>
              <a:rPr lang="pt-BR" sz="2400" dirty="0" err="1" smtClean="0"/>
              <a:t>extendidos</a:t>
            </a:r>
            <a:r>
              <a:rPr lang="pt-BR" sz="2400" dirty="0" smtClean="0"/>
              <a:t> 5’ e 3’ regiões idênticas para o promotor e finalizador</a:t>
            </a:r>
          </a:p>
          <a:p>
            <a:pPr>
              <a:buFontTx/>
              <a:buChar char="-"/>
            </a:pPr>
            <a:r>
              <a:rPr lang="pt-BR" sz="2400" dirty="0" smtClean="0"/>
              <a:t>P426 Gal 1 plasmídeo de expressão</a:t>
            </a:r>
          </a:p>
          <a:p>
            <a:pPr>
              <a:buFontTx/>
              <a:buChar char="-"/>
            </a:pPr>
            <a:r>
              <a:rPr lang="pt-BR" sz="2400" dirty="0" err="1" smtClean="0"/>
              <a:t>gRNA</a:t>
            </a:r>
            <a:r>
              <a:rPr lang="pt-BR" sz="2400" dirty="0" smtClean="0"/>
              <a:t> expressão cassetes 2 rodadas PCR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180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51040"/>
            <a:ext cx="6048672" cy="474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3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41377"/>
            <a:ext cx="6490495" cy="45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62474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8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25" y="1196752"/>
            <a:ext cx="6280972" cy="347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65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Conclusões</a:t>
            </a:r>
            <a:endParaRPr lang="pt-BR" sz="2800" i="1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23528" y="980728"/>
            <a:ext cx="8568952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CRISPR-</a:t>
            </a:r>
            <a:r>
              <a:rPr lang="pt-BR" sz="2400" dirty="0" err="1" smtClean="0"/>
              <a:t>Cas</a:t>
            </a:r>
            <a:r>
              <a:rPr lang="pt-BR" sz="2400" dirty="0" smtClean="0"/>
              <a:t> tem um grande potencial em ser usado como ferramenta na engenharia genética </a:t>
            </a:r>
          </a:p>
          <a:p>
            <a:r>
              <a:rPr lang="pt-BR" sz="2400" dirty="0" smtClean="0"/>
              <a:t>Maiores </a:t>
            </a:r>
            <a:r>
              <a:rPr lang="pt-BR" sz="2400" dirty="0" err="1" smtClean="0"/>
              <a:t>optimizaões</a:t>
            </a:r>
            <a:r>
              <a:rPr lang="pt-BR" sz="2400" dirty="0" smtClean="0"/>
              <a:t> são necessárias para ater estas altas frequências de recombinações de nucleotídeos com um </a:t>
            </a:r>
            <a:r>
              <a:rPr lang="pt-BR" sz="2400" dirty="0" err="1" smtClean="0"/>
              <a:t>gRNA</a:t>
            </a:r>
            <a:r>
              <a:rPr lang="pt-BR" sz="2400" dirty="0" smtClean="0"/>
              <a:t> transiente no sistema CRISPR.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100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1707" y="206084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Obrigada!</a:t>
            </a:r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62834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42" y="764704"/>
            <a:ext cx="889476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8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5256584" cy="516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1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499048"/>
            <a:ext cx="5472608" cy="511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2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7"/>
            <a:ext cx="8712968" cy="430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2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97" y="347929"/>
            <a:ext cx="6331494" cy="380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939" y="4149080"/>
            <a:ext cx="3908605" cy="146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85708" y="556752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Zaha</a:t>
            </a:r>
            <a:r>
              <a:rPr lang="pt-BR" dirty="0" smtClean="0"/>
              <a:t> A., </a:t>
            </a:r>
            <a:r>
              <a:rPr lang="pt-BR" dirty="0" err="1" smtClean="0"/>
              <a:t>Bulselmeyer</a:t>
            </a:r>
            <a:r>
              <a:rPr lang="pt-BR" dirty="0" smtClean="0"/>
              <a:t> H., Passaglia L. M. P., Biologia Molecular Básica, 5ª Edição (2014).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453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Fatores de Transcrição (FT)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556792"/>
            <a:ext cx="8229600" cy="37444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FT I → transcrição de genes que resultam em </a:t>
            </a:r>
            <a:r>
              <a:rPr lang="pt-BR" sz="2800" dirty="0" err="1" smtClean="0">
                <a:solidFill>
                  <a:srgbClr val="C00000"/>
                </a:solidFill>
              </a:rPr>
              <a:t>RNAs</a:t>
            </a:r>
            <a:r>
              <a:rPr lang="pt-BR" sz="2800" dirty="0" smtClean="0">
                <a:solidFill>
                  <a:srgbClr val="C00000"/>
                </a:solidFill>
              </a:rPr>
              <a:t> </a:t>
            </a:r>
            <a:r>
              <a:rPr lang="pt-BR" sz="2800" dirty="0" err="1" smtClean="0">
                <a:solidFill>
                  <a:srgbClr val="C00000"/>
                </a:solidFill>
              </a:rPr>
              <a:t>ribossomais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FT II → </a:t>
            </a:r>
            <a:r>
              <a:rPr lang="pt-BR" sz="2800" dirty="0"/>
              <a:t>transcrição de genes que resultam em </a:t>
            </a:r>
            <a:r>
              <a:rPr lang="pt-BR" sz="2800" dirty="0" err="1">
                <a:solidFill>
                  <a:srgbClr val="C00000"/>
                </a:solidFill>
              </a:rPr>
              <a:t>RNAs</a:t>
            </a:r>
            <a:r>
              <a:rPr lang="pt-BR" sz="2800" dirty="0">
                <a:solidFill>
                  <a:srgbClr val="C00000"/>
                </a:solidFill>
              </a:rPr>
              <a:t> </a:t>
            </a:r>
            <a:r>
              <a:rPr lang="pt-BR" sz="2800" dirty="0" smtClean="0">
                <a:solidFill>
                  <a:srgbClr val="C00000"/>
                </a:solidFill>
              </a:rPr>
              <a:t>mensageiros</a:t>
            </a:r>
            <a:r>
              <a:rPr lang="pt-BR" sz="2800" dirty="0" smtClean="0"/>
              <a:t>.</a:t>
            </a:r>
            <a:endParaRPr lang="pt-BR" sz="2800" dirty="0"/>
          </a:p>
          <a:p>
            <a:r>
              <a:rPr lang="pt-BR" sz="2800" dirty="0" smtClean="0"/>
              <a:t>FT III → </a:t>
            </a:r>
            <a:r>
              <a:rPr lang="pt-BR" sz="2800" dirty="0"/>
              <a:t>transcrição de genes que resultam em </a:t>
            </a:r>
            <a:r>
              <a:rPr lang="pt-BR" sz="2800" dirty="0" err="1">
                <a:solidFill>
                  <a:srgbClr val="C00000"/>
                </a:solidFill>
              </a:rPr>
              <a:t>RNAs</a:t>
            </a:r>
            <a:r>
              <a:rPr lang="pt-BR" sz="2800" dirty="0">
                <a:solidFill>
                  <a:srgbClr val="C00000"/>
                </a:solidFill>
              </a:rPr>
              <a:t> </a:t>
            </a:r>
            <a:r>
              <a:rPr lang="pt-BR" sz="2800" dirty="0" smtClean="0">
                <a:solidFill>
                  <a:srgbClr val="C00000"/>
                </a:solidFill>
              </a:rPr>
              <a:t>transportadores</a:t>
            </a:r>
            <a:r>
              <a:rPr lang="pt-BR" sz="2800" dirty="0" smtClean="0"/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936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242" y="3185914"/>
            <a:ext cx="3890202" cy="254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39731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93070" y="404664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err="1" smtClean="0"/>
              <a:t>Zinc</a:t>
            </a:r>
            <a:r>
              <a:rPr lang="pt-BR" sz="2800" dirty="0" smtClean="0"/>
              <a:t> </a:t>
            </a:r>
            <a:r>
              <a:rPr lang="pt-BR" sz="2800" dirty="0" err="1" smtClean="0"/>
              <a:t>Finger</a:t>
            </a:r>
            <a:r>
              <a:rPr lang="pt-BR" sz="2800" dirty="0" smtClean="0"/>
              <a:t> </a:t>
            </a:r>
            <a:r>
              <a:rPr lang="pt-BR" sz="2800" dirty="0" err="1" smtClean="0"/>
              <a:t>Proteins</a:t>
            </a:r>
            <a:r>
              <a:rPr lang="pt-BR" sz="2800" dirty="0" smtClean="0"/>
              <a:t> (</a:t>
            </a:r>
            <a:r>
              <a:rPr lang="pt-BR" sz="2800" dirty="0" err="1" smtClean="0"/>
              <a:t>ZNFs</a:t>
            </a:r>
            <a:r>
              <a:rPr lang="pt-BR" sz="2800" dirty="0" smtClean="0"/>
              <a:t>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004048" y="1772816"/>
            <a:ext cx="371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Nuclease</a:t>
            </a:r>
            <a:r>
              <a:rPr lang="pt-BR" dirty="0" smtClean="0"/>
              <a:t> que reconhece de 3 a 6 nucleotídeos </a:t>
            </a:r>
            <a:r>
              <a:rPr lang="pt-BR" dirty="0" err="1" smtClean="0"/>
              <a:t>tripletes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3528" y="4293096"/>
            <a:ext cx="428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Pares de </a:t>
            </a:r>
            <a:r>
              <a:rPr lang="pt-BR" dirty="0" err="1" smtClean="0"/>
              <a:t>ZNFs</a:t>
            </a:r>
            <a:r>
              <a:rPr lang="pt-BR" dirty="0" smtClean="0"/>
              <a:t> são requeridos para cada </a:t>
            </a:r>
            <a:r>
              <a:rPr lang="pt-BR" dirty="0" err="1" smtClean="0"/>
              <a:t>locus</a:t>
            </a:r>
            <a:r>
              <a:rPr lang="pt-BR" dirty="0" smtClean="0"/>
              <a:t> alvo, pois funcionam como dímeros.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59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93070" y="404664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err="1" smtClean="0"/>
              <a:t>Transcription</a:t>
            </a:r>
            <a:r>
              <a:rPr lang="pt-BR" sz="2800" dirty="0" smtClean="0"/>
              <a:t> </a:t>
            </a:r>
            <a:r>
              <a:rPr lang="pt-BR" sz="2800" dirty="0" err="1" smtClean="0"/>
              <a:t>Activator-Like</a:t>
            </a:r>
            <a:r>
              <a:rPr lang="pt-BR" sz="2800" dirty="0" smtClean="0"/>
              <a:t> </a:t>
            </a:r>
            <a:r>
              <a:rPr lang="pt-BR" sz="2800" dirty="0" err="1" smtClean="0"/>
              <a:t>Effector</a:t>
            </a:r>
            <a:r>
              <a:rPr lang="pt-BR" sz="2800" dirty="0" smtClean="0"/>
              <a:t> </a:t>
            </a:r>
            <a:r>
              <a:rPr lang="pt-BR" sz="2800" dirty="0" err="1" smtClean="0"/>
              <a:t>Nucleases</a:t>
            </a:r>
            <a:r>
              <a:rPr lang="pt-BR" sz="2800" dirty="0" smtClean="0"/>
              <a:t> (</a:t>
            </a:r>
            <a:r>
              <a:rPr lang="pt-BR" sz="2800" dirty="0" err="1" smtClean="0"/>
              <a:t>TALENs</a:t>
            </a:r>
            <a:r>
              <a:rPr lang="pt-BR" sz="2800" dirty="0" smtClean="0"/>
              <a:t>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1682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23528" y="1268760"/>
            <a:ext cx="8496944" cy="43204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Sequências repetidas são compostas por unidades de repetição de nucleotídeos que podem representar &lt; 2% do genoma de procariotos.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Diferentes famílias de sequências repetidas estão presentes, com nº de cópias entre 5 até centenas de milhares por genoma.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As unidades de repetição de uma determinada família podem estar distribuídas de maneira aleatória ou em arranjos em tandem (agrupados lado a lado).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381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Mais Alguns Conceitos</a:t>
            </a:r>
          </a:p>
        </p:txBody>
      </p:sp>
    </p:spTree>
    <p:extLst>
      <p:ext uri="{BB962C8B-B14F-4D97-AF65-F5344CB8AC3E}">
        <p14:creationId xmlns:p14="http://schemas.microsoft.com/office/powerpoint/2010/main" val="230790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598639" cy="2926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23528" y="5013176"/>
            <a:ext cx="8496944" cy="89001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Sequências </a:t>
            </a:r>
            <a:r>
              <a:rPr lang="pt-BR" sz="2400" dirty="0" err="1" smtClean="0"/>
              <a:t>palindrômicas</a:t>
            </a:r>
            <a:r>
              <a:rPr lang="pt-BR" sz="2400" dirty="0" smtClean="0"/>
              <a:t>: idênticas quando lidas da esquerda para a direita ou da direita para a esquerda</a:t>
            </a:r>
          </a:p>
        </p:txBody>
      </p:sp>
    </p:spTree>
    <p:extLst>
      <p:ext uri="{BB962C8B-B14F-4D97-AF65-F5344CB8AC3E}">
        <p14:creationId xmlns:p14="http://schemas.microsoft.com/office/powerpoint/2010/main" val="351055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Repetições CRISPR</a:t>
            </a:r>
          </a:p>
          <a:p>
            <a:r>
              <a:rPr lang="pt-BR" sz="2000" i="1" dirty="0" err="1" smtClean="0"/>
              <a:t>Clustered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Regularly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Interspaced</a:t>
            </a:r>
            <a:r>
              <a:rPr lang="pt-BR" sz="2000" i="1" dirty="0" smtClean="0"/>
              <a:t> Short </a:t>
            </a:r>
            <a:r>
              <a:rPr lang="pt-BR" sz="2000" i="1" dirty="0" err="1" smtClean="0"/>
              <a:t>Palindromic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Repeats</a:t>
            </a:r>
            <a:endParaRPr lang="pt-BR" sz="2000" i="1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556792"/>
            <a:ext cx="8229600" cy="37444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CRIS-</a:t>
            </a:r>
            <a:r>
              <a:rPr lang="pt-BR" sz="2400" dirty="0" err="1" smtClean="0"/>
              <a:t>PRs</a:t>
            </a:r>
            <a:r>
              <a:rPr lang="pt-BR" sz="2400" dirty="0" smtClean="0"/>
              <a:t> são componentes de um sistema de defesa antiviral em bactéria</a:t>
            </a:r>
          </a:p>
          <a:p>
            <a:r>
              <a:rPr lang="pt-BR" sz="2400" dirty="0" smtClean="0"/>
              <a:t>Tamanhos das unidades de repetição varia de 24 a 47 </a:t>
            </a:r>
            <a:r>
              <a:rPr lang="pt-BR" sz="2400" dirty="0" err="1" smtClean="0"/>
              <a:t>pb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Cas9 gene (CRISPR-</a:t>
            </a:r>
            <a:r>
              <a:rPr lang="pt-BR" sz="2400" dirty="0" err="1" smtClean="0"/>
              <a:t>associated</a:t>
            </a:r>
            <a:r>
              <a:rPr lang="pt-BR" sz="2400" dirty="0" smtClean="0"/>
              <a:t>): sistema CRISPR da bactéria tipo II de </a:t>
            </a:r>
            <a:r>
              <a:rPr lang="pt-BR" sz="2400" i="1" dirty="0" err="1" smtClean="0"/>
              <a:t>Streptococcus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pyogenes</a:t>
            </a:r>
            <a:r>
              <a:rPr lang="pt-BR" sz="2400" dirty="0" smtClean="0"/>
              <a:t>.</a:t>
            </a:r>
          </a:p>
          <a:p>
            <a:r>
              <a:rPr lang="pt-BR" sz="2400" dirty="0" smtClean="0"/>
              <a:t>Cas9 </a:t>
            </a:r>
            <a:r>
              <a:rPr lang="pt-BR" sz="2400" dirty="0" err="1" smtClean="0"/>
              <a:t>endonuclease</a:t>
            </a:r>
            <a:r>
              <a:rPr lang="pt-BR" sz="2400" dirty="0" smtClean="0"/>
              <a:t> forma complexo com o sítio alvo e o RNA guia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1621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526</Words>
  <Application>Microsoft Office PowerPoint</Application>
  <PresentationFormat>Apresentação na tela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</dc:creator>
  <cp:lastModifiedBy>Simone</cp:lastModifiedBy>
  <cp:revision>146</cp:revision>
  <dcterms:created xsi:type="dcterms:W3CDTF">2015-06-17T19:01:12Z</dcterms:created>
  <dcterms:modified xsi:type="dcterms:W3CDTF">2015-09-03T12:06:57Z</dcterms:modified>
</cp:coreProperties>
</file>