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77" r:id="rId3"/>
    <p:sldId id="281" r:id="rId4"/>
    <p:sldId id="282" r:id="rId5"/>
    <p:sldId id="283" r:id="rId6"/>
    <p:sldId id="278" r:id="rId7"/>
    <p:sldId id="279" r:id="rId8"/>
    <p:sldId id="290" r:id="rId9"/>
    <p:sldId id="280" r:id="rId10"/>
    <p:sldId id="271" r:id="rId11"/>
    <p:sldId id="294" r:id="rId12"/>
    <p:sldId id="284" r:id="rId13"/>
    <p:sldId id="285" r:id="rId14"/>
    <p:sldId id="293" r:id="rId15"/>
    <p:sldId id="256" r:id="rId16"/>
    <p:sldId id="259" r:id="rId17"/>
    <p:sldId id="272" r:id="rId18"/>
    <p:sldId id="273" r:id="rId19"/>
    <p:sldId id="260" r:id="rId20"/>
    <p:sldId id="286" r:id="rId21"/>
    <p:sldId id="288" r:id="rId22"/>
    <p:sldId id="287" r:id="rId23"/>
    <p:sldId id="263" r:id="rId24"/>
    <p:sldId id="261" r:id="rId25"/>
    <p:sldId id="265" r:id="rId26"/>
    <p:sldId id="264" r:id="rId27"/>
    <p:sldId id="266" r:id="rId28"/>
    <p:sldId id="267" r:id="rId29"/>
    <p:sldId id="268" r:id="rId30"/>
    <p:sldId id="270" r:id="rId31"/>
    <p:sldId id="274" r:id="rId32"/>
    <p:sldId id="295" r:id="rId33"/>
    <p:sldId id="296" r:id="rId34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>
        <p:scale>
          <a:sx n="60" d="100"/>
          <a:sy n="60" d="100"/>
        </p:scale>
        <p:origin x="-154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2275-D7E7-4851-A38D-B6D0AE6241EE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438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C5F4-1323-44A9-A88B-7B51C38AE46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7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A138B-4793-42AC-8F7C-57ED92562D97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7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B123-76D2-4DFD-A540-277CC00B769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_duplica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lleles" TargetMode="External"/><Relationship Id="rId5" Type="http://schemas.openxmlformats.org/officeDocument/2006/relationships/hyperlink" Target="https://en.wikipedia.org/wiki/Alternative_splicing" TargetMode="External"/><Relationship Id="rId4" Type="http://schemas.openxmlformats.org/officeDocument/2006/relationships/hyperlink" Target="https://en.wikipedia.org/wiki/Paralog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zyme" TargetMode="External"/><Relationship Id="rId13" Type="http://schemas.openxmlformats.org/officeDocument/2006/relationships/hyperlink" Target="https://en.wikipedia.org/wiki/Bark" TargetMode="External"/><Relationship Id="rId18" Type="http://schemas.openxmlformats.org/officeDocument/2006/relationships/hyperlink" Target="https://en.wikipedia.org/wiki/Traditional_Chinese_Medicine" TargetMode="External"/><Relationship Id="rId3" Type="http://schemas.openxmlformats.org/officeDocument/2006/relationships/hyperlink" Target="https://en.wikipedia.org/wiki/Cytotoxic" TargetMode="External"/><Relationship Id="rId7" Type="http://schemas.openxmlformats.org/officeDocument/2006/relationships/hyperlink" Target="https://en.wikipedia.org/wiki/DNA" TargetMode="External"/><Relationship Id="rId12" Type="http://schemas.openxmlformats.org/officeDocument/2006/relationships/hyperlink" Target="https://en.wikipedia.org/wiki/Drugs" TargetMode="External"/><Relationship Id="rId17" Type="http://schemas.openxmlformats.org/officeDocument/2006/relationships/hyperlink" Target="https://en.wikipedia.org/wiki/China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s://en.wikipedia.org/wiki/Tre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nzyme_inhibitor" TargetMode="External"/><Relationship Id="rId11" Type="http://schemas.openxmlformats.org/officeDocument/2006/relationships/hyperlink" Target="https://en.wikipedia.org/wiki/Natural_products" TargetMode="External"/><Relationship Id="rId5" Type="http://schemas.openxmlformats.org/officeDocument/2006/relationships/hyperlink" Target="https://en.wikipedia.org/wiki/Alkaloid" TargetMode="External"/><Relationship Id="rId15" Type="http://schemas.openxmlformats.org/officeDocument/2006/relationships/hyperlink" Target="https://en.wikipedia.org/wiki/Camptotheca_acuminata" TargetMode="External"/><Relationship Id="rId10" Type="http://schemas.openxmlformats.org/officeDocument/2006/relationships/hyperlink" Target="https://en.wiktionary.org/wiki/screening" TargetMode="External"/><Relationship Id="rId19" Type="http://schemas.openxmlformats.org/officeDocument/2006/relationships/hyperlink" Target="https://en.wikipedia.org/wiki/Camptothecin" TargetMode="External"/><Relationship Id="rId4" Type="http://schemas.openxmlformats.org/officeDocument/2006/relationships/hyperlink" Target="https://en.wikipedia.org/wiki/Quinoline" TargetMode="External"/><Relationship Id="rId9" Type="http://schemas.openxmlformats.org/officeDocument/2006/relationships/hyperlink" Target="https://en.wikipedia.org/wiki/Topoisomerase_I" TargetMode="External"/><Relationship Id="rId14" Type="http://schemas.openxmlformats.org/officeDocument/2006/relationships/hyperlink" Target="https://en.wikipedia.org/wiki/Plant_stem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AB LINE https://zfin.org/action/genotype/view/ZDB-GENO-960809-7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zebrafish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malformed operculum,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Tuebingen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strain, slide top. +32pb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http://krauthammerlab.med.yale.edu/imagefinder/Figure,$DirectLink.direct?state:Figure=BrO0ABXcRAAAAAQAACmRvY3VtZW50SWRzcgARamF2YS5sYW5nLkludGVnZXIS4qCk94GHOAIAAUkABXZhbHVleHIAEGphdmEubGFuZy5OdW1iZXKGrJUdC5TgiwIAAHhwAAs1gw%3D%3D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http://www.labome.com/method/Loading-Controls-for-Western-Blots.html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 FISH https://zfin.org/action/genotype/view/ZDB-GENO-960809-7 ,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AB/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Tübingen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(also called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Tübingen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/AB,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Tüb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/AB,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/AB) has been used to refer to a variety of situations. Originally the term was established to refer to two lines of fish generated by Nancy Hopkins and Adam Amsterdam from crosses between individual AB (designated AB* at that time)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Tübingen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fish. The particular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Tübingen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fish used in the Hopkins lines had been obtained from a German pet store, had been kept in the Hopkins lab for about 6 years prior to use for this purpose, and harbored recessive embryonic lethal mutations. About 25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Tübingen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AB (AB*) crosses were made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 of the sequence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of 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p53 gene containing the two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consecutive splicing donor sites respectively for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Δ113p53 (blue box)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exon1 of +32/+36 transcripts (red box) is shown. Capital letters: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lowercase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letters: flanking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p53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sequence, four new ATG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codons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+32 transcript: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capital letters in red, red line crossed capital letters: CATT deletion.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forms of a protein may be produced from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related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Gene duplication"/>
              </a:rPr>
              <a:t>gene duplicates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—as 'same protein' or 'a protein' makes no sense for highly diverged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aralog"/>
              </a:rPr>
              <a:t>paralogs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that arose from a single ancestral gene that duplicated billions of years ago and subsequently diverged greatly in sequence, structure and functionality—or may arise from the same gene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lternative splicing"/>
              </a:rPr>
              <a:t>alternative splicing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older literature one can also encounter the use of the term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isoform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describe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Alleles"/>
              </a:rPr>
              <a:t>alleles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the same gene, but currently the terms refers mostly to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paralogous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alternatively spliced transcripts, not alleles.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TAp53 </a:t>
            </a:r>
            <a:r>
              <a:rPr lang="en-US" dirty="0" err="1" smtClean="0"/>
              <a:t>isoforms</a:t>
            </a:r>
            <a:r>
              <a:rPr lang="en-US" dirty="0" smtClean="0"/>
              <a:t> are pro-survival factors by antagonizing p53 apoptotic</a:t>
            </a:r>
          </a:p>
          <a:p>
            <a:r>
              <a:rPr lang="en-US" dirty="0" smtClean="0"/>
              <a:t>function. Photos showing TUNEL analysis of apoptotic cells in </a:t>
            </a:r>
            <a:r>
              <a:rPr lang="en-US" i="1" dirty="0" smtClean="0"/>
              <a:t>tp53M214K embryos</a:t>
            </a:r>
          </a:p>
          <a:p>
            <a:r>
              <a:rPr lang="en-US" dirty="0" smtClean="0"/>
              <a:t>injected with phenol red buffer (control), </a:t>
            </a:r>
            <a:r>
              <a:rPr lang="en-US" i="1" dirty="0" smtClean="0"/>
              <a:t>p53 mRNA alone, p53 plus Δ113p53 or p53</a:t>
            </a:r>
          </a:p>
          <a:p>
            <a:r>
              <a:rPr lang="en-US" dirty="0" smtClean="0"/>
              <a:t>plus </a:t>
            </a:r>
            <a:r>
              <a:rPr lang="en-US" i="1" dirty="0" smtClean="0"/>
              <a:t>345-TAp53 mRNA 10 hours post-injection.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http://www.ncbi.nlm.nih.gov/pmc/articles/PMC1315396/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Zebrafish</a:t>
            </a:r>
            <a:r>
              <a:rPr lang="en-US" dirty="0" smtClean="0"/>
              <a:t> p53 is highly similar to mammalian p53 in both structure and function. Full-length </a:t>
            </a:r>
            <a:r>
              <a:rPr lang="en-US" dirty="0" err="1" smtClean="0"/>
              <a:t>zebrafish</a:t>
            </a:r>
            <a:r>
              <a:rPr lang="en-US" dirty="0" smtClean="0"/>
              <a:t> p53 is 48% identical in amino acid sequence to human p53 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Morpholino</a:t>
            </a:r>
            <a:r>
              <a:rPr lang="en-US" dirty="0" smtClean="0"/>
              <a:t>, in molecular biology, describes a molecule in a particular structural family that is used to modify gene expression. </a:t>
            </a:r>
            <a:r>
              <a:rPr lang="en-US" dirty="0" err="1" smtClean="0"/>
              <a:t>Morpholino</a:t>
            </a:r>
            <a:r>
              <a:rPr lang="en-US" dirty="0" smtClean="0"/>
              <a:t> </a:t>
            </a:r>
            <a:r>
              <a:rPr lang="en-US" dirty="0" err="1" smtClean="0"/>
              <a:t>oligomers</a:t>
            </a:r>
            <a:r>
              <a:rPr lang="en-US" dirty="0" smtClean="0"/>
              <a:t> (</a:t>
            </a:r>
            <a:r>
              <a:rPr lang="en-US" dirty="0" err="1" smtClean="0"/>
              <a:t>oligos</a:t>
            </a:r>
            <a:r>
              <a:rPr lang="en-US" dirty="0" smtClean="0"/>
              <a:t>) are a class of antisense, a technology used to block access of other molecules to specific sequences within nucleic acids. </a:t>
            </a:r>
            <a:r>
              <a:rPr lang="en-US" dirty="0" err="1" smtClean="0"/>
              <a:t>Morpholinos</a:t>
            </a:r>
            <a:r>
              <a:rPr lang="en-US" dirty="0" smtClean="0"/>
              <a:t> block small (~25 base) regions of the base-pairing surfaces of ribonucleic acid (RNA). Most </a:t>
            </a:r>
            <a:r>
              <a:rPr lang="en-US" dirty="0" err="1" smtClean="0"/>
              <a:t>Morpholinos</a:t>
            </a:r>
            <a:r>
              <a:rPr lang="en-US" dirty="0" smtClean="0"/>
              <a:t> are used as research tools for reverse genetics by knocking down gene function.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https://en.wikipedia.org/wiki/Morpholino#/media/File:MorpholinoHeteroduplex.png</a:t>
            </a:r>
          </a:p>
          <a:p>
            <a:r>
              <a:rPr lang="en-US" baseline="0" dirty="0" smtClean="0"/>
              <a:t>https://en.wikipedia.org/wiki/Camptothecin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Camptothecin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(CPT)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Cytotoxic"/>
              </a:rPr>
              <a:t>cytotoxic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Quinoline"/>
              </a:rPr>
              <a:t>quinoline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Alkaloid"/>
              </a:rPr>
              <a:t>alkaloid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which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Enzyme inhibitor"/>
              </a:rPr>
              <a:t>inhibits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DNA"/>
              </a:rPr>
              <a:t>DNA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Enzyme"/>
              </a:rPr>
              <a:t>enzyme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Topoisomerase I"/>
              </a:rPr>
              <a:t>topoisomerase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Topoisomerase I"/>
              </a:rPr>
              <a:t> 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I). It was discovered in 1966 by M. E. Wall and M. C.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systematic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wikt:screening"/>
              </a:rPr>
              <a:t>screening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Natural products"/>
              </a:rPr>
              <a:t>natural products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for anticancer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Drugs"/>
              </a:rPr>
              <a:t>drugs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was isolated from the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Bark"/>
              </a:rPr>
              <a:t>bark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Plant stem"/>
              </a:rPr>
              <a:t>stem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 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Camptotheca acuminata"/>
              </a:rPr>
              <a:t>Camptotheca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Camptotheca acuminata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Camptotheca acuminata"/>
              </a:rPr>
              <a:t>acuminata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Camptotheca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Happy tree),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Tree"/>
              </a:rPr>
              <a:t>tree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native to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China"/>
              </a:rPr>
              <a:t>China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used as a cancer treatment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Traditional Chinese Medicine"/>
              </a:rPr>
              <a:t>Traditional Chinese Medicine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https://www.thermofisher.com/br/en/home/references/protocols/nucleic-acid-amplification-and-expression-profiling/cdna-protocol/5-race-system-for-rapid-amplification-of-cdna-ends.html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B123-76D2-4DFD-A540-277CC00B76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C781-B17C-430C-A5F1-1D6CF5691103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F2E2-69E2-422D-9D34-42E3164353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nature.com/nrg/journal/v2/n12/box/nrg1201-956a_BX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867775" cy="371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3638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biotecnologia.ufsc.br/wp-content/blogs.dir/1060/brasao/brasao_106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52400"/>
            <a:ext cx="2590800" cy="87799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276600" y="5486400"/>
            <a:ext cx="283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Aluna</a:t>
            </a:r>
            <a:r>
              <a:rPr lang="en-US" u="sng" dirty="0" smtClean="0"/>
              <a:t>:</a:t>
            </a:r>
            <a:r>
              <a:rPr lang="en-US" dirty="0" smtClean="0"/>
              <a:t> Alejandra </a:t>
            </a:r>
            <a:r>
              <a:rPr lang="en-US" dirty="0" err="1" smtClean="0"/>
              <a:t>Estigarribia</a:t>
            </a:r>
            <a:endParaRPr lang="en-US" dirty="0" smtClean="0"/>
          </a:p>
          <a:p>
            <a:r>
              <a:rPr lang="en-US" u="sng" dirty="0" err="1" smtClean="0"/>
              <a:t>Avaliadora</a:t>
            </a:r>
            <a:r>
              <a:rPr lang="en-US" u="sng" dirty="0" smtClean="0"/>
              <a:t>:</a:t>
            </a:r>
            <a:r>
              <a:rPr lang="en-US" dirty="0" smtClean="0"/>
              <a:t> Tatiana </a:t>
            </a:r>
            <a:r>
              <a:rPr lang="en-US" dirty="0" err="1" smtClean="0"/>
              <a:t>Catecati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953000"/>
            <a:ext cx="19526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1752600" y="4267200"/>
            <a:ext cx="6096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2362200" y="1524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4724400" y="1524000"/>
            <a:ext cx="2286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Y/b/R/h/j/h/eppendorf-tube-with-open-cap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487707" cy="21145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-51375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Materiais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Métodos</a:t>
            </a:r>
            <a:r>
              <a:rPr lang="en-US" sz="3200" dirty="0" smtClean="0">
                <a:latin typeface="AR CENA" pitchFamily="2" charset="0"/>
              </a:rPr>
              <a:t> </a:t>
            </a:r>
            <a:endParaRPr lang="en-US" sz="3200" dirty="0">
              <a:latin typeface="AR CENA" pitchFamily="2" charset="0"/>
            </a:endParaRPr>
          </a:p>
        </p:txBody>
      </p:sp>
      <p:pic>
        <p:nvPicPr>
          <p:cNvPr id="6" name="Picture 2" descr="https://www.st-andrews.ac.uk/media/press-office/2012-images/zebrafish-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1238250" cy="1034990"/>
          </a:xfrm>
          <a:prstGeom prst="rect">
            <a:avLst/>
          </a:prstGeom>
          <a:noFill/>
        </p:spPr>
      </p:pic>
      <p:cxnSp>
        <p:nvCxnSpPr>
          <p:cNvPr id="8" name="7 Conector curvado"/>
          <p:cNvCxnSpPr/>
          <p:nvPr/>
        </p:nvCxnSpPr>
        <p:spPr>
          <a:xfrm rot="5400000" flipH="1" flipV="1">
            <a:off x="1257300" y="2324100"/>
            <a:ext cx="1295400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886200" y="1371600"/>
            <a:ext cx="591829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3810000" y="2438400"/>
            <a:ext cx="866135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cxnSp>
        <p:nvCxnSpPr>
          <p:cNvPr id="12" name="11 Conector angular"/>
          <p:cNvCxnSpPr>
            <a:stCxn id="4" idx="3"/>
            <a:endCxn id="10" idx="1"/>
          </p:cNvCxnSpPr>
          <p:nvPr/>
        </p:nvCxnSpPr>
        <p:spPr>
          <a:xfrm>
            <a:off x="3021107" y="2047876"/>
            <a:ext cx="788893" cy="575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angular"/>
          <p:cNvCxnSpPr>
            <a:stCxn id="4" idx="3"/>
          </p:cNvCxnSpPr>
          <p:nvPr/>
        </p:nvCxnSpPr>
        <p:spPr>
          <a:xfrm flipV="1">
            <a:off x="3021107" y="1524000"/>
            <a:ext cx="788893" cy="523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5180721" y="1459468"/>
            <a:ext cx="160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cDNA</a:t>
            </a:r>
            <a:r>
              <a:rPr lang="en-US" dirty="0" smtClean="0"/>
              <a:t> – RT-PCR</a:t>
            </a:r>
            <a:endParaRPr lang="en-US" dirty="0"/>
          </a:p>
        </p:txBody>
      </p:sp>
      <p:cxnSp>
        <p:nvCxnSpPr>
          <p:cNvPr id="18" name="17 Conector angular"/>
          <p:cNvCxnSpPr>
            <a:stCxn id="9" idx="3"/>
            <a:endCxn id="16" idx="1"/>
          </p:cNvCxnSpPr>
          <p:nvPr/>
        </p:nvCxnSpPr>
        <p:spPr>
          <a:xfrm>
            <a:off x="4478029" y="1556266"/>
            <a:ext cx="702692" cy="878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410200" y="2209800"/>
            <a:ext cx="2943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Protein electrophoresis and western blot</a:t>
            </a:r>
            <a:endParaRPr lang="en-US" dirty="0"/>
          </a:p>
        </p:txBody>
      </p:sp>
      <p:cxnSp>
        <p:nvCxnSpPr>
          <p:cNvPr id="20" name="19 Conector angular"/>
          <p:cNvCxnSpPr>
            <a:stCxn id="10" idx="3"/>
          </p:cNvCxnSpPr>
          <p:nvPr/>
        </p:nvCxnSpPr>
        <p:spPr>
          <a:xfrm flipV="1">
            <a:off x="4676135" y="2373868"/>
            <a:ext cx="656986" cy="2491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4800600" y="3059668"/>
            <a:ext cx="122411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A7-C10</a:t>
            </a:r>
          </a:p>
          <a:p>
            <a:r>
              <a:rPr lang="en-US" dirty="0" smtClean="0"/>
              <a:t>C-terminal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489934" y="3059668"/>
            <a:ext cx="11968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9.1</a:t>
            </a:r>
          </a:p>
          <a:p>
            <a:r>
              <a:rPr lang="en-US" dirty="0" smtClean="0"/>
              <a:t>N-terminal</a:t>
            </a:r>
            <a:endParaRPr lang="en-US" dirty="0"/>
          </a:p>
        </p:txBody>
      </p:sp>
      <p:pic>
        <p:nvPicPr>
          <p:cNvPr id="5122" name="Picture 2" descr="http://blog.cooliflower.com/wp-content/uploads/2009/08/raton-cooliflower-p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8440" y="2971800"/>
            <a:ext cx="1094360" cy="914399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CEAAkGBxAPEhAPDxAQDxAPEA0QEBAQDxAQDw8QFREWFhcRFhQYHCkgGBolGxQUITEhJSkrLi4uFx84ODMsNygtLisBCgoKDg0OFxAQGiwfHRwsLCwsLCwsLCwsLCwsLCwrKyssLCwsLCwtLCssLCwsLCstLCwsKzc4NywsLDcsNysrK//AABEIANMA7wMBIgACEQEDEQH/xAAcAAEBAAIDAQEAAAAAAAAAAAAAAQQFAwYHAgj/xAA/EAACAQIEBAIHBQYEBwAAAAAAAQIDEQQFEiEGMUFRE2EiMlKBkaGxBzNCccEUQ2JyktEjU6LSNGOCk8Lw8f/EABgBAQADAQAAAAAAAAAAAAAAAAABAgME/8QAIREBAQACAgMBAAMBAAAAAAAAAAECEQMSITFRQRMiMgT/2gAMAwEAAhEDEQA/APcQAAAAAAACFAEBSAAAADAAgAAEKGBAABAUgAAAGQpGQIwABAASOcAAAAAAAAAACFAEBSAAAAIUAQAACFIAIUAQAAD5nJJNtpJJttuySXVn02a2K/and/8ADxd0umIkn6z/AOWmtvae/JbwOTCTnUl4u8aVrU4Nb1E397Lty2Xbd87LMKQCMFISOcHl8/tei3ang5W7zrJfJR/U3mR/aDRrtRrU3Qb5S1KcL+eyaI7ROq7oCRknundPdNcmikoAAAAAAAAAABAUgAAACFIAAAEAAEOLE4iNOLlNpJdW7IxcxzelQUnN+r0W7lLpBeZoq9RVoutWWpySSpc1FNq0Irve2/ctjjv2zzz6+vbChjq+Y4hKm5wwtOfpWulWXWLXVNbWfQ7xFbW5GDk2AjRgkoRpt3k4xtaDk76fd+hnk52W+Djxsm7fNSxD6Z8mbQIUhI/K6n5mzy7GSi16VvztY0XiHLQbbMq0j23gjitxSo1Ven0lB6tH/TzSPRKVRSSlFqSfJp3R+asvumndnech4mxNCyU9cesam6+PMiZ69lx29fB1bLeM6VSyqxdN91vH+52PD4mFRXhOM15O9vz7GkylUsscwJcpZAAAAAAEKAIAAAYAEAAEZo82z6EJOhTbdTZSkotxh3SfJzXZbq6PvOszkn+z4ezrPTrn+HDxfJye9pSs1G6835zL8mpQp6HHVdqUtXrOftyaf3nRyXMramR1TM8BKc1Vp322Sbk3L+J35SZuuFcGpSVWd5SimlF8qTu1dru7e4ycZRcasKVNrXU1OHJuCXrSa7K/zN3hMNGlFQjva7bfOTe7bJmWWtK3DHe3MACUjIUjAhCshA/JCM7CRMBMzsJIzq7e4Q3GHZpsG72NvQRlWjNhUMzD5jUptShOUWuTjJxl8Vz95r4o+1AiUdwy7jqpCyrxVVe0vQn/AGfyO2ZVxDhsTZU52n/lz9Gfu6P3HkbifOm262fdbMvjyWK3CV7oDyfLOLMZQsvE8WC/DVV/9S3+Z2XL+PaUtq9KdN+1B+JH4c/qazklUuNdzBgZfm+HxH3VaE37N7T/AKXuZxdVQABAUgAAAQ1WdZm6VqVL0q81Jxja+iK9ao11suUebs/M5s1zBUY2jaVSd1CLbUe2ubXqwTau/NGFgcBKN6s53nKWuq6ij6Vr87bRcd7NbW535kWpkfWW5X4cVJyk6mrXKd7ym36121dqW3ovl05K3E86cacnpVSpKtKlQpwunVlbVFXe2yabfJb8rGTSzaLouvKMow1NU160q29ouC5vV0va5crwElJ4iul4800oreOHpt38OPd33lLm35JESG31lGWulqq1ZeJiKu9WfRLpTh2gjZAFkIAABGUjAjABA/IpkUG7nG4GXhKO5nk0jc5auRv6S2NNgoWN3h+RlVnNTa6mbTppq90YTiFJrkyizKqQSOFpHBOvK2+5w/tD6jaWS0RI4VXPrxCdjmiuXfpbo/I3+U8UYqhZOXjwX4al20vKXNfM62qhl0KlyZlZ6Rrb1PJuIaGKsoS0VOtKdlP3e0vyNueNVafVNprdNOzXvM/JuPq2FkqeLbrUeWt/ew9/4vf8TbHk37Z5Ya9PViGNl+PpYiCqUZqcH1X69jKNWaGJmONVGKdtU5XVOmmtVSVr6UcuKxMKcZTm7Rim27Nv3JczwX7TM5xc8YpT1Uo00v2fTKStFqLupLaXpK6krP4Aev4WjLWq9W05TbcpXcbR07KHVRs7Om+qb7mfDMKEqc56lohqU9S5W25dU+nfpc85+zLjSeKdTB46p4l6cpU6lRpSsl6UZS6+jd35+izvmW5dqnKs9qepOjS0qKSStGpKPffZdNna/KuvKzIwWGlUmsRWi4tJ+DSf7mL/ABSX+Y1z7LZdb7IoLKoAAIAAAAAhCkA/K3hGdhKR8aDLw6MK1Z2HVjOpSMKkZEZGdTGXrGs4FIjZGlnK5nzJo4nIXJ0K4jS+58pnIhSV87mRh6jRxpnJEDZ06l0aXO6KcWZ8DHx2HlUTUWk/O9viJ4pWq4S4or4CotEtVNtaoN7M9zyjiOhiaaqKSg7JuMtmuXLvzPz3Vy6pSbc42XPUt4/FG5yTHz2i5uMIXajez7NNdU02vI3xt/GWev16fnOOhXu60nTp+kqSV4z1x6pr1akWndbpp25ar9RxmVVMxlGjXlGKjdRrNaY20pqO20ZNW2OZV62PaoxqaHaKjJq8Ype13b5Lr1O6cMZHGnB04q2GhPVSjJRbqSvdz2VtN91bn83tvr4/a5tXky36kaLgn7OKWGqLE12qzjLVQjacVHtN3fpeSaPRbFIyrYAAEAAEBSAAABCFZAPzV4Zz0oH2qZy0qZzWtY+6UTkPuLUE5fD8zipRbZXazIgj5mZFKjKTUYxcm9koq7fuRx4qhKnLTOMoS7STT+DIGO2NQkiFoPpM+0zjsfSA5Ec8DHUjlpyISzYo+lE4oM5VICOBizy6nu1HS31SsZyPuKTEys9Is37XIL0U4N6udpyk9Ur3unf4c3t7z03hrHutTtJ3lTsm+6fJ/I80jTNrk2ZVMPLVB3Ttqi+Ul2/+FpyXtulwnXUemgw8szGGIjqh02lF84u3IzDol2wQAEgQrIAZCkAAACMFIB4H+zXTXXoTAUtV11NrClv5+XU7RwfwzqqrFTS8JK6W3pzv27I5JvKt/EnlxZRwC69OFSvOVK+6go3lbo3fkdsyzhHB4dK1JVJe1V9N/B7L4G9RTomGMZXK1xUsNTh6kIR/lil9D4xWBpVlarThUXacVL6mQC2oq1tfIcJOHhyw9LS+igo/BrdGorcBYGXKFSH8tSX63O0gi4yp3XRMV9m1J/dYipHynGM18rGpxP2c4pfd1aM1564P6M9RBH8cTM68er8EZhBX8JSt7E4SfwuaWpRnSk41IShJbOMouLT/ACZ72ajPcow+Jj/jQvLlGULKpfsn19+xXLj+LTP68fhVObmro7Ti8noUUqUYqpJc5SipO7dtu/RJdTaZXwfSlH/Fi4ye70Ozh2h2b6t/AXgyk2rP+jG5dXQ6eIttI52+qO25hwA391Wi+yqRs/6o/wBjTz4Lx9PZRhUX8NRX/wBVjK4ZNu0YdGRkRVjkpcN4+++Hf/cpf7jb4HhTEyf+I4Ul131St+S2+ZTplfxbtizeDYydScl6ihaXZttW+jO3mJlmXww8FCG/WUnzk+7Ms6sMeuOnPnd1AAXVGQrIAAZAAAAEKQDyihBNnpuRwjGhSUHdaVv59fmeWYaob3KM9qYd2XpQfOD/AEfQ5sMpjfLbKbeig02D4lw1TnLw32nsvibWnWjJXjKMl3i0zollZarkABKAAAAD5lKybfQCVJqKu+n/ALY0mbY9x221tcr7Qj13ObMsdpV/xO6hHtt6z87fBGJk2XOo/Gq7q6lFP8T6Ta7Lovf2L4zXmsc87b1xfeSZXyrVE784J843/G/4n26Lbub6MUtkVIpW3daYYTGahYhSMhYAAAAAQAAGQpABCgCAAAQoA8Uo1rGXTq3NXGRzQqWOOxtK2bmfVLFTg7wnKL7xk19DXqsfaqkas9L737dkwnFeKp7OSqJe2rv4rc3GH43p7eJSlHzg018HY6L4hHItOTKIuONeqYPiDC1fVqqLfSfov57G0Uk90737HjdOVjcZTnVag1pk3G+8XvF+7oaTm+qXi+PTLmvzHGqCbfJOyXtS6Kx0utxJJVJSu4a5Xi7tpxf4fJp3Rs8lm8dPVU9GEb2jfmlzS8u787dzsnH47fjhy5/7dJ/pl5bgpYiTq1VeF2ufr78v5e/f8ufZYxsSnBRVlslskuVj7KZXbbDDrAAFVwAAQAAAAAIUgAhQwIAAIAAAAA8IuNZ3DEfZ3iF93WpT8pKcH9GafG8H4+n+5c13pyU/kt/kc2q021KmVVD5r4WrT2qU6lP+aEo/VHDcjS0rLUzkjUMJSOWDIuKds6EznhMxKbPqUiulpWwlTjUjpkrr6Pudn4NpTuo6ouNNrndTcfytbyOl0sTY7LwxjdNam/akoPz1O31sa8fLlj/X8ZcnBjle+vP16IikRToZgAAAACAAAAAICkABgMCAACAAAAAOQAAfM4J7NJrs1c1mK4dwdX18PSfnGOh/GNjagjUHVa3AOCk7xVWH8tRtL+pM4V9n2GX7yt8Yf2O4AjpinddUjwFhfbr/ANUf9pxVuAKD9WtVi/PTL9EdwBHTH4dq6E/s8kndYlP86Nv/ACNrlHCEaEoznVdRxaaSjojdd93c7QCJxYxPeiABoqAAAAAIAAAAAEAABgMCAACAAAAAOQAAAAAAAAAAAAAAAAAACAAAAAAAEAAAMgAAg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APEhAPDxAQDxAPEA0QEBAQDxAQDw8QFREWFhcRFhQYHCkgGBolGxQUITEhJSkrLi4uFx84ODMsNygtLisBCgoKDg0OFxAQGiwfHRwsLCwsLCwsLCwsLCwsLCwrKyssLCwsLCwtLCssLCwsLCstLCwsKzc4NywsLDcsNysrK//AABEIANMA7wMBIgACEQEDEQH/xAAcAAEBAAIDAQEAAAAAAAAAAAAAAQQFAwYHAgj/xAA/EAACAQIEBAIHBQYEBwAAAAAAAQIDEQQFEiEGMUFRE2EiMlKBkaGxBzNCccEUQ2JyktEjU6LSNGOCk8Lw8f/EABgBAQADAQAAAAAAAAAAAAAAAAABAgME/8QAIREBAQACAgMBAAMBAAAAAAAAAAECEQMSITFRQRMiMgT/2gAMAwEAAhEDEQA/APcQAAAAAAACFAEBSAAAADAAgAAEKGBAABAUgAAAGQpGQIwABAASOcAAAAAAAAAACFAEBSAAAAIUAQAACFIAIUAQAAD5nJJNtpJJttuySXVn02a2K/and/8ADxd0umIkn6z/AOWmtvae/JbwOTCTnUl4u8aVrU4Nb1E397Lty2Xbd87LMKQCMFISOcHl8/tei3ang5W7zrJfJR/U3mR/aDRrtRrU3Qb5S1KcL+eyaI7ROq7oCRknundPdNcmikoAAAAAAAAAABAUgAAACFIAAAEAAEOLE4iNOLlNpJdW7IxcxzelQUnN+r0W7lLpBeZoq9RVoutWWpySSpc1FNq0Irve2/ctjjv2zzz6+vbChjq+Y4hKm5wwtOfpWulWXWLXVNbWfQ7xFbW5GDk2AjRgkoRpt3k4xtaDk76fd+hnk52W+Djxsm7fNSxD6Z8mbQIUhI/K6n5mzy7GSi16VvztY0XiHLQbbMq0j23gjitxSo1Ven0lB6tH/TzSPRKVRSSlFqSfJp3R+asvumndnech4mxNCyU9cesam6+PMiZ69lx29fB1bLeM6VSyqxdN91vH+52PD4mFRXhOM15O9vz7GkylUsscwJcpZAAAAAAEKAIAAAYAEAAEZo82z6EJOhTbdTZSkotxh3SfJzXZbq6PvOszkn+z4ezrPTrn+HDxfJye9pSs1G6835zL8mpQp6HHVdqUtXrOftyaf3nRyXMramR1TM8BKc1Vp322Sbk3L+J35SZuuFcGpSVWd5SimlF8qTu1dru7e4ycZRcasKVNrXU1OHJuCXrSa7K/zN3hMNGlFQjva7bfOTe7bJmWWtK3DHe3MACUjIUjAhCshA/JCM7CRMBMzsJIzq7e4Q3GHZpsG72NvQRlWjNhUMzD5jUptShOUWuTjJxl8Vz95r4o+1AiUdwy7jqpCyrxVVe0vQn/AGfyO2ZVxDhsTZU52n/lz9Gfu6P3HkbifOm262fdbMvjyWK3CV7oDyfLOLMZQsvE8WC/DVV/9S3+Z2XL+PaUtq9KdN+1B+JH4c/qazklUuNdzBgZfm+HxH3VaE37N7T/AKXuZxdVQABAUgAAAQ1WdZm6VqVL0q81Jxja+iK9ao11suUebs/M5s1zBUY2jaVSd1CLbUe2ubXqwTau/NGFgcBKN6s53nKWuq6ij6Vr87bRcd7NbW535kWpkfWW5X4cVJyk6mrXKd7ym36121dqW3ovl05K3E86cacnpVSpKtKlQpwunVlbVFXe2yabfJb8rGTSzaLouvKMow1NU160q29ouC5vV0va5crwElJ4iul4800oreOHpt38OPd33lLm35JESG31lGWulqq1ZeJiKu9WfRLpTh2gjZAFkIAABGUjAjABA/IpkUG7nG4GXhKO5nk0jc5auRv6S2NNgoWN3h+RlVnNTa6mbTppq90YTiFJrkyizKqQSOFpHBOvK2+5w/tD6jaWS0RI4VXPrxCdjmiuXfpbo/I3+U8UYqhZOXjwX4al20vKXNfM62qhl0KlyZlZ6Rrb1PJuIaGKsoS0VOtKdlP3e0vyNueNVafVNprdNOzXvM/JuPq2FkqeLbrUeWt/ew9/4vf8TbHk37Z5Ya9PViGNl+PpYiCqUZqcH1X69jKNWaGJmONVGKdtU5XVOmmtVSVr6UcuKxMKcZTm7Rim27Nv3JczwX7TM5xc8YpT1Uo00v2fTKStFqLupLaXpK6krP4Aev4WjLWq9W05TbcpXcbR07KHVRs7Om+qb7mfDMKEqc56lohqU9S5W25dU+nfpc85+zLjSeKdTB46p4l6cpU6lRpSsl6UZS6+jd35+izvmW5dqnKs9qepOjS0qKSStGpKPffZdNna/KuvKzIwWGlUmsRWi4tJ+DSf7mL/ABSX+Y1z7LZdb7IoLKoAAIAAAAAhCkA/K3hGdhKR8aDLw6MK1Z2HVjOpSMKkZEZGdTGXrGs4FIjZGlnK5nzJo4nIXJ0K4jS+58pnIhSV87mRh6jRxpnJEDZ06l0aXO6KcWZ8DHx2HlUTUWk/O9viJ4pWq4S4or4CotEtVNtaoN7M9zyjiOhiaaqKSg7JuMtmuXLvzPz3Vy6pSbc42XPUt4/FG5yTHz2i5uMIXajez7NNdU02vI3xt/GWev16fnOOhXu60nTp+kqSV4z1x6pr1akWndbpp25ar9RxmVVMxlGjXlGKjdRrNaY20pqO20ZNW2OZV62PaoxqaHaKjJq8Ype13b5Lr1O6cMZHGnB04q2GhPVSjJRbqSvdz2VtN91bn83tvr4/a5tXky36kaLgn7OKWGqLE12qzjLVQjacVHtN3fpeSaPRbFIyrYAAEAAEBSAAABCFZAPzV4Zz0oH2qZy0qZzWtY+6UTkPuLUE5fD8zipRbZXazIgj5mZFKjKTUYxcm9koq7fuRx4qhKnLTOMoS7STT+DIGO2NQkiFoPpM+0zjsfSA5Ec8DHUjlpyISzYo+lE4oM5VICOBizy6nu1HS31SsZyPuKTEys9Is37XIL0U4N6udpyk9Ur3unf4c3t7z03hrHutTtJ3lTsm+6fJ/I80jTNrk2ZVMPLVB3Ttqi+Ul2/+FpyXtulwnXUemgw8szGGIjqh02lF84u3IzDol2wQAEgQrIAZCkAAACMFIB4H+zXTXXoTAUtV11NrClv5+XU7RwfwzqqrFTS8JK6W3pzv27I5JvKt/EnlxZRwC69OFSvOVK+6go3lbo3fkdsyzhHB4dK1JVJe1V9N/B7L4G9RTomGMZXK1xUsNTh6kIR/lil9D4xWBpVlarThUXacVL6mQC2oq1tfIcJOHhyw9LS+igo/BrdGorcBYGXKFSH8tSX63O0gi4yp3XRMV9m1J/dYipHynGM18rGpxP2c4pfd1aM1564P6M9RBH8cTM68er8EZhBX8JSt7E4SfwuaWpRnSk41IShJbOMouLT/ACZ72ajPcow+Jj/jQvLlGULKpfsn19+xXLj+LTP68fhVObmro7Ti8noUUqUYqpJc5SipO7dtu/RJdTaZXwfSlH/Fi4ye70Ozh2h2b6t/AXgyk2rP+jG5dXQ6eIttI52+qO25hwA391Wi+yqRs/6o/wBjTz4Lx9PZRhUX8NRX/wBVjK4ZNu0YdGRkRVjkpcN4+++Hf/cpf7jb4HhTEyf+I4Ul131St+S2+ZTplfxbtizeDYydScl6ihaXZttW+jO3mJlmXww8FCG/WUnzk+7Ms6sMeuOnPnd1AAXVGQrIAAZAAAAEKQDyihBNnpuRwjGhSUHdaVv59fmeWYaob3KM9qYd2XpQfOD/AEfQ5sMpjfLbKbeig02D4lw1TnLw32nsvibWnWjJXjKMl3i0zollZarkABKAAAAD5lKybfQCVJqKu+n/ALY0mbY9x221tcr7Qj13ObMsdpV/xO6hHtt6z87fBGJk2XOo/Gq7q6lFP8T6Ta7Lovf2L4zXmsc87b1xfeSZXyrVE784J843/G/4n26Lbub6MUtkVIpW3daYYTGahYhSMhYAAAAAQAAGQpABCgCAAAQoA8Uo1rGXTq3NXGRzQqWOOxtK2bmfVLFTg7wnKL7xk19DXqsfaqkas9L737dkwnFeKp7OSqJe2rv4rc3GH43p7eJSlHzg018HY6L4hHItOTKIuONeqYPiDC1fVqqLfSfov57G0Uk90737HjdOVjcZTnVag1pk3G+8XvF+7oaTm+qXi+PTLmvzHGqCbfJOyXtS6Kx0utxJJVJSu4a5Xi7tpxf4fJp3Rs8lm8dPVU9GEb2jfmlzS8u787dzsnH47fjhy5/7dJ/pl5bgpYiTq1VeF2ufr78v5e/f8ufZYxsSnBRVlslskuVj7KZXbbDDrAAFVwAAQAAAAAIUgAhQwIAAIAAAAA8IuNZ3DEfZ3iF93WpT8pKcH9GafG8H4+n+5c13pyU/kt/kc2q021KmVVD5r4WrT2qU6lP+aEo/VHDcjS0rLUzkjUMJSOWDIuKds6EznhMxKbPqUiulpWwlTjUjpkrr6Pudn4NpTuo6ouNNrndTcfytbyOl0sTY7LwxjdNam/akoPz1O31sa8fLlj/X8ZcnBjle+vP16IikRToZgAAAACAAAAAICkABgMCAACAAAAAOQAAfM4J7NJrs1c1mK4dwdX18PSfnGOh/GNjagjUHVa3AOCk7xVWH8tRtL+pM4V9n2GX7yt8Yf2O4AjpinddUjwFhfbr/ANUf9pxVuAKD9WtVi/PTL9EdwBHTH4dq6E/s8kndYlP86Nv/ACNrlHCEaEoznVdRxaaSjojdd93c7QCJxYxPeiABoqAAAAAIAAAAAEAABgMCAACAAAAAOQAAAAAAAAAAAAAAAAAACAAAAAAAEAAAMgAAg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www.unpa.edu.mx/~blopez/SoftwareEnfermeria/SE/sitios2012/anticoncepcion/imagen/inyecc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" y="4724400"/>
            <a:ext cx="1533525" cy="1350666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4648200" y="3886200"/>
            <a:ext cx="145430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Zebrafish</a:t>
            </a:r>
            <a:r>
              <a:rPr lang="en-US" dirty="0" smtClean="0"/>
              <a:t> </a:t>
            </a:r>
            <a:r>
              <a:rPr lang="en-US" b="1" dirty="0" smtClean="0"/>
              <a:t>p53</a:t>
            </a:r>
          </a:p>
          <a:p>
            <a:r>
              <a:rPr lang="pt-BR" b="1" dirty="0" smtClean="0"/>
              <a:t>Δ</a:t>
            </a:r>
            <a:r>
              <a:rPr lang="en-US" b="1" dirty="0" smtClean="0"/>
              <a:t>113</a:t>
            </a:r>
            <a:r>
              <a:rPr lang="en-US" dirty="0" smtClean="0"/>
              <a:t>p53</a:t>
            </a:r>
            <a:endParaRPr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7391400" y="3810000"/>
            <a:ext cx="145591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Zebrafish</a:t>
            </a:r>
            <a:r>
              <a:rPr lang="en-US" dirty="0" smtClean="0"/>
              <a:t> </a:t>
            </a:r>
            <a:r>
              <a:rPr lang="en-US" b="1" dirty="0" smtClean="0"/>
              <a:t>p53</a:t>
            </a:r>
          </a:p>
        </p:txBody>
      </p:sp>
      <p:pic>
        <p:nvPicPr>
          <p:cNvPr id="5130" name="Picture 10" descr="http://www.virology.ws/wp-content/uploads/2010/07/western_blo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495800"/>
            <a:ext cx="2874061" cy="2235185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44958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GAPDH 43kD</a:t>
            </a:r>
          </a:p>
          <a:p>
            <a:r>
              <a:rPr lang="en-US" dirty="0" smtClean="0"/>
              <a:t>B-</a:t>
            </a:r>
            <a:r>
              <a:rPr lang="en-US" dirty="0" err="1" smtClean="0"/>
              <a:t>actina</a:t>
            </a:r>
            <a:r>
              <a:rPr lang="en-US" dirty="0" smtClean="0"/>
              <a:t> 35kD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personal.psu.edu/rch8/workmg/TxnPromotersCh11_files/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98921"/>
            <a:ext cx="8610600" cy="557807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-51375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Materiais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Métodos</a:t>
            </a:r>
            <a:r>
              <a:rPr lang="en-US" sz="3200" dirty="0" smtClean="0">
                <a:latin typeface="AR CENA" pitchFamily="2" charset="0"/>
              </a:rPr>
              <a:t>- 5’ RACE – Anchor PCR 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34000" y="22860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465690" y="6488668"/>
            <a:ext cx="2449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Fonte</a:t>
            </a:r>
            <a:r>
              <a:rPr lang="en-US" sz="1100" dirty="0" smtClean="0"/>
              <a:t>: https://www.thermofisher.com/</a:t>
            </a:r>
            <a:endParaRPr lang="en-US" sz="1100" dirty="0"/>
          </a:p>
        </p:txBody>
      </p:sp>
      <p:sp>
        <p:nvSpPr>
          <p:cNvPr id="8" name="7 Rectángulo"/>
          <p:cNvSpPr/>
          <p:nvPr/>
        </p:nvSpPr>
        <p:spPr>
          <a:xfrm>
            <a:off x="228600" y="533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Rapid amplification of </a:t>
            </a:r>
            <a:r>
              <a:rPr lang="en-US" dirty="0" err="1" smtClean="0"/>
              <a:t>cDNA</a:t>
            </a:r>
            <a:r>
              <a:rPr lang="en-US" dirty="0" smtClean="0"/>
              <a:t> ends (</a:t>
            </a:r>
            <a:r>
              <a:rPr lang="en-US" b="1" dirty="0" smtClean="0"/>
              <a:t>RACE</a:t>
            </a:r>
            <a:r>
              <a:rPr lang="en-US" dirty="0" smtClean="0"/>
              <a:t>) is a variation of RT-</a:t>
            </a:r>
            <a:r>
              <a:rPr lang="en-US" b="1" dirty="0" smtClean="0"/>
              <a:t>PCR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Materiais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Métodos</a:t>
            </a:r>
            <a:r>
              <a:rPr lang="en-US" sz="3200" dirty="0" smtClean="0">
                <a:latin typeface="AR CENA" pitchFamily="2" charset="0"/>
              </a:rPr>
              <a:t> 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" y="1371600"/>
            <a:ext cx="137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TUNEL assay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7248" y="2057400"/>
            <a:ext cx="287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tp53M214K mutant embryos</a:t>
            </a:r>
            <a:endParaRPr lang="en-US" dirty="0"/>
          </a:p>
        </p:txBody>
      </p:sp>
      <p:pic>
        <p:nvPicPr>
          <p:cNvPr id="46082" name="Picture 2" descr="https://www.st-andrews.ac.uk/media/press-office/2012-images/zebrafish-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1238250" cy="103499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6200" y="838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Terminal </a:t>
            </a:r>
            <a:r>
              <a:rPr lang="en-US" dirty="0" err="1" smtClean="0"/>
              <a:t>deoxynucleotidyl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</a:t>
            </a:r>
            <a:r>
              <a:rPr lang="en-US" dirty="0" err="1" smtClean="0"/>
              <a:t>dUTP</a:t>
            </a:r>
            <a:r>
              <a:rPr lang="en-US" dirty="0" smtClean="0"/>
              <a:t> nick end </a:t>
            </a:r>
            <a:r>
              <a:rPr lang="en-US" dirty="0" err="1" smtClean="0"/>
              <a:t>labelling</a:t>
            </a:r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26769"/>
            <a:ext cx="6705600" cy="37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114747" y="6324600"/>
            <a:ext cx="29530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Fonte</a:t>
            </a:r>
            <a:r>
              <a:rPr lang="en-US" sz="1100" dirty="0" smtClean="0"/>
              <a:t>: https://sites.google.com/site/tunelassay/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Materiais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Métodos</a:t>
            </a:r>
            <a:r>
              <a:rPr lang="en-US" sz="3200" dirty="0" smtClean="0">
                <a:latin typeface="AR CENA" pitchFamily="2" charset="0"/>
              </a:rPr>
              <a:t> </a:t>
            </a:r>
            <a:endParaRPr lang="en-US" sz="3200" dirty="0">
              <a:latin typeface="AR CENA" pitchFamily="2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41647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038547" y="6248400"/>
            <a:ext cx="29530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Fonte</a:t>
            </a:r>
            <a:r>
              <a:rPr lang="en-US" sz="1100" dirty="0" smtClean="0"/>
              <a:t>: https://sites.google.com/site/tunelassay/</a:t>
            </a:r>
            <a:endParaRPr lang="en-US" sz="1100" dirty="0"/>
          </a:p>
        </p:txBody>
      </p:sp>
      <p:sp>
        <p:nvSpPr>
          <p:cNvPr id="6" name="5 Rectángulo"/>
          <p:cNvSpPr/>
          <p:nvPr/>
        </p:nvSpPr>
        <p:spPr>
          <a:xfrm>
            <a:off x="914400" y="5715000"/>
            <a:ext cx="541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5-Bromo-2′-deoxyuridine 5′-triphosphate (5-</a:t>
            </a:r>
            <a:r>
              <a:rPr lang="en-US" sz="1100" b="1" dirty="0" smtClean="0"/>
              <a:t>BrdUTP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33379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Resultados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Discução</a:t>
            </a:r>
            <a:endParaRPr lang="en-US" sz="3200" dirty="0">
              <a:latin typeface="AR CENA" pitchFamily="2" charset="0"/>
            </a:endParaRPr>
          </a:p>
        </p:txBody>
      </p:sp>
      <p:cxnSp>
        <p:nvCxnSpPr>
          <p:cNvPr id="7" name="6 Conector angular"/>
          <p:cNvCxnSpPr/>
          <p:nvPr/>
        </p:nvCxnSpPr>
        <p:spPr>
          <a:xfrm rot="10800000" flipV="1">
            <a:off x="2514600" y="5029200"/>
            <a:ext cx="1752600" cy="609600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angular"/>
          <p:cNvCxnSpPr/>
          <p:nvPr/>
        </p:nvCxnSpPr>
        <p:spPr>
          <a:xfrm>
            <a:off x="4648200" y="5029200"/>
            <a:ext cx="1600200" cy="609600"/>
          </a:xfrm>
          <a:prstGeom prst="bentConnector3">
            <a:avLst>
              <a:gd name="adj1" fmla="val 50000"/>
            </a:avLst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143000" y="533400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∼45 </a:t>
            </a:r>
            <a:r>
              <a:rPr lang="en-US" sz="3200" dirty="0" err="1" smtClean="0"/>
              <a:t>kD</a:t>
            </a:r>
            <a:endParaRPr lang="en-US" sz="3200" dirty="0"/>
          </a:p>
        </p:txBody>
      </p:sp>
      <p:sp>
        <p:nvSpPr>
          <p:cNvPr id="12" name="11 Rectángulo"/>
          <p:cNvSpPr/>
          <p:nvPr/>
        </p:nvSpPr>
        <p:spPr>
          <a:xfrm>
            <a:off x="7696200" y="518160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  <a:sym typeface="Wingdings"/>
              </a:rPr>
              <a:t></a:t>
            </a:r>
            <a:endParaRPr lang="es-ES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23210" y="533400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∼35 </a:t>
            </a:r>
            <a:r>
              <a:rPr lang="en-US" sz="3200" dirty="0" err="1" smtClean="0"/>
              <a:t>kD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Resultados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Discução</a:t>
            </a:r>
            <a:endParaRPr lang="en-US" sz="3200" dirty="0">
              <a:latin typeface="AR CENA" pitchFamily="2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381000" y="838200"/>
            <a:ext cx="685800" cy="454015"/>
            <a:chOff x="-1066800" y="2057399"/>
            <a:chExt cx="1295400" cy="682615"/>
          </a:xfrm>
        </p:grpSpPr>
        <p:sp>
          <p:nvSpPr>
            <p:cNvPr id="21" name="20 Triángulo isósceles"/>
            <p:cNvSpPr/>
            <p:nvPr/>
          </p:nvSpPr>
          <p:spPr>
            <a:xfrm rot="16200000">
              <a:off x="-455608" y="2055807"/>
              <a:ext cx="682615" cy="6858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Elipse"/>
            <p:cNvSpPr/>
            <p:nvPr/>
          </p:nvSpPr>
          <p:spPr>
            <a:xfrm>
              <a:off x="-1066800" y="2133600"/>
              <a:ext cx="9906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22 Conector recto"/>
            <p:cNvCxnSpPr>
              <a:stCxn id="22" idx="1"/>
              <a:endCxn id="22" idx="7"/>
            </p:cNvCxnSpPr>
            <p:nvPr/>
          </p:nvCxnSpPr>
          <p:spPr>
            <a:xfrm>
              <a:off x="-921730" y="2211715"/>
              <a:ext cx="7004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V="1">
              <a:off x="-1066800" y="23241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V="1">
              <a:off x="-1066800" y="24384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>
            <a:off x="381000" y="1447800"/>
            <a:ext cx="762000" cy="381000"/>
            <a:chOff x="5257799" y="1752600"/>
            <a:chExt cx="762000" cy="381000"/>
          </a:xfrm>
        </p:grpSpPr>
        <p:grpSp>
          <p:nvGrpSpPr>
            <p:cNvPr id="27" name="20 Grupo"/>
            <p:cNvGrpSpPr/>
            <p:nvPr/>
          </p:nvGrpSpPr>
          <p:grpSpPr>
            <a:xfrm>
              <a:off x="5257799" y="1752600"/>
              <a:ext cx="762000" cy="377815"/>
              <a:chOff x="-2895600" y="2285999"/>
              <a:chExt cx="1295399" cy="682615"/>
            </a:xfrm>
          </p:grpSpPr>
          <p:sp>
            <p:nvSpPr>
              <p:cNvPr id="29" name="28 Triángulo isósceles"/>
              <p:cNvSpPr/>
              <p:nvPr/>
            </p:nvSpPr>
            <p:spPr>
              <a:xfrm rot="16200000">
                <a:off x="-2284409" y="2284407"/>
                <a:ext cx="682615" cy="68580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-2895600" y="2362200"/>
                <a:ext cx="990600" cy="533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5410200" y="176426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76275"/>
            <a:ext cx="3888834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Rectángulo"/>
          <p:cNvSpPr/>
          <p:nvPr/>
        </p:nvSpPr>
        <p:spPr>
          <a:xfrm>
            <a:off x="3962400" y="23622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8458200" cy="23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43 Flecha curvada hacia la izquierda"/>
          <p:cNvSpPr/>
          <p:nvPr/>
        </p:nvSpPr>
        <p:spPr>
          <a:xfrm rot="20433689">
            <a:off x="6159011" y="1733164"/>
            <a:ext cx="1151459" cy="2057400"/>
          </a:xfrm>
          <a:prstGeom prst="curvedLeftArrow">
            <a:avLst>
              <a:gd name="adj1" fmla="val 11028"/>
              <a:gd name="adj2" fmla="val 430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5181600" y="6031468"/>
            <a:ext cx="134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 AA </a:t>
            </a:r>
            <a:r>
              <a:rPr lang="en-US" dirty="0" err="1" smtClean="0"/>
              <a:t>novos</a:t>
            </a:r>
            <a:endParaRPr lang="en-US" dirty="0"/>
          </a:p>
        </p:txBody>
      </p:sp>
      <p:sp>
        <p:nvSpPr>
          <p:cNvPr id="46" name="45 Rectángulo"/>
          <p:cNvSpPr/>
          <p:nvPr/>
        </p:nvSpPr>
        <p:spPr>
          <a:xfrm>
            <a:off x="304800" y="3124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E5 – E10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6689651" cy="27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73" y="3276600"/>
            <a:ext cx="34129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FFFF00"/>
                </a:solidFill>
              </a:rPr>
              <a:t>Splicing</a:t>
            </a:r>
            <a:r>
              <a:rPr lang="pt-BR" sz="3200" dirty="0" smtClean="0">
                <a:solidFill>
                  <a:srgbClr val="FFFF00"/>
                </a:solidFill>
              </a:rPr>
              <a:t> alternativo de p53?</a:t>
            </a:r>
            <a:endParaRPr lang="en-US" sz="3200" dirty="0">
              <a:solidFill>
                <a:srgbClr val="FFFF00"/>
              </a:solidFill>
              <a:latin typeface="AR CENA" pitchFamily="2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590800" y="1295400"/>
            <a:ext cx="1295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7495963" y="2362200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E5 – I8</a:t>
            </a:r>
            <a:endParaRPr lang="en-US" dirty="0"/>
          </a:p>
        </p:txBody>
      </p:sp>
      <p:pic>
        <p:nvPicPr>
          <p:cNvPr id="22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066800"/>
            <a:ext cx="1219200" cy="1219200"/>
          </a:xfrm>
          <a:prstGeom prst="rect">
            <a:avLst/>
          </a:prstGeom>
          <a:noFill/>
        </p:spPr>
      </p:pic>
      <p:grpSp>
        <p:nvGrpSpPr>
          <p:cNvPr id="23" name="22 Grupo"/>
          <p:cNvGrpSpPr/>
          <p:nvPr/>
        </p:nvGrpSpPr>
        <p:grpSpPr>
          <a:xfrm>
            <a:off x="7467600" y="838200"/>
            <a:ext cx="685800" cy="454015"/>
            <a:chOff x="-1066800" y="2057399"/>
            <a:chExt cx="1295400" cy="682615"/>
          </a:xfrm>
        </p:grpSpPr>
        <p:sp>
          <p:nvSpPr>
            <p:cNvPr id="24" name="23 Triángulo isósceles"/>
            <p:cNvSpPr/>
            <p:nvPr/>
          </p:nvSpPr>
          <p:spPr>
            <a:xfrm rot="16200000">
              <a:off x="-455608" y="2055807"/>
              <a:ext cx="682615" cy="6858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Elipse"/>
            <p:cNvSpPr/>
            <p:nvPr/>
          </p:nvSpPr>
          <p:spPr>
            <a:xfrm>
              <a:off x="-1066800" y="2133600"/>
              <a:ext cx="9906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25 Conector recto"/>
            <p:cNvCxnSpPr>
              <a:stCxn id="25" idx="1"/>
              <a:endCxn id="25" idx="7"/>
            </p:cNvCxnSpPr>
            <p:nvPr/>
          </p:nvCxnSpPr>
          <p:spPr>
            <a:xfrm>
              <a:off x="-921730" y="2211715"/>
              <a:ext cx="7004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V="1">
              <a:off x="-1066800" y="23241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-1066800" y="24384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28 Rectángulo"/>
          <p:cNvSpPr/>
          <p:nvPr/>
        </p:nvSpPr>
        <p:spPr>
          <a:xfrm>
            <a:off x="3048000" y="50292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Rectángulo"/>
          <p:cNvSpPr/>
          <p:nvPr/>
        </p:nvSpPr>
        <p:spPr>
          <a:xfrm>
            <a:off x="1066800" y="320040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sym typeface="Wingdings"/>
              </a:rPr>
              <a:t>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3733800" y="5105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Rectángulo"/>
          <p:cNvSpPr/>
          <p:nvPr/>
        </p:nvSpPr>
        <p:spPr>
          <a:xfrm>
            <a:off x="4343400" y="4648200"/>
            <a:ext cx="3048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Clonagem</a:t>
            </a:r>
            <a:r>
              <a:rPr lang="en-US" dirty="0" smtClean="0"/>
              <a:t> do </a:t>
            </a:r>
            <a:r>
              <a:rPr lang="en-US" dirty="0" err="1" smtClean="0"/>
              <a:t>produto</a:t>
            </a:r>
            <a:r>
              <a:rPr lang="en-US" dirty="0" smtClean="0"/>
              <a:t> da PCR</a:t>
            </a:r>
          </a:p>
          <a:p>
            <a:r>
              <a:rPr lang="en-US" dirty="0" smtClean="0"/>
              <a:t>Vector de </a:t>
            </a:r>
            <a:r>
              <a:rPr lang="en-US" dirty="0" err="1" smtClean="0"/>
              <a:t>expressão</a:t>
            </a:r>
            <a:endParaRPr lang="en-US" dirty="0" smtClean="0"/>
          </a:p>
          <a:p>
            <a:r>
              <a:rPr lang="en-US" dirty="0" err="1" smtClean="0"/>
              <a:t>Injeção</a:t>
            </a:r>
            <a:r>
              <a:rPr lang="en-US" dirty="0" smtClean="0"/>
              <a:t> do </a:t>
            </a:r>
            <a:r>
              <a:rPr lang="en-US" b="1" dirty="0" smtClean="0"/>
              <a:t>mRNA</a:t>
            </a:r>
            <a:r>
              <a:rPr lang="en-US" dirty="0" smtClean="0"/>
              <a:t> in vitro</a:t>
            </a:r>
            <a:endParaRPr lang="en-US" dirty="0"/>
          </a:p>
        </p:txBody>
      </p:sp>
      <p:sp>
        <p:nvSpPr>
          <p:cNvPr id="33" name="32 Rectángulo"/>
          <p:cNvSpPr/>
          <p:nvPr/>
        </p:nvSpPr>
        <p:spPr>
          <a:xfrm>
            <a:off x="5791200" y="3200400"/>
            <a:ext cx="12192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p53</a:t>
            </a:r>
          </a:p>
          <a:p>
            <a:r>
              <a:rPr lang="el-GR" dirty="0" smtClean="0"/>
              <a:t>Δ</a:t>
            </a:r>
            <a:r>
              <a:rPr lang="en-US" dirty="0" smtClean="0"/>
              <a:t>113p53</a:t>
            </a:r>
          </a:p>
          <a:p>
            <a:r>
              <a:rPr lang="en-US" dirty="0" smtClean="0"/>
              <a:t>p53</a:t>
            </a:r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34" name="33 Flecha derecha"/>
          <p:cNvSpPr/>
          <p:nvPr/>
        </p:nvSpPr>
        <p:spPr>
          <a:xfrm rot="16200000">
            <a:off x="6186312" y="4343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762000"/>
            <a:ext cx="701626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</a:rPr>
              <a:t>Depois da injeção de </a:t>
            </a:r>
            <a:r>
              <a:rPr lang="pt-BR" sz="3200" dirty="0" err="1" smtClean="0">
                <a:solidFill>
                  <a:srgbClr val="FFFF00"/>
                </a:solidFill>
              </a:rPr>
              <a:t>mRNA</a:t>
            </a:r>
            <a:r>
              <a:rPr lang="pt-BR" sz="3200" dirty="0" smtClean="0">
                <a:solidFill>
                  <a:srgbClr val="FFFF00"/>
                </a:solidFill>
              </a:rPr>
              <a:t>..........p53</a:t>
            </a:r>
            <a:r>
              <a:rPr lang="el-GR" sz="3200" dirty="0" smtClean="0">
                <a:solidFill>
                  <a:srgbClr val="FFFF00"/>
                </a:solidFill>
              </a:rPr>
              <a:t>β</a:t>
            </a:r>
            <a:endParaRPr lang="en-US" sz="3200" dirty="0">
              <a:solidFill>
                <a:srgbClr val="FFFF00"/>
              </a:solidFill>
              <a:latin typeface="AR CEN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76400" y="801469"/>
            <a:ext cx="2209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A7-C10</a:t>
            </a:r>
          </a:p>
          <a:p>
            <a:r>
              <a:rPr lang="en-US" dirty="0" smtClean="0"/>
              <a:t>C-terminal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65734" y="762000"/>
            <a:ext cx="27970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9.1</a:t>
            </a:r>
          </a:p>
          <a:p>
            <a:r>
              <a:rPr lang="en-US" dirty="0" smtClean="0"/>
              <a:t>N-terminal</a:t>
            </a:r>
            <a:endParaRPr lang="en-US" dirty="0"/>
          </a:p>
        </p:txBody>
      </p:sp>
      <p:pic>
        <p:nvPicPr>
          <p:cNvPr id="8" name="Picture 2" descr="https://www.st-andrews.ac.uk/media/press-office/2012-images/zebrafish-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66800"/>
            <a:ext cx="1238250" cy="103499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7620000" y="2133600"/>
            <a:ext cx="666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hpf</a:t>
            </a:r>
            <a:endParaRPr lang="en-US" dirty="0"/>
          </a:p>
        </p:txBody>
      </p:sp>
      <p:sp>
        <p:nvSpPr>
          <p:cNvPr id="10" name="9 Elipse"/>
          <p:cNvSpPr/>
          <p:nvPr/>
        </p:nvSpPr>
        <p:spPr>
          <a:xfrm>
            <a:off x="6248400" y="28956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Flecha curvada hacia la izquierda"/>
          <p:cNvSpPr/>
          <p:nvPr/>
        </p:nvSpPr>
        <p:spPr>
          <a:xfrm rot="20433689">
            <a:off x="7396129" y="3028563"/>
            <a:ext cx="1151459" cy="2057400"/>
          </a:xfrm>
          <a:prstGeom prst="curvedLeftArrow">
            <a:avLst>
              <a:gd name="adj1" fmla="val 11028"/>
              <a:gd name="adj2" fmla="val 430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19600" y="5200471"/>
            <a:ext cx="457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pt-BR" dirty="0" smtClean="0"/>
              <a:t>Descobrimos que este </a:t>
            </a:r>
            <a:r>
              <a:rPr lang="pt-BR" dirty="0" err="1" smtClean="0"/>
              <a:t>mRNA</a:t>
            </a:r>
            <a:r>
              <a:rPr lang="pt-BR" dirty="0" smtClean="0"/>
              <a:t> codifica para um produto com um peso molecular muito mais elevado que foi detectado por 9.1, mas não pelo A7-C10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5181600" y="2286000"/>
            <a:ext cx="457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152400" y="5181600"/>
            <a:ext cx="4114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Indetectável pelo tratamento de </a:t>
            </a:r>
            <a:r>
              <a:rPr lang="pt-BR" dirty="0" err="1" smtClean="0"/>
              <a:t>camptotecina</a:t>
            </a:r>
            <a:r>
              <a:rPr lang="pt-BR" dirty="0" smtClean="0"/>
              <a:t>, conclui-se que a proteína de 35 kD não é derivado do processamento alternativo do </a:t>
            </a:r>
            <a:r>
              <a:rPr lang="pt-BR" dirty="0" err="1" smtClean="0"/>
              <a:t>intrão</a:t>
            </a:r>
            <a:r>
              <a:rPr lang="pt-BR" dirty="0" smtClean="0"/>
              <a:t> 8 de p53.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FFFF00"/>
                </a:solidFill>
              </a:rPr>
              <a:t>Splicing</a:t>
            </a:r>
            <a:r>
              <a:rPr lang="pt-BR" sz="3200" dirty="0" smtClean="0">
                <a:solidFill>
                  <a:srgbClr val="FFFF00"/>
                </a:solidFill>
              </a:rPr>
              <a:t> alternativo de </a:t>
            </a:r>
            <a:r>
              <a:rPr lang="el-GR" sz="3200" dirty="0" smtClean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113p53</a:t>
            </a:r>
            <a:r>
              <a:rPr lang="pt-BR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  <a:latin typeface="AR CENA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88512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114800" y="1066800"/>
            <a:ext cx="2590800" cy="1371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381000" y="4114800"/>
            <a:ext cx="809837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I4 – E5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10000"/>
            <a:ext cx="2971800" cy="242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95600"/>
            <a:ext cx="1219200" cy="1219200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381000" y="2667000"/>
            <a:ext cx="685800" cy="454015"/>
            <a:chOff x="-1066800" y="2057399"/>
            <a:chExt cx="1295400" cy="682615"/>
          </a:xfrm>
        </p:grpSpPr>
        <p:sp>
          <p:nvSpPr>
            <p:cNvPr id="11" name="10 Triángulo isósceles"/>
            <p:cNvSpPr/>
            <p:nvPr/>
          </p:nvSpPr>
          <p:spPr>
            <a:xfrm rot="16200000">
              <a:off x="-455608" y="2055807"/>
              <a:ext cx="682615" cy="6858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lipse"/>
            <p:cNvSpPr/>
            <p:nvPr/>
          </p:nvSpPr>
          <p:spPr>
            <a:xfrm>
              <a:off x="-1066800" y="2133600"/>
              <a:ext cx="9906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12 Conector recto"/>
            <p:cNvCxnSpPr>
              <a:stCxn id="12" idx="1"/>
              <a:endCxn id="12" idx="7"/>
            </p:cNvCxnSpPr>
            <p:nvPr/>
          </p:nvCxnSpPr>
          <p:spPr>
            <a:xfrm>
              <a:off x="-921730" y="2211715"/>
              <a:ext cx="7004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-1066800" y="23241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V="1">
              <a:off x="-1066800" y="24384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Elipse"/>
          <p:cNvSpPr/>
          <p:nvPr/>
        </p:nvSpPr>
        <p:spPr>
          <a:xfrm>
            <a:off x="3657600" y="50292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5943600" y="3962400"/>
            <a:ext cx="142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 primers___</a:t>
            </a:r>
            <a:endParaRPr lang="en-US" dirty="0"/>
          </a:p>
        </p:txBody>
      </p:sp>
      <p:cxnSp>
        <p:nvCxnSpPr>
          <p:cNvPr id="19" name="18 Conector angular"/>
          <p:cNvCxnSpPr/>
          <p:nvPr/>
        </p:nvCxnSpPr>
        <p:spPr>
          <a:xfrm flipV="1">
            <a:off x="4724400" y="4191000"/>
            <a:ext cx="1066800" cy="990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24400"/>
            <a:ext cx="1219200" cy="1219200"/>
          </a:xfrm>
          <a:prstGeom prst="rect">
            <a:avLst/>
          </a:prstGeom>
          <a:noFill/>
        </p:spPr>
      </p:pic>
      <p:grpSp>
        <p:nvGrpSpPr>
          <p:cNvPr id="21" name="20 Grupo"/>
          <p:cNvGrpSpPr/>
          <p:nvPr/>
        </p:nvGrpSpPr>
        <p:grpSpPr>
          <a:xfrm>
            <a:off x="6172200" y="4419600"/>
            <a:ext cx="762000" cy="381000"/>
            <a:chOff x="5257799" y="1752600"/>
            <a:chExt cx="762000" cy="381000"/>
          </a:xfrm>
        </p:grpSpPr>
        <p:grpSp>
          <p:nvGrpSpPr>
            <p:cNvPr id="22" name="20 Grupo"/>
            <p:cNvGrpSpPr/>
            <p:nvPr/>
          </p:nvGrpSpPr>
          <p:grpSpPr>
            <a:xfrm>
              <a:off x="5257799" y="1752600"/>
              <a:ext cx="762000" cy="377815"/>
              <a:chOff x="-2895600" y="2285999"/>
              <a:chExt cx="1295399" cy="682615"/>
            </a:xfrm>
          </p:grpSpPr>
          <p:sp>
            <p:nvSpPr>
              <p:cNvPr id="24" name="23 Triángulo isósceles"/>
              <p:cNvSpPr/>
              <p:nvPr/>
            </p:nvSpPr>
            <p:spPr>
              <a:xfrm rot="16200000">
                <a:off x="-2284409" y="2284407"/>
                <a:ext cx="682615" cy="68580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-2895600" y="2362200"/>
                <a:ext cx="990600" cy="533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22 Rectángulo"/>
            <p:cNvSpPr/>
            <p:nvPr/>
          </p:nvSpPr>
          <p:spPr>
            <a:xfrm>
              <a:off x="5410200" y="176426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7294404" y="3962400"/>
            <a:ext cx="1697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cDNA</a:t>
            </a:r>
            <a:r>
              <a:rPr lang="en-US" dirty="0" smtClean="0"/>
              <a:t> templates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833015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334889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FFFF00"/>
                </a:solidFill>
              </a:rPr>
              <a:t>Splicing</a:t>
            </a:r>
            <a:r>
              <a:rPr lang="pt-BR" sz="3200" dirty="0" smtClean="0">
                <a:solidFill>
                  <a:srgbClr val="FFFF00"/>
                </a:solidFill>
              </a:rPr>
              <a:t> alternativo de </a:t>
            </a:r>
            <a:r>
              <a:rPr lang="el-GR" sz="3200" dirty="0" smtClean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113p53</a:t>
            </a:r>
            <a:r>
              <a:rPr lang="pt-BR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  <a:latin typeface="AR CENA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53000" y="1143000"/>
            <a:ext cx="199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LOWER__</a:t>
            </a:r>
            <a:r>
              <a:rPr lang="el-GR" dirty="0" smtClean="0"/>
              <a:t>Δ</a:t>
            </a:r>
            <a:r>
              <a:rPr lang="en-US" dirty="0" smtClean="0"/>
              <a:t>113p53</a:t>
            </a:r>
            <a:endParaRPr lang="en-US" dirty="0"/>
          </a:p>
        </p:txBody>
      </p:sp>
      <p:cxnSp>
        <p:nvCxnSpPr>
          <p:cNvPr id="9" name="8 Conector angular"/>
          <p:cNvCxnSpPr/>
          <p:nvPr/>
        </p:nvCxnSpPr>
        <p:spPr>
          <a:xfrm flipV="1">
            <a:off x="3733800" y="1371600"/>
            <a:ext cx="1066800" cy="990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029200" y="1524000"/>
            <a:ext cx="217828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HIGHER PCR product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5638800" y="1981200"/>
            <a:ext cx="10214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113p53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29200" y="2362200"/>
            <a:ext cx="7777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+32pb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6477000" y="2362200"/>
            <a:ext cx="77777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+36pb</a:t>
            </a: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4307804" y="3544669"/>
            <a:ext cx="1940596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600" dirty="0" smtClean="0"/>
              <a:t>CATT 4bp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324600" cy="566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2362200" y="2667000"/>
            <a:ext cx="480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FFFF00"/>
                </a:solidFill>
              </a:rPr>
              <a:t>Splicing</a:t>
            </a:r>
            <a:r>
              <a:rPr lang="pt-BR" sz="3200" dirty="0" smtClean="0">
                <a:solidFill>
                  <a:srgbClr val="FFFF00"/>
                </a:solidFill>
              </a:rPr>
              <a:t> alternativo de </a:t>
            </a:r>
            <a:r>
              <a:rPr lang="el-GR" sz="3200" dirty="0" smtClean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113p53</a:t>
            </a:r>
            <a:r>
              <a:rPr lang="pt-BR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  <a:latin typeface="AR CENA" pitchFamily="2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3177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6858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TAp53-MO</a:t>
            </a:r>
            <a:r>
              <a:rPr lang="pt-BR" dirty="0" smtClean="0"/>
              <a:t>__visa especificamente o sitio doador presumido 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6934200" y="2069068"/>
            <a:ext cx="132953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Knock down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0" y="9906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113p53-MO </a:t>
            </a:r>
            <a:r>
              <a:rPr lang="pt-BR" dirty="0" smtClean="0"/>
              <a:t>para evitar a expressão de </a:t>
            </a:r>
            <a:r>
              <a:rPr lang="el-GR" dirty="0" smtClean="0"/>
              <a:t>Δ</a:t>
            </a:r>
            <a:r>
              <a:rPr lang="pt-BR" dirty="0" smtClean="0"/>
              <a:t>113p53</a:t>
            </a:r>
          </a:p>
          <a:p>
            <a:r>
              <a:rPr lang="pt-BR" dirty="0" err="1" smtClean="0"/>
              <a:t>st-MO</a:t>
            </a:r>
            <a:r>
              <a:rPr lang="pt-BR" dirty="0" smtClean="0"/>
              <a:t> controle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76200" y="4038601"/>
            <a:ext cx="1447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A7-C10</a:t>
            </a:r>
          </a:p>
          <a:p>
            <a:r>
              <a:rPr lang="en-US" dirty="0" smtClean="0"/>
              <a:t>C-terminal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019800" y="3581400"/>
            <a:ext cx="533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http://www.runcie.com/knockdow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700" y="1724024"/>
            <a:ext cx="5524500" cy="46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rt and design of genetic screens: zebra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656" y="1345539"/>
            <a:ext cx="6624344" cy="482666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1806" y="6465331"/>
            <a:ext cx="4633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Fonte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4"/>
              </a:rPr>
              <a:t>http://www.nature.com/nrg/journal/v2/n12/box/nrg1201-956a_BX1.html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1028" name="Picture 4" descr="http://krauthammerlab.med.yale.edu/imagefinder/ImageDownloadService.svc?articleid=2427041&amp;file=1471-2164-9-253-1&amp;size=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001" y="1600200"/>
            <a:ext cx="1008442" cy="105382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A eliminação de CATT 4bp no </a:t>
            </a:r>
            <a:r>
              <a:rPr lang="pt-BR" sz="2400" dirty="0" err="1" smtClean="0">
                <a:solidFill>
                  <a:schemeClr val="bg1"/>
                </a:solidFill>
              </a:rPr>
              <a:t>intron</a:t>
            </a:r>
            <a:r>
              <a:rPr lang="pt-BR" sz="2400" dirty="0" smtClean="0">
                <a:solidFill>
                  <a:schemeClr val="bg1"/>
                </a:solidFill>
              </a:rPr>
              <a:t> 1 do gene Δ113p53 é inerente na população de peixes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20474" y="2667000"/>
            <a:ext cx="215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cromossomos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Resultados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Discução</a:t>
            </a:r>
            <a:endParaRPr lang="en-US" sz="3200" dirty="0">
              <a:latin typeface="AR CENA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4343400" cy="248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2971800" y="2286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clker.com/cliparts/Y/b/R/h/j/h/eppendorf-tube-with-open-cap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8271" y="3581400"/>
            <a:ext cx="1591236" cy="1352551"/>
          </a:xfrm>
          <a:prstGeom prst="rect">
            <a:avLst/>
          </a:prstGeom>
          <a:noFill/>
        </p:spPr>
      </p:pic>
      <p:cxnSp>
        <p:nvCxnSpPr>
          <p:cNvPr id="12" name="11 Conector angular"/>
          <p:cNvCxnSpPr/>
          <p:nvPr/>
        </p:nvCxnSpPr>
        <p:spPr>
          <a:xfrm flipV="1">
            <a:off x="5257800" y="3276600"/>
            <a:ext cx="990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6324600" y="31242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genomic DNA, CATT region, PCR, sequenced</a:t>
            </a: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5638800" y="3886200"/>
            <a:ext cx="13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 CATT +/+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613672" y="4267200"/>
            <a:ext cx="12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 CATT +/-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562600" y="4583668"/>
            <a:ext cx="122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09 CATT -/-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985223" y="4572000"/>
            <a:ext cx="7777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+32pb</a:t>
            </a:r>
            <a:endParaRPr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8077200" y="3897868"/>
            <a:ext cx="77777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+36pb</a:t>
            </a:r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7010400" y="3886200"/>
            <a:ext cx="10214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113p53</a:t>
            </a:r>
            <a:endParaRPr lang="en-US" dirty="0"/>
          </a:p>
        </p:txBody>
      </p:sp>
      <p:sp>
        <p:nvSpPr>
          <p:cNvPr id="20" name="19 Rectángulo"/>
          <p:cNvSpPr/>
          <p:nvPr/>
        </p:nvSpPr>
        <p:spPr>
          <a:xfrm>
            <a:off x="6858000" y="4572000"/>
            <a:ext cx="10214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113p53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3505200" cy="327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648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1219200" cy="12192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46697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5" y="702703"/>
            <a:ext cx="2028825" cy="188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Compartilham o mesmo promotor?</a:t>
            </a:r>
            <a:endParaRPr lang="en-US" sz="3200" dirty="0">
              <a:latin typeface="AR CENA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257800" y="838200"/>
            <a:ext cx="685800" cy="457200"/>
            <a:chOff x="5410200" y="2438400"/>
            <a:chExt cx="685800" cy="457200"/>
          </a:xfrm>
        </p:grpSpPr>
        <p:grpSp>
          <p:nvGrpSpPr>
            <p:cNvPr id="16" name="17 Grupo"/>
            <p:cNvGrpSpPr/>
            <p:nvPr/>
          </p:nvGrpSpPr>
          <p:grpSpPr>
            <a:xfrm>
              <a:off x="5410200" y="2441585"/>
              <a:ext cx="685800" cy="454015"/>
              <a:chOff x="-2286000" y="1142999"/>
              <a:chExt cx="1295400" cy="682615"/>
            </a:xfrm>
          </p:grpSpPr>
          <p:sp>
            <p:nvSpPr>
              <p:cNvPr id="18" name="17 Triángulo isósceles"/>
              <p:cNvSpPr/>
              <p:nvPr/>
            </p:nvSpPr>
            <p:spPr>
              <a:xfrm rot="16200000">
                <a:off x="-1674808" y="1141407"/>
                <a:ext cx="682615" cy="6858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-2286000" y="1219200"/>
                <a:ext cx="9906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16 Rectángulo"/>
            <p:cNvSpPr/>
            <p:nvPr/>
          </p:nvSpPr>
          <p:spPr>
            <a:xfrm>
              <a:off x="5486400" y="2438400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tg</a:t>
              </a:r>
              <a:endParaRPr lang="en-US" dirty="0"/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4419600" y="838200"/>
            <a:ext cx="76610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CATT+</a:t>
            </a: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5105400" y="220980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cDNA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8115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23 Conector angular"/>
          <p:cNvCxnSpPr/>
          <p:nvPr/>
        </p:nvCxnSpPr>
        <p:spPr>
          <a:xfrm rot="5400000">
            <a:off x="7962900" y="2171700"/>
            <a:ext cx="9906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724400" y="2754868"/>
            <a:ext cx="337714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Splicing variants of </a:t>
            </a:r>
            <a:r>
              <a:rPr lang="el-GR" dirty="0" smtClean="0"/>
              <a:t>Δ</a:t>
            </a:r>
            <a:r>
              <a:rPr lang="en-US" dirty="0" smtClean="0"/>
              <a:t>113p53:eGFP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267200"/>
            <a:ext cx="8362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1247544" y="4038600"/>
            <a:ext cx="500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Transcription start </a:t>
            </a:r>
            <a:r>
              <a:rPr lang="en-US" dirty="0" err="1" smtClean="0"/>
              <a:t>site?__cDNA</a:t>
            </a:r>
            <a:r>
              <a:rPr lang="en-US" dirty="0" smtClean="0"/>
              <a:t> template of </a:t>
            </a:r>
            <a:r>
              <a:rPr lang="en-US" dirty="0" err="1" smtClean="0"/>
              <a:t>Campt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9" name="28 Grupo"/>
          <p:cNvGrpSpPr/>
          <p:nvPr/>
        </p:nvGrpSpPr>
        <p:grpSpPr>
          <a:xfrm>
            <a:off x="6172200" y="4038600"/>
            <a:ext cx="609600" cy="381000"/>
            <a:chOff x="5410200" y="2438400"/>
            <a:chExt cx="685800" cy="457200"/>
          </a:xfrm>
        </p:grpSpPr>
        <p:grpSp>
          <p:nvGrpSpPr>
            <p:cNvPr id="30" name="17 Grupo"/>
            <p:cNvGrpSpPr/>
            <p:nvPr/>
          </p:nvGrpSpPr>
          <p:grpSpPr>
            <a:xfrm>
              <a:off x="5410200" y="2441585"/>
              <a:ext cx="685800" cy="454015"/>
              <a:chOff x="-2286000" y="1142999"/>
              <a:chExt cx="1295400" cy="682615"/>
            </a:xfrm>
          </p:grpSpPr>
          <p:sp>
            <p:nvSpPr>
              <p:cNvPr id="32" name="31 Triángulo isósceles"/>
              <p:cNvSpPr/>
              <p:nvPr/>
            </p:nvSpPr>
            <p:spPr>
              <a:xfrm rot="16200000">
                <a:off x="-1674808" y="1141407"/>
                <a:ext cx="682615" cy="6858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-2286000" y="1219200"/>
                <a:ext cx="9906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5486400" y="2438400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tg</a:t>
              </a:r>
              <a:endParaRPr lang="en-US" dirty="0"/>
            </a:p>
          </p:txBody>
        </p:sp>
      </p:grpSp>
      <p:sp>
        <p:nvSpPr>
          <p:cNvPr id="34" name="33 Rectángulo"/>
          <p:cNvSpPr/>
          <p:nvPr/>
        </p:nvSpPr>
        <p:spPr>
          <a:xfrm>
            <a:off x="7315200" y="4038600"/>
            <a:ext cx="12192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Rectángulo"/>
          <p:cNvSpPr/>
          <p:nvPr/>
        </p:nvSpPr>
        <p:spPr>
          <a:xfrm>
            <a:off x="4191000" y="5029200"/>
            <a:ext cx="4572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pt-BR" dirty="0" smtClean="0"/>
              <a:t>A análise detalhada da sequência de ADN revelou que, o local de início da transcrição para o transcrito de +36bp é quase idêntica à do </a:t>
            </a:r>
            <a:r>
              <a:rPr lang="el-GR" dirty="0" smtClean="0"/>
              <a:t>Δ</a:t>
            </a:r>
            <a:r>
              <a:rPr lang="pt-BR" dirty="0" smtClean="0"/>
              <a:t>113p53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3" y="1981200"/>
            <a:ext cx="92045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As proteínas TAp53 surgem da eliminação  de CATT 4 </a:t>
            </a:r>
            <a:r>
              <a:rPr lang="pt-BR" sz="2000" dirty="0" err="1" smtClean="0"/>
              <a:t>pb</a:t>
            </a:r>
            <a:r>
              <a:rPr lang="pt-BR" sz="2000" dirty="0" smtClean="0"/>
              <a:t> no </a:t>
            </a:r>
            <a:r>
              <a:rPr lang="pt-BR" sz="2000" dirty="0" err="1" smtClean="0"/>
              <a:t>splicing</a:t>
            </a:r>
            <a:r>
              <a:rPr lang="pt-BR" sz="2000" dirty="0" smtClean="0"/>
              <a:t> alternativo do transcrito de </a:t>
            </a:r>
            <a:r>
              <a:rPr lang="pt-BR" sz="2000" dirty="0" err="1" smtClean="0"/>
              <a:t>Δ113p53</a:t>
            </a:r>
            <a:r>
              <a:rPr lang="pt-BR" sz="2000" dirty="0" smtClean="0"/>
              <a:t> </a:t>
            </a:r>
            <a:endParaRPr lang="en-US" sz="2000" dirty="0">
              <a:latin typeface="AR CENA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5800" y="990600"/>
            <a:ext cx="8077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O transcrito de+36 </a:t>
            </a:r>
            <a:r>
              <a:rPr lang="pt-BR" dirty="0" err="1" smtClean="0"/>
              <a:t>pb</a:t>
            </a:r>
            <a:r>
              <a:rPr lang="pt-BR" dirty="0" smtClean="0"/>
              <a:t> codifica um produto que é idêntico ao que codificado pelo transcrito </a:t>
            </a:r>
            <a:r>
              <a:rPr lang="pt-BR" dirty="0" err="1" smtClean="0"/>
              <a:t>Δ113p53</a:t>
            </a:r>
            <a:r>
              <a:rPr lang="pt-BR" dirty="0" smtClean="0"/>
              <a:t>, no entanto, o transcrito </a:t>
            </a:r>
            <a:r>
              <a:rPr lang="pt-BR" b="1" dirty="0" smtClean="0"/>
              <a:t>+32pb adiciona quatro novos ATG</a:t>
            </a:r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5855984" y="6096000"/>
            <a:ext cx="328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exon</a:t>
            </a:r>
            <a:r>
              <a:rPr lang="en-US" dirty="0" smtClean="0"/>
              <a:t> 1 of </a:t>
            </a:r>
            <a:r>
              <a:rPr lang="en-US" i="1" dirty="0" smtClean="0"/>
              <a:t>Δ113p53 (blue box) 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304800" y="1828800"/>
            <a:ext cx="24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Intron</a:t>
            </a:r>
            <a:r>
              <a:rPr lang="en-US" dirty="0" smtClean="0"/>
              <a:t> 4 of the </a:t>
            </a:r>
            <a:r>
              <a:rPr lang="en-US" i="1" dirty="0" smtClean="0"/>
              <a:t>p53 gene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Os ATG da +32bp são usadas na tradução das correspondentes isoformas TAp53?</a:t>
            </a:r>
            <a:endParaRPr lang="en-US" sz="32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6019800" y="3429000"/>
            <a:ext cx="3048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Clonagem</a:t>
            </a:r>
            <a:r>
              <a:rPr lang="en-US" dirty="0" smtClean="0"/>
              <a:t> do </a:t>
            </a:r>
            <a:r>
              <a:rPr lang="en-US" dirty="0" err="1" smtClean="0"/>
              <a:t>produto</a:t>
            </a:r>
            <a:r>
              <a:rPr lang="en-US" dirty="0" smtClean="0"/>
              <a:t> da PCR</a:t>
            </a:r>
          </a:p>
          <a:p>
            <a:r>
              <a:rPr lang="en-US" dirty="0" smtClean="0"/>
              <a:t>Vector de </a:t>
            </a:r>
            <a:r>
              <a:rPr lang="en-US" dirty="0" err="1" smtClean="0"/>
              <a:t>expressão</a:t>
            </a:r>
            <a:endParaRPr lang="en-US" dirty="0" smtClean="0"/>
          </a:p>
          <a:p>
            <a:r>
              <a:rPr lang="en-US" dirty="0" err="1" smtClean="0"/>
              <a:t>Injeção</a:t>
            </a:r>
            <a:r>
              <a:rPr lang="en-US" dirty="0" smtClean="0"/>
              <a:t> do </a:t>
            </a:r>
            <a:r>
              <a:rPr lang="en-US" b="1" dirty="0" smtClean="0"/>
              <a:t>mRNA</a:t>
            </a:r>
            <a:r>
              <a:rPr lang="en-US" dirty="0" smtClean="0"/>
              <a:t> in vitro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858000" y="1600200"/>
            <a:ext cx="19812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345 AA_</a:t>
            </a:r>
            <a:r>
              <a:rPr lang="en-US" b="1" dirty="0" smtClean="0"/>
              <a:t>TA2</a:t>
            </a:r>
            <a:r>
              <a:rPr lang="en-US" dirty="0" smtClean="0"/>
              <a:t>p53</a:t>
            </a:r>
          </a:p>
          <a:p>
            <a:r>
              <a:rPr lang="en-US" dirty="0" smtClean="0"/>
              <a:t>325 AA_</a:t>
            </a:r>
            <a:r>
              <a:rPr lang="en-US" b="1" dirty="0" smtClean="0"/>
              <a:t>TA3</a:t>
            </a:r>
            <a:r>
              <a:rPr lang="en-US" dirty="0" smtClean="0"/>
              <a:t>p53</a:t>
            </a:r>
          </a:p>
          <a:p>
            <a:r>
              <a:rPr lang="en-US" dirty="0" smtClean="0"/>
              <a:t>298 AA_</a:t>
            </a:r>
            <a:r>
              <a:rPr lang="en-US" b="1" dirty="0" smtClean="0"/>
              <a:t>TA4</a:t>
            </a:r>
            <a:r>
              <a:rPr lang="en-US" dirty="0" smtClean="0"/>
              <a:t>p53</a:t>
            </a:r>
          </a:p>
          <a:p>
            <a:r>
              <a:rPr lang="en-US" dirty="0" smtClean="0"/>
              <a:t>289 AA_</a:t>
            </a:r>
            <a:r>
              <a:rPr lang="en-US" b="1" dirty="0" smtClean="0"/>
              <a:t>TA5</a:t>
            </a:r>
            <a:r>
              <a:rPr lang="en-US" dirty="0" smtClean="0"/>
              <a:t>p53</a:t>
            </a:r>
          </a:p>
        </p:txBody>
      </p:sp>
      <p:sp>
        <p:nvSpPr>
          <p:cNvPr id="9" name="8 Flecha derecha"/>
          <p:cNvSpPr/>
          <p:nvPr/>
        </p:nvSpPr>
        <p:spPr>
          <a:xfrm rot="16200000">
            <a:off x="7862712" y="3124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37229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laticiniospelissari.com.br/images/folha-verde-animad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1219200" cy="1219200"/>
          </a:xfrm>
          <a:prstGeom prst="rect">
            <a:avLst/>
          </a:prstGeom>
          <a:noFill/>
        </p:spPr>
      </p:pic>
      <p:grpSp>
        <p:nvGrpSpPr>
          <p:cNvPr id="12" name="11 Grupo"/>
          <p:cNvGrpSpPr/>
          <p:nvPr/>
        </p:nvGrpSpPr>
        <p:grpSpPr>
          <a:xfrm>
            <a:off x="228600" y="1524000"/>
            <a:ext cx="685800" cy="454015"/>
            <a:chOff x="-1066800" y="2057399"/>
            <a:chExt cx="1295400" cy="682615"/>
          </a:xfrm>
        </p:grpSpPr>
        <p:sp>
          <p:nvSpPr>
            <p:cNvPr id="13" name="12 Triángulo isósceles"/>
            <p:cNvSpPr/>
            <p:nvPr/>
          </p:nvSpPr>
          <p:spPr>
            <a:xfrm rot="16200000">
              <a:off x="-455608" y="2055807"/>
              <a:ext cx="682615" cy="6858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Elipse"/>
            <p:cNvSpPr/>
            <p:nvPr/>
          </p:nvSpPr>
          <p:spPr>
            <a:xfrm>
              <a:off x="-1066800" y="2133600"/>
              <a:ext cx="9906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14 Conector recto"/>
            <p:cNvCxnSpPr>
              <a:stCxn id="14" idx="1"/>
              <a:endCxn id="14" idx="7"/>
            </p:cNvCxnSpPr>
            <p:nvPr/>
          </p:nvCxnSpPr>
          <p:spPr>
            <a:xfrm>
              <a:off x="-921730" y="2211715"/>
              <a:ext cx="7004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-1066800" y="23241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-1066800" y="24384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228600" y="2133600"/>
            <a:ext cx="762000" cy="381000"/>
            <a:chOff x="5257799" y="1752600"/>
            <a:chExt cx="762000" cy="381000"/>
          </a:xfrm>
        </p:grpSpPr>
        <p:grpSp>
          <p:nvGrpSpPr>
            <p:cNvPr id="19" name="20 Grupo"/>
            <p:cNvGrpSpPr/>
            <p:nvPr/>
          </p:nvGrpSpPr>
          <p:grpSpPr>
            <a:xfrm>
              <a:off x="5257799" y="1752600"/>
              <a:ext cx="762000" cy="377815"/>
              <a:chOff x="-2895600" y="2285999"/>
              <a:chExt cx="1295399" cy="682615"/>
            </a:xfrm>
          </p:grpSpPr>
          <p:sp>
            <p:nvSpPr>
              <p:cNvPr id="21" name="20 Triángulo isósceles"/>
              <p:cNvSpPr/>
              <p:nvPr/>
            </p:nvSpPr>
            <p:spPr>
              <a:xfrm rot="16200000">
                <a:off x="-2284409" y="2284407"/>
                <a:ext cx="682615" cy="68580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-2895600" y="2362200"/>
                <a:ext cx="990600" cy="533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19 Rectángulo"/>
            <p:cNvSpPr/>
            <p:nvPr/>
          </p:nvSpPr>
          <p:spPr>
            <a:xfrm>
              <a:off x="5410200" y="176426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457200" y="4648200"/>
            <a:ext cx="4572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pt-BR" dirty="0" smtClean="0"/>
              <a:t>Aparentemente, a tradução da proteína pode ser iniciada a partir dos quatro </a:t>
            </a:r>
            <a:r>
              <a:rPr lang="pt-BR" dirty="0" err="1" smtClean="0"/>
              <a:t>codões</a:t>
            </a:r>
            <a:r>
              <a:rPr lang="pt-BR" dirty="0" smtClean="0"/>
              <a:t> ATG.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685800"/>
            <a:ext cx="7162800" cy="593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As isoformas TAp53 são fatores pró-sobrevivência</a:t>
            </a:r>
            <a:r>
              <a:rPr lang="en-US" sz="3200" dirty="0" smtClean="0"/>
              <a:t>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162800" y="213360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Δ113p53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7162800" y="1611868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p53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7010400" y="990600"/>
            <a:ext cx="175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tp53 null mutant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7171629" y="2602468"/>
            <a:ext cx="128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345 TA2p53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7086600" y="1600200"/>
            <a:ext cx="1752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Apoptosis TUNEL assay (red sports) </a:t>
            </a:r>
            <a:endParaRPr lang="en-US" sz="1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5" y="1228725"/>
            <a:ext cx="50006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As isoformas TAp53 são fatores pró-sobrevivência</a:t>
            </a:r>
            <a:r>
              <a:rPr lang="en-US" sz="3200" dirty="0" smtClean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3352800" cy="327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667000" y="1752600"/>
            <a:ext cx="533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1066800" y="5486400"/>
            <a:ext cx="4572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pt-BR" dirty="0" smtClean="0"/>
              <a:t>O TUNEL revelou que essas isoformas TAp53 tem um maior efeito </a:t>
            </a:r>
            <a:r>
              <a:rPr lang="pt-BR" dirty="0" err="1" smtClean="0"/>
              <a:t>anti-apoptótico</a:t>
            </a:r>
            <a:r>
              <a:rPr lang="pt-BR" dirty="0" smtClean="0"/>
              <a:t> do que a </a:t>
            </a:r>
            <a:r>
              <a:rPr lang="el-GR" dirty="0" smtClean="0"/>
              <a:t>Δ</a:t>
            </a:r>
            <a:r>
              <a:rPr lang="pt-BR" dirty="0" smtClean="0"/>
              <a:t>113p53 (apoptose celular mediada por p53)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As isoformas TAp53 são fatores pró-sobrevivência</a:t>
            </a:r>
            <a:r>
              <a:rPr lang="en-US" sz="3200" dirty="0" smtClean="0"/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0"/>
            <a:ext cx="5562600" cy="5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7086600" y="1219200"/>
            <a:ext cx="127849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/>
              <a:t>CATT -/-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9 Flecha abajo"/>
          <p:cNvSpPr/>
          <p:nvPr/>
        </p:nvSpPr>
        <p:spPr>
          <a:xfrm>
            <a:off x="7086600" y="18288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7270862" y="1828800"/>
            <a:ext cx="111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6934200" y="25908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Gamma rays</a:t>
            </a:r>
          </a:p>
          <a:p>
            <a:r>
              <a:rPr lang="en-US" dirty="0" smtClean="0"/>
              <a:t>Extremely high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Conclus</a:t>
            </a:r>
            <a:r>
              <a:rPr lang="pt-BR" sz="3200" dirty="0" err="1" smtClean="0">
                <a:latin typeface="AR CENA" pitchFamily="2" charset="0"/>
              </a:rPr>
              <a:t>ões</a:t>
            </a:r>
            <a:r>
              <a:rPr lang="en-US" sz="3200" dirty="0" smtClean="0">
                <a:latin typeface="AR CENA" pitchFamily="2" charset="0"/>
              </a:rPr>
              <a:t>  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62000" y="1266885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 A identificação de cinco novas isoformas de p53.</a:t>
            </a:r>
          </a:p>
          <a:p>
            <a:pPr algn="just">
              <a:buFont typeface="Wingdings" pitchFamily="2" charset="2"/>
              <a:buChar char="ü"/>
            </a:pPr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p53</a:t>
            </a:r>
            <a:r>
              <a:rPr lang="el-GR" dirty="0" smtClean="0"/>
              <a:t>β</a:t>
            </a:r>
            <a:r>
              <a:rPr lang="pt-BR" dirty="0" smtClean="0"/>
              <a:t> 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É gerado devido ao processamento alternativo do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intrão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8 de p53, enquanto os outros quatro, ou seja, </a:t>
            </a:r>
            <a:r>
              <a:rPr lang="pt-BR" i="1" dirty="0" smtClean="0"/>
              <a:t>TA2p53, TA3p53, TA4p53 e TA5p53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, resultam da combinação de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splicing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alternativo do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intrão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1 (dentro de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intrão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4 do gene p53) do gene Δ113p53 e da deleção  natural de CATT 4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pb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dentro do produto  de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splicing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 alternativo no </a:t>
            </a:r>
            <a:r>
              <a:rPr lang="pt-BR" i="1" dirty="0" err="1" smtClean="0">
                <a:solidFill>
                  <a:schemeClr val="accent6">
                    <a:lumMod val="75000"/>
                  </a:schemeClr>
                </a:solidFill>
              </a:rPr>
              <a:t>zebrafish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A deleção de 4 </a:t>
            </a:r>
            <a:r>
              <a:rPr lang="pt-BR" b="1" dirty="0" err="1" smtClean="0"/>
              <a:t>pb</a:t>
            </a:r>
            <a:r>
              <a:rPr lang="pt-BR" b="1" dirty="0" smtClean="0"/>
              <a:t> CATT cria quatro </a:t>
            </a:r>
            <a:r>
              <a:rPr lang="pt-BR" b="1" dirty="0" err="1" smtClean="0"/>
              <a:t>codões</a:t>
            </a:r>
            <a:r>
              <a:rPr lang="pt-BR" b="1" dirty="0" smtClean="0"/>
              <a:t> de início da tradução.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7030A0"/>
                </a:solidFill>
              </a:rPr>
              <a:t>As isoformas TAp53  </a:t>
            </a:r>
            <a:r>
              <a:rPr lang="pt-BR" dirty="0" err="1" smtClean="0">
                <a:solidFill>
                  <a:srgbClr val="7030A0"/>
                </a:solidFill>
              </a:rPr>
              <a:t>possuim</a:t>
            </a:r>
            <a:r>
              <a:rPr lang="pt-BR" dirty="0" smtClean="0">
                <a:solidFill>
                  <a:srgbClr val="7030A0"/>
                </a:solidFill>
              </a:rPr>
              <a:t> o mesmo promotor que </a:t>
            </a:r>
            <a:r>
              <a:rPr lang="el-GR" dirty="0" smtClean="0">
                <a:solidFill>
                  <a:srgbClr val="7030A0"/>
                </a:solidFill>
              </a:rPr>
              <a:t>Δ</a:t>
            </a:r>
            <a:r>
              <a:rPr lang="pt-BR" dirty="0" smtClean="0">
                <a:solidFill>
                  <a:srgbClr val="7030A0"/>
                </a:solidFill>
              </a:rPr>
              <a:t>113p53 e suas funções para antagonizar a </a:t>
            </a:r>
            <a:r>
              <a:rPr lang="pt-BR" dirty="0" err="1" smtClean="0">
                <a:solidFill>
                  <a:srgbClr val="7030A0"/>
                </a:solidFill>
              </a:rPr>
              <a:t>actividade</a:t>
            </a:r>
            <a:r>
              <a:rPr lang="pt-BR" dirty="0" smtClean="0">
                <a:solidFill>
                  <a:srgbClr val="7030A0"/>
                </a:solidFill>
              </a:rPr>
              <a:t> </a:t>
            </a:r>
            <a:r>
              <a:rPr lang="pt-BR" dirty="0" err="1" smtClean="0">
                <a:solidFill>
                  <a:srgbClr val="7030A0"/>
                </a:solidFill>
              </a:rPr>
              <a:t>apoptótica</a:t>
            </a:r>
            <a:r>
              <a:rPr lang="pt-BR" dirty="0" smtClean="0">
                <a:solidFill>
                  <a:srgbClr val="7030A0"/>
                </a:solidFill>
              </a:rPr>
              <a:t>  de p53. 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A identificação de </a:t>
            </a:r>
            <a:r>
              <a:rPr lang="el-GR" b="1" dirty="0" smtClean="0"/>
              <a:t>Δ </a:t>
            </a:r>
            <a:r>
              <a:rPr lang="pt-BR" b="1" dirty="0" smtClean="0"/>
              <a:t>113p53 / TA2 / 3/4 / 5p53 revela um mecanismo de pró-sobrevivência que opera de forma robusta durante a </a:t>
            </a:r>
            <a:r>
              <a:rPr lang="pt-BR" b="1" dirty="0" err="1" smtClean="0"/>
              <a:t>embriogénese</a:t>
            </a:r>
            <a:r>
              <a:rPr lang="pt-BR" b="1" dirty="0" smtClean="0"/>
              <a:t>, em resposta ao dano do DNA.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r>
              <a:rPr lang="en-US" sz="3200" dirty="0" smtClean="0">
                <a:latin typeface="AR CENA" pitchFamily="2" charset="0"/>
              </a:rPr>
              <a:t>	    THE GUARDIAN OF THE GENOME</a:t>
            </a:r>
            <a:endParaRPr lang="en-US" sz="3200" dirty="0">
              <a:latin typeface="AR CENA" pitchFamily="2" charset="0"/>
            </a:endParaRPr>
          </a:p>
        </p:txBody>
      </p:sp>
      <p:pic>
        <p:nvPicPr>
          <p:cNvPr id="38914" name="Picture 2" descr="https://upload.wikimedia.org/wikipedia/commons/b/bb/P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14400"/>
            <a:ext cx="3796095" cy="4953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28600" y="30480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pt-BR" dirty="0" smtClean="0"/>
              <a:t>Existem várias razões que justificam o título de “guardião do genoma” do gene P53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28600" y="4057471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/>
              <a:t>Seu </a:t>
            </a:r>
            <a:r>
              <a:rPr lang="pt-BR" dirty="0" smtClean="0"/>
              <a:t>envolvimento, </a:t>
            </a:r>
            <a:r>
              <a:rPr lang="pt-BR" dirty="0" smtClean="0"/>
              <a:t>tem sido observado na </a:t>
            </a:r>
            <a:r>
              <a:rPr lang="pt-BR" dirty="0" err="1" smtClean="0"/>
              <a:t>etiopatogenia</a:t>
            </a:r>
            <a:r>
              <a:rPr lang="pt-BR" dirty="0" smtClean="0"/>
              <a:t> de praticamente todas as neoplasias humanas, incluindo as leucemias e linfomas. 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28600" y="562987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/>
              <a:t>Conhecer seus mecanismos de ação é fundamental para compreender os aspectos moleculares da </a:t>
            </a:r>
            <a:r>
              <a:rPr lang="pt-BR" dirty="0" err="1" smtClean="0"/>
              <a:t>carcinogênese</a:t>
            </a:r>
            <a:r>
              <a:rPr lang="pt-BR" dirty="0" smtClean="0"/>
              <a:t> .</a:t>
            </a:r>
            <a:endParaRPr lang="en-US" dirty="0"/>
          </a:p>
        </p:txBody>
      </p:sp>
      <p:sp>
        <p:nvSpPr>
          <p:cNvPr id="10" name="9 Flecha abajo"/>
          <p:cNvSpPr/>
          <p:nvPr/>
        </p:nvSpPr>
        <p:spPr>
          <a:xfrm>
            <a:off x="2362200" y="5257800"/>
            <a:ext cx="3810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6324600" y="6324600"/>
            <a:ext cx="2722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err="1" smtClean="0">
                <a:latin typeface="AR CENA" pitchFamily="2" charset="0"/>
              </a:rPr>
              <a:t>Fonte</a:t>
            </a:r>
            <a:r>
              <a:rPr lang="en-US" sz="1100" dirty="0" smtClean="0">
                <a:latin typeface="AR CENA" pitchFamily="2" charset="0"/>
              </a:rPr>
              <a:t>:  Cho et al.,  Agnes et al., </a:t>
            </a:r>
          </a:p>
          <a:p>
            <a:pPr algn="r"/>
            <a:r>
              <a:rPr lang="en-US" sz="1100" dirty="0" smtClean="0">
                <a:latin typeface="AR CENA" pitchFamily="2" charset="0"/>
              </a:rPr>
              <a:t>www.inca.gov.br/rbc/n_48/v03/pdf/revisao3.pdf</a:t>
            </a:r>
            <a:endParaRPr lang="en-US" sz="1100" dirty="0">
              <a:latin typeface="AR CENA" pitchFamily="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8600" y="905470"/>
            <a:ext cx="4572000" cy="92333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/>
              <a:t>p53 é um </a:t>
            </a:r>
            <a:r>
              <a:rPr lang="pt-BR" cap="all" dirty="0" smtClean="0"/>
              <a:t>gene supressor tumoral</a:t>
            </a:r>
            <a:r>
              <a:rPr lang="pt-BR" dirty="0" smtClean="0"/>
              <a:t>, que codifica uma </a:t>
            </a:r>
            <a:r>
              <a:rPr lang="pt-BR" dirty="0" err="1" smtClean="0"/>
              <a:t>fosfoproteína</a:t>
            </a:r>
            <a:r>
              <a:rPr lang="pt-BR" dirty="0" smtClean="0"/>
              <a:t> nuclear que desempenha um papel importante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609600" y="190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No controle do ciclo celular,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No reparo do DNA e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Na indução da apoptose.</a:t>
            </a:r>
            <a:endParaRPr lang="en-US" dirty="0"/>
          </a:p>
        </p:txBody>
      </p:sp>
      <p:sp>
        <p:nvSpPr>
          <p:cNvPr id="14" name="13 Flecha abajo"/>
          <p:cNvSpPr/>
          <p:nvPr/>
        </p:nvSpPr>
        <p:spPr>
          <a:xfrm>
            <a:off x="2286000" y="3733800"/>
            <a:ext cx="3810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oist.jp/sites/default/files/photos/Zebrafish-at-Open-Cam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533399"/>
            <a:ext cx="8686801" cy="579120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715000" y="4801850"/>
            <a:ext cx="33650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AR CENA" pitchFamily="2" charset="0"/>
              </a:rPr>
              <a:t>Muchas</a:t>
            </a:r>
            <a:r>
              <a:rPr lang="en-US" sz="4400" dirty="0" smtClean="0">
                <a:latin typeface="AR CENA" pitchFamily="2" charset="0"/>
              </a:rPr>
              <a:t> Gracias!</a:t>
            </a:r>
          </a:p>
          <a:p>
            <a:r>
              <a:rPr lang="en-US" sz="4400" dirty="0" err="1" smtClean="0">
                <a:latin typeface="AR CENA" pitchFamily="2" charset="0"/>
              </a:rPr>
              <a:t>Buen</a:t>
            </a:r>
            <a:r>
              <a:rPr lang="en-US" sz="4400" dirty="0" smtClean="0">
                <a:latin typeface="AR CENA" pitchFamily="2" charset="0"/>
              </a:rPr>
              <a:t> </a:t>
            </a:r>
            <a:r>
              <a:rPr lang="en-US" sz="4400" dirty="0" err="1" smtClean="0">
                <a:latin typeface="AR CENA" pitchFamily="2" charset="0"/>
              </a:rPr>
              <a:t>provecho</a:t>
            </a:r>
            <a:r>
              <a:rPr lang="en-US" sz="4400" dirty="0" smtClean="0">
                <a:latin typeface="AR CENA" pitchFamily="2" charset="0"/>
              </a:rPr>
              <a:t>!</a:t>
            </a:r>
            <a:endParaRPr lang="en-US" sz="4400" dirty="0">
              <a:latin typeface="AR CENA" pitchFamily="2" charset="0"/>
            </a:endParaRPr>
          </a:p>
        </p:txBody>
      </p:sp>
      <p:pic>
        <p:nvPicPr>
          <p:cNvPr id="6150" name="Picture 6" descr="http://4vector.com/thumb_data/afd-117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4192"/>
            <a:ext cx="2828925" cy="106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66813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image.slidesharecdn.com/pcrandtypes-120119230746-phpapp02/95/pcr-and-its-types-26-728.jpg?cb=1327014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jenabioscience.com/images/8bd31f7cad/apopt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059816"/>
            <a:ext cx="4133850" cy="1893184"/>
          </a:xfrm>
          <a:prstGeom prst="rect">
            <a:avLst/>
          </a:prstGeom>
          <a:noFill/>
        </p:spPr>
      </p:pic>
      <p:pic>
        <p:nvPicPr>
          <p:cNvPr id="76804" name="Picture 4" descr="http://www.nature.com/nrm/journal/v6/n9/images/nrm1715-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19250"/>
            <a:ext cx="38671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endParaRPr lang="en-US" sz="3200" dirty="0">
              <a:latin typeface="AR CENA" pitchFamily="2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029200" cy="609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71641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5720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100" dirty="0" smtClean="0">
                <a:latin typeface="AR CENA" pitchFamily="2" charset="0"/>
              </a:rPr>
              <a:t>Fonte: Biologia Molecular da Célula -  Bruce </a:t>
            </a:r>
            <a:r>
              <a:rPr lang="pt-BR" sz="1100" dirty="0" err="1" smtClean="0">
                <a:latin typeface="AR CENA" pitchFamily="2" charset="0"/>
              </a:rPr>
              <a:t>Alberts</a:t>
            </a:r>
            <a:r>
              <a:rPr lang="pt-BR" sz="1100" dirty="0" smtClean="0">
                <a:latin typeface="AR CENA" pitchFamily="2" charset="0"/>
              </a:rPr>
              <a:t> </a:t>
            </a:r>
            <a:r>
              <a:rPr lang="pt-BR" sz="1100" dirty="0" err="1" smtClean="0">
                <a:latin typeface="AR CENA" pitchFamily="2" charset="0"/>
              </a:rPr>
              <a:t>cols</a:t>
            </a:r>
            <a:r>
              <a:rPr lang="pt-BR" sz="1100" dirty="0" smtClean="0">
                <a:latin typeface="AR CENA" pitchFamily="2" charset="0"/>
              </a:rPr>
              <a:t>, 2015</a:t>
            </a:r>
            <a:endParaRPr lang="en-US" sz="1100" dirty="0" smtClean="0">
              <a:latin typeface="AR CENA" pitchFamily="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29400" y="5562600"/>
            <a:ext cx="2069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ym typeface="Webdings"/>
              </a:rPr>
              <a:t></a:t>
            </a:r>
            <a:r>
              <a:rPr lang="pt-BR" dirty="0" err="1" smtClean="0">
                <a:sym typeface="Webdings"/>
              </a:rPr>
              <a:t>C</a:t>
            </a:r>
            <a:r>
              <a:rPr lang="pt-BR" dirty="0" err="1" smtClean="0"/>
              <a:t>arcinogênese</a:t>
            </a:r>
            <a:r>
              <a:rPr lang="pt-B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feto : Feto Ícone isolado no fundo branco Vector Ilustraç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2133600" cy="21336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endParaRPr lang="en-US" sz="3200" dirty="0">
              <a:latin typeface="AR CENA" pitchFamily="2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8761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8600" y="3124200"/>
            <a:ext cx="86868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/>
              <a:t>We have recently reported that the human p53 gene expresses not only 1 but </a:t>
            </a:r>
            <a:r>
              <a:rPr lang="en-US" b="1" dirty="0" smtClean="0"/>
              <a:t>12 different p53 proteins (</a:t>
            </a:r>
            <a:r>
              <a:rPr lang="en-US" b="1" dirty="0" err="1" smtClean="0"/>
              <a:t>isoforms</a:t>
            </a:r>
            <a:r>
              <a:rPr lang="en-US" b="1" dirty="0" smtClean="0"/>
              <a:t>) </a:t>
            </a:r>
            <a:r>
              <a:rPr lang="en-US" dirty="0" smtClean="0"/>
              <a:t>due to alternative splicing, alternative initiation of translation, and alternative promoter usage. p53 </a:t>
            </a:r>
            <a:r>
              <a:rPr lang="en-US" dirty="0" err="1" smtClean="0"/>
              <a:t>isoform</a:t>
            </a:r>
            <a:r>
              <a:rPr lang="en-US" dirty="0" smtClean="0"/>
              <a:t> proteins thus contain distinct protein domains. They are expressed in normal human tissues but are abnormally expressed in a wide range of cancer types.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2128988" y="4953000"/>
            <a:ext cx="186621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Human </a:t>
            </a:r>
            <a:r>
              <a:rPr lang="el-GR" sz="2000" b="1" dirty="0" smtClean="0">
                <a:solidFill>
                  <a:srgbClr val="FFFF00"/>
                </a:solidFill>
              </a:rPr>
              <a:t>Δ</a:t>
            </a:r>
            <a:r>
              <a:rPr lang="en-US" sz="2000" b="1" dirty="0" smtClean="0">
                <a:solidFill>
                  <a:srgbClr val="FFFF00"/>
                </a:solidFill>
              </a:rPr>
              <a:t>133p53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76800"/>
            <a:ext cx="2362200" cy="16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858000" y="4953000"/>
            <a:ext cx="2249236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/>
              <a:t>Zebrafish</a:t>
            </a:r>
            <a:r>
              <a:rPr lang="en-US" sz="2000" b="1" dirty="0" smtClean="0"/>
              <a:t>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113p53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58000" y="54864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48%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85800"/>
            <a:ext cx="6400800" cy="58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72000" y="659639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100" dirty="0" smtClean="0">
                <a:latin typeface="AR CENA" pitchFamily="2" charset="0"/>
              </a:rPr>
              <a:t>Fonte: </a:t>
            </a:r>
            <a:r>
              <a:rPr lang="pt-BR" sz="1100" dirty="0" smtClean="0"/>
              <a:t>www.sciencedirect.com/science/article/pii/S0959437X13001524</a:t>
            </a:r>
            <a:endParaRPr lang="en-US" sz="1100" dirty="0" smtClean="0"/>
          </a:p>
          <a:p>
            <a:pPr algn="r"/>
            <a:endParaRPr lang="en-US" sz="1100" dirty="0" smtClean="0">
              <a:latin typeface="AR CENA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" y="114300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sym typeface="Wingdings"/>
              </a:rPr>
              <a:t>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" y="258187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sym typeface="Wingdings"/>
              </a:rPr>
              <a:t>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388620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sym typeface="Wingdings"/>
              </a:rPr>
              <a:t>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7200" y="540127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  <a:sym typeface="Wingdings"/>
              </a:rPr>
              <a:t>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1000" y="914400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pt-BR" dirty="0" smtClean="0"/>
              <a:t>Estudos anteriores mostraram que a expressão </a:t>
            </a:r>
            <a:r>
              <a:rPr lang="pt-BR" dirty="0" err="1" smtClean="0"/>
              <a:t>transcricional</a:t>
            </a:r>
            <a:r>
              <a:rPr lang="pt-BR" dirty="0" smtClean="0"/>
              <a:t> de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Δ113p53 / Δ133p53 </a:t>
            </a:r>
            <a:r>
              <a:rPr lang="pt-BR" b="1" dirty="0" smtClean="0">
                <a:solidFill>
                  <a:srgbClr val="0070C0"/>
                </a:solidFill>
              </a:rPr>
              <a:t>depende totalmente da p53 </a:t>
            </a:r>
            <a:r>
              <a:rPr lang="pt-BR" dirty="0" smtClean="0"/>
              <a:t>e a função da proteína de Δ113p53 / Δ133p53 é de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antagonizar a </a:t>
            </a:r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</a:rPr>
              <a:t>actividade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</a:rPr>
              <a:t>apoptótica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62600" y="762000"/>
            <a:ext cx="3048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O Δ133p53 foi encontrado altamente expresso  em certas células cancerosas, 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5334000" y="1828800"/>
            <a:ext cx="358140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smtClean="0"/>
              <a:t>enquanto que a expressão do </a:t>
            </a:r>
            <a:r>
              <a:rPr lang="pt-BR" dirty="0" err="1" smtClean="0"/>
              <a:t>Δ113p53</a:t>
            </a:r>
            <a:r>
              <a:rPr lang="pt-BR" dirty="0" smtClean="0"/>
              <a:t> é </a:t>
            </a:r>
            <a:r>
              <a:rPr lang="pt-BR" b="1" dirty="0" smtClean="0">
                <a:solidFill>
                  <a:srgbClr val="C00000"/>
                </a:solidFill>
              </a:rPr>
              <a:t>induzida por </a:t>
            </a:r>
            <a:r>
              <a:rPr lang="pt-BR" b="1" dirty="0" err="1" smtClean="0">
                <a:solidFill>
                  <a:srgbClr val="C00000"/>
                </a:solidFill>
              </a:rPr>
              <a:t>injecção</a:t>
            </a:r>
            <a:r>
              <a:rPr lang="pt-BR" b="1" dirty="0" smtClean="0">
                <a:solidFill>
                  <a:srgbClr val="C00000"/>
                </a:solidFill>
              </a:rPr>
              <a:t> de </a:t>
            </a:r>
            <a:r>
              <a:rPr lang="pt-BR" b="1" dirty="0" err="1" smtClean="0">
                <a:solidFill>
                  <a:srgbClr val="C00000"/>
                </a:solidFill>
              </a:rPr>
              <a:t>Camptotecina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ou por </a:t>
            </a:r>
            <a:r>
              <a:rPr lang="pt-BR" b="1" dirty="0" smtClean="0">
                <a:solidFill>
                  <a:srgbClr val="0070C0"/>
                </a:solidFill>
              </a:rPr>
              <a:t>mutações nos genes incluindo </a:t>
            </a:r>
            <a:r>
              <a:rPr lang="pt-BR" b="1" i="1" dirty="0" err="1" smtClean="0">
                <a:solidFill>
                  <a:schemeClr val="tx1"/>
                </a:solidFill>
              </a:rPr>
              <a:t>def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e </a:t>
            </a:r>
            <a:r>
              <a:rPr lang="pt-BR" b="1" i="1" dirty="0" smtClean="0">
                <a:solidFill>
                  <a:schemeClr val="tx1"/>
                </a:solidFill>
              </a:rPr>
              <a:t>sec13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10200" y="4953000"/>
            <a:ext cx="35814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dirty="0" err="1" smtClean="0"/>
              <a:t>Morfolino</a:t>
            </a:r>
            <a:r>
              <a:rPr lang="pt-BR" dirty="0" smtClean="0"/>
              <a:t>, em biologia molecular, descreve uma molécula de uma família estrutural particular que é usado para </a:t>
            </a:r>
            <a:r>
              <a:rPr lang="pt-BR" b="1" dirty="0" smtClean="0">
                <a:solidFill>
                  <a:srgbClr val="C00000"/>
                </a:solidFill>
              </a:rPr>
              <a:t>modificar a expressão do gene.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6200" y="404878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TA2</a:t>
            </a:r>
            <a:r>
              <a:rPr lang="pt-BR" sz="2800" dirty="0" smtClean="0"/>
              <a:t>p53, </a:t>
            </a:r>
            <a:r>
              <a:rPr lang="pt-BR" sz="2800" b="1" dirty="0" smtClean="0"/>
              <a:t>TA3</a:t>
            </a:r>
            <a:r>
              <a:rPr lang="pt-BR" sz="2800" dirty="0" smtClean="0"/>
              <a:t>p53, </a:t>
            </a:r>
            <a:r>
              <a:rPr lang="pt-BR" sz="2800" b="1" dirty="0" smtClean="0"/>
              <a:t>TA4</a:t>
            </a:r>
            <a:r>
              <a:rPr lang="pt-BR" sz="2800" dirty="0" smtClean="0"/>
              <a:t>p53 e </a:t>
            </a:r>
            <a:r>
              <a:rPr lang="pt-BR" sz="2800" b="1" dirty="0" smtClean="0"/>
              <a:t>TA5</a:t>
            </a:r>
            <a:r>
              <a:rPr lang="pt-BR" sz="2800" dirty="0" smtClean="0"/>
              <a:t>p53</a:t>
            </a:r>
            <a:endParaRPr lang="en-U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335739" y="2514600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p53β</a:t>
            </a:r>
            <a:endParaRPr lang="en-US" sz="3200" dirty="0"/>
          </a:p>
        </p:txBody>
      </p:sp>
      <p:sp>
        <p:nvSpPr>
          <p:cNvPr id="12" name="11 Rectángulo"/>
          <p:cNvSpPr/>
          <p:nvPr/>
        </p:nvSpPr>
        <p:spPr>
          <a:xfrm>
            <a:off x="1295400" y="2609671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é gerada devido ao processamento alternativo do </a:t>
            </a:r>
            <a:r>
              <a:rPr lang="pt-BR" b="1" dirty="0" err="1" smtClean="0">
                <a:solidFill>
                  <a:srgbClr val="C00000"/>
                </a:solidFill>
              </a:rPr>
              <a:t>intrão</a:t>
            </a:r>
            <a:r>
              <a:rPr lang="pt-BR" b="1" dirty="0" smtClean="0">
                <a:solidFill>
                  <a:srgbClr val="C00000"/>
                </a:solidFill>
              </a:rPr>
              <a:t> 8</a:t>
            </a:r>
            <a:r>
              <a:rPr lang="pt-BR" dirty="0" smtClean="0"/>
              <a:t> de p53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304800" y="464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 smtClean="0"/>
              <a:t>são derivados a partir de uma deleção </a:t>
            </a:r>
            <a:r>
              <a:rPr lang="pt-BR" dirty="0" err="1" smtClean="0"/>
              <a:t>genómica</a:t>
            </a:r>
            <a:r>
              <a:rPr lang="pt-BR" dirty="0" smtClean="0"/>
              <a:t> de 4 </a:t>
            </a:r>
            <a:r>
              <a:rPr lang="pt-BR" dirty="0" err="1" smtClean="0"/>
              <a:t>pb</a:t>
            </a:r>
            <a:r>
              <a:rPr lang="pt-BR" dirty="0" smtClean="0"/>
              <a:t> que ocorre naturalmente no </a:t>
            </a:r>
            <a:r>
              <a:rPr lang="pt-BR" b="1" dirty="0" err="1" smtClean="0">
                <a:solidFill>
                  <a:srgbClr val="C00000"/>
                </a:solidFill>
              </a:rPr>
              <a:t>intrão</a:t>
            </a:r>
            <a:r>
              <a:rPr lang="pt-BR" b="1" dirty="0" smtClean="0">
                <a:solidFill>
                  <a:srgbClr val="C00000"/>
                </a:solidFill>
              </a:rPr>
              <a:t> 1</a:t>
            </a:r>
            <a:r>
              <a:rPr lang="pt-BR" dirty="0" smtClean="0"/>
              <a:t> do gene Δ113p53 </a:t>
            </a:r>
            <a:endParaRPr lang="en-US" dirty="0"/>
          </a:p>
        </p:txBody>
      </p:sp>
      <p:cxnSp>
        <p:nvCxnSpPr>
          <p:cNvPr id="15" name="14 Conector angular"/>
          <p:cNvCxnSpPr>
            <a:stCxn id="4" idx="3"/>
            <a:endCxn id="7" idx="1"/>
          </p:cNvCxnSpPr>
          <p:nvPr/>
        </p:nvCxnSpPr>
        <p:spPr>
          <a:xfrm>
            <a:off x="4953000" y="1653064"/>
            <a:ext cx="381000" cy="77590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4" idx="3"/>
            <a:endCxn id="6" idx="1"/>
          </p:cNvCxnSpPr>
          <p:nvPr/>
        </p:nvCxnSpPr>
        <p:spPr>
          <a:xfrm flipV="1">
            <a:off x="4953000" y="1223665"/>
            <a:ext cx="609600" cy="4293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Flecha abajo"/>
          <p:cNvSpPr/>
          <p:nvPr/>
        </p:nvSpPr>
        <p:spPr>
          <a:xfrm>
            <a:off x="7162800" y="3124200"/>
            <a:ext cx="304800" cy="381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Cerrar llave"/>
          <p:cNvSpPr/>
          <p:nvPr/>
        </p:nvSpPr>
        <p:spPr>
          <a:xfrm>
            <a:off x="4953000" y="2590800"/>
            <a:ext cx="609600" cy="2971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5867400" y="3886200"/>
            <a:ext cx="29718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/>
              <a:t>Zebrafish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p53 e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113p53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9" y="457200"/>
            <a:ext cx="75278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137" y="3810000"/>
            <a:ext cx="92393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Introdução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0" y="2057400"/>
            <a:ext cx="7315200" cy="1676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2667000" y="1295400"/>
            <a:ext cx="19812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 CENA" pitchFamily="2" charset="0"/>
              </a:rPr>
              <a:t>Materiais</a:t>
            </a:r>
            <a:r>
              <a:rPr lang="en-US" sz="3200" dirty="0" smtClean="0">
                <a:latin typeface="AR CENA" pitchFamily="2" charset="0"/>
              </a:rPr>
              <a:t> e </a:t>
            </a:r>
            <a:r>
              <a:rPr lang="en-US" sz="3200" dirty="0" err="1" smtClean="0">
                <a:latin typeface="AR CENA" pitchFamily="2" charset="0"/>
              </a:rPr>
              <a:t>Métodos</a:t>
            </a:r>
            <a:r>
              <a:rPr lang="en-US" sz="3200" dirty="0" smtClean="0">
                <a:latin typeface="AR CENA" pitchFamily="2" charset="0"/>
              </a:rPr>
              <a:t> </a:t>
            </a:r>
            <a:endParaRPr lang="en-US" sz="3200" dirty="0">
              <a:latin typeface="AR CENA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000" y="838200"/>
            <a:ext cx="15599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Zebrafish</a:t>
            </a:r>
            <a:r>
              <a:rPr lang="en-US" b="1" dirty="0" smtClean="0"/>
              <a:t> lines</a:t>
            </a:r>
            <a:endParaRPr lang="en-US" dirty="0"/>
          </a:p>
        </p:txBody>
      </p:sp>
      <p:pic>
        <p:nvPicPr>
          <p:cNvPr id="39938" name="Picture 2" descr="http://blogs.nature.com/spoonful/files/2012/07/Zebrafish_repository_center_new1.jpg"/>
          <p:cNvPicPr>
            <a:picLocks noChangeAspect="1" noChangeArrowheads="1"/>
          </p:cNvPicPr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304800" y="1295400"/>
            <a:ext cx="2861152" cy="1905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28600" y="3593068"/>
            <a:ext cx="191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def</a:t>
            </a:r>
            <a:r>
              <a:rPr lang="en-US" sz="1100" i="1" dirty="0" smtClean="0"/>
              <a:t>hi429 </a:t>
            </a:r>
            <a:r>
              <a:rPr lang="en-US" i="1" dirty="0" smtClean="0"/>
              <a:t>mutant line</a:t>
            </a:r>
            <a:endParaRPr lang="en-US" sz="1100" dirty="0"/>
          </a:p>
        </p:txBody>
      </p:sp>
      <p:sp>
        <p:nvSpPr>
          <p:cNvPr id="9" name="8 Rectángulo"/>
          <p:cNvSpPr/>
          <p:nvPr/>
        </p:nvSpPr>
        <p:spPr>
          <a:xfrm>
            <a:off x="228600" y="336446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Wild type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28600" y="3886200"/>
            <a:ext cx="315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Tg</a:t>
            </a:r>
            <a:r>
              <a:rPr lang="en-US" i="1" dirty="0" smtClean="0"/>
              <a:t>(</a:t>
            </a:r>
            <a:r>
              <a:rPr lang="el-GR" i="1" dirty="0" smtClean="0"/>
              <a:t>Δ113</a:t>
            </a:r>
            <a:r>
              <a:rPr lang="en-US" i="1" dirty="0" smtClean="0"/>
              <a:t>p53:gfp) transgenic fish</a:t>
            </a: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304800" y="4572000"/>
            <a:ext cx="14125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Morpholinos</a:t>
            </a:r>
            <a:endParaRPr lang="en-US" dirty="0"/>
          </a:p>
        </p:txBody>
      </p:sp>
      <p:pic>
        <p:nvPicPr>
          <p:cNvPr id="39940" name="Picture 4" descr="https://upload.wikimedia.org/wikipedia/commons/1/1f/MorpholinoHeterodupl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4009" y="762000"/>
            <a:ext cx="1714391" cy="2976083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81000" y="48768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Δ113p53-MO</a:t>
            </a:r>
            <a:r>
              <a:rPr lang="en-US" sz="1200" i="1" dirty="0" smtClean="0"/>
              <a:t>ATG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04800" y="5410200"/>
            <a:ext cx="144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TAp53-MOspl</a:t>
            </a:r>
            <a:endParaRPr lang="en-US" dirty="0"/>
          </a:p>
        </p:txBody>
      </p:sp>
      <p:pic>
        <p:nvPicPr>
          <p:cNvPr id="31746" name="Picture 2" descr="Camptothecin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852392"/>
            <a:ext cx="2133599" cy="1396007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657600" y="6350913"/>
            <a:ext cx="601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Fonte</a:t>
            </a:r>
            <a:r>
              <a:rPr lang="en-US" sz="1100" dirty="0" smtClean="0"/>
              <a:t>: https://en.wikipedia.org/wiki/Morpholino#/media/File:MorpholinoHeteroduplex.png</a:t>
            </a:r>
          </a:p>
          <a:p>
            <a:r>
              <a:rPr lang="en-US" sz="1100" dirty="0" smtClean="0"/>
              <a:t>https://en.wikipedia.org/wiki/Camptothecin</a:t>
            </a:r>
          </a:p>
        </p:txBody>
      </p:sp>
      <p:pic>
        <p:nvPicPr>
          <p:cNvPr id="31748" name="Picture 4" descr="http://southeastgarden.com/uploads/2/8/4/3/2843170/8765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878434"/>
            <a:ext cx="1847850" cy="277916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6858000" y="4343400"/>
            <a:ext cx="150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Camptothecin</a:t>
            </a:r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5257800" y="3810000"/>
            <a:ext cx="370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Camptotheca</a:t>
            </a:r>
            <a:r>
              <a:rPr lang="en-US" i="1" dirty="0" smtClean="0"/>
              <a:t> </a:t>
            </a:r>
            <a:r>
              <a:rPr lang="en-US" i="1" dirty="0" err="1" smtClean="0"/>
              <a:t>acuminata</a:t>
            </a:r>
            <a:r>
              <a:rPr lang="en-US" i="1" dirty="0" smtClean="0"/>
              <a:t> - </a:t>
            </a:r>
            <a:r>
              <a:rPr lang="en-US" dirty="0" smtClean="0"/>
              <a:t>Happy tree</a:t>
            </a:r>
            <a:endParaRPr lang="en-US" dirty="0"/>
          </a:p>
        </p:txBody>
      </p:sp>
      <p:grpSp>
        <p:nvGrpSpPr>
          <p:cNvPr id="24" name="23 Grupo"/>
          <p:cNvGrpSpPr/>
          <p:nvPr/>
        </p:nvGrpSpPr>
        <p:grpSpPr>
          <a:xfrm>
            <a:off x="3352800" y="3276600"/>
            <a:ext cx="685800" cy="454015"/>
            <a:chOff x="-1066800" y="2057399"/>
            <a:chExt cx="1295400" cy="682615"/>
          </a:xfrm>
        </p:grpSpPr>
        <p:sp>
          <p:nvSpPr>
            <p:cNvPr id="25" name="24 Triángulo isósceles"/>
            <p:cNvSpPr/>
            <p:nvPr/>
          </p:nvSpPr>
          <p:spPr>
            <a:xfrm rot="16200000">
              <a:off x="-455608" y="2055807"/>
              <a:ext cx="682615" cy="68580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Elipse"/>
            <p:cNvSpPr/>
            <p:nvPr/>
          </p:nvSpPr>
          <p:spPr>
            <a:xfrm>
              <a:off x="-1066800" y="2133600"/>
              <a:ext cx="990600" cy="5334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26 Conector recto"/>
            <p:cNvCxnSpPr>
              <a:stCxn id="26" idx="1"/>
              <a:endCxn id="26" idx="7"/>
            </p:cNvCxnSpPr>
            <p:nvPr/>
          </p:nvCxnSpPr>
          <p:spPr>
            <a:xfrm>
              <a:off x="-921730" y="2211715"/>
              <a:ext cx="7004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flipV="1">
              <a:off x="-1066800" y="23241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flipV="1">
              <a:off x="-1066800" y="2438400"/>
              <a:ext cx="990600" cy="381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32 Grupo"/>
          <p:cNvGrpSpPr/>
          <p:nvPr/>
        </p:nvGrpSpPr>
        <p:grpSpPr>
          <a:xfrm>
            <a:off x="3657600" y="3810000"/>
            <a:ext cx="762000" cy="381000"/>
            <a:chOff x="5257799" y="1752600"/>
            <a:chExt cx="762000" cy="381000"/>
          </a:xfrm>
        </p:grpSpPr>
        <p:grpSp>
          <p:nvGrpSpPr>
            <p:cNvPr id="21" name="20 Grupo"/>
            <p:cNvGrpSpPr/>
            <p:nvPr/>
          </p:nvGrpSpPr>
          <p:grpSpPr>
            <a:xfrm>
              <a:off x="5257799" y="1752600"/>
              <a:ext cx="762000" cy="377815"/>
              <a:chOff x="-2895600" y="2285999"/>
              <a:chExt cx="1295399" cy="682615"/>
            </a:xfrm>
          </p:grpSpPr>
          <p:sp>
            <p:nvSpPr>
              <p:cNvPr id="22" name="21 Triángulo isósceles"/>
              <p:cNvSpPr/>
              <p:nvPr/>
            </p:nvSpPr>
            <p:spPr>
              <a:xfrm rot="16200000">
                <a:off x="-2284409" y="2284407"/>
                <a:ext cx="682615" cy="685800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-2895600" y="2362200"/>
                <a:ext cx="990600" cy="5334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29 Rectángulo"/>
            <p:cNvSpPr/>
            <p:nvPr/>
          </p:nvSpPr>
          <p:spPr>
            <a:xfrm>
              <a:off x="5410200" y="1764268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962400" y="4343400"/>
            <a:ext cx="685800" cy="457200"/>
            <a:chOff x="5410200" y="2438400"/>
            <a:chExt cx="685800" cy="457200"/>
          </a:xfrm>
        </p:grpSpPr>
        <p:grpSp>
          <p:nvGrpSpPr>
            <p:cNvPr id="18" name="17 Grupo"/>
            <p:cNvGrpSpPr/>
            <p:nvPr/>
          </p:nvGrpSpPr>
          <p:grpSpPr>
            <a:xfrm>
              <a:off x="5410200" y="2441585"/>
              <a:ext cx="685800" cy="454015"/>
              <a:chOff x="-2286000" y="1142999"/>
              <a:chExt cx="1295400" cy="682615"/>
            </a:xfrm>
          </p:grpSpPr>
          <p:sp>
            <p:nvSpPr>
              <p:cNvPr id="19" name="18 Triángulo isósceles"/>
              <p:cNvSpPr/>
              <p:nvPr/>
            </p:nvSpPr>
            <p:spPr>
              <a:xfrm rot="16200000">
                <a:off x="-1674808" y="1141407"/>
                <a:ext cx="682615" cy="6858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-2286000" y="1219200"/>
                <a:ext cx="990600" cy="533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30 Rectángulo"/>
            <p:cNvSpPr/>
            <p:nvPr/>
          </p:nvSpPr>
          <p:spPr>
            <a:xfrm>
              <a:off x="5486400" y="2438400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tg</a:t>
              </a:r>
              <a:endParaRPr lang="en-US" dirty="0"/>
            </a:p>
          </p:txBody>
        </p:sp>
      </p:grpSp>
      <p:pic>
        <p:nvPicPr>
          <p:cNvPr id="34" name="Picture 2" descr="https://www.st-andrews.ac.uk/media/press-office/2012-images/zebrafish-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029200"/>
            <a:ext cx="1238250" cy="1034990"/>
          </a:xfrm>
          <a:prstGeom prst="rect">
            <a:avLst/>
          </a:prstGeom>
          <a:noFill/>
        </p:spPr>
      </p:pic>
      <p:sp>
        <p:nvSpPr>
          <p:cNvPr id="35" name="34 Rectángulo"/>
          <p:cNvSpPr/>
          <p:nvPr/>
        </p:nvSpPr>
        <p:spPr>
          <a:xfrm>
            <a:off x="762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5</a:t>
            </a:r>
            <a:r>
              <a:rPr lang="en-US" dirty="0" smtClean="0"/>
              <a:t>-TTTAATCACACTTACATTCAAGCCT-</a:t>
            </a:r>
            <a:r>
              <a:rPr lang="en-US" b="1" dirty="0" smtClean="0"/>
              <a:t>3</a:t>
            </a:r>
          </a:p>
          <a:p>
            <a:r>
              <a:rPr lang="en-US" dirty="0" smtClean="0"/>
              <a:t>E1 -I1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1501</Words>
  <Application>Microsoft Office PowerPoint</Application>
  <PresentationFormat>Presentación en pantalla (4:3)</PresentationFormat>
  <Paragraphs>230</Paragraphs>
  <Slides>33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Apoptosis TUNEL assay (red sports) 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Noelia</dc:creator>
  <cp:lastModifiedBy>Noelia</cp:lastModifiedBy>
  <cp:revision>190</cp:revision>
  <dcterms:created xsi:type="dcterms:W3CDTF">2015-08-18T00:50:03Z</dcterms:created>
  <dcterms:modified xsi:type="dcterms:W3CDTF">2015-09-03T09:53:32Z</dcterms:modified>
</cp:coreProperties>
</file>