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2" r:id="rId3"/>
    <p:sldId id="273" r:id="rId4"/>
    <p:sldId id="257" r:id="rId5"/>
    <p:sldId id="285" r:id="rId6"/>
    <p:sldId id="259" r:id="rId7"/>
    <p:sldId id="258" r:id="rId8"/>
    <p:sldId id="260" r:id="rId9"/>
    <p:sldId id="274" r:id="rId10"/>
    <p:sldId id="261" r:id="rId11"/>
    <p:sldId id="262" r:id="rId12"/>
    <p:sldId id="265" r:id="rId13"/>
    <p:sldId id="266" r:id="rId14"/>
    <p:sldId id="267" r:id="rId15"/>
    <p:sldId id="270" r:id="rId16"/>
    <p:sldId id="275" r:id="rId17"/>
    <p:sldId id="271" r:id="rId18"/>
    <p:sldId id="276" r:id="rId19"/>
    <p:sldId id="277" r:id="rId20"/>
    <p:sldId id="279" r:id="rId21"/>
    <p:sldId id="278" r:id="rId22"/>
    <p:sldId id="280" r:id="rId23"/>
    <p:sldId id="281" r:id="rId24"/>
    <p:sldId id="282" r:id="rId25"/>
    <p:sldId id="283" r:id="rId26"/>
    <p:sldId id="284" r:id="rId27"/>
    <p:sldId id="286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8D11"/>
    <a:srgbClr val="4A86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86146" autoAdjust="0"/>
  </p:normalViewPr>
  <p:slideViewPr>
    <p:cSldViewPr snapToGrid="0">
      <p:cViewPr>
        <p:scale>
          <a:sx n="66" d="100"/>
          <a:sy n="66" d="100"/>
        </p:scale>
        <p:origin x="6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AFA8BB-3897-4E0B-94CC-BB0513DEAE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75683-D22F-4AB7-AB88-4BC5D61905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8373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A14F1-EE23-478D-9754-F75DF30A1CAC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47DA-E012-44F9-AAC3-29E36C25F2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927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Passagem pela coluna, menores retidas mais tempo, esfera,</a:t>
            </a:r>
            <a:r>
              <a:rPr lang="pt-BR" baseline="0" dirty="0" smtClean="0"/>
              <a:t> fluxo, detecção, pico no </a:t>
            </a:r>
            <a:r>
              <a:rPr lang="pt-BR" baseline="0" dirty="0" err="1" smtClean="0"/>
              <a:t>cromatograma</a:t>
            </a:r>
            <a:r>
              <a:rPr lang="pt-BR" baseline="0" dirty="0" smtClean="0"/>
              <a:t>!</a:t>
            </a:r>
            <a:endParaRPr lang="pt-BR" dirty="0" smtClean="0"/>
          </a:p>
          <a:p>
            <a:r>
              <a:rPr lang="pt-BR" dirty="0" err="1" smtClean="0"/>
              <a:t>Ve</a:t>
            </a:r>
            <a:r>
              <a:rPr lang="pt-BR" dirty="0" smtClean="0"/>
              <a:t>/V0</a:t>
            </a:r>
            <a:r>
              <a:rPr lang="pt-BR" baseline="0" dirty="0" smtClean="0"/>
              <a:t> – V0 diminui de acordo com o tamanho do </a:t>
            </a:r>
            <a:r>
              <a:rPr lang="pt-BR" baseline="0" dirty="0" err="1" smtClean="0"/>
              <a:t>oligoDt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956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Sequências</a:t>
            </a:r>
            <a:r>
              <a:rPr lang="pt-BR" baseline="0" dirty="0" smtClean="0"/>
              <a:t> humanas e sintéticas, polimorfismos e relevância biológica.</a:t>
            </a:r>
          </a:p>
          <a:p>
            <a:pPr marL="228600" indent="-228600">
              <a:buAutoNum type="alphaUcPeriod"/>
            </a:pPr>
            <a:r>
              <a:rPr lang="pt-BR" baseline="0" dirty="0" smtClean="0"/>
              <a:t>Modificação em 1 base é possível ser analisada. 25CEB e 26CEB </a:t>
            </a:r>
            <a:r>
              <a:rPr lang="pt-BR" baseline="0" dirty="0" err="1" smtClean="0"/>
              <a:t>diferm</a:t>
            </a:r>
            <a:r>
              <a:rPr lang="pt-BR" baseline="0" dirty="0" smtClean="0"/>
              <a:t>.</a:t>
            </a:r>
          </a:p>
          <a:p>
            <a:pPr marL="228600" indent="-228600">
              <a:buAutoNum type="alphaUcPeriod"/>
            </a:pPr>
            <a:r>
              <a:rPr lang="pt-BR" baseline="0" dirty="0" smtClean="0"/>
              <a:t>Dobrado/desdobrado </a:t>
            </a:r>
            <a:r>
              <a:rPr lang="pt-BR" baseline="0" dirty="0" err="1" smtClean="0"/>
              <a:t>tbm</a:t>
            </a:r>
            <a:r>
              <a:rPr lang="pt-BR" baseline="0" dirty="0" smtClean="0"/>
              <a:t> diferem,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45959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97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Dímeros acima dos monômeros - compactação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057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Vantagem –monitorar formação molecular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54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Queriam</a:t>
            </a:r>
            <a:r>
              <a:rPr lang="pt-BR" baseline="0" dirty="0" smtClean="0"/>
              <a:t> saber se as estruturas eram estáveis, e viram que sim. </a:t>
            </a:r>
          </a:p>
          <a:p>
            <a:r>
              <a:rPr lang="pt-BR" baseline="0" dirty="0" smtClean="0"/>
              <a:t>G4 monomérico.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150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lphaUcParenR"/>
            </a:pPr>
            <a:r>
              <a:rPr lang="pt-BR" baseline="0" dirty="0" smtClean="0"/>
              <a:t>Confirma estabilidade de tetrâmero</a:t>
            </a:r>
          </a:p>
          <a:p>
            <a:pPr marL="228600" indent="-228600">
              <a:buAutoNum type="alphaUcParenR"/>
            </a:pPr>
            <a:r>
              <a:rPr lang="pt-BR" baseline="0" dirty="0" smtClean="0"/>
              <a:t>Viram que tetrâmero não se forma </a:t>
            </a:r>
            <a:r>
              <a:rPr lang="pt-BR" baseline="0" dirty="0" err="1" smtClean="0"/>
              <a:t>qnd</a:t>
            </a:r>
            <a:r>
              <a:rPr lang="pt-BR" baseline="0" dirty="0" smtClean="0"/>
              <a:t> potássio é </a:t>
            </a:r>
            <a:r>
              <a:rPr lang="pt-BR" baseline="0" dirty="0" err="1" smtClean="0"/>
              <a:t>add</a:t>
            </a:r>
            <a:r>
              <a:rPr lang="pt-BR" baseline="0" dirty="0" smtClean="0"/>
              <a:t> após </a:t>
            </a:r>
            <a:r>
              <a:rPr lang="pt-BR" baseline="0" dirty="0" err="1" smtClean="0"/>
              <a:t>anneling</a:t>
            </a:r>
            <a:r>
              <a:rPr lang="pt-BR" baseline="0" dirty="0" smtClean="0"/>
              <a:t>. – íon dependente.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9498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35B3</a:t>
            </a:r>
            <a:r>
              <a:rPr lang="pt-BR" baseline="0" dirty="0" smtClean="0"/>
              <a:t> tem CAG a menos na região 3’ que inibe a formação do dímero.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12892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87 UP tem uma Adenosina a mais, e tem um</a:t>
            </a:r>
            <a:r>
              <a:rPr lang="pt-BR" baseline="0" dirty="0" smtClean="0"/>
              <a:t> pico só.</a:t>
            </a:r>
          </a:p>
          <a:p>
            <a:r>
              <a:rPr lang="pt-BR" baseline="0" dirty="0" smtClean="0"/>
              <a:t>Kit1 tem 3 picos.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2011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Dependente de pH.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77430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SL2 – pico corresponde</a:t>
            </a:r>
            <a:r>
              <a:rPr lang="pt-BR" baseline="0" dirty="0" smtClean="0"/>
              <a:t> a um espécie </a:t>
            </a:r>
            <a:r>
              <a:rPr lang="pt-BR" baseline="0" dirty="0" err="1" smtClean="0"/>
              <a:t>bimolecular</a:t>
            </a:r>
            <a:r>
              <a:rPr lang="pt-BR" baseline="0" dirty="0" smtClean="0"/>
              <a:t> – pico mais próximo ao </a:t>
            </a:r>
            <a:r>
              <a:rPr lang="pt-BR" baseline="0" dirty="0" err="1" smtClean="0"/>
              <a:t>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claibrado</a:t>
            </a:r>
            <a:endParaRPr lang="pt-BR" baseline="0" dirty="0" smtClean="0"/>
          </a:p>
          <a:p>
            <a:r>
              <a:rPr lang="pt-BR" baseline="0" dirty="0" smtClean="0"/>
              <a:t>SL2m – pico mais próximo ao </a:t>
            </a:r>
            <a:r>
              <a:rPr lang="pt-BR" baseline="0" dirty="0" err="1" smtClean="0"/>
              <a:t>Hairpin</a:t>
            </a:r>
            <a:r>
              <a:rPr lang="pt-BR" baseline="0" dirty="0" smtClean="0"/>
              <a:t> calibrado -&gt;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5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Outras formas</a:t>
            </a:r>
            <a:r>
              <a:rPr lang="pt-BR" baseline="0" dirty="0" smtClean="0"/>
              <a:t> de duplas hélices, tríplex, </a:t>
            </a:r>
            <a:r>
              <a:rPr lang="pt-BR" baseline="0" dirty="0" err="1" smtClean="0"/>
              <a:t>hairpin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2719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A) Concentração altera a formação;</a:t>
            </a:r>
            <a:r>
              <a:rPr lang="pt-BR" baseline="0" dirty="0" smtClean="0"/>
              <a:t> se trata de um monômero que em altas concentrações se apresenta como tetrâmero e dímero.</a:t>
            </a:r>
          </a:p>
          <a:p>
            <a:r>
              <a:rPr lang="pt-BR" baseline="0" dirty="0" smtClean="0"/>
              <a:t>Indicado baixas concentrações.</a:t>
            </a:r>
          </a:p>
          <a:p>
            <a:r>
              <a:rPr lang="pt-BR" baseline="0" dirty="0" smtClean="0"/>
              <a:t>B) </a:t>
            </a:r>
            <a:r>
              <a:rPr lang="pt-BR" baseline="0" dirty="0" err="1" smtClean="0"/>
              <a:t>Concentraçoes</a:t>
            </a:r>
            <a:r>
              <a:rPr lang="pt-BR" baseline="0" dirty="0" smtClean="0"/>
              <a:t> de potássio alteram a formação para tetrâmeros e dímeros,.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690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Outras formas</a:t>
            </a:r>
            <a:r>
              <a:rPr lang="pt-BR" baseline="0" dirty="0" smtClean="0"/>
              <a:t> de duplas hélices, tríplex, </a:t>
            </a:r>
            <a:r>
              <a:rPr lang="pt-BR" baseline="0" dirty="0" err="1" smtClean="0"/>
              <a:t>hairpin</a:t>
            </a:r>
            <a:endParaRPr lang="pt-BR" baseline="0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937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Quadruplex</a:t>
            </a:r>
            <a:r>
              <a:rPr lang="pt-BR" baseline="0" dirty="0" smtClean="0"/>
              <a:t> </a:t>
            </a:r>
            <a:r>
              <a:rPr lang="pt-BR" baseline="0" dirty="0" err="1" smtClean="0"/>
              <a:t>foramdo</a:t>
            </a:r>
            <a:r>
              <a:rPr lang="pt-BR" baseline="0" dirty="0" smtClean="0"/>
              <a:t> por regiões ricas em 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490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Altamente</a:t>
            </a:r>
            <a:r>
              <a:rPr lang="pt-BR" baseline="0" dirty="0" smtClean="0"/>
              <a:t> polimórficos.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02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 smtClean="0"/>
              <a:t>Imotifs</a:t>
            </a:r>
            <a:r>
              <a:rPr lang="pt-BR" baseline="0" dirty="0" smtClean="0"/>
              <a:t> formado pelas regiões ricas em C não pareadas, dependente de pH.</a:t>
            </a:r>
          </a:p>
          <a:p>
            <a:r>
              <a:rPr lang="pt-BR" baseline="0" dirty="0" smtClean="0"/>
              <a:t>Justificativa do projeto</a:t>
            </a:r>
          </a:p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3641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8273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err="1" smtClean="0"/>
              <a:t>Ve</a:t>
            </a:r>
            <a:r>
              <a:rPr lang="pt-BR" dirty="0" smtClean="0"/>
              <a:t>/V0</a:t>
            </a:r>
            <a:r>
              <a:rPr lang="pt-BR" baseline="0" dirty="0" smtClean="0"/>
              <a:t> – V0 diminui de acordo com o tamanho do </a:t>
            </a:r>
            <a:r>
              <a:rPr lang="pt-BR" baseline="0" dirty="0" err="1" smtClean="0"/>
              <a:t>oligoDt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6808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 ver a formação de </a:t>
            </a:r>
            <a:r>
              <a:rPr lang="pt-BR" dirty="0" err="1" smtClean="0"/>
              <a:t>homo-duplex</a:t>
            </a:r>
            <a:r>
              <a:rPr lang="pt-BR" dirty="0" smtClean="0"/>
              <a:t>:</a:t>
            </a:r>
            <a:r>
              <a:rPr lang="pt-BR" baseline="0" dirty="0" smtClean="0"/>
              <a:t> </a:t>
            </a:r>
            <a:r>
              <a:rPr lang="pt-BR" baseline="0" dirty="0" err="1" smtClean="0"/>
              <a:t>ds</a:t>
            </a:r>
            <a:r>
              <a:rPr lang="pt-BR" baseline="0" dirty="0" smtClean="0"/>
              <a:t> </a:t>
            </a:r>
            <a:r>
              <a:rPr lang="pt-BR" baseline="0" dirty="0" err="1" smtClean="0"/>
              <a:t>lac</a:t>
            </a:r>
            <a:r>
              <a:rPr lang="pt-BR" baseline="0" dirty="0" smtClean="0"/>
              <a:t>, ds10, ds12 espelhada e para </a:t>
            </a:r>
            <a:r>
              <a:rPr lang="pt-BR" baseline="0" dirty="0" err="1" smtClean="0"/>
              <a:t>Hairpin</a:t>
            </a:r>
            <a:r>
              <a:rPr lang="pt-BR" baseline="0" dirty="0" smtClean="0"/>
              <a:t>: </a:t>
            </a:r>
            <a:r>
              <a:rPr lang="pt-BR" baseline="0" dirty="0" err="1" smtClean="0"/>
              <a:t>ds</a:t>
            </a:r>
            <a:r>
              <a:rPr lang="pt-BR" baseline="0" dirty="0" smtClean="0"/>
              <a:t> 15h.</a:t>
            </a:r>
          </a:p>
          <a:p>
            <a:r>
              <a:rPr lang="pt-BR" baseline="0" dirty="0" err="1" smtClean="0"/>
              <a:t>Ve</a:t>
            </a:r>
            <a:r>
              <a:rPr lang="pt-BR" baseline="0" dirty="0" smtClean="0"/>
              <a:t>/V0 determina o tamanho molecular, no caso HP é o menor, mais retido.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47DA-E012-44F9-AAC3-29E36C25F261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02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371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879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05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1189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913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068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876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156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09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30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D00DB-7A66-46A0-AA83-7347272F136E}" type="datetimeFigureOut">
              <a:rPr lang="pt-BR" smtClean="0"/>
              <a:t>31/08/2015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A19F7-0954-414E-B0A2-70CFE08A468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8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2155" y="4452938"/>
            <a:ext cx="9144000" cy="1655762"/>
          </a:xfrm>
        </p:spPr>
        <p:txBody>
          <a:bodyPr/>
          <a:lstStyle/>
          <a:p>
            <a:r>
              <a:rPr lang="pt-BR" dirty="0" smtClean="0"/>
              <a:t>Jéssica Campestrini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99" y="668400"/>
            <a:ext cx="11688513" cy="34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28346" flipV="1">
            <a:off x="496266" y="910332"/>
            <a:ext cx="4214942" cy="2419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eta para baixo 4"/>
          <p:cNvSpPr/>
          <p:nvPr/>
        </p:nvSpPr>
        <p:spPr>
          <a:xfrm>
            <a:off x="2959052" y="3242782"/>
            <a:ext cx="453182" cy="4959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76" name="Picture 4" descr="http://images.clipartlogo.com/files/images/18/180349/eppendorf-opened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83426" y="3367886"/>
            <a:ext cx="1352550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6157" t="5135" r="68281" b="55297"/>
          <a:stretch/>
        </p:blipFill>
        <p:spPr>
          <a:xfrm>
            <a:off x="2883426" y="5684079"/>
            <a:ext cx="604434" cy="93563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3619918" y="6151894"/>
            <a:ext cx="1642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90°C 2’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4677672" y="6102652"/>
            <a:ext cx="539152" cy="4678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/>
          <a:srcRect l="3307" t="6488" r="4420" b="13559"/>
          <a:stretch/>
        </p:blipFill>
        <p:spPr>
          <a:xfrm>
            <a:off x="5610387" y="4771852"/>
            <a:ext cx="2123268" cy="1906291"/>
          </a:xfrm>
          <a:prstGeom prst="rect">
            <a:avLst/>
          </a:prstGeom>
        </p:spPr>
      </p:pic>
      <p:pic>
        <p:nvPicPr>
          <p:cNvPr id="3078" name="Picture 6" descr="http://www.clker.com/cliparts/3/t/3/G/C/5/eppendorf-tube-pale-yellow-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91" y="3880061"/>
            <a:ext cx="735460" cy="184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6859176" y="4156198"/>
            <a:ext cx="1456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accent5"/>
                </a:solidFill>
              </a:rPr>
              <a:t>4°C overnight</a:t>
            </a:r>
            <a:endParaRPr lang="pt-BR" b="1" dirty="0">
              <a:solidFill>
                <a:schemeClr val="accent5"/>
              </a:solidFill>
            </a:endParaRPr>
          </a:p>
        </p:txBody>
      </p:sp>
      <p:sp>
        <p:nvSpPr>
          <p:cNvPr id="12" name="Seta em curva para baixo 11"/>
          <p:cNvSpPr/>
          <p:nvPr/>
        </p:nvSpPr>
        <p:spPr>
          <a:xfrm rot="19969761">
            <a:off x="6179558" y="1674096"/>
            <a:ext cx="2241432" cy="158129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pic>
        <p:nvPicPr>
          <p:cNvPr id="3080" name="Picture 8" descr="ct0911_spe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3" t="7499" r="21165" b="3839"/>
          <a:stretch/>
        </p:blipFill>
        <p:spPr bwMode="auto">
          <a:xfrm>
            <a:off x="8702637" y="1542955"/>
            <a:ext cx="2244875" cy="4225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CaixaDeTexto 12"/>
          <p:cNvSpPr txBox="1"/>
          <p:nvPr/>
        </p:nvSpPr>
        <p:spPr>
          <a:xfrm>
            <a:off x="5916230" y="3471113"/>
            <a:ext cx="852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10µl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8530862" y="1045029"/>
            <a:ext cx="2659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UltiMate3000 UHPLC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484914" y="420356"/>
            <a:ext cx="3248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Amostras em fase reversa!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404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11" grpId="0"/>
      <p:bldP spid="12" grpId="0" animBg="1"/>
      <p:bldP spid="13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3208" t="29866" r="680" b="30688"/>
          <a:stretch/>
        </p:blipFill>
        <p:spPr>
          <a:xfrm rot="16200000">
            <a:off x="-2464987" y="3070281"/>
            <a:ext cx="6440627" cy="72842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219199" y="464235"/>
            <a:ext cx="3730171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4.6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MTSY"/>
              </a:rPr>
              <a:t>×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300 mm;</a:t>
            </a:r>
          </a:p>
          <a:p>
            <a:endParaRPr lang="pt-BR" sz="2500" b="0" i="0" u="none" strike="noStrike" baseline="0" dirty="0" smtClean="0">
              <a:solidFill>
                <a:srgbClr val="C00000"/>
              </a:solidFill>
              <a:latin typeface="TimesNewRomanMTStd"/>
            </a:endParaRPr>
          </a:p>
          <a:p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5-mhydrophilic  </a:t>
            </a:r>
            <a:r>
              <a:rPr lang="pt-BR" sz="2500" b="0" i="0" u="none" strike="noStrike" baseline="0" dirty="0" err="1" smtClean="0">
                <a:solidFill>
                  <a:srgbClr val="C00000"/>
                </a:solidFill>
                <a:latin typeface="TimesNewRomanMTStd"/>
              </a:rPr>
              <a:t>polymethacrylate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 </a:t>
            </a:r>
            <a:r>
              <a:rPr lang="pt-BR" sz="2500" b="0" i="0" u="none" strike="noStrike" baseline="0" dirty="0" err="1" smtClean="0">
                <a:solidFill>
                  <a:srgbClr val="C00000"/>
                </a:solidFill>
                <a:latin typeface="TimesNewRomanMTStd"/>
              </a:rPr>
              <a:t>resin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 </a:t>
            </a:r>
            <a:r>
              <a:rPr lang="pt-BR" sz="2500" b="0" i="0" u="none" strike="noStrike" baseline="0" dirty="0" err="1" smtClean="0">
                <a:solidFill>
                  <a:srgbClr val="C00000"/>
                </a:solidFill>
                <a:latin typeface="TimesNewRomanMTStd"/>
              </a:rPr>
              <a:t>spherical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 </a:t>
            </a:r>
            <a:r>
              <a:rPr lang="pt-BR" sz="2500" b="0" i="0" u="none" strike="noStrike" baseline="0" dirty="0" err="1" smtClean="0">
                <a:solidFill>
                  <a:srgbClr val="C00000"/>
                </a:solidFill>
                <a:latin typeface="TimesNewRomanMTStd"/>
              </a:rPr>
              <a:t>particles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, </a:t>
            </a:r>
          </a:p>
          <a:p>
            <a:endParaRPr lang="pt-BR" sz="2500" b="0" i="0" u="none" strike="noStrike" baseline="0" dirty="0" smtClean="0">
              <a:solidFill>
                <a:srgbClr val="C00000"/>
              </a:solidFill>
              <a:latin typeface="TimesNewRomanMTStd"/>
            </a:endParaRPr>
          </a:p>
          <a:p>
            <a:r>
              <a:rPr lang="pt-BR" sz="2500" b="1" i="0" u="none" strike="noStrike" baseline="0" dirty="0" smtClean="0">
                <a:solidFill>
                  <a:srgbClr val="C00000"/>
                </a:solidFill>
                <a:latin typeface="TimesNewRomanMTStd"/>
              </a:rPr>
              <a:t>300 ˚A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 </a:t>
            </a:r>
            <a:r>
              <a:rPr lang="pt-BR" sz="2500" b="0" i="0" u="none" strike="noStrike" baseline="0" dirty="0" err="1" smtClean="0">
                <a:solidFill>
                  <a:srgbClr val="C00000"/>
                </a:solidFill>
                <a:latin typeface="TimesNewRomanMTStd"/>
              </a:rPr>
              <a:t>pore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 </a:t>
            </a:r>
            <a:r>
              <a:rPr lang="pt-BR" sz="2500" b="0" i="0" u="none" strike="noStrike" baseline="0" dirty="0" err="1" smtClean="0">
                <a:solidFill>
                  <a:srgbClr val="C00000"/>
                </a:solidFill>
                <a:latin typeface="TimesNewRomanMTStd"/>
              </a:rPr>
              <a:t>size</a:t>
            </a:r>
            <a:r>
              <a:rPr lang="pt-BR" sz="2500" b="0" i="0" u="none" strike="noStrike" baseline="0" dirty="0" smtClean="0">
                <a:solidFill>
                  <a:srgbClr val="C00000"/>
                </a:solidFill>
                <a:latin typeface="TimesNewRomanMTStd"/>
              </a:rPr>
              <a:t>.</a:t>
            </a:r>
            <a:endParaRPr lang="pt-BR" sz="2500" dirty="0">
              <a:solidFill>
                <a:srgbClr val="C0000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49370" y="253052"/>
            <a:ext cx="66548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 err="1" smtClean="0"/>
              <a:t>d-s</a:t>
            </a:r>
            <a:r>
              <a:rPr lang="pt-BR" sz="2200" dirty="0" smtClean="0"/>
              <a:t> e G4 - </a:t>
            </a:r>
            <a:r>
              <a:rPr lang="sv-SE" sz="2200" dirty="0"/>
              <a:t>0.150 ml</a:t>
            </a:r>
            <a:r>
              <a:rPr lang="sv-SE" sz="2200" i="1" dirty="0"/>
              <a:t>/</a:t>
            </a:r>
            <a:r>
              <a:rPr lang="sv-SE" sz="2200" dirty="0"/>
              <a:t>min in Tris•HCl 50</a:t>
            </a:r>
          </a:p>
          <a:p>
            <a:r>
              <a:rPr lang="en-US" sz="2200" dirty="0" err="1"/>
              <a:t>mM</a:t>
            </a:r>
            <a:r>
              <a:rPr lang="en-US" sz="2200" dirty="0"/>
              <a:t>, pH 7.5, supplemented with </a:t>
            </a:r>
            <a:r>
              <a:rPr lang="en-US" sz="2200" dirty="0" err="1"/>
              <a:t>KCl</a:t>
            </a:r>
            <a:r>
              <a:rPr lang="en-US" sz="2200" dirty="0"/>
              <a:t> (100 </a:t>
            </a:r>
            <a:r>
              <a:rPr lang="en-US" sz="2200" dirty="0" err="1"/>
              <a:t>mM</a:t>
            </a:r>
            <a:r>
              <a:rPr lang="en-US" sz="2200" dirty="0"/>
              <a:t>), with a</a:t>
            </a:r>
          </a:p>
          <a:p>
            <a:r>
              <a:rPr lang="en-US" sz="2200" dirty="0"/>
              <a:t>column temperature of 20.0◦C</a:t>
            </a:r>
            <a:r>
              <a:rPr lang="en-US" sz="2200" dirty="0" smtClean="0"/>
              <a:t>.</a:t>
            </a:r>
          </a:p>
          <a:p>
            <a:endParaRPr lang="en-US" sz="2200" dirty="0"/>
          </a:p>
          <a:p>
            <a:r>
              <a:rPr lang="pt-BR" sz="2200" dirty="0" smtClean="0"/>
              <a:t>Duplex paralelas -  mesmo buffer </a:t>
            </a:r>
            <a:r>
              <a:rPr lang="pt-BR" sz="2200" dirty="0" err="1" smtClean="0"/>
              <a:t>supplemented</a:t>
            </a:r>
            <a:r>
              <a:rPr lang="pt-BR" sz="2200" dirty="0" smtClean="0"/>
              <a:t> </a:t>
            </a:r>
            <a:r>
              <a:rPr lang="pt-BR" sz="2200" dirty="0" err="1"/>
              <a:t>with</a:t>
            </a:r>
            <a:r>
              <a:rPr lang="pt-BR" sz="2200" dirty="0"/>
              <a:t> MgCl2</a:t>
            </a:r>
          </a:p>
          <a:p>
            <a:r>
              <a:rPr lang="pt-BR" sz="2200" dirty="0"/>
              <a:t>(10 </a:t>
            </a:r>
            <a:r>
              <a:rPr lang="pt-BR" sz="2200" dirty="0" err="1"/>
              <a:t>mM</a:t>
            </a:r>
            <a:r>
              <a:rPr lang="pt-BR" sz="2200" dirty="0" smtClean="0"/>
              <a:t>).</a:t>
            </a:r>
          </a:p>
          <a:p>
            <a:endParaRPr lang="pt-BR" sz="2200" dirty="0"/>
          </a:p>
          <a:p>
            <a:r>
              <a:rPr lang="pt-BR" sz="2200" dirty="0" smtClean="0"/>
              <a:t>RNA </a:t>
            </a:r>
            <a:r>
              <a:rPr lang="pt-BR" sz="2200" dirty="0" err="1" smtClean="0"/>
              <a:t>Hairpin</a:t>
            </a:r>
            <a:r>
              <a:rPr lang="pt-BR" sz="2200" dirty="0" smtClean="0"/>
              <a:t> - </a:t>
            </a:r>
            <a:r>
              <a:rPr lang="en-US" sz="2200" dirty="0"/>
              <a:t>Sodium phosphate (20 </a:t>
            </a:r>
            <a:r>
              <a:rPr lang="en-US" sz="2200" dirty="0" err="1"/>
              <a:t>mM</a:t>
            </a:r>
            <a:r>
              <a:rPr lang="en-US" sz="2200" dirty="0"/>
              <a:t>), pH 7.2, supplemented</a:t>
            </a:r>
          </a:p>
          <a:p>
            <a:r>
              <a:rPr lang="en-US" sz="2200" dirty="0"/>
              <a:t>with </a:t>
            </a:r>
            <a:r>
              <a:rPr lang="en-US" sz="2200" dirty="0" err="1"/>
              <a:t>NaCl</a:t>
            </a:r>
            <a:r>
              <a:rPr lang="en-US" sz="2200" dirty="0"/>
              <a:t> (50 </a:t>
            </a:r>
            <a:r>
              <a:rPr lang="en-US" sz="2200" dirty="0" err="1"/>
              <a:t>mM</a:t>
            </a:r>
            <a:r>
              <a:rPr lang="en-US" sz="2200" dirty="0"/>
              <a:t>) and MgCl2 (3 </a:t>
            </a:r>
            <a:r>
              <a:rPr lang="en-US" sz="2200" dirty="0" err="1"/>
              <a:t>mM</a:t>
            </a:r>
            <a:r>
              <a:rPr lang="en-US" sz="2200" dirty="0" smtClean="0"/>
              <a:t>).</a:t>
            </a:r>
          </a:p>
          <a:p>
            <a:endParaRPr lang="en-US" sz="2200" dirty="0"/>
          </a:p>
          <a:p>
            <a:r>
              <a:rPr lang="en-US" sz="2200" dirty="0" smtClean="0"/>
              <a:t>I-motif - </a:t>
            </a:r>
            <a:r>
              <a:rPr lang="fr-FR" sz="2200" dirty="0"/>
              <a:t>MES buffer (50 mM), pH 6.0</a:t>
            </a:r>
            <a:r>
              <a:rPr lang="fr-FR" sz="2200" dirty="0" smtClean="0"/>
              <a:t>, </a:t>
            </a:r>
            <a:r>
              <a:rPr lang="en-US" sz="2200" dirty="0" smtClean="0"/>
              <a:t>supplemented </a:t>
            </a:r>
            <a:r>
              <a:rPr lang="en-US" sz="2200" dirty="0"/>
              <a:t>with </a:t>
            </a:r>
            <a:r>
              <a:rPr lang="en-US" sz="2200" dirty="0" err="1"/>
              <a:t>KCl</a:t>
            </a:r>
            <a:r>
              <a:rPr lang="en-US" sz="2200" dirty="0"/>
              <a:t> (100 </a:t>
            </a:r>
            <a:r>
              <a:rPr lang="en-US" sz="2200" dirty="0" err="1"/>
              <a:t>mM</a:t>
            </a:r>
            <a:r>
              <a:rPr lang="en-US" sz="2200" dirty="0" smtClean="0"/>
              <a:t>).</a:t>
            </a:r>
          </a:p>
          <a:p>
            <a:endParaRPr lang="en-US" sz="2200" dirty="0"/>
          </a:p>
          <a:p>
            <a:r>
              <a:rPr lang="en-US" sz="2200" dirty="0" smtClean="0"/>
              <a:t>Triplex - </a:t>
            </a:r>
            <a:r>
              <a:rPr lang="en-US" sz="2200" dirty="0"/>
              <a:t>same buffer with MgCl2 (10 </a:t>
            </a:r>
            <a:r>
              <a:rPr lang="en-US" sz="2200" dirty="0" err="1"/>
              <a:t>mM</a:t>
            </a:r>
            <a:r>
              <a:rPr lang="en-US" sz="2200" dirty="0"/>
              <a:t>) </a:t>
            </a:r>
            <a:r>
              <a:rPr lang="en-US" sz="2200" dirty="0" err="1" smtClean="0"/>
              <a:t>substitutingKCl</a:t>
            </a:r>
            <a:r>
              <a:rPr lang="en-US" sz="2200" dirty="0" smtClean="0"/>
              <a:t>.</a:t>
            </a:r>
          </a:p>
          <a:p>
            <a:endParaRPr lang="en-US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51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Calibração </a:t>
            </a:r>
            <a:r>
              <a:rPr lang="pt-BR" dirty="0" err="1" smtClean="0"/>
              <a:t>ss</a:t>
            </a:r>
            <a:r>
              <a:rPr lang="pt-BR" dirty="0" smtClean="0"/>
              <a:t>-DNA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09" y="1128712"/>
            <a:ext cx="5580062" cy="551951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3771" y="970416"/>
            <a:ext cx="6219825" cy="5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03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Calibração </a:t>
            </a:r>
            <a:r>
              <a:rPr lang="pt-BR" dirty="0" err="1" smtClean="0"/>
              <a:t>ds</a:t>
            </a:r>
            <a:r>
              <a:rPr lang="pt-BR" dirty="0" smtClean="0"/>
              <a:t>-DNA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3087" y="5842337"/>
            <a:ext cx="1129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000" b="1" dirty="0" smtClean="0">
                <a:solidFill>
                  <a:srgbClr val="FF0000"/>
                </a:solidFill>
              </a:rPr>
              <a:t>Duplex-</a:t>
            </a:r>
            <a:r>
              <a:rPr lang="pt-BR" sz="3000" b="1" dirty="0" err="1" smtClean="0">
                <a:solidFill>
                  <a:srgbClr val="FF0000"/>
                </a:solidFill>
              </a:rPr>
              <a:t>intermoléculas</a:t>
            </a:r>
            <a:endParaRPr lang="pt-BR" sz="3000" b="1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3000" b="1" dirty="0" err="1" smtClean="0">
                <a:solidFill>
                  <a:schemeClr val="accent5"/>
                </a:solidFill>
              </a:rPr>
              <a:t>Hairpin</a:t>
            </a:r>
            <a:endParaRPr lang="pt-BR" sz="3000" b="1" dirty="0">
              <a:solidFill>
                <a:schemeClr val="accent5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87" y="1108412"/>
            <a:ext cx="6219825" cy="47339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075" y="1051262"/>
            <a:ext cx="5876925" cy="479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8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Calibração G4-DNA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6" y="1127351"/>
            <a:ext cx="5534025" cy="50387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0841" y="1127351"/>
            <a:ext cx="5953125" cy="492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33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Calibração G4-DNA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677"/>
            <a:ext cx="6221213" cy="5924323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1213" y="1267506"/>
            <a:ext cx="6144958" cy="553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Explorando polimorfismo estrutural G4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16" y="1008398"/>
            <a:ext cx="7885567" cy="5849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Explorando polimorfismo estrutural G4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25563"/>
            <a:ext cx="5791200" cy="525631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1395055"/>
            <a:ext cx="6103938" cy="518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56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Explorando polimorfismo estrutural G4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16" y="1167039"/>
            <a:ext cx="7447870" cy="561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Explorando polimorfismo estrutural G4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9573"/>
            <a:ext cx="6067425" cy="515302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225" y="939573"/>
            <a:ext cx="6200775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Relembrando...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41828" y="3101068"/>
            <a:ext cx="10580914" cy="2603046"/>
          </a:xfrm>
        </p:spPr>
        <p:txBody>
          <a:bodyPr/>
          <a:lstStyle/>
          <a:p>
            <a:r>
              <a:rPr lang="pt-BR" dirty="0" smtClean="0"/>
              <a:t>Técnica de separação;</a:t>
            </a:r>
          </a:p>
          <a:p>
            <a:r>
              <a:rPr lang="pt-BR" dirty="0" smtClean="0"/>
              <a:t>Fase móvel (solvente) e estacionária (gel);</a:t>
            </a:r>
          </a:p>
          <a:p>
            <a:r>
              <a:rPr lang="pt-BR" dirty="0" smtClean="0"/>
              <a:t>Retenção maior ou menor de substância;</a:t>
            </a:r>
          </a:p>
          <a:p>
            <a:pPr lvl="1">
              <a:lnSpc>
                <a:spcPct val="80000"/>
              </a:lnSpc>
              <a:defRPr/>
            </a:pPr>
            <a:r>
              <a:rPr lang="pt-BR" dirty="0"/>
              <a:t>As menores são capazes de acessar um volume maior </a:t>
            </a:r>
            <a:r>
              <a:rPr lang="pt-BR" b="1" dirty="0"/>
              <a:t>(maior retenção)</a:t>
            </a:r>
          </a:p>
          <a:p>
            <a:pPr lvl="1">
              <a:lnSpc>
                <a:spcPct val="80000"/>
              </a:lnSpc>
              <a:defRPr/>
            </a:pPr>
            <a:r>
              <a:rPr lang="pt-BR" dirty="0"/>
              <a:t>As maiores não acessam todo o volume da fase estacionária </a:t>
            </a:r>
            <a:r>
              <a:rPr lang="pt-BR" b="1" dirty="0"/>
              <a:t>(menor </a:t>
            </a:r>
            <a:r>
              <a:rPr lang="pt-BR" b="1" dirty="0" smtClean="0"/>
              <a:t>retenção)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06170" y="1669143"/>
            <a:ext cx="8309429" cy="10156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pt-BR" sz="3000" dirty="0">
                <a:solidFill>
                  <a:srgbClr val="FF0000"/>
                </a:solidFill>
              </a:rPr>
              <a:t>HPLC – Cromatografia Liquida de Alta Eficiência;</a:t>
            </a:r>
          </a:p>
          <a:p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76588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Explorando polimorfismo estrutural G4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974" y="1077685"/>
            <a:ext cx="7301139" cy="573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mtClean="0"/>
              <a:t>Explorando polimorfismo estrutural G4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34" y="857250"/>
            <a:ext cx="6922180" cy="603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5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i-</a:t>
            </a:r>
            <a:r>
              <a:rPr lang="pt-BR" dirty="0" err="1" smtClean="0"/>
              <a:t>motif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3231" y="195488"/>
            <a:ext cx="7805511" cy="663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773" y="1922463"/>
            <a:ext cx="9321294" cy="5642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04457" y="1254681"/>
            <a:ext cx="628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HCV apresenta loops na região 3ÚTR SL2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73" y="2586859"/>
            <a:ext cx="9612957" cy="6685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856" y="3355539"/>
            <a:ext cx="3726543" cy="3402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07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912" y="908730"/>
            <a:ext cx="7362506" cy="594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5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Estudo de caso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819" y="975405"/>
            <a:ext cx="5976230" cy="508636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913" y="975405"/>
            <a:ext cx="6113917" cy="50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91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78543" y="1325563"/>
            <a:ext cx="10773228" cy="53364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938D11"/>
                </a:solidFill>
              </a:rPr>
              <a:t>Permite distinção entre estruturas secundárias;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err="1" smtClean="0">
                <a:solidFill>
                  <a:srgbClr val="4A8686"/>
                </a:solidFill>
              </a:rPr>
              <a:t>Quadruplex</a:t>
            </a:r>
            <a:r>
              <a:rPr lang="pt-BR" dirty="0" smtClean="0">
                <a:solidFill>
                  <a:srgbClr val="4A8686"/>
                </a:solidFill>
              </a:rPr>
              <a:t> podem ser discriminadas;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7030A0"/>
                </a:solidFill>
              </a:rPr>
              <a:t>Formação de </a:t>
            </a:r>
            <a:r>
              <a:rPr lang="pt-BR" dirty="0" err="1" smtClean="0">
                <a:solidFill>
                  <a:srgbClr val="7030A0"/>
                </a:solidFill>
              </a:rPr>
              <a:t>quadruplex</a:t>
            </a:r>
            <a:r>
              <a:rPr lang="pt-BR" dirty="0" smtClean="0">
                <a:solidFill>
                  <a:srgbClr val="7030A0"/>
                </a:solidFill>
              </a:rPr>
              <a:t>  pode ser observada e comparada;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rgbClr val="C00000"/>
                </a:solidFill>
              </a:rPr>
              <a:t>Comparando com outros métodos é mais rápido e versátil;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2">
                    <a:lumMod val="50000"/>
                  </a:schemeClr>
                </a:solidFill>
              </a:rPr>
              <a:t>É possível avaliar amostrar em diversas concentrações;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tx2">
                    <a:lumMod val="75000"/>
                  </a:schemeClr>
                </a:solidFill>
              </a:rPr>
              <a:t>Pode complementar técnicas como NMR, cristalografia, CD e outros experimentos;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Pequenas mudanças nas condições dos experimentos podem mudar drasticamente as estruturas;</a:t>
            </a:r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33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cceleratingworkshop.org/wp-content/themes/aaadv/images/img-d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480" y="119921"/>
            <a:ext cx="7451520" cy="67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420914" y="3309257"/>
            <a:ext cx="6487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>
                <a:solidFill>
                  <a:srgbClr val="7030A0"/>
                </a:solidFill>
              </a:rPr>
              <a:t>Obrigada! </a:t>
            </a:r>
            <a:endParaRPr lang="pt-BR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4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69250" y="1325563"/>
            <a:ext cx="2857199" cy="4675187"/>
          </a:xfrm>
        </p:spPr>
      </p:pic>
      <p:pic>
        <p:nvPicPr>
          <p:cNvPr id="5" name="Picture 6" descr="http://cnx.org/content/m34657/latest/image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507" y="971550"/>
            <a:ext cx="4972050" cy="588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Relembrando...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3844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14722423" y="8947890"/>
            <a:ext cx="4495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https://www.broadinstitute.org/blog/five-questions-david-root-rna-interference-explained</a:t>
            </a:r>
            <a:endParaRPr lang="pt-BR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6146" name="Picture 2" descr="http://www.acceleratingworkshop.org/wp-content/themes/aaadv/images/img-dn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087" y="0"/>
            <a:ext cx="7451520" cy="6738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36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0/00/Dnaconformations.png/800px-Dnaconformation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9" y="727406"/>
            <a:ext cx="4129553" cy="478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2109" y="5571952"/>
            <a:ext cx="48117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https://en.wikipedia.org/wiki/A-DNA#/media/File:Dnaconformations.png</a:t>
            </a:r>
            <a:endParaRPr lang="pt-BR" sz="10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1985" y="1080791"/>
            <a:ext cx="3898800" cy="407835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601985" y="5119325"/>
            <a:ext cx="596260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Adaptado de Ho &amp; Carter, 2011.</a:t>
            </a:r>
            <a:endParaRPr lang="pt-BR" sz="1000" dirty="0"/>
          </a:p>
        </p:txBody>
      </p:sp>
      <p:sp>
        <p:nvSpPr>
          <p:cNvPr id="11" name="Retângulo 10"/>
          <p:cNvSpPr/>
          <p:nvPr/>
        </p:nvSpPr>
        <p:spPr>
          <a:xfrm>
            <a:off x="14722423" y="8947890"/>
            <a:ext cx="44954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https://www.broadinstitute.org/blog/five-questions-david-root-rna-interference-explained</a:t>
            </a:r>
            <a:endParaRPr lang="pt-BR" dirty="0"/>
          </a:p>
        </p:txBody>
      </p:sp>
      <p:pic>
        <p:nvPicPr>
          <p:cNvPr id="1030" name="Picture 6" descr="https://www.broadinstitute.org/files/imagecache/large/blog/images/2011/small_r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12" y="1080791"/>
            <a:ext cx="3229661" cy="356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8631412" y="4648325"/>
            <a:ext cx="3229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https://www.broadinstitute.org/blog/five-questions-david-root-rna-interference-explained</a:t>
            </a:r>
            <a:endParaRPr lang="pt-BR" sz="1000" dirty="0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45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Introdução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030" y="959530"/>
            <a:ext cx="8863013" cy="56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44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nucleicac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" y="1325562"/>
            <a:ext cx="4828952" cy="3767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-76287" y="5095100"/>
            <a:ext cx="477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https://sabeerhassan.wordpress.com/2013/01/20/quadruple-helix-dna-seen-in-human-cells/</a:t>
            </a:r>
            <a:endParaRPr lang="pt-BR" sz="1000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0" y="376238"/>
            <a:ext cx="7291969" cy="4716462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5321300" y="5372100"/>
            <a:ext cx="6235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Figura suplementar S1.</a:t>
            </a:r>
            <a:endParaRPr lang="pt-BR" sz="1000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Introdução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44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30" y="1321480"/>
            <a:ext cx="3941952" cy="477452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4930" y="6096000"/>
            <a:ext cx="4631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Adaptado de: http://pubs.rsc.org/en/content/articlelanding/2010/cp/c0cp00782j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457371" y="1465943"/>
            <a:ext cx="6154057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</a:rPr>
              <a:t>Estudo do polimorfismo para:</a:t>
            </a:r>
          </a:p>
          <a:p>
            <a:pPr marL="400050" indent="-400050">
              <a:buAutoNum type="romanLcParenR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</a:rPr>
              <a:t>Biologia sintética</a:t>
            </a:r>
          </a:p>
          <a:p>
            <a:pPr marL="400050" indent="-400050">
              <a:buAutoNum type="romanLcParenR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</a:rPr>
              <a:t>Desenvolvimento de fármacos</a:t>
            </a:r>
          </a:p>
          <a:p>
            <a:pPr marL="400050" indent="-400050">
              <a:buAutoNum type="romanLcParenR"/>
            </a:pPr>
            <a:r>
              <a:rPr lang="pt-BR" sz="2500" dirty="0" smtClean="0">
                <a:solidFill>
                  <a:schemeClr val="accent1">
                    <a:lumMod val="50000"/>
                  </a:schemeClr>
                </a:solidFill>
              </a:rPr>
              <a:t>Engenharia de </a:t>
            </a:r>
            <a:r>
              <a:rPr lang="pt-BR" sz="2500" dirty="0" err="1" smtClean="0">
                <a:solidFill>
                  <a:schemeClr val="accent1">
                    <a:lumMod val="50000"/>
                  </a:schemeClr>
                </a:solidFill>
              </a:rPr>
              <a:t>nanomateriais</a:t>
            </a:r>
            <a:endParaRPr lang="pt-BR" sz="25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2500" dirty="0" smtClean="0"/>
          </a:p>
          <a:p>
            <a:endParaRPr lang="pt-BR" sz="2500" dirty="0"/>
          </a:p>
          <a:p>
            <a:endParaRPr lang="pt-BR" sz="25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pt-BR" sz="2500" dirty="0" smtClean="0">
                <a:solidFill>
                  <a:schemeClr val="accent6">
                    <a:lumMod val="75000"/>
                  </a:schemeClr>
                </a:solidFill>
              </a:rPr>
              <a:t>Outras técnicas como NMR, raio-X, CD e PAGE necessitam de uma grande quantidade de amostra.</a:t>
            </a:r>
            <a:endParaRPr lang="pt-BR" sz="25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7" name="Seta para baixo 6"/>
          <p:cNvSpPr/>
          <p:nvPr/>
        </p:nvSpPr>
        <p:spPr>
          <a:xfrm>
            <a:off x="7112000" y="3309257"/>
            <a:ext cx="856343" cy="81280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7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6343" y="1538515"/>
            <a:ext cx="100874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3000" dirty="0" err="1" smtClean="0">
                <a:solidFill>
                  <a:srgbClr val="FF0000"/>
                </a:solidFill>
              </a:rPr>
              <a:t>Size-exclusion</a:t>
            </a:r>
            <a:r>
              <a:rPr lang="pt-BR" sz="3000" dirty="0" smtClean="0">
                <a:solidFill>
                  <a:srgbClr val="FF0000"/>
                </a:solidFill>
              </a:rPr>
              <a:t> </a:t>
            </a:r>
            <a:r>
              <a:rPr lang="pt-BR" sz="3000" dirty="0" err="1">
                <a:solidFill>
                  <a:srgbClr val="FF0000"/>
                </a:solidFill>
              </a:rPr>
              <a:t>chromatography</a:t>
            </a:r>
            <a:r>
              <a:rPr lang="pt-BR" sz="3000" dirty="0">
                <a:solidFill>
                  <a:srgbClr val="FF0000"/>
                </a:solidFill>
              </a:rPr>
              <a:t> (SEC</a:t>
            </a:r>
            <a:r>
              <a:rPr lang="pt-BR" sz="3000" dirty="0" smtClean="0">
                <a:solidFill>
                  <a:srgbClr val="FF0000"/>
                </a:solidFill>
              </a:rPr>
              <a:t>) é um método onde pode ter acesso aos nucleotídeos em suas conformações nativas.</a:t>
            </a:r>
          </a:p>
          <a:p>
            <a:endParaRPr lang="pt-BR" sz="3000" dirty="0" smtClean="0"/>
          </a:p>
          <a:p>
            <a:r>
              <a:rPr lang="pt-BR" sz="3000" dirty="0" smtClean="0">
                <a:solidFill>
                  <a:schemeClr val="accent5"/>
                </a:solidFill>
              </a:rPr>
              <a:t>Foi utilizado aparelho de UHPLC em uma coluna de SEC.</a:t>
            </a:r>
          </a:p>
          <a:p>
            <a:r>
              <a:rPr lang="pt-BR" sz="3000" dirty="0" smtClean="0">
                <a:solidFill>
                  <a:schemeClr val="accent5"/>
                </a:solidFill>
              </a:rPr>
              <a:t>Avaliados 110 </a:t>
            </a:r>
            <a:r>
              <a:rPr lang="pt-BR" sz="3000" dirty="0" err="1" smtClean="0">
                <a:solidFill>
                  <a:schemeClr val="accent5"/>
                </a:solidFill>
              </a:rPr>
              <a:t>oligonucleotídeos</a:t>
            </a:r>
            <a:r>
              <a:rPr lang="pt-BR" sz="3000" dirty="0" smtClean="0">
                <a:solidFill>
                  <a:schemeClr val="accent5"/>
                </a:solidFill>
              </a:rPr>
              <a:t> para determinar sua estrutura secundária,</a:t>
            </a:r>
          </a:p>
          <a:p>
            <a:r>
              <a:rPr lang="pt-BR" sz="3000" dirty="0" smtClean="0">
                <a:solidFill>
                  <a:schemeClr val="accent5"/>
                </a:solidFill>
              </a:rPr>
              <a:t>Diferentes pH tampões, concentração de cátions e temperatura.</a:t>
            </a:r>
          </a:p>
          <a:p>
            <a:r>
              <a:rPr lang="pt-BR" sz="3000" dirty="0" err="1" smtClean="0">
                <a:solidFill>
                  <a:schemeClr val="accent5"/>
                </a:solidFill>
              </a:rPr>
              <a:t>Oligosnucleotídeos</a:t>
            </a:r>
            <a:r>
              <a:rPr lang="pt-BR" sz="3000" dirty="0" smtClean="0">
                <a:solidFill>
                  <a:schemeClr val="accent5"/>
                </a:solidFill>
              </a:rPr>
              <a:t> em diferentes concentrações e estruturas primárias.</a:t>
            </a:r>
            <a:endParaRPr lang="pt-BR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0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</TotalTime>
  <Words>762</Words>
  <Application>Microsoft Office PowerPoint</Application>
  <PresentationFormat>Widescreen</PresentationFormat>
  <Paragraphs>135</Paragraphs>
  <Slides>27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MTSY</vt:lpstr>
      <vt:lpstr>TimesNewRomanMTStd</vt:lpstr>
      <vt:lpstr>Wingdings</vt:lpstr>
      <vt:lpstr>Tema do Office</vt:lpstr>
      <vt:lpstr>Apresentação do PowerPoint</vt:lpstr>
      <vt:lpstr>Relembrando...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Calibração ss-DNA</vt:lpstr>
      <vt:lpstr>Calibração ds-DNA</vt:lpstr>
      <vt:lpstr>Calibração G4-DNA</vt:lpstr>
      <vt:lpstr>Apresentação do PowerPoint</vt:lpstr>
      <vt:lpstr>Explorando polimorfismo estrutural G4</vt:lpstr>
      <vt:lpstr>Explorando polimorfismo estrutural G4</vt:lpstr>
      <vt:lpstr>Explorando polimorfismo estrutural G4</vt:lpstr>
      <vt:lpstr>Explorando polimorfismo estrutural G4</vt:lpstr>
      <vt:lpstr>Explorando polimorfismo estrutural G4</vt:lpstr>
      <vt:lpstr>Apresentação do PowerPoint</vt:lpstr>
      <vt:lpstr>Apresentação do PowerPoint</vt:lpstr>
      <vt:lpstr>Estudo de caso</vt:lpstr>
      <vt:lpstr>Estudo de caso</vt:lpstr>
      <vt:lpstr>Estudo de caso</vt:lpstr>
      <vt:lpstr>Conclusões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Jessica Campestrini</dc:creator>
  <cp:lastModifiedBy>Jessica Campestrini</cp:lastModifiedBy>
  <cp:revision>69</cp:revision>
  <cp:lastPrinted>2015-08-31T23:39:31Z</cp:lastPrinted>
  <dcterms:created xsi:type="dcterms:W3CDTF">2015-08-18T13:57:38Z</dcterms:created>
  <dcterms:modified xsi:type="dcterms:W3CDTF">2015-09-01T11:17:22Z</dcterms:modified>
</cp:coreProperties>
</file>