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328" r:id="rId5"/>
    <p:sldId id="329" r:id="rId6"/>
    <p:sldId id="330" r:id="rId7"/>
    <p:sldId id="331" r:id="rId8"/>
    <p:sldId id="337" r:id="rId9"/>
    <p:sldId id="335" r:id="rId10"/>
    <p:sldId id="334" r:id="rId11"/>
    <p:sldId id="336" r:id="rId12"/>
    <p:sldId id="260" r:id="rId13"/>
    <p:sldId id="261" r:id="rId14"/>
    <p:sldId id="262" r:id="rId15"/>
    <p:sldId id="263" r:id="rId16"/>
    <p:sldId id="264" r:id="rId17"/>
    <p:sldId id="265" r:id="rId18"/>
    <p:sldId id="339" r:id="rId19"/>
    <p:sldId id="267" r:id="rId20"/>
    <p:sldId id="268" r:id="rId21"/>
    <p:sldId id="269" r:id="rId22"/>
    <p:sldId id="270" r:id="rId23"/>
    <p:sldId id="338" r:id="rId24"/>
    <p:sldId id="271" r:id="rId25"/>
    <p:sldId id="272" r:id="rId26"/>
    <p:sldId id="273" r:id="rId27"/>
    <p:sldId id="351" r:id="rId28"/>
    <p:sldId id="348" r:id="rId29"/>
    <p:sldId id="349" r:id="rId30"/>
    <p:sldId id="350" r:id="rId31"/>
    <p:sldId id="340" r:id="rId32"/>
    <p:sldId id="341" r:id="rId33"/>
    <p:sldId id="256" r:id="rId34"/>
    <p:sldId id="347" r:id="rId35"/>
    <p:sldId id="342" r:id="rId36"/>
    <p:sldId id="343" r:id="rId37"/>
    <p:sldId id="344" r:id="rId38"/>
    <p:sldId id="345" r:id="rId39"/>
    <p:sldId id="346" r:id="rId40"/>
    <p:sldId id="353" r:id="rId41"/>
    <p:sldId id="355" r:id="rId42"/>
    <p:sldId id="358" r:id="rId43"/>
    <p:sldId id="359" r:id="rId44"/>
    <p:sldId id="360" r:id="rId45"/>
    <p:sldId id="361" r:id="rId46"/>
    <p:sldId id="363" r:id="rId47"/>
    <p:sldId id="364" r:id="rId48"/>
    <p:sldId id="362" r:id="rId49"/>
    <p:sldId id="357" r:id="rId50"/>
    <p:sldId id="356" r:id="rId51"/>
    <p:sldId id="274" r:id="rId52"/>
    <p:sldId id="352" r:id="rId53"/>
    <p:sldId id="370" r:id="rId54"/>
    <p:sldId id="371" r:id="rId55"/>
    <p:sldId id="354" r:id="rId56"/>
    <p:sldId id="367" r:id="rId57"/>
    <p:sldId id="365" r:id="rId58"/>
    <p:sldId id="366" r:id="rId59"/>
    <p:sldId id="368" r:id="rId60"/>
    <p:sldId id="369" r:id="rId61"/>
    <p:sldId id="326" r:id="rId62"/>
    <p:sldId id="327" r:id="rId63"/>
    <p:sldId id="275" r:id="rId64"/>
    <p:sldId id="276" r:id="rId65"/>
    <p:sldId id="277" r:id="rId66"/>
    <p:sldId id="278" r:id="rId67"/>
    <p:sldId id="279" r:id="rId68"/>
    <p:sldId id="280" r:id="rId69"/>
    <p:sldId id="281" r:id="rId70"/>
    <p:sldId id="282" r:id="rId71"/>
    <p:sldId id="283" r:id="rId72"/>
    <p:sldId id="284" r:id="rId73"/>
    <p:sldId id="285" r:id="rId74"/>
    <p:sldId id="286" r:id="rId75"/>
    <p:sldId id="287" r:id="rId76"/>
    <p:sldId id="288" r:id="rId77"/>
    <p:sldId id="289" r:id="rId78"/>
    <p:sldId id="290" r:id="rId79"/>
    <p:sldId id="291" r:id="rId80"/>
    <p:sldId id="292" r:id="rId81"/>
    <p:sldId id="293" r:id="rId82"/>
    <p:sldId id="294" r:id="rId83"/>
    <p:sldId id="295" r:id="rId84"/>
    <p:sldId id="296" r:id="rId85"/>
    <p:sldId id="297" r:id="rId86"/>
    <p:sldId id="298" r:id="rId87"/>
    <p:sldId id="299" r:id="rId88"/>
    <p:sldId id="300" r:id="rId89"/>
    <p:sldId id="301" r:id="rId90"/>
    <p:sldId id="302" r:id="rId91"/>
    <p:sldId id="303" r:id="rId92"/>
    <p:sldId id="305" r:id="rId93"/>
    <p:sldId id="304" r:id="rId94"/>
    <p:sldId id="306" r:id="rId95"/>
    <p:sldId id="307" r:id="rId96"/>
    <p:sldId id="308" r:id="rId97"/>
    <p:sldId id="309" r:id="rId98"/>
    <p:sldId id="311" r:id="rId99"/>
    <p:sldId id="312" r:id="rId100"/>
    <p:sldId id="313" r:id="rId101"/>
    <p:sldId id="314" r:id="rId102"/>
    <p:sldId id="315" r:id="rId103"/>
    <p:sldId id="316" r:id="rId104"/>
    <p:sldId id="317" r:id="rId105"/>
    <p:sldId id="318" r:id="rId106"/>
    <p:sldId id="319" r:id="rId107"/>
    <p:sldId id="372" r:id="rId108"/>
    <p:sldId id="321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09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60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27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00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89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9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885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43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7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3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80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BA7F-01E6-4BEB-AF12-A71A72ECE5C4}" type="datetimeFigureOut">
              <a:rPr lang="pt-BR" smtClean="0"/>
              <a:t>06/09/2018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475C0-1FA4-4018-A4AC-0E835A9091F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2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875715" y="1690762"/>
            <a:ext cx="7100668" cy="139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dirty="0">
                <a:latin typeface="Georgia" panose="02040502050405020303" pitchFamily="18" charset="0"/>
              </a:rPr>
              <a:t>O Mediterrâneo e o mundo mediterrânico na pré e </a:t>
            </a:r>
            <a:r>
              <a:rPr lang="pt-BR" sz="3000" dirty="0" err="1">
                <a:latin typeface="Georgia" panose="02040502050405020303" pitchFamily="18" charset="0"/>
              </a:rPr>
              <a:t>protohistória</a:t>
            </a:r>
            <a:endParaRPr lang="pt-BR" sz="3000" dirty="0">
              <a:latin typeface="Georgia" panose="020405020504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C54214F-E82D-4405-BEAD-6FCCFD94FED3}"/>
              </a:ext>
            </a:extLst>
          </p:cNvPr>
          <p:cNvSpPr txBox="1"/>
          <p:nvPr/>
        </p:nvSpPr>
        <p:spPr>
          <a:xfrm>
            <a:off x="148615" y="5876593"/>
            <a:ext cx="5106572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050" dirty="0">
                <a:latin typeface="Georgia" panose="02040502050405020303" pitchFamily="18" charset="0"/>
              </a:rPr>
              <a:t>História da Antiguidade Ocidental (DH/CFH/UFSC), 2018.2</a:t>
            </a:r>
          </a:p>
          <a:p>
            <a:pPr>
              <a:lnSpc>
                <a:spcPct val="150000"/>
              </a:lnSpc>
            </a:pPr>
            <a:r>
              <a:rPr lang="pt-BR" sz="1050" dirty="0">
                <a:latin typeface="Georgia" panose="02040502050405020303" pitchFamily="18" charset="0"/>
              </a:rPr>
              <a:t>Prof. Fábio Augusto Morales</a:t>
            </a:r>
            <a:endParaRPr lang="pt-BR" sz="2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7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D8EC1D-3D05-478D-9EE3-6D8D6629CFD7}"/>
              </a:ext>
            </a:extLst>
          </p:cNvPr>
          <p:cNvSpPr txBox="1"/>
          <p:nvPr/>
        </p:nvSpPr>
        <p:spPr>
          <a:xfrm>
            <a:off x="4842165" y="877721"/>
            <a:ext cx="3941617" cy="211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err="1">
                <a:latin typeface="Georgia" panose="02040502050405020303" pitchFamily="18" charset="0"/>
              </a:rPr>
              <a:t>Cyprian</a:t>
            </a:r>
            <a:r>
              <a:rPr lang="pt-BR" dirty="0">
                <a:latin typeface="Georgia" panose="02040502050405020303" pitchFamily="18" charset="0"/>
              </a:rPr>
              <a:t> </a:t>
            </a:r>
            <a:r>
              <a:rPr lang="pt-BR" dirty="0" err="1">
                <a:latin typeface="Georgia" panose="02040502050405020303" pitchFamily="18" charset="0"/>
              </a:rPr>
              <a:t>Broodbank</a:t>
            </a:r>
            <a:r>
              <a:rPr lang="pt-BR" dirty="0">
                <a:latin typeface="Georgia" panose="02040502050405020303" pitchFamily="18" charset="0"/>
              </a:rPr>
              <a:t>, </a:t>
            </a:r>
            <a:r>
              <a:rPr lang="pt-BR" i="1" dirty="0">
                <a:latin typeface="Georgia" panose="02040502050405020303" pitchFamily="18" charset="0"/>
              </a:rPr>
              <a:t>The making of the </a:t>
            </a:r>
            <a:r>
              <a:rPr lang="pt-BR" i="1" dirty="0" err="1">
                <a:latin typeface="Georgia" panose="02040502050405020303" pitchFamily="18" charset="0"/>
              </a:rPr>
              <a:t>Middle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Sea</a:t>
            </a:r>
            <a:r>
              <a:rPr lang="pt-BR" i="1" dirty="0">
                <a:latin typeface="Georgia" panose="02040502050405020303" pitchFamily="18" charset="0"/>
              </a:rPr>
              <a:t>, a </a:t>
            </a:r>
            <a:r>
              <a:rPr lang="pt-BR" i="1" dirty="0" err="1">
                <a:latin typeface="Georgia" panose="02040502050405020303" pitchFamily="18" charset="0"/>
              </a:rPr>
              <a:t>History</a:t>
            </a:r>
            <a:r>
              <a:rPr lang="pt-BR" i="1" dirty="0">
                <a:latin typeface="Georgia" panose="02040502050405020303" pitchFamily="18" charset="0"/>
              </a:rPr>
              <a:t> of the </a:t>
            </a:r>
            <a:r>
              <a:rPr lang="pt-BR" i="1" dirty="0" err="1">
                <a:latin typeface="Georgia" panose="02040502050405020303" pitchFamily="18" charset="0"/>
              </a:rPr>
              <a:t>Mediterranean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from</a:t>
            </a:r>
            <a:r>
              <a:rPr lang="pt-BR" i="1" dirty="0">
                <a:latin typeface="Georgia" panose="02040502050405020303" pitchFamily="18" charset="0"/>
              </a:rPr>
              <a:t> the </a:t>
            </a:r>
            <a:r>
              <a:rPr lang="pt-BR" i="1" dirty="0" err="1">
                <a:latin typeface="Georgia" panose="02040502050405020303" pitchFamily="18" charset="0"/>
              </a:rPr>
              <a:t>Beginning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to</a:t>
            </a:r>
            <a:r>
              <a:rPr lang="pt-BR" i="1" dirty="0">
                <a:latin typeface="Georgia" panose="02040502050405020303" pitchFamily="18" charset="0"/>
              </a:rPr>
              <a:t> the </a:t>
            </a:r>
            <a:r>
              <a:rPr lang="pt-BR" i="1" dirty="0" err="1">
                <a:latin typeface="Georgia" panose="02040502050405020303" pitchFamily="18" charset="0"/>
              </a:rPr>
              <a:t>Emergence</a:t>
            </a:r>
            <a:r>
              <a:rPr lang="pt-BR" i="1" dirty="0">
                <a:latin typeface="Georgia" panose="02040502050405020303" pitchFamily="18" charset="0"/>
              </a:rPr>
              <a:t> of the </a:t>
            </a:r>
            <a:r>
              <a:rPr lang="pt-BR" i="1" dirty="0" err="1">
                <a:latin typeface="Georgia" panose="02040502050405020303" pitchFamily="18" charset="0"/>
              </a:rPr>
              <a:t>Classical</a:t>
            </a:r>
            <a:r>
              <a:rPr lang="pt-BR" i="1" dirty="0">
                <a:latin typeface="Georgia" panose="02040502050405020303" pitchFamily="18" charset="0"/>
              </a:rPr>
              <a:t> World</a:t>
            </a:r>
            <a:r>
              <a:rPr lang="pt-BR" dirty="0">
                <a:latin typeface="Georgia" panose="02040502050405020303" pitchFamily="18" charset="0"/>
              </a:rPr>
              <a:t> (2014)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FA328C-E1F7-4AC0-8A9A-954DC1CE2BD5}"/>
              </a:ext>
            </a:extLst>
          </p:cNvPr>
          <p:cNvSpPr txBox="1"/>
          <p:nvPr/>
        </p:nvSpPr>
        <p:spPr>
          <a:xfrm>
            <a:off x="5133110" y="3800370"/>
            <a:ext cx="3650671" cy="170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Escopo: 1.800.000 - 500 a.C.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História total (ecologia, poder, cultura)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Paradigma de inspiração liberal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CC6648-5717-4DBC-817E-DFCD16AC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8" r="10120" b="8889"/>
          <a:stretch/>
        </p:blipFill>
        <p:spPr>
          <a:xfrm>
            <a:off x="193959" y="14361"/>
            <a:ext cx="4696689" cy="68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902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ycenae_aerial_photo">
            <a:extLst>
              <a:ext uri="{FF2B5EF4-FFF2-40B4-BE49-F238E27FC236}">
                <a16:creationId xmlns:a16="http://schemas.microsoft.com/office/drawing/2014/main" id="{D7FF4470-0FAD-45D9-A4AD-50A28287C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619938" y="1236740"/>
            <a:ext cx="6234980" cy="434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7A6D7A3F-7903-4CF9-82BB-847630BD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90" y="3989299"/>
            <a:ext cx="22747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>
                <a:latin typeface="Georgia" panose="02040502050405020303" pitchFamily="18" charset="0"/>
              </a:rPr>
              <a:t>Acrópole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: proposta de reconstituição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916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Lions_gate_cyclopean_walls%2C_at_Mycenae%2C_back.jpg">
            <a:extLst>
              <a:ext uri="{FF2B5EF4-FFF2-40B4-BE49-F238E27FC236}">
                <a16:creationId xmlns:a16="http://schemas.microsoft.com/office/drawing/2014/main" id="{546A0932-3FAF-4106-AE90-8E598240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57" y="397412"/>
            <a:ext cx="7505115" cy="56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B7A6C5A-B799-46FD-9F26-1149C01008A8}"/>
              </a:ext>
            </a:extLst>
          </p:cNvPr>
          <p:cNvSpPr/>
          <p:nvPr/>
        </p:nvSpPr>
        <p:spPr>
          <a:xfrm>
            <a:off x="49238" y="5887624"/>
            <a:ext cx="4572000" cy="1077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" dirty="0"/>
              <a:t>https://upload.wikimedia.org/wikipedia/commons/4/48/Lions_gate_cyclopean_walls%2C_at_Mycenae%2C_back.jpg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668E99-9F8A-41A8-B753-908785C02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52" y="6113641"/>
            <a:ext cx="22747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>
                <a:latin typeface="Georgia" panose="02040502050405020303" pitchFamily="18" charset="0"/>
              </a:rPr>
              <a:t>Muralha ciclópica no Portal dos Leões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198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lassconnection.s3.amazonaws.com/466/flashcards/172466/jpg/treasury_of_atreus_mycenae-plan_and_section1329419705277.jpg">
            <a:extLst>
              <a:ext uri="{FF2B5EF4-FFF2-40B4-BE49-F238E27FC236}">
                <a16:creationId xmlns:a16="http://schemas.microsoft.com/office/drawing/2014/main" id="{4D134E94-D7EE-45D7-AF23-7C370437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43" y="531291"/>
            <a:ext cx="6077242" cy="556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ixaDeTexto 2">
            <a:extLst>
              <a:ext uri="{FF2B5EF4-FFF2-40B4-BE49-F238E27FC236}">
                <a16:creationId xmlns:a16="http://schemas.microsoft.com/office/drawing/2014/main" id="{505D36C4-887E-4F85-8695-E8038485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6210172"/>
            <a:ext cx="64443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>
                <a:latin typeface="Georgia" panose="02040502050405020303" pitchFamily="18" charset="0"/>
              </a:rPr>
              <a:t>Tholos</a:t>
            </a:r>
            <a:r>
              <a:rPr lang="pt-BR" altLang="pt-BR" sz="1350" dirty="0">
                <a:latin typeface="Georgia" panose="02040502050405020303" pitchFamily="18" charset="0"/>
              </a:rPr>
              <a:t>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 (“tesouro de </a:t>
            </a:r>
            <a:r>
              <a:rPr lang="pt-BR" altLang="pt-BR" sz="1350" dirty="0" err="1">
                <a:latin typeface="Georgia" panose="02040502050405020303" pitchFamily="18" charset="0"/>
              </a:rPr>
              <a:t>Atreu</a:t>
            </a:r>
            <a:r>
              <a:rPr lang="pt-BR" altLang="pt-BR" sz="1350" dirty="0">
                <a:latin typeface="Georgia" panose="02040502050405020303" pitchFamily="18" charset="0"/>
              </a:rPr>
              <a:t>” ou “tumba de </a:t>
            </a:r>
            <a:r>
              <a:rPr lang="pt-BR" altLang="pt-BR" sz="1350" dirty="0" err="1">
                <a:latin typeface="Georgia" panose="02040502050405020303" pitchFamily="18" charset="0"/>
              </a:rPr>
              <a:t>Agamemnon</a:t>
            </a:r>
            <a:r>
              <a:rPr lang="pt-BR" altLang="pt-BR" sz="1350" dirty="0">
                <a:latin typeface="Georgia" panose="02040502050405020303" pitchFamily="18" charset="0"/>
              </a:rPr>
              <a:t>”) – c. 1250 a. C.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496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dam-carr.net/mainphotofolder/greece-turkey/mycenae/mycenae10.jpg">
            <a:extLst>
              <a:ext uri="{FF2B5EF4-FFF2-40B4-BE49-F238E27FC236}">
                <a16:creationId xmlns:a16="http://schemas.microsoft.com/office/drawing/2014/main" id="{B4762B28-2789-4C20-B52D-BA134977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391330"/>
            <a:ext cx="7799438" cy="58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ixaDeTexto 2">
            <a:extLst>
              <a:ext uri="{FF2B5EF4-FFF2-40B4-BE49-F238E27FC236}">
                <a16:creationId xmlns:a16="http://schemas.microsoft.com/office/drawing/2014/main" id="{06A3F133-37C0-4864-8904-58F212E3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6350848"/>
            <a:ext cx="64443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 dirty="0" err="1">
                <a:latin typeface="Georgia" panose="02040502050405020303" pitchFamily="18" charset="0"/>
              </a:rPr>
              <a:t>Tholos</a:t>
            </a:r>
            <a:r>
              <a:rPr lang="pt-BR" altLang="pt-BR" sz="1350" dirty="0">
                <a:latin typeface="Georgia" panose="02040502050405020303" pitchFamily="18" charset="0"/>
              </a:rPr>
              <a:t>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 (“tesouro de </a:t>
            </a:r>
            <a:r>
              <a:rPr lang="pt-BR" altLang="pt-BR" sz="1350" dirty="0" err="1">
                <a:latin typeface="Georgia" panose="02040502050405020303" pitchFamily="18" charset="0"/>
              </a:rPr>
              <a:t>Atreu</a:t>
            </a:r>
            <a:r>
              <a:rPr lang="pt-BR" altLang="pt-BR" sz="1350" dirty="0">
                <a:latin typeface="Georgia" panose="02040502050405020303" pitchFamily="18" charset="0"/>
              </a:rPr>
              <a:t>” ou “tumba de </a:t>
            </a:r>
            <a:r>
              <a:rPr lang="pt-BR" altLang="pt-BR" sz="1350" dirty="0" err="1">
                <a:latin typeface="Georgia" panose="02040502050405020303" pitchFamily="18" charset="0"/>
              </a:rPr>
              <a:t>Agamemnon</a:t>
            </a:r>
            <a:r>
              <a:rPr lang="pt-BR" altLang="pt-BR" sz="1350" dirty="0">
                <a:latin typeface="Georgia" panose="02040502050405020303" pitchFamily="18" charset="0"/>
              </a:rPr>
              <a:t>”) – c. 1250 a. C.</a:t>
            </a:r>
          </a:p>
          <a:p>
            <a:r>
              <a:rPr lang="pt-BR" altLang="pt-BR" sz="900" dirty="0">
                <a:latin typeface="Georgia" panose="02040502050405020303" pitchFamily="18" charset="0"/>
              </a:rPr>
              <a:t>http://www.adam-carr.net/mainphotofolder/greece-turkey/mycenae/mycenae10.jpg</a:t>
            </a:r>
          </a:p>
        </p:txBody>
      </p:sp>
    </p:spTree>
    <p:extLst>
      <p:ext uri="{BB962C8B-B14F-4D97-AF65-F5344CB8AC3E}">
        <p14:creationId xmlns:p14="http://schemas.microsoft.com/office/powerpoint/2010/main" val="13756493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771unit1.pbworks.com/f/T041153A.jpg">
            <a:extLst>
              <a:ext uri="{FF2B5EF4-FFF2-40B4-BE49-F238E27FC236}">
                <a16:creationId xmlns:a16="http://schemas.microsoft.com/office/drawing/2014/main" id="{26B2372C-1F3E-4DC6-A144-DCD8310DE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392126"/>
            <a:ext cx="8063041" cy="532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ixaDeTexto 2">
            <a:extLst>
              <a:ext uri="{FF2B5EF4-FFF2-40B4-BE49-F238E27FC236}">
                <a16:creationId xmlns:a16="http://schemas.microsoft.com/office/drawing/2014/main" id="{C42CF1F0-ECB8-40E5-A939-19EF21DA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9" y="6027292"/>
            <a:ext cx="644439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 dirty="0" err="1">
                <a:latin typeface="Georgia" panose="02040502050405020303" pitchFamily="18" charset="0"/>
              </a:rPr>
              <a:t>Tholos</a:t>
            </a:r>
            <a:r>
              <a:rPr lang="pt-BR" altLang="pt-BR" sz="1350" dirty="0">
                <a:latin typeface="Georgia" panose="02040502050405020303" pitchFamily="18" charset="0"/>
              </a:rPr>
              <a:t>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 (“tesouro de </a:t>
            </a:r>
            <a:r>
              <a:rPr lang="pt-BR" altLang="pt-BR" sz="1350" dirty="0" err="1">
                <a:latin typeface="Georgia" panose="02040502050405020303" pitchFamily="18" charset="0"/>
              </a:rPr>
              <a:t>Atreu</a:t>
            </a:r>
            <a:r>
              <a:rPr lang="pt-BR" altLang="pt-BR" sz="1350" dirty="0">
                <a:latin typeface="Georgia" panose="02040502050405020303" pitchFamily="18" charset="0"/>
              </a:rPr>
              <a:t>” ou “tumba de </a:t>
            </a:r>
            <a:r>
              <a:rPr lang="pt-BR" altLang="pt-BR" sz="1350" dirty="0" err="1">
                <a:latin typeface="Georgia" panose="02040502050405020303" pitchFamily="18" charset="0"/>
              </a:rPr>
              <a:t>Agamemnon</a:t>
            </a:r>
            <a:r>
              <a:rPr lang="pt-BR" altLang="pt-BR" sz="1350" dirty="0">
                <a:latin typeface="Georgia" panose="02040502050405020303" pitchFamily="18" charset="0"/>
              </a:rPr>
              <a:t>”) – c. 1250 a. C.</a:t>
            </a:r>
          </a:p>
          <a:p>
            <a:r>
              <a:rPr lang="pt-BR" altLang="pt-BR" sz="900" dirty="0">
                <a:latin typeface="Georgia" panose="02040502050405020303" pitchFamily="18" charset="0"/>
              </a:rPr>
              <a:t>http://http://t771unit1.pbworks.com/f/T041153A.jpg</a:t>
            </a:r>
          </a:p>
        </p:txBody>
      </p:sp>
    </p:spTree>
    <p:extLst>
      <p:ext uri="{BB962C8B-B14F-4D97-AF65-F5344CB8AC3E}">
        <p14:creationId xmlns:p14="http://schemas.microsoft.com/office/powerpoint/2010/main" val="20305439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1">
            <a:extLst>
              <a:ext uri="{FF2B5EF4-FFF2-40B4-BE49-F238E27FC236}">
                <a16:creationId xmlns:a16="http://schemas.microsoft.com/office/drawing/2014/main" id="{1B5B24B4-24DB-43BA-B253-2A0A5289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061" y="5528953"/>
            <a:ext cx="27950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350"/>
              <a:t>Tablete de </a:t>
            </a:r>
            <a:r>
              <a:rPr lang="pt-BR" altLang="pt-BR" sz="1350" dirty="0" err="1"/>
              <a:t>Pylos</a:t>
            </a:r>
            <a:r>
              <a:rPr lang="pt-BR" altLang="pt-BR" sz="1350" dirty="0"/>
              <a:t>, linear B – 1450 a. C.</a:t>
            </a:r>
            <a:endParaRPr lang="pt-BR" altLang="pt-BR" sz="900" dirty="0"/>
          </a:p>
        </p:txBody>
      </p:sp>
      <p:pic>
        <p:nvPicPr>
          <p:cNvPr id="17411" name="Picture 2" descr="File:NAMA Linear B tablet of Pylos.jpg">
            <a:extLst>
              <a:ext uri="{FF2B5EF4-FFF2-40B4-BE49-F238E27FC236}">
                <a16:creationId xmlns:a16="http://schemas.microsoft.com/office/drawing/2014/main" id="{6BC11657-06C1-48CA-B0B3-75BF2F14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5" y="928468"/>
            <a:ext cx="8535454" cy="379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365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B988AB-5601-4DAB-B96F-43F0889A889E}"/>
              </a:ext>
            </a:extLst>
          </p:cNvPr>
          <p:cNvSpPr txBox="1"/>
          <p:nvPr/>
        </p:nvSpPr>
        <p:spPr>
          <a:xfrm>
            <a:off x="5532895" y="6009542"/>
            <a:ext cx="288441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micênica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8FAA87-2657-47D1-9212-9852E36F2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77" y="1889881"/>
            <a:ext cx="4271369" cy="39723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BDE6D8-50CD-4969-9B37-39DF38A46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5" y="846796"/>
            <a:ext cx="4241800" cy="5080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78C4ED-0E25-495B-AF65-C1A7E51160D9}"/>
              </a:ext>
            </a:extLst>
          </p:cNvPr>
          <p:cNvSpPr txBox="1"/>
          <p:nvPr/>
        </p:nvSpPr>
        <p:spPr>
          <a:xfrm>
            <a:off x="942815" y="6006959"/>
            <a:ext cx="288441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</a:t>
            </a:r>
            <a:r>
              <a:rPr lang="pt-BR" sz="2100" dirty="0" err="1">
                <a:latin typeface="Georgia" panose="02040502050405020303" pitchFamily="18" charset="0"/>
              </a:rPr>
              <a:t>minoana</a:t>
            </a:r>
            <a:endParaRPr lang="pt-BR" sz="2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04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0CA9D26-1466-4A46-A72C-944C0A4867EE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</a:t>
            </a:r>
            <a:r>
              <a:rPr lang="pt-BR" sz="2100" dirty="0" err="1">
                <a:latin typeface="Georgia" panose="02040502050405020303" pitchFamily="18" charset="0"/>
              </a:rPr>
              <a:t>minoana</a:t>
            </a:r>
            <a:endParaRPr lang="pt-BR" sz="2100" dirty="0">
              <a:latin typeface="Georgia" panose="020405020504050203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846909-EE28-46E4-98CD-25511F02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846796"/>
            <a:ext cx="4241800" cy="508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B9E42E1-405C-451E-906E-7DC5CBBA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9" y="846796"/>
            <a:ext cx="3413125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8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62151DF-8091-4754-9963-2379F0F1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35" y="330175"/>
            <a:ext cx="6311226" cy="56281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FBE787C-D3FA-41E5-8EB8-CCB7A53BCD82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Distribuição da cerâmica micênica</a:t>
            </a:r>
          </a:p>
        </p:txBody>
      </p:sp>
    </p:spTree>
    <p:extLst>
      <p:ext uri="{BB962C8B-B14F-4D97-AF65-F5344CB8AC3E}">
        <p14:creationId xmlns:p14="http://schemas.microsoft.com/office/powerpoint/2010/main" val="283463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85C02C-1EE7-4A8E-8A80-7EE71904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9" y="94412"/>
            <a:ext cx="4590380" cy="65973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A3A3B1-2B96-4A9C-8A53-B07694BF9206}"/>
              </a:ext>
            </a:extLst>
          </p:cNvPr>
          <p:cNvSpPr txBox="1"/>
          <p:nvPr/>
        </p:nvSpPr>
        <p:spPr>
          <a:xfrm>
            <a:off x="5645731" y="1182521"/>
            <a:ext cx="3034387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Norberto Guarinello, </a:t>
            </a:r>
            <a:r>
              <a:rPr lang="pt-BR" i="1" dirty="0">
                <a:latin typeface="Georgia" panose="02040502050405020303" pitchFamily="18" charset="0"/>
              </a:rPr>
              <a:t>História Antiga</a:t>
            </a:r>
            <a:r>
              <a:rPr lang="pt-BR" dirty="0">
                <a:latin typeface="Georgia" panose="02040502050405020303" pitchFamily="18" charset="0"/>
              </a:rPr>
              <a:t> (2014)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3BA6DE-1D74-43B7-A3DE-3D0110A0A5FA}"/>
              </a:ext>
            </a:extLst>
          </p:cNvPr>
          <p:cNvSpPr txBox="1"/>
          <p:nvPr/>
        </p:nvSpPr>
        <p:spPr>
          <a:xfrm>
            <a:off x="5673439" y="3420034"/>
            <a:ext cx="3034387" cy="253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História do Mediterrâneo de 1200 a.C. a 500 d.C.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Ordem, integração e fronteiras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Paradigma de inspiração marxista</a:t>
            </a:r>
          </a:p>
        </p:txBody>
      </p:sp>
    </p:spTree>
    <p:extLst>
      <p:ext uri="{BB962C8B-B14F-4D97-AF65-F5344CB8AC3E}">
        <p14:creationId xmlns:p14="http://schemas.microsoft.com/office/powerpoint/2010/main" val="1021375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772527" y="589700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[mapa Mediterrâneo]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A29CC7-FCE1-4C00-80D9-C69A99D93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4" y="1221386"/>
            <a:ext cx="8190035" cy="414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772527" y="5897002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[mapa Mediterrâneo – placas tectônicas]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FCE4B9-4519-4B27-9C69-1972765C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3" y="326686"/>
            <a:ext cx="8370276" cy="43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6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1DC43C-3BF0-46C5-BF27-2F441D0C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474225"/>
            <a:ext cx="8060787" cy="56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8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9332EC7-76C0-49E2-BFE7-9D94C9E68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93" y="384817"/>
            <a:ext cx="4391025" cy="580072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7FA4FF1-703D-41FA-95D0-4B39C87B2090}"/>
              </a:ext>
            </a:extLst>
          </p:cNvPr>
          <p:cNvSpPr txBox="1"/>
          <p:nvPr/>
        </p:nvSpPr>
        <p:spPr>
          <a:xfrm>
            <a:off x="351690" y="2056521"/>
            <a:ext cx="306675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Região do Monte Ida, Creta</a:t>
            </a:r>
          </a:p>
        </p:txBody>
      </p:sp>
    </p:spTree>
    <p:extLst>
      <p:ext uri="{BB962C8B-B14F-4D97-AF65-F5344CB8AC3E}">
        <p14:creationId xmlns:p14="http://schemas.microsoft.com/office/powerpoint/2010/main" val="195582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BB5693-605F-41C5-835D-2FC4BC4A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678" y="538162"/>
            <a:ext cx="4295775" cy="57816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44940AF-BCF3-48DA-AD45-9E509A586AE3}"/>
              </a:ext>
            </a:extLst>
          </p:cNvPr>
          <p:cNvSpPr txBox="1"/>
          <p:nvPr/>
        </p:nvSpPr>
        <p:spPr>
          <a:xfrm>
            <a:off x="351690" y="2056521"/>
            <a:ext cx="306675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 err="1">
                <a:latin typeface="Georgia" panose="02040502050405020303" pitchFamily="18" charset="0"/>
              </a:rPr>
              <a:t>Cíclades</a:t>
            </a:r>
            <a:r>
              <a:rPr lang="pt-BR" sz="2100" dirty="0">
                <a:latin typeface="Georgia" panose="02040502050405020303" pitchFamily="18" charset="0"/>
              </a:rPr>
              <a:t>, Creta e Ásia Menor</a:t>
            </a:r>
          </a:p>
        </p:txBody>
      </p:sp>
    </p:spTree>
    <p:extLst>
      <p:ext uri="{BB962C8B-B14F-4D97-AF65-F5344CB8AC3E}">
        <p14:creationId xmlns:p14="http://schemas.microsoft.com/office/powerpoint/2010/main" val="590912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1628BD6-13A4-4819-8F01-D59D6BA3D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1" y="67753"/>
            <a:ext cx="6360942" cy="56710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2B8EA7C-0F9A-433E-A5E3-E8451EA0F6F6}"/>
              </a:ext>
            </a:extLst>
          </p:cNvPr>
          <p:cNvSpPr txBox="1"/>
          <p:nvPr/>
        </p:nvSpPr>
        <p:spPr>
          <a:xfrm>
            <a:off x="1772527" y="589700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Delta do Nilo</a:t>
            </a:r>
          </a:p>
        </p:txBody>
      </p:sp>
    </p:spTree>
    <p:extLst>
      <p:ext uri="{BB962C8B-B14F-4D97-AF65-F5344CB8AC3E}">
        <p14:creationId xmlns:p14="http://schemas.microsoft.com/office/powerpoint/2010/main" val="213876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956602" y="818565"/>
            <a:ext cx="7005712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2. O Egito: diferentes morfologias</a:t>
            </a:r>
          </a:p>
          <a:p>
            <a:pPr>
              <a:lnSpc>
                <a:spcPct val="150000"/>
              </a:lnSpc>
            </a:pPr>
            <a:endParaRPr lang="pt-BR" sz="21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Egito no Oriente Próximo: despotismo oriental, modo de produção asiático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Egito no Mediterrâneo: introdução da agricultura, tentativas imperiais no Levante, </a:t>
            </a:r>
            <a:r>
              <a:rPr lang="pt-BR" sz="2100" dirty="0" err="1">
                <a:latin typeface="Georgia" panose="02040502050405020303" pitchFamily="18" charset="0"/>
              </a:rPr>
              <a:t>egiptianização</a:t>
            </a:r>
            <a:r>
              <a:rPr lang="pt-BR" sz="2100" dirty="0">
                <a:latin typeface="Georgia" panose="02040502050405020303" pitchFamily="18" charset="0"/>
              </a:rPr>
              <a:t> do Mediterrâneo, domínios gregos e romanos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Egito na África: pan-africanismo, isolamento, relações com a Núbia</a:t>
            </a:r>
          </a:p>
        </p:txBody>
      </p:sp>
    </p:spTree>
    <p:extLst>
      <p:ext uri="{BB962C8B-B14F-4D97-AF65-F5344CB8AC3E}">
        <p14:creationId xmlns:p14="http://schemas.microsoft.com/office/powerpoint/2010/main" val="398636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772527" y="1732964"/>
            <a:ext cx="5792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AutoNum type="arabicPeriod"/>
            </a:pPr>
            <a:r>
              <a:rPr lang="pt-BR" sz="2100" dirty="0">
                <a:latin typeface="Georgia" panose="02040502050405020303" pitchFamily="18" charset="0"/>
              </a:rPr>
              <a:t>Mediterrâneo e História Antiga</a:t>
            </a:r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lang="pt-BR" sz="2100" dirty="0">
                <a:latin typeface="Georgia" panose="02040502050405020303" pitchFamily="18" charset="0"/>
              </a:rPr>
              <a:t>O Egito, diferentes morfologias</a:t>
            </a:r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lang="pt-BR" sz="2100" dirty="0">
                <a:latin typeface="Georgia" panose="02040502050405020303" pitchFamily="18" charset="0"/>
              </a:rPr>
              <a:t>Dinâmicas espaciais e sociais da pré-história ao Bronze: arquitetura e cultura política</a:t>
            </a:r>
          </a:p>
        </p:txBody>
      </p:sp>
    </p:spTree>
    <p:extLst>
      <p:ext uri="{BB962C8B-B14F-4D97-AF65-F5344CB8AC3E}">
        <p14:creationId xmlns:p14="http://schemas.microsoft.com/office/powerpoint/2010/main" val="3408337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F44A59-3E0A-4F42-90E1-479FA703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1" y="694788"/>
            <a:ext cx="8713138" cy="54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0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CD5C16-7603-4945-B0F7-EE24439E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0500"/>
            <a:ext cx="396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2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DBBEDE-3724-4027-BFB5-7C056DA1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9" y="233107"/>
            <a:ext cx="7079074" cy="6391786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AC0DEE4-FA4E-4E24-BE2D-2B329D42C50C}"/>
              </a:ext>
            </a:extLst>
          </p:cNvPr>
          <p:cNvSpPr/>
          <p:nvPr/>
        </p:nvSpPr>
        <p:spPr>
          <a:xfrm>
            <a:off x="3518436" y="4459458"/>
            <a:ext cx="1645920" cy="13927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BD59DD8-416D-4C93-93CF-DEEEB30F4080}"/>
              </a:ext>
            </a:extLst>
          </p:cNvPr>
          <p:cNvSpPr/>
          <p:nvPr/>
        </p:nvSpPr>
        <p:spPr>
          <a:xfrm>
            <a:off x="2421156" y="1263565"/>
            <a:ext cx="1645920" cy="13927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06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77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956602" y="832633"/>
            <a:ext cx="7709096" cy="585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3. Dinâmicas espaciais e ambientais da pré-história ao Bronze</a:t>
            </a:r>
          </a:p>
          <a:p>
            <a:pPr>
              <a:lnSpc>
                <a:spcPct val="150000"/>
              </a:lnSpc>
            </a:pPr>
            <a:endParaRPr lang="pt-BR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130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Ocupação hominídea em Creta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50 mil – 24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“Modernização do Mediterrâneo”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11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início da navegação em mar aberto (Chipre)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7 - 4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expansão da agricultura (7 mil no Chipre, 6 mil na Grécia, Itália e Egito)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5 - 3,5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cobre no leste e norte, neolítico no sul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3,5-2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</a:t>
            </a:r>
            <a:r>
              <a:rPr lang="pt-BR" sz="2100" dirty="0" err="1">
                <a:latin typeface="Georgia" panose="02040502050405020303" pitchFamily="18" charset="0"/>
              </a:rPr>
              <a:t>mediterranização</a:t>
            </a:r>
            <a:r>
              <a:rPr lang="pt-BR" sz="2100" dirty="0">
                <a:latin typeface="Georgia" panose="02040502050405020303" pitchFamily="18" charset="0"/>
              </a:rPr>
              <a:t> ambiental, formação de redes de aldeias, aparecimento de estados e </a:t>
            </a:r>
            <a:r>
              <a:rPr lang="pt-BR" sz="2100" dirty="0" err="1">
                <a:latin typeface="Georgia" panose="02040502050405020303" pitchFamily="18" charset="0"/>
              </a:rPr>
              <a:t>protoestados</a:t>
            </a:r>
            <a:r>
              <a:rPr lang="pt-BR" sz="2100" dirty="0">
                <a:latin typeface="Georgia" panose="02040502050405020303" pitchFamily="18" charset="0"/>
              </a:rPr>
              <a:t>, navegação de longa distância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2 mil – 1200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: urbanização do Egeu, sistema regional</a:t>
            </a:r>
          </a:p>
        </p:txBody>
      </p:sp>
    </p:spTree>
    <p:extLst>
      <p:ext uri="{BB962C8B-B14F-4D97-AF65-F5344CB8AC3E}">
        <p14:creationId xmlns:p14="http://schemas.microsoft.com/office/powerpoint/2010/main" val="46161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1DC43C-3BF0-46C5-BF27-2F441D0C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474225"/>
            <a:ext cx="8060787" cy="56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6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15C76C-68BB-4D96-B39E-DCD8B1AB6A00}"/>
              </a:ext>
            </a:extLst>
          </p:cNvPr>
          <p:cNvSpPr txBox="1"/>
          <p:nvPr/>
        </p:nvSpPr>
        <p:spPr>
          <a:xfrm>
            <a:off x="1477106" y="5897002"/>
            <a:ext cx="65977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[mapa povoamento: </a:t>
            </a:r>
            <a:r>
              <a:rPr lang="pt-BR" sz="2100" dirty="0" err="1">
                <a:latin typeface="Georgia" panose="02040502050405020303" pitchFamily="18" charset="0"/>
              </a:rPr>
              <a:t>Neanderthais</a:t>
            </a:r>
            <a:r>
              <a:rPr lang="pt-BR" sz="2100" dirty="0">
                <a:latin typeface="Georgia" panose="02040502050405020303" pitchFamily="18" charset="0"/>
              </a:rPr>
              <a:t> e Homo sapiens]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C6986A-3045-484B-9A9C-280A028FD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contras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694" y="506438"/>
            <a:ext cx="8387294" cy="48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7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comparison neanderthal sapiens">
            <a:extLst>
              <a:ext uri="{FF2B5EF4-FFF2-40B4-BE49-F238E27FC236}">
                <a16:creationId xmlns:a16="http://schemas.microsoft.com/office/drawing/2014/main" id="{AA5211C2-1520-44BC-82D3-FF6CFE98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8" y="692728"/>
            <a:ext cx="7391927" cy="47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B73FC2-F3FE-42BB-AE85-90DE28FFB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609600"/>
            <a:ext cx="7178844" cy="47882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0BCDE2-936B-4123-A792-4842AE33C2E4}"/>
              </a:ext>
            </a:extLst>
          </p:cNvPr>
          <p:cNvSpPr txBox="1"/>
          <p:nvPr/>
        </p:nvSpPr>
        <p:spPr>
          <a:xfrm>
            <a:off x="1477106" y="5897002"/>
            <a:ext cx="6597750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Complexo de cavernas de </a:t>
            </a:r>
            <a:r>
              <a:rPr lang="pt-BR" sz="2100" dirty="0" err="1">
                <a:latin typeface="Georgia" panose="02040502050405020303" pitchFamily="18" charset="0"/>
              </a:rPr>
              <a:t>Gohram</a:t>
            </a:r>
            <a:endParaRPr lang="pt-BR" sz="2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9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2F4465-BB38-4E66-ACA5-A82B7B57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82002"/>
            <a:ext cx="4876800" cy="5715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56AB962-B884-447A-94AC-CDBEF73FBA77}"/>
              </a:ext>
            </a:extLst>
          </p:cNvPr>
          <p:cNvSpPr txBox="1"/>
          <p:nvPr/>
        </p:nvSpPr>
        <p:spPr>
          <a:xfrm>
            <a:off x="1477106" y="5897002"/>
            <a:ext cx="6597750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Inscrição no piso da caverna de </a:t>
            </a:r>
            <a:r>
              <a:rPr lang="pt-BR" sz="2100" dirty="0" err="1">
                <a:latin typeface="Georgia" panose="02040502050405020303" pitchFamily="18" charset="0"/>
              </a:rPr>
              <a:t>Gorham</a:t>
            </a:r>
            <a:r>
              <a:rPr lang="pt-BR" sz="2100" dirty="0">
                <a:latin typeface="Georgia" panose="02040502050405020303" pitchFamily="18" charset="0"/>
              </a:rPr>
              <a:t> (c. 37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469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9C87D25-25D7-49A9-BDEB-81B0E317E409}"/>
              </a:ext>
            </a:extLst>
          </p:cNvPr>
          <p:cNvSpPr txBox="1"/>
          <p:nvPr/>
        </p:nvSpPr>
        <p:spPr>
          <a:xfrm>
            <a:off x="956601" y="818565"/>
            <a:ext cx="7702489" cy="342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AutoNum type="arabicPeriod"/>
            </a:pPr>
            <a:r>
              <a:rPr lang="pt-BR" sz="2100" dirty="0">
                <a:latin typeface="Georgia" panose="02040502050405020303" pitchFamily="18" charset="0"/>
              </a:rPr>
              <a:t>Mediterrâneo e História Antiga</a:t>
            </a:r>
          </a:p>
          <a:p>
            <a:pPr>
              <a:lnSpc>
                <a:spcPct val="150000"/>
              </a:lnSpc>
            </a:pPr>
            <a:endParaRPr lang="pt-BR" sz="2100" dirty="0"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História Antiga: civilizações “clássicas” e “orientais”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Crítica do eurocentrismo e regionalização da Antiguidade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>
                <a:latin typeface="Georgia" panose="02040502050405020303" pitchFamily="18" charset="0"/>
              </a:rPr>
              <a:t>História no/do Mediterrâneo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 err="1">
                <a:latin typeface="Georgia" panose="02040502050405020303" pitchFamily="18" charset="0"/>
              </a:rPr>
              <a:t>Mediterranismo</a:t>
            </a:r>
            <a:r>
              <a:rPr lang="pt-BR" sz="2100" dirty="0">
                <a:latin typeface="Georgia" panose="02040502050405020303" pitchFamily="18" charset="0"/>
              </a:rPr>
              <a:t>: ecologia histórica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100" dirty="0" err="1">
                <a:latin typeface="Georgia" panose="02040502050405020303" pitchFamily="18" charset="0"/>
              </a:rPr>
              <a:t>Mediterranizações</a:t>
            </a:r>
            <a:r>
              <a:rPr lang="pt-BR" sz="2100" dirty="0">
                <a:latin typeface="Georgia" panose="02040502050405020303" pitchFamily="18" charset="0"/>
              </a:rPr>
              <a:t>: processos de integração</a:t>
            </a:r>
          </a:p>
        </p:txBody>
      </p:sp>
    </p:spTree>
    <p:extLst>
      <p:ext uri="{BB962C8B-B14F-4D97-AF65-F5344CB8AC3E}">
        <p14:creationId xmlns:p14="http://schemas.microsoft.com/office/powerpoint/2010/main" val="803555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8C07AF-649A-44AF-B813-D0B0002EC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2" y="405246"/>
            <a:ext cx="6580909" cy="49356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9507F71-024B-4E3D-B558-D2A42775EE6C}"/>
              </a:ext>
            </a:extLst>
          </p:cNvPr>
          <p:cNvSpPr txBox="1"/>
          <p:nvPr/>
        </p:nvSpPr>
        <p:spPr>
          <a:xfrm>
            <a:off x="1477106" y="5897002"/>
            <a:ext cx="6597750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Crânio da “Mulher de Gibraltar” (c. 24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397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444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1F26CE-1EC6-4A13-A92D-80DFA298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524000"/>
            <a:ext cx="5715000" cy="3810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342CAA-BEFD-45FB-93CF-C7978AD88F76}"/>
              </a:ext>
            </a:extLst>
          </p:cNvPr>
          <p:cNvSpPr txBox="1"/>
          <p:nvPr/>
        </p:nvSpPr>
        <p:spPr>
          <a:xfrm>
            <a:off x="1477106" y="5897002"/>
            <a:ext cx="6597750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Caverna de </a:t>
            </a:r>
            <a:r>
              <a:rPr lang="pt-BR" sz="2100" dirty="0" err="1">
                <a:latin typeface="Georgia" panose="02040502050405020303" pitchFamily="18" charset="0"/>
              </a:rPr>
              <a:t>Cosquer</a:t>
            </a:r>
            <a:r>
              <a:rPr lang="pt-BR" sz="2100" dirty="0">
                <a:latin typeface="Georgia" panose="02040502050405020303" pitchFamily="18" charset="0"/>
              </a:rPr>
              <a:t> (Marselha), c. 27 mil a.C.</a:t>
            </a:r>
          </a:p>
        </p:txBody>
      </p:sp>
    </p:spTree>
    <p:extLst>
      <p:ext uri="{BB962C8B-B14F-4D97-AF65-F5344CB8AC3E}">
        <p14:creationId xmlns:p14="http://schemas.microsoft.com/office/powerpoint/2010/main" val="3991104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dirty="0"/>
              <a:t>http://upload.wikimedia.org/wikipedia/commons/8/80/Cosquerova_jeskyne.png</a:t>
            </a:r>
          </a:p>
        </p:txBody>
      </p:sp>
      <p:pic>
        <p:nvPicPr>
          <p:cNvPr id="3" name="Picture 2" descr="Cosquer Cave">
            <a:extLst>
              <a:ext uri="{FF2B5EF4-FFF2-40B4-BE49-F238E27FC236}">
                <a16:creationId xmlns:a16="http://schemas.microsoft.com/office/drawing/2014/main" id="{60F29E82-0DCB-4AD6-9465-0494937BE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552575"/>
            <a:ext cx="633412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21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37625E7-5E45-4EA3-BCB2-390FE2651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142"/>
            <a:ext cx="9144000" cy="52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02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700088"/>
            <a:ext cx="5667375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14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445815"/>
            <a:ext cx="25908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6422631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063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654928" cy="48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14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445815"/>
            <a:ext cx="25908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6422631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188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s deux mains noires M18 et M19, près du Grand Puits - 97.3 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35090"/>
            <a:ext cx="6735514" cy="43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89902" y="515719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b="1" dirty="0"/>
              <a:t>Les deux mains noires M18 et M19, près du Grand Puits</a:t>
            </a:r>
            <a:endParaRPr lang="pt-BR" sz="1200" dirty="0"/>
          </a:p>
        </p:txBody>
      </p:sp>
      <p:sp>
        <p:nvSpPr>
          <p:cNvPr id="3" name="Retângulo 2"/>
          <p:cNvSpPr/>
          <p:nvPr/>
        </p:nvSpPr>
        <p:spPr>
          <a:xfrm>
            <a:off x="4590347" y="65801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/>
              <a:t>http://presse.ffspeleo.fr/article.php3?id_article=1986</a:t>
            </a:r>
          </a:p>
        </p:txBody>
      </p:sp>
    </p:spTree>
    <p:extLst>
      <p:ext uri="{BB962C8B-B14F-4D97-AF65-F5344CB8AC3E}">
        <p14:creationId xmlns:p14="http://schemas.microsoft.com/office/powerpoint/2010/main" val="1546812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903371" cy="490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14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445815"/>
            <a:ext cx="25908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6422631"/>
            <a:ext cx="535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091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82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428DD05-1771-4C4B-A251-562F205E1CEC}"/>
              </a:ext>
            </a:extLst>
          </p:cNvPr>
          <p:cNvSpPr txBox="1"/>
          <p:nvPr/>
        </p:nvSpPr>
        <p:spPr>
          <a:xfrm>
            <a:off x="4932218" y="1615952"/>
            <a:ext cx="4045849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Fernand Braudel, </a:t>
            </a:r>
            <a:r>
              <a:rPr lang="pt-BR" i="1" dirty="0">
                <a:latin typeface="Georgia" panose="02040502050405020303" pitchFamily="18" charset="0"/>
              </a:rPr>
              <a:t>La </a:t>
            </a:r>
            <a:r>
              <a:rPr lang="pt-BR" i="1" dirty="0" err="1">
                <a:latin typeface="Georgia" panose="02040502050405020303" pitchFamily="18" charset="0"/>
              </a:rPr>
              <a:t>Méditerranée</a:t>
            </a:r>
            <a:r>
              <a:rPr lang="pt-BR" i="1" dirty="0">
                <a:latin typeface="Georgia" panose="02040502050405020303" pitchFamily="18" charset="0"/>
              </a:rPr>
              <a:t> et le Monde </a:t>
            </a:r>
            <a:r>
              <a:rPr lang="pt-BR" i="1" dirty="0" err="1">
                <a:latin typeface="Georgia" panose="02040502050405020303" pitchFamily="18" charset="0"/>
              </a:rPr>
              <a:t>méditerranéen</a:t>
            </a:r>
            <a:r>
              <a:rPr lang="pt-BR" i="1" dirty="0">
                <a:latin typeface="Georgia" panose="02040502050405020303" pitchFamily="18" charset="0"/>
              </a:rPr>
              <a:t> à </a:t>
            </a:r>
            <a:r>
              <a:rPr lang="pt-BR" i="1" dirty="0" err="1">
                <a:latin typeface="Georgia" panose="02040502050405020303" pitchFamily="18" charset="0"/>
              </a:rPr>
              <a:t>l’époque</a:t>
            </a:r>
            <a:r>
              <a:rPr lang="pt-BR" i="1" dirty="0">
                <a:latin typeface="Georgia" panose="02040502050405020303" pitchFamily="18" charset="0"/>
              </a:rPr>
              <a:t> de Philippe II</a:t>
            </a:r>
            <a:r>
              <a:rPr lang="pt-BR" dirty="0">
                <a:latin typeface="Georgia" panose="02040502050405020303" pitchFamily="18" charset="0"/>
              </a:rPr>
              <a:t> (1949)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674BC9-7F30-48DD-80CF-B27C128DF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730" y="249379"/>
            <a:ext cx="4313961" cy="64174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2055701-8000-44A8-A7BC-E2B4FFA83BDB}"/>
              </a:ext>
            </a:extLst>
          </p:cNvPr>
          <p:cNvSpPr txBox="1"/>
          <p:nvPr/>
        </p:nvSpPr>
        <p:spPr>
          <a:xfrm>
            <a:off x="5043053" y="3652572"/>
            <a:ext cx="4045849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- Dialética das durações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- “Cidades e redes”</a:t>
            </a:r>
          </a:p>
        </p:txBody>
      </p:sp>
    </p:spTree>
    <p:extLst>
      <p:ext uri="{BB962C8B-B14F-4D97-AF65-F5344CB8AC3E}">
        <p14:creationId xmlns:p14="http://schemas.microsoft.com/office/powerpoint/2010/main" val="3206779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0AEADF-17A4-45C7-922A-7013BBE45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0" t="14831" r="21818" b="10520"/>
          <a:stretch/>
        </p:blipFill>
        <p:spPr>
          <a:xfrm>
            <a:off x="1022611" y="205456"/>
            <a:ext cx="7098777" cy="64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33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BA09933-BDA9-4399-B134-3F488A80C9D1}"/>
              </a:ext>
            </a:extLst>
          </p:cNvPr>
          <p:cNvSpPr txBox="1"/>
          <p:nvPr/>
        </p:nvSpPr>
        <p:spPr>
          <a:xfrm>
            <a:off x="1477106" y="5897002"/>
            <a:ext cx="6597750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Gruta do Genovês, </a:t>
            </a:r>
            <a:r>
              <a:rPr lang="pt-BR" sz="2100" dirty="0" err="1">
                <a:latin typeface="Georgia" panose="02040502050405020303" pitchFamily="18" charset="0"/>
              </a:rPr>
              <a:t>Levanzo</a:t>
            </a:r>
            <a:r>
              <a:rPr lang="pt-BR" sz="2100" dirty="0">
                <a:latin typeface="Georgia" panose="02040502050405020303" pitchFamily="18" charset="0"/>
              </a:rPr>
              <a:t>, Sicília (c. 10 mil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E84C09-B895-4568-B73B-0AD4F0ABA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3" y="240471"/>
            <a:ext cx="3878839" cy="55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94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ED587E-0635-48E0-8D3E-596BF3073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462087"/>
            <a:ext cx="65151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2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7E6E75F-C3AD-476A-AA94-103F712F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257300"/>
            <a:ext cx="6667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36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EC063D-6534-4CC0-BCF4-E700E72F5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38175"/>
            <a:ext cx="85725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46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342413-F5B3-435E-9766-3259F6E5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38175"/>
            <a:ext cx="85725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2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FEC6116-FB77-48EC-A299-BD8650AA3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638175"/>
            <a:ext cx="85725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87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0373F0A-5698-4D6F-9FA9-25E16C15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257300"/>
            <a:ext cx="6667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30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450AFDA-0EE0-4A62-874C-9871708D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257300"/>
            <a:ext cx="6667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7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0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FC02E9D-75C9-4BEC-A5AC-F04EC5D61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6" r="11516"/>
          <a:stretch/>
        </p:blipFill>
        <p:spPr>
          <a:xfrm>
            <a:off x="138545" y="266700"/>
            <a:ext cx="4821382" cy="64363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C81BE60-27B6-476B-BFED-CA2E54C78DE4}"/>
              </a:ext>
            </a:extLst>
          </p:cNvPr>
          <p:cNvSpPr txBox="1"/>
          <p:nvPr/>
        </p:nvSpPr>
        <p:spPr>
          <a:xfrm>
            <a:off x="4932218" y="1615952"/>
            <a:ext cx="4045849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Peregrine Horden e Nicholas Purcell, </a:t>
            </a:r>
            <a:r>
              <a:rPr lang="pt-BR" i="1" dirty="0">
                <a:latin typeface="Georgia" panose="02040502050405020303" pitchFamily="18" charset="0"/>
              </a:rPr>
              <a:t>The Corrupting </a:t>
            </a:r>
            <a:r>
              <a:rPr lang="pt-BR" i="1" dirty="0" err="1">
                <a:latin typeface="Georgia" panose="02040502050405020303" pitchFamily="18" charset="0"/>
              </a:rPr>
              <a:t>Sea</a:t>
            </a:r>
            <a:r>
              <a:rPr lang="pt-BR" i="1" dirty="0">
                <a:latin typeface="Georgia" panose="02040502050405020303" pitchFamily="18" charset="0"/>
              </a:rPr>
              <a:t>, A </a:t>
            </a:r>
            <a:r>
              <a:rPr lang="pt-BR" i="1" dirty="0" err="1">
                <a:latin typeface="Georgia" panose="02040502050405020303" pitchFamily="18" charset="0"/>
              </a:rPr>
              <a:t>Study</a:t>
            </a:r>
            <a:r>
              <a:rPr lang="pt-BR" i="1" dirty="0">
                <a:latin typeface="Georgia" panose="02040502050405020303" pitchFamily="18" charset="0"/>
              </a:rPr>
              <a:t> of </a:t>
            </a:r>
            <a:r>
              <a:rPr lang="pt-BR" i="1" dirty="0" err="1">
                <a:latin typeface="Georgia" panose="02040502050405020303" pitchFamily="18" charset="0"/>
              </a:rPr>
              <a:t>Mediterranean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History</a:t>
            </a:r>
            <a:r>
              <a:rPr lang="pt-BR" dirty="0">
                <a:latin typeface="Georgia" panose="02040502050405020303" pitchFamily="18" charset="0"/>
              </a:rPr>
              <a:t> (2000)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2A9516-1445-41CF-B342-27BAEA073B45}"/>
              </a:ext>
            </a:extLst>
          </p:cNvPr>
          <p:cNvSpPr txBox="1"/>
          <p:nvPr/>
        </p:nvSpPr>
        <p:spPr>
          <a:xfrm>
            <a:off x="5043053" y="3652572"/>
            <a:ext cx="4045849" cy="170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Ecologia histórica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História do Mediterrâneo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Fragmentação, precariedade e conectividade</a:t>
            </a:r>
          </a:p>
        </p:txBody>
      </p:sp>
    </p:spTree>
    <p:extLst>
      <p:ext uri="{BB962C8B-B14F-4D97-AF65-F5344CB8AC3E}">
        <p14:creationId xmlns:p14="http://schemas.microsoft.com/office/powerpoint/2010/main" val="3017199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2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A39522-107D-4520-B88F-8925A500C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655" y="279380"/>
            <a:ext cx="7765367" cy="61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83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A8DF4A-CC25-4A78-8C7A-F1CF1F43B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85" t="10789" r="21212" b="19412"/>
          <a:stretch/>
        </p:blipFill>
        <p:spPr>
          <a:xfrm>
            <a:off x="692726" y="402698"/>
            <a:ext cx="7758547" cy="60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8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8A1B7A-FDE1-4CB3-9485-C1E63FCF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762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59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754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D8E1CE-FC10-43CC-9DEB-63FCB8241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27" t="10789" r="20000" b="18604"/>
          <a:stretch/>
        </p:blipFill>
        <p:spPr>
          <a:xfrm>
            <a:off x="1039090" y="215439"/>
            <a:ext cx="6844146" cy="642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73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60B3EB-1828-4FDE-94AF-A5D172EA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5" y="930974"/>
            <a:ext cx="7490420" cy="499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7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BC6B64E-80E9-4823-9089-63A4113AD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90" y="221670"/>
            <a:ext cx="4071729" cy="608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454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827B5E-501A-4970-B9A8-7B5042571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3" y="1027732"/>
            <a:ext cx="7329055" cy="48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65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511D1ED-BD44-4A8A-BC3D-346A16EF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73" y="889640"/>
            <a:ext cx="7581061" cy="50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9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82BB75-9A6B-45E7-A3EB-4F1C26E1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85" y="576262"/>
            <a:ext cx="3533775" cy="57054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7B353F-8299-4E4D-9877-C69D7589B430}"/>
              </a:ext>
            </a:extLst>
          </p:cNvPr>
          <p:cNvSpPr txBox="1"/>
          <p:nvPr/>
        </p:nvSpPr>
        <p:spPr>
          <a:xfrm>
            <a:off x="4932218" y="1615952"/>
            <a:ext cx="4045849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Ian Morris, </a:t>
            </a:r>
            <a:r>
              <a:rPr lang="pt-BR" dirty="0" err="1">
                <a:latin typeface="Georgia" panose="02040502050405020303" pitchFamily="18" charset="0"/>
              </a:rPr>
              <a:t>Mediterraneanization</a:t>
            </a:r>
            <a:r>
              <a:rPr lang="pt-BR" dirty="0">
                <a:latin typeface="Georgia" panose="02040502050405020303" pitchFamily="18" charset="0"/>
              </a:rPr>
              <a:t>, </a:t>
            </a:r>
            <a:r>
              <a:rPr lang="pt-BR" i="1" dirty="0" err="1">
                <a:latin typeface="Georgia" panose="02040502050405020303" pitchFamily="18" charset="0"/>
              </a:rPr>
              <a:t>Mediterranean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Historical</a:t>
            </a:r>
            <a:r>
              <a:rPr lang="pt-BR" i="1" dirty="0">
                <a:latin typeface="Georgia" panose="02040502050405020303" pitchFamily="18" charset="0"/>
              </a:rPr>
              <a:t> Review,</a:t>
            </a:r>
            <a:r>
              <a:rPr lang="pt-BR" dirty="0">
                <a:latin typeface="Georgia" panose="02040502050405020303" pitchFamily="18" charset="0"/>
              </a:rPr>
              <a:t> v. 18, p. 30-55 (2003)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FF1D37A-83D6-468A-A6BC-CE0353B44469}"/>
              </a:ext>
            </a:extLst>
          </p:cNvPr>
          <p:cNvSpPr txBox="1"/>
          <p:nvPr/>
        </p:nvSpPr>
        <p:spPr>
          <a:xfrm>
            <a:off x="5043054" y="3652572"/>
            <a:ext cx="3435928" cy="211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Crítica ao </a:t>
            </a:r>
            <a:r>
              <a:rPr lang="pt-BR" dirty="0" err="1">
                <a:latin typeface="Georgia" panose="02040502050405020303" pitchFamily="18" charset="0"/>
              </a:rPr>
              <a:t>mediterranismo</a:t>
            </a:r>
            <a:r>
              <a:rPr lang="pt-BR" dirty="0">
                <a:latin typeface="Georgia" panose="02040502050405020303" pitchFamily="18" charset="0"/>
              </a:rPr>
              <a:t> </a:t>
            </a:r>
            <a:r>
              <a:rPr lang="pt-BR" dirty="0" err="1">
                <a:latin typeface="Georgia" panose="02040502050405020303" pitchFamily="18" charset="0"/>
              </a:rPr>
              <a:t>ahistórico</a:t>
            </a:r>
            <a:endParaRPr lang="pt-BR" dirty="0">
              <a:latin typeface="Georgia" panose="02040502050405020303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Mediterrâneo como processo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Períodos de maior ou menor </a:t>
            </a:r>
            <a:r>
              <a:rPr lang="pt-BR" dirty="0" err="1">
                <a:latin typeface="Georgia" panose="02040502050405020303" pitchFamily="18" charset="0"/>
              </a:rPr>
              <a:t>mediterranização</a:t>
            </a:r>
            <a:endParaRPr lang="pt-B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23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585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0F0CDE-EE2E-4734-A2E2-C28033E4A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81137"/>
            <a:ext cx="69342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84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E93205-45EE-49DB-8289-DC9B88B0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407"/>
            <a:ext cx="9144000" cy="51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67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E3614F-E161-4C62-A958-5DA2A3E45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2" y="242612"/>
            <a:ext cx="8060634" cy="53703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9E565A5-1278-44C2-9748-360A02500104}"/>
              </a:ext>
            </a:extLst>
          </p:cNvPr>
          <p:cNvSpPr txBox="1"/>
          <p:nvPr/>
        </p:nvSpPr>
        <p:spPr>
          <a:xfrm>
            <a:off x="1772527" y="5812594"/>
            <a:ext cx="5792375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Obsidiana de Melos encontrada em Creta (3000-2300)</a:t>
            </a:r>
          </a:p>
        </p:txBody>
      </p:sp>
    </p:spTree>
    <p:extLst>
      <p:ext uri="{BB962C8B-B14F-4D97-AF65-F5344CB8AC3E}">
        <p14:creationId xmlns:p14="http://schemas.microsoft.com/office/powerpoint/2010/main" val="1250837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D24F681-1239-46F5-BE6B-603990B726BF}"/>
              </a:ext>
            </a:extLst>
          </p:cNvPr>
          <p:cNvSpPr txBox="1"/>
          <p:nvPr/>
        </p:nvSpPr>
        <p:spPr>
          <a:xfrm>
            <a:off x="1772527" y="5812594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Mapa da distribuição da obsidiana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F6F6AA-2B3B-4E22-8B99-951E515C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78" y="872197"/>
            <a:ext cx="8050756" cy="45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814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1C1401-AFA5-4D9B-81DD-17647C4F14A9}"/>
              </a:ext>
            </a:extLst>
          </p:cNvPr>
          <p:cNvSpPr txBox="1"/>
          <p:nvPr/>
        </p:nvSpPr>
        <p:spPr>
          <a:xfrm>
            <a:off x="1772527" y="2394144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Estados do Bronze: Egito faraônico (c. 3000)</a:t>
            </a:r>
          </a:p>
        </p:txBody>
      </p:sp>
    </p:spTree>
    <p:extLst>
      <p:ext uri="{BB962C8B-B14F-4D97-AF65-F5344CB8AC3E}">
        <p14:creationId xmlns:p14="http://schemas.microsoft.com/office/powerpoint/2010/main" val="21692035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48C3E4-4980-4745-9675-EBC2B079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2" y="857250"/>
            <a:ext cx="7294937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C6DB116-5BBC-4493-906F-A1852AFEE9A3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Paleta de </a:t>
            </a:r>
            <a:r>
              <a:rPr lang="pt-BR" sz="2100" dirty="0" err="1">
                <a:latin typeface="Georgia" panose="02040502050405020303" pitchFamily="18" charset="0"/>
              </a:rPr>
              <a:t>Narmer</a:t>
            </a:r>
            <a:r>
              <a:rPr lang="pt-BR" sz="2100" dirty="0">
                <a:latin typeface="Georgia" panose="02040502050405020303" pitchFamily="18" charset="0"/>
              </a:rPr>
              <a:t> (c. 3000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5877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60C0F3-09DF-4B3D-A5F0-89B62A478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8" y="773723"/>
            <a:ext cx="7951398" cy="53035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631C8C-F0A8-4FF4-A474-0AD01E9113D5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Pirâmide de </a:t>
            </a:r>
            <a:r>
              <a:rPr lang="pt-BR" sz="2100" dirty="0" err="1">
                <a:latin typeface="Georgia" panose="02040502050405020303" pitchFamily="18" charset="0"/>
              </a:rPr>
              <a:t>Djoser</a:t>
            </a:r>
            <a:r>
              <a:rPr lang="pt-BR" sz="2100" dirty="0">
                <a:latin typeface="Georgia" panose="02040502050405020303" pitchFamily="18" charset="0"/>
              </a:rPr>
              <a:t> em </a:t>
            </a:r>
            <a:r>
              <a:rPr lang="pt-BR" sz="2100" dirty="0" err="1">
                <a:latin typeface="Georgia" panose="02040502050405020303" pitchFamily="18" charset="0"/>
              </a:rPr>
              <a:t>Saqqara</a:t>
            </a:r>
            <a:r>
              <a:rPr lang="pt-BR" sz="2100" dirty="0">
                <a:latin typeface="Georgia" panose="02040502050405020303" pitchFamily="18" charset="0"/>
              </a:rPr>
              <a:t> (c. 2650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03550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D9824C3-DD23-48EA-A77B-46AFF84A5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0" y="454896"/>
            <a:ext cx="7471019" cy="560046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DDF25D7-DB44-4AEA-BB0A-9B000EEA6601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Pirâmide de </a:t>
            </a:r>
            <a:r>
              <a:rPr lang="pt-BR" sz="2100" dirty="0" err="1">
                <a:latin typeface="Georgia" panose="02040502050405020303" pitchFamily="18" charset="0"/>
              </a:rPr>
              <a:t>Sahure</a:t>
            </a:r>
            <a:r>
              <a:rPr lang="pt-BR" sz="2100" dirty="0">
                <a:latin typeface="Georgia" panose="02040502050405020303" pitchFamily="18" charset="0"/>
              </a:rPr>
              <a:t>, em </a:t>
            </a:r>
            <a:r>
              <a:rPr lang="pt-BR" sz="2100" dirty="0" err="1">
                <a:latin typeface="Georgia" panose="02040502050405020303" pitchFamily="18" charset="0"/>
              </a:rPr>
              <a:t>Abusir</a:t>
            </a:r>
            <a:r>
              <a:rPr lang="pt-BR" sz="2100" dirty="0">
                <a:latin typeface="Georgia" panose="02040502050405020303" pitchFamily="18" charset="0"/>
              </a:rPr>
              <a:t> (2480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4272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9D6080-6D3E-4464-8AB8-F2B325A26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58" y="1181686"/>
            <a:ext cx="7230980" cy="42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DA8BBB-84A7-4240-9CE1-C8D91BA8C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503207"/>
            <a:ext cx="4572000" cy="58515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BD8EC1D-3D05-478D-9EE3-6D8D6629CFD7}"/>
              </a:ext>
            </a:extLst>
          </p:cNvPr>
          <p:cNvSpPr txBox="1"/>
          <p:nvPr/>
        </p:nvSpPr>
        <p:spPr>
          <a:xfrm>
            <a:off x="4932218" y="1615952"/>
            <a:ext cx="4045849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David </a:t>
            </a:r>
            <a:r>
              <a:rPr lang="pt-BR" dirty="0" err="1">
                <a:latin typeface="Georgia" panose="02040502050405020303" pitchFamily="18" charset="0"/>
              </a:rPr>
              <a:t>Abulafia</a:t>
            </a:r>
            <a:r>
              <a:rPr lang="pt-BR" dirty="0">
                <a:latin typeface="Georgia" panose="02040502050405020303" pitchFamily="18" charset="0"/>
              </a:rPr>
              <a:t>, </a:t>
            </a:r>
            <a:r>
              <a:rPr lang="pt-BR" i="1" dirty="0">
                <a:latin typeface="Georgia" panose="02040502050405020303" pitchFamily="18" charset="0"/>
              </a:rPr>
              <a:t>The </a:t>
            </a:r>
            <a:r>
              <a:rPr lang="pt-BR" i="1" dirty="0" err="1">
                <a:latin typeface="Georgia" panose="02040502050405020303" pitchFamily="18" charset="0"/>
              </a:rPr>
              <a:t>Mediterranean</a:t>
            </a:r>
            <a:r>
              <a:rPr lang="pt-BR" i="1" dirty="0">
                <a:latin typeface="Georgia" panose="02040502050405020303" pitchFamily="18" charset="0"/>
              </a:rPr>
              <a:t> in </a:t>
            </a:r>
            <a:r>
              <a:rPr lang="pt-BR" i="1" dirty="0" err="1">
                <a:latin typeface="Georgia" panose="02040502050405020303" pitchFamily="18" charset="0"/>
              </a:rPr>
              <a:t>History</a:t>
            </a:r>
            <a:r>
              <a:rPr lang="pt-BR" i="1" dirty="0">
                <a:latin typeface="Georgia" panose="02040502050405020303" pitchFamily="18" charset="0"/>
              </a:rPr>
              <a:t>, (</a:t>
            </a:r>
            <a:r>
              <a:rPr lang="pt-BR" dirty="0">
                <a:latin typeface="Georgia" panose="02040502050405020303" pitchFamily="18" charset="0"/>
              </a:rPr>
              <a:t>2004)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FA328C-E1F7-4AC0-8A9A-954DC1CE2BD5}"/>
              </a:ext>
            </a:extLst>
          </p:cNvPr>
          <p:cNvSpPr txBox="1"/>
          <p:nvPr/>
        </p:nvSpPr>
        <p:spPr>
          <a:xfrm>
            <a:off x="5043054" y="3652572"/>
            <a:ext cx="3435928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Coletânea de ensaios organizados por períodos</a:t>
            </a:r>
          </a:p>
        </p:txBody>
      </p:sp>
    </p:spTree>
    <p:extLst>
      <p:ext uri="{BB962C8B-B14F-4D97-AF65-F5344CB8AC3E}">
        <p14:creationId xmlns:p14="http://schemas.microsoft.com/office/powerpoint/2010/main" val="1164907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0AB8B3-B37F-4FB0-A9DC-0E2D57A8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4" y="1090041"/>
            <a:ext cx="7646851" cy="424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8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AE34D62-BB0F-41FD-85CC-E67F2CF2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1" y="214719"/>
            <a:ext cx="8341891" cy="62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73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F29900-F16A-4AFE-BD86-98E994F75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6" y="267285"/>
            <a:ext cx="8027964" cy="60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956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7A47134-640A-4DB4-82A4-316FBE11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7" y="1822903"/>
            <a:ext cx="8611325" cy="26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26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FE83568-DD3E-4710-B848-92D84AF57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" t="2104" b="263"/>
          <a:stretch/>
        </p:blipFill>
        <p:spPr>
          <a:xfrm>
            <a:off x="1404258" y="1365207"/>
            <a:ext cx="6797457" cy="39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3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1C1401-AFA5-4D9B-81DD-17647C4F14A9}"/>
              </a:ext>
            </a:extLst>
          </p:cNvPr>
          <p:cNvSpPr txBox="1"/>
          <p:nvPr/>
        </p:nvSpPr>
        <p:spPr>
          <a:xfrm>
            <a:off x="1772527" y="2394144"/>
            <a:ext cx="57923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Aldeias </a:t>
            </a:r>
            <a:r>
              <a:rPr lang="pt-BR" sz="2100" dirty="0" err="1">
                <a:latin typeface="Georgia" panose="02040502050405020303" pitchFamily="18" charset="0"/>
              </a:rPr>
              <a:t>calcolíticas</a:t>
            </a:r>
            <a:r>
              <a:rPr lang="pt-BR" sz="2100" dirty="0">
                <a:latin typeface="Georgia" panose="02040502050405020303" pitchFamily="18" charset="0"/>
              </a:rPr>
              <a:t>: Los </a:t>
            </a:r>
            <a:r>
              <a:rPr lang="pt-BR" sz="2100" dirty="0" err="1">
                <a:latin typeface="Georgia" panose="02040502050405020303" pitchFamily="18" charset="0"/>
              </a:rPr>
              <a:t>Millares</a:t>
            </a:r>
            <a:r>
              <a:rPr lang="pt-BR" sz="2100" dirty="0">
                <a:latin typeface="Georgia" panose="02040502050405020303" pitchFamily="18" charset="0"/>
              </a:rPr>
              <a:t>, estuário do </a:t>
            </a:r>
            <a:r>
              <a:rPr lang="pt-BR" sz="2100" dirty="0" err="1">
                <a:latin typeface="Georgia" panose="02040502050405020303" pitchFamily="18" charset="0"/>
              </a:rPr>
              <a:t>Guadalquivir</a:t>
            </a:r>
            <a:r>
              <a:rPr lang="pt-BR" sz="2100" dirty="0">
                <a:latin typeface="Georgia" panose="02040502050405020303" pitchFamily="18" charset="0"/>
              </a:rPr>
              <a:t> (c. 2900)</a:t>
            </a:r>
          </a:p>
        </p:txBody>
      </p:sp>
    </p:spTree>
    <p:extLst>
      <p:ext uri="{BB962C8B-B14F-4D97-AF65-F5344CB8AC3E}">
        <p14:creationId xmlns:p14="http://schemas.microsoft.com/office/powerpoint/2010/main" val="26166149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A39522-107D-4520-B88F-8925A500C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655" y="279380"/>
            <a:ext cx="7765367" cy="61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E0DCB2-AC53-4FD6-8B25-B1E740D55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7" y="1034019"/>
            <a:ext cx="8679766" cy="44958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8830DC-0097-4121-A8CC-9D1F7E2D91D4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Sítio de Los </a:t>
            </a:r>
            <a:r>
              <a:rPr lang="pt-BR" sz="2100" dirty="0" err="1">
                <a:latin typeface="Georgia" panose="02040502050405020303" pitchFamily="18" charset="0"/>
              </a:rPr>
              <a:t>Millares</a:t>
            </a:r>
            <a:r>
              <a:rPr lang="pt-BR" sz="2100" dirty="0">
                <a:latin typeface="Georgia" panose="02040502050405020303" pitchFamily="18" charset="0"/>
              </a:rPr>
              <a:t> (c. 2900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08176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CB0905A-D966-4B20-A1E9-4450AF155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1" y="247943"/>
            <a:ext cx="8482818" cy="63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41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E2C509-7687-4FC3-B620-6D7DADE4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82" y="984738"/>
            <a:ext cx="8279435" cy="33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69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A2BDE8D-DAFA-4D96-8060-0500216BA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8" y="0"/>
            <a:ext cx="4273165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0F7001F-BD47-4581-B96E-6E308EC5931A}"/>
              </a:ext>
            </a:extLst>
          </p:cNvPr>
          <p:cNvSpPr txBox="1"/>
          <p:nvPr/>
        </p:nvSpPr>
        <p:spPr>
          <a:xfrm>
            <a:off x="4932218" y="1615952"/>
            <a:ext cx="4045849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David </a:t>
            </a:r>
            <a:r>
              <a:rPr lang="pt-BR" dirty="0" err="1">
                <a:latin typeface="Georgia" panose="02040502050405020303" pitchFamily="18" charset="0"/>
              </a:rPr>
              <a:t>Abulafia</a:t>
            </a:r>
            <a:r>
              <a:rPr lang="pt-BR" dirty="0">
                <a:latin typeface="Georgia" panose="02040502050405020303" pitchFamily="18" charset="0"/>
              </a:rPr>
              <a:t>, </a:t>
            </a:r>
            <a:r>
              <a:rPr lang="pt-BR" i="1" dirty="0">
                <a:latin typeface="Georgia" panose="02040502050405020303" pitchFamily="18" charset="0"/>
              </a:rPr>
              <a:t>The </a:t>
            </a:r>
            <a:r>
              <a:rPr lang="pt-BR" i="1" dirty="0" err="1">
                <a:latin typeface="Georgia" panose="02040502050405020303" pitchFamily="18" charset="0"/>
              </a:rPr>
              <a:t>Great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Sea</a:t>
            </a:r>
            <a:r>
              <a:rPr lang="pt-BR" i="1" dirty="0">
                <a:latin typeface="Georgia" panose="02040502050405020303" pitchFamily="18" charset="0"/>
              </a:rPr>
              <a:t>, a </a:t>
            </a:r>
            <a:r>
              <a:rPr lang="pt-BR" i="1" dirty="0" err="1">
                <a:latin typeface="Georgia" panose="02040502050405020303" pitchFamily="18" charset="0"/>
              </a:rPr>
              <a:t>Human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History</a:t>
            </a:r>
            <a:r>
              <a:rPr lang="pt-BR" i="1" dirty="0">
                <a:latin typeface="Georgia" panose="02040502050405020303" pitchFamily="18" charset="0"/>
              </a:rPr>
              <a:t> of the </a:t>
            </a:r>
            <a:r>
              <a:rPr lang="pt-BR" i="1" dirty="0" err="1">
                <a:latin typeface="Georgia" panose="02040502050405020303" pitchFamily="18" charset="0"/>
              </a:rPr>
              <a:t>Mediterranean</a:t>
            </a:r>
            <a:r>
              <a:rPr lang="pt-BR" i="1" dirty="0">
                <a:latin typeface="Georgia" panose="02040502050405020303" pitchFamily="18" charset="0"/>
              </a:rPr>
              <a:t> (</a:t>
            </a:r>
            <a:r>
              <a:rPr lang="pt-BR" dirty="0">
                <a:latin typeface="Georgia" panose="02040502050405020303" pitchFamily="18" charset="0"/>
              </a:rPr>
              <a:t>2011)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1AD426-D32E-42EF-A367-60D3CFDFB501}"/>
              </a:ext>
            </a:extLst>
          </p:cNvPr>
          <p:cNvSpPr txBox="1"/>
          <p:nvPr/>
        </p:nvSpPr>
        <p:spPr>
          <a:xfrm>
            <a:off x="5043054" y="3652572"/>
            <a:ext cx="3435928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História do Mediterrâneo de 22.000 a.C. a 2010 d.C.</a:t>
            </a:r>
          </a:p>
        </p:txBody>
      </p:sp>
    </p:spTree>
    <p:extLst>
      <p:ext uri="{BB962C8B-B14F-4D97-AF65-F5344CB8AC3E}">
        <p14:creationId xmlns:p14="http://schemas.microsoft.com/office/powerpoint/2010/main" val="856675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6E5D9A3-6B01-45F3-A460-222A722C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4" y="492369"/>
            <a:ext cx="8403639" cy="5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99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C2A0C284-3897-40C4-9CDA-F50EEF3E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98" y="232228"/>
            <a:ext cx="6032003" cy="61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12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9C9B4-9F96-439D-841A-AE1F992C2788}"/>
              </a:ext>
            </a:extLst>
          </p:cNvPr>
          <p:cNvSpPr txBox="1"/>
          <p:nvPr/>
        </p:nvSpPr>
        <p:spPr>
          <a:xfrm>
            <a:off x="1772527" y="2394144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Cidades do Bronze: </a:t>
            </a:r>
            <a:r>
              <a:rPr lang="pt-BR" sz="2100" dirty="0" err="1">
                <a:latin typeface="Georgia" panose="02040502050405020303" pitchFamily="18" charset="0"/>
              </a:rPr>
              <a:t>Knossos</a:t>
            </a:r>
            <a:r>
              <a:rPr lang="pt-BR" sz="2100" dirty="0">
                <a:latin typeface="Georgia" panose="02040502050405020303" pitchFamily="18" charset="0"/>
              </a:rPr>
              <a:t> (c. 1800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71569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esultado de imagem para cnossos plan">
            <a:extLst>
              <a:ext uri="{FF2B5EF4-FFF2-40B4-BE49-F238E27FC236}">
                <a16:creationId xmlns:a16="http://schemas.microsoft.com/office/drawing/2014/main" id="{CD8830E6-0513-4E2E-AA2B-1A4402D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857250"/>
            <a:ext cx="61329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342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0CA9D26-1466-4A46-A72C-944C0A4867EE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Cerâmica </a:t>
            </a:r>
            <a:r>
              <a:rPr lang="pt-BR" sz="2100" dirty="0" err="1">
                <a:latin typeface="Georgia" panose="02040502050405020303" pitchFamily="18" charset="0"/>
              </a:rPr>
              <a:t>minoana</a:t>
            </a:r>
            <a:endParaRPr lang="pt-BR" sz="2100" dirty="0">
              <a:latin typeface="Georgia" panose="02040502050405020303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846909-EE28-46E4-98CD-25511F02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846796"/>
            <a:ext cx="4241800" cy="508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B9E42E1-405C-451E-906E-7DC5CBBA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9" y="846796"/>
            <a:ext cx="3413125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405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7B30B78-2996-41C5-8669-446A3F242C7D}"/>
              </a:ext>
            </a:extLst>
          </p:cNvPr>
          <p:cNvSpPr txBox="1"/>
          <p:nvPr/>
        </p:nvSpPr>
        <p:spPr>
          <a:xfrm>
            <a:off x="1772527" y="6009542"/>
            <a:ext cx="5792375" cy="51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Linear 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CA69FB-136B-4D1B-8189-ADFEF7543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0" y="330175"/>
            <a:ext cx="7623310" cy="56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24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1C1401-AFA5-4D9B-81DD-17647C4F14A9}"/>
              </a:ext>
            </a:extLst>
          </p:cNvPr>
          <p:cNvSpPr txBox="1"/>
          <p:nvPr/>
        </p:nvSpPr>
        <p:spPr>
          <a:xfrm>
            <a:off x="1772527" y="2394144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 err="1">
                <a:latin typeface="Georgia" panose="02040502050405020303" pitchFamily="18" charset="0"/>
              </a:rPr>
              <a:t>Protocidades</a:t>
            </a:r>
            <a:r>
              <a:rPr lang="pt-BR" sz="2100" dirty="0">
                <a:latin typeface="Georgia" panose="02040502050405020303" pitchFamily="18" charset="0"/>
              </a:rPr>
              <a:t> do Bronze: </a:t>
            </a:r>
            <a:r>
              <a:rPr lang="pt-BR" sz="2100" dirty="0" err="1">
                <a:latin typeface="Georgia" panose="02040502050405020303" pitchFamily="18" charset="0"/>
              </a:rPr>
              <a:t>Akrotiri</a:t>
            </a:r>
            <a:r>
              <a:rPr lang="pt-BR" sz="2100" dirty="0">
                <a:latin typeface="Georgia" panose="02040502050405020303" pitchFamily="18" charset="0"/>
              </a:rPr>
              <a:t> (c. 1600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3305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A2D178-6D68-444B-B5DE-42AF6CA51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05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719086-5E43-40BA-B7ED-2412DDC80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5" y="845409"/>
            <a:ext cx="7754649" cy="516718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5BF8245-735F-42C5-A006-F78D7DB4D8E1}"/>
              </a:ext>
            </a:extLst>
          </p:cNvPr>
          <p:cNvSpPr txBox="1"/>
          <p:nvPr/>
        </p:nvSpPr>
        <p:spPr>
          <a:xfrm>
            <a:off x="1772527" y="6009542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Sítio de </a:t>
            </a:r>
            <a:r>
              <a:rPr lang="pt-BR" sz="2100" dirty="0" err="1">
                <a:latin typeface="Georgia" panose="02040502050405020303" pitchFamily="18" charset="0"/>
              </a:rPr>
              <a:t>Akrotiri</a:t>
            </a:r>
            <a:r>
              <a:rPr lang="pt-BR" sz="2100" dirty="0">
                <a:latin typeface="Georgia" panose="02040502050405020303" pitchFamily="18" charset="0"/>
              </a:rPr>
              <a:t>, em </a:t>
            </a:r>
            <a:r>
              <a:rPr lang="pt-BR" sz="2100" dirty="0" err="1">
                <a:latin typeface="Georgia" panose="02040502050405020303" pitchFamily="18" charset="0"/>
              </a:rPr>
              <a:t>Thera</a:t>
            </a:r>
            <a:r>
              <a:rPr lang="pt-BR" sz="2100" dirty="0">
                <a:latin typeface="Georgia" panose="02040502050405020303" pitchFamily="18" charset="0"/>
              </a:rPr>
              <a:t> (c. 1600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46470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B2B7C4E-75F5-48A6-85C4-492DBF126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85" y="211811"/>
            <a:ext cx="3991429" cy="643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1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DFCFC5B-6673-4CC4-9F3D-F59CF165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79" y="127090"/>
            <a:ext cx="4779819" cy="65656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8068F61-F83B-46B1-83A1-A3D745604446}"/>
              </a:ext>
            </a:extLst>
          </p:cNvPr>
          <p:cNvSpPr txBox="1"/>
          <p:nvPr/>
        </p:nvSpPr>
        <p:spPr>
          <a:xfrm>
            <a:off x="5243949" y="933139"/>
            <a:ext cx="3034387" cy="211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Georgia" panose="02040502050405020303" pitchFamily="18" charset="0"/>
              </a:rPr>
              <a:t>Peregrine Horden e Sharon </a:t>
            </a:r>
            <a:r>
              <a:rPr lang="pt-BR" dirty="0" err="1">
                <a:latin typeface="Georgia" panose="02040502050405020303" pitchFamily="18" charset="0"/>
              </a:rPr>
              <a:t>Kinoshita</a:t>
            </a:r>
            <a:r>
              <a:rPr lang="pt-BR" dirty="0">
                <a:latin typeface="Georgia" panose="02040502050405020303" pitchFamily="18" charset="0"/>
              </a:rPr>
              <a:t> (</a:t>
            </a:r>
            <a:r>
              <a:rPr lang="pt-BR" dirty="0" err="1">
                <a:latin typeface="Georgia" panose="02040502050405020303" pitchFamily="18" charset="0"/>
              </a:rPr>
              <a:t>eds</a:t>
            </a:r>
            <a:r>
              <a:rPr lang="pt-BR" dirty="0">
                <a:latin typeface="Georgia" panose="02040502050405020303" pitchFamily="18" charset="0"/>
              </a:rPr>
              <a:t>), </a:t>
            </a:r>
            <a:r>
              <a:rPr lang="pt-BR" i="1" dirty="0">
                <a:latin typeface="Georgia" panose="02040502050405020303" pitchFamily="18" charset="0"/>
              </a:rPr>
              <a:t>A Companion </a:t>
            </a:r>
            <a:r>
              <a:rPr lang="pt-BR" i="1" dirty="0" err="1">
                <a:latin typeface="Georgia" panose="02040502050405020303" pitchFamily="18" charset="0"/>
              </a:rPr>
              <a:t>to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Mediterranean</a:t>
            </a:r>
            <a:r>
              <a:rPr lang="pt-BR" i="1" dirty="0">
                <a:latin typeface="Georgia" panose="02040502050405020303" pitchFamily="18" charset="0"/>
              </a:rPr>
              <a:t> </a:t>
            </a:r>
            <a:r>
              <a:rPr lang="pt-BR" i="1" dirty="0" err="1">
                <a:latin typeface="Georgia" panose="02040502050405020303" pitchFamily="18" charset="0"/>
              </a:rPr>
              <a:t>History</a:t>
            </a:r>
            <a:r>
              <a:rPr lang="pt-BR" dirty="0">
                <a:latin typeface="Georgia" panose="02040502050405020303" pitchFamily="18" charset="0"/>
              </a:rPr>
              <a:t> (2014)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B94955-177C-450F-80E2-70E6547FCABE}"/>
              </a:ext>
            </a:extLst>
          </p:cNvPr>
          <p:cNvSpPr txBox="1"/>
          <p:nvPr/>
        </p:nvSpPr>
        <p:spPr>
          <a:xfrm>
            <a:off x="5645730" y="4098911"/>
            <a:ext cx="2576946" cy="87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pt-BR" dirty="0">
                <a:latin typeface="Georgia" panose="02040502050405020303" pitchFamily="18" charset="0"/>
              </a:rPr>
              <a:t>Coletânea organizada por períodos e temas</a:t>
            </a:r>
          </a:p>
        </p:txBody>
      </p:sp>
    </p:spTree>
    <p:extLst>
      <p:ext uri="{BB962C8B-B14F-4D97-AF65-F5344CB8AC3E}">
        <p14:creationId xmlns:p14="http://schemas.microsoft.com/office/powerpoint/2010/main" val="32689869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xers Fresco, Akrotiri, Thera">
            <a:extLst>
              <a:ext uri="{FF2B5EF4-FFF2-40B4-BE49-F238E27FC236}">
                <a16:creationId xmlns:a16="http://schemas.microsoft.com/office/drawing/2014/main" id="{176EDCF3-3148-4FD3-A05D-E002AFF4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4406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pyrus Fresco, Akrotiri">
            <a:extLst>
              <a:ext uri="{FF2B5EF4-FFF2-40B4-BE49-F238E27FC236}">
                <a16:creationId xmlns:a16="http://schemas.microsoft.com/office/drawing/2014/main" id="{77EA3AE4-FAD7-4B06-84C0-C707232C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9" y="576775"/>
            <a:ext cx="7878753" cy="5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48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00D97D-102E-4061-A5B7-AEBF263E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2979"/>
            <a:ext cx="9144000" cy="1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0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A4CE1A-1D4B-4D9E-9957-CE6F3759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22" y="679136"/>
            <a:ext cx="8566555" cy="54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647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84D0C79-D1C1-4738-B224-9F4EC8D7C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450" b="13021"/>
          <a:stretch/>
        </p:blipFill>
        <p:spPr>
          <a:xfrm>
            <a:off x="239148" y="491804"/>
            <a:ext cx="8705695" cy="49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252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C14DBD-5F08-43A6-9FF9-455D89D21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49" t="3387" r="45917" b="10413"/>
          <a:stretch/>
        </p:blipFill>
        <p:spPr>
          <a:xfrm>
            <a:off x="478299" y="124851"/>
            <a:ext cx="7998926" cy="65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939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62AC4D-3B76-45D6-8097-92920F00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40" r="16034" b="15499"/>
          <a:stretch/>
        </p:blipFill>
        <p:spPr>
          <a:xfrm>
            <a:off x="159657" y="214811"/>
            <a:ext cx="8839930" cy="60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62AC4D-3B76-45D6-8097-92920F00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14" t="162" r="260" b="15337"/>
          <a:stretch/>
        </p:blipFill>
        <p:spPr>
          <a:xfrm>
            <a:off x="159657" y="214811"/>
            <a:ext cx="8839930" cy="60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41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8B9C9B4-9F96-439D-841A-AE1F992C2788}"/>
              </a:ext>
            </a:extLst>
          </p:cNvPr>
          <p:cNvSpPr txBox="1"/>
          <p:nvPr/>
        </p:nvSpPr>
        <p:spPr>
          <a:xfrm>
            <a:off x="1772527" y="2394144"/>
            <a:ext cx="5792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100" dirty="0">
                <a:latin typeface="Georgia" panose="02040502050405020303" pitchFamily="18" charset="0"/>
              </a:rPr>
              <a:t>Cidades do Bronze: </a:t>
            </a:r>
            <a:r>
              <a:rPr lang="pt-BR" sz="2100" dirty="0" err="1">
                <a:latin typeface="Georgia" panose="02040502050405020303" pitchFamily="18" charset="0"/>
              </a:rPr>
              <a:t>Micenas</a:t>
            </a:r>
            <a:r>
              <a:rPr lang="pt-BR" sz="2100" dirty="0">
                <a:latin typeface="Georgia" panose="02040502050405020303" pitchFamily="18" charset="0"/>
              </a:rPr>
              <a:t> (c. 1500 </a:t>
            </a:r>
            <a:r>
              <a:rPr lang="pt-BR" sz="2100" dirty="0" err="1">
                <a:latin typeface="Georgia" panose="02040502050405020303" pitchFamily="18" charset="0"/>
              </a:rPr>
              <a:t>aC</a:t>
            </a:r>
            <a:r>
              <a:rPr lang="pt-BR" sz="21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50272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ycenae_aerial_photo">
            <a:extLst>
              <a:ext uri="{FF2B5EF4-FFF2-40B4-BE49-F238E27FC236}">
                <a16:creationId xmlns:a16="http://schemas.microsoft.com/office/drawing/2014/main" id="{A9803432-5770-449A-AAA4-234D8DE90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373923" y="1078477"/>
            <a:ext cx="6523062" cy="454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aixaDeTexto 3">
            <a:extLst>
              <a:ext uri="{FF2B5EF4-FFF2-40B4-BE49-F238E27FC236}">
                <a16:creationId xmlns:a16="http://schemas.microsoft.com/office/drawing/2014/main" id="{936CF01D-226B-4B7C-96B5-A351E8B4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90" y="3989298"/>
            <a:ext cx="22747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350" dirty="0">
                <a:latin typeface="Georgia" panose="02040502050405020303" pitchFamily="18" charset="0"/>
              </a:rPr>
              <a:t>Acrópole de </a:t>
            </a:r>
            <a:r>
              <a:rPr lang="pt-BR" altLang="pt-BR" sz="1350" dirty="0" err="1">
                <a:latin typeface="Georgia" panose="02040502050405020303" pitchFamily="18" charset="0"/>
              </a:rPr>
              <a:t>Micenas</a:t>
            </a:r>
            <a:r>
              <a:rPr lang="pt-BR" altLang="pt-BR" sz="1350" dirty="0">
                <a:latin typeface="Georgia" panose="02040502050405020303" pitchFamily="18" charset="0"/>
              </a:rPr>
              <a:t>: estado atual</a:t>
            </a:r>
            <a:endParaRPr lang="pt-BR" altLang="pt-B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210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</TotalTime>
  <Words>939</Words>
  <Application>Microsoft Office PowerPoint</Application>
  <PresentationFormat>Apresentação na tela (4:3)</PresentationFormat>
  <Paragraphs>94</Paragraphs>
  <Slides>108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13" baseType="lpstr">
      <vt:lpstr>Arial</vt:lpstr>
      <vt:lpstr>Calibri</vt:lpstr>
      <vt:lpstr>Calibri Light</vt:lpstr>
      <vt:lpstr>Georgia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</dc:creator>
  <cp:lastModifiedBy>Fabio</cp:lastModifiedBy>
  <cp:revision>25</cp:revision>
  <dcterms:created xsi:type="dcterms:W3CDTF">2018-04-06T06:40:54Z</dcterms:created>
  <dcterms:modified xsi:type="dcterms:W3CDTF">2018-09-06T14:39:54Z</dcterms:modified>
</cp:coreProperties>
</file>