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419" r:id="rId4"/>
    <p:sldId id="423" r:id="rId5"/>
    <p:sldId id="418" r:id="rId6"/>
    <p:sldId id="696" r:id="rId7"/>
    <p:sldId id="697" r:id="rId8"/>
    <p:sldId id="699" r:id="rId9"/>
    <p:sldId id="700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698" r:id="rId18"/>
    <p:sldId id="709" r:id="rId19"/>
    <p:sldId id="427" r:id="rId20"/>
    <p:sldId id="428" r:id="rId21"/>
    <p:sldId id="429" r:id="rId22"/>
    <p:sldId id="430" r:id="rId23"/>
    <p:sldId id="431" r:id="rId24"/>
    <p:sldId id="432" r:id="rId25"/>
    <p:sldId id="294" r:id="rId26"/>
    <p:sldId id="295" r:id="rId27"/>
    <p:sldId id="70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5" r:id="rId37"/>
    <p:sldId id="304" r:id="rId38"/>
    <p:sldId id="306" r:id="rId39"/>
    <p:sldId id="307" r:id="rId40"/>
    <p:sldId id="308" r:id="rId41"/>
    <p:sldId id="309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706" r:id="rId52"/>
    <p:sldId id="321" r:id="rId53"/>
    <p:sldId id="707" r:id="rId54"/>
    <p:sldId id="703" r:id="rId55"/>
    <p:sldId id="708" r:id="rId56"/>
    <p:sldId id="704" r:id="rId57"/>
    <p:sldId id="701" r:id="rId58"/>
    <p:sldId id="702" r:id="rId59"/>
    <p:sldId id="695" r:id="rId60"/>
    <p:sldId id="425" r:id="rId61"/>
    <p:sldId id="688" r:id="rId62"/>
    <p:sldId id="690" r:id="rId63"/>
    <p:sldId id="684" r:id="rId64"/>
    <p:sldId id="685" r:id="rId65"/>
    <p:sldId id="686" r:id="rId66"/>
    <p:sldId id="691" r:id="rId67"/>
    <p:sldId id="692" r:id="rId68"/>
    <p:sldId id="677" r:id="rId69"/>
    <p:sldId id="465" r:id="rId70"/>
    <p:sldId id="461" r:id="rId71"/>
    <p:sldId id="683" r:id="rId72"/>
    <p:sldId id="466" r:id="rId73"/>
    <p:sldId id="434" r:id="rId74"/>
    <p:sldId id="406" r:id="rId75"/>
    <p:sldId id="435" r:id="rId76"/>
    <p:sldId id="405" r:id="rId77"/>
    <p:sldId id="657" r:id="rId78"/>
    <p:sldId id="659" r:id="rId79"/>
    <p:sldId id="478" r:id="rId80"/>
    <p:sldId id="460" r:id="rId81"/>
    <p:sldId id="471" r:id="rId82"/>
    <p:sldId id="472" r:id="rId83"/>
    <p:sldId id="473" r:id="rId84"/>
    <p:sldId id="475" r:id="rId85"/>
    <p:sldId id="476" r:id="rId86"/>
    <p:sldId id="479" r:id="rId87"/>
    <p:sldId id="485" r:id="rId88"/>
    <p:sldId id="464" r:id="rId89"/>
    <p:sldId id="660" r:id="rId90"/>
    <p:sldId id="664" r:id="rId91"/>
    <p:sldId id="272" r:id="rId92"/>
    <p:sldId id="273" r:id="rId93"/>
    <p:sldId id="274" r:id="rId94"/>
    <p:sldId id="275" r:id="rId95"/>
    <p:sldId id="469" r:id="rId96"/>
    <p:sldId id="681" r:id="rId97"/>
    <p:sldId id="682" r:id="rId98"/>
    <p:sldId id="665" r:id="rId99"/>
    <p:sldId id="649" r:id="rId100"/>
    <p:sldId id="650" r:id="rId101"/>
    <p:sldId id="616" r:id="rId102"/>
    <p:sldId id="666" r:id="rId103"/>
    <p:sldId id="651" r:id="rId104"/>
    <p:sldId id="668" r:id="rId105"/>
    <p:sldId id="667" r:id="rId106"/>
    <p:sldId id="670" r:id="rId107"/>
    <p:sldId id="652" r:id="rId108"/>
    <p:sldId id="654" r:id="rId109"/>
    <p:sldId id="653" r:id="rId110"/>
    <p:sldId id="468" r:id="rId111"/>
    <p:sldId id="655" r:id="rId112"/>
    <p:sldId id="656" r:id="rId113"/>
    <p:sldId id="661" r:id="rId114"/>
    <p:sldId id="486" r:id="rId115"/>
    <p:sldId id="500" r:id="rId116"/>
    <p:sldId id="672" r:id="rId117"/>
    <p:sldId id="488" r:id="rId118"/>
    <p:sldId id="489" r:id="rId119"/>
    <p:sldId id="490" r:id="rId120"/>
    <p:sldId id="491" r:id="rId121"/>
    <p:sldId id="492" r:id="rId122"/>
    <p:sldId id="487" r:id="rId123"/>
    <p:sldId id="477" r:id="rId124"/>
    <p:sldId id="675" r:id="rId125"/>
    <p:sldId id="493" r:id="rId126"/>
    <p:sldId id="498" r:id="rId127"/>
    <p:sldId id="693" r:id="rId128"/>
    <p:sldId id="694" r:id="rId129"/>
    <p:sldId id="678" r:id="rId130"/>
    <p:sldId id="679" r:id="rId131"/>
    <p:sldId id="442" r:id="rId132"/>
    <p:sldId id="467" r:id="rId133"/>
    <p:sldId id="402" r:id="rId134"/>
    <p:sldId id="426" r:id="rId135"/>
    <p:sldId id="481" r:id="rId136"/>
    <p:sldId id="669" r:id="rId137"/>
    <p:sldId id="680" r:id="rId138"/>
    <p:sldId id="393" r:id="rId139"/>
    <p:sldId id="397" r:id="rId140"/>
    <p:sldId id="394" r:id="rId141"/>
    <p:sldId id="398" r:id="rId142"/>
    <p:sldId id="395" r:id="rId143"/>
    <p:sldId id="396" r:id="rId144"/>
    <p:sldId id="455" r:id="rId145"/>
    <p:sldId id="456" r:id="rId146"/>
    <p:sldId id="452" r:id="rId147"/>
    <p:sldId id="453" r:id="rId148"/>
    <p:sldId id="457" r:id="rId149"/>
    <p:sldId id="458" r:id="rId150"/>
    <p:sldId id="459" r:id="rId1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4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57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54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1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98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76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23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89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32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64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8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4AB39-3942-4423-A7F2-C1B8611DDB81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F06E4-E111-4ABF-B1D5-69C84ED755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68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c/Protogeometric_amphora_BM_A1124.jpg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Sub-Mycenaean_Pottery_-_British_Museum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578111" y="2125322"/>
            <a:ext cx="6069595" cy="66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eorgia" panose="02040502050405020303" pitchFamily="18" charset="0"/>
              </a:rPr>
              <a:t>Do Bronze ao Ferro (1200-800)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C54214F-E82D-4405-BEAD-6FCCFD94FED3}"/>
              </a:ext>
            </a:extLst>
          </p:cNvPr>
          <p:cNvSpPr txBox="1"/>
          <p:nvPr/>
        </p:nvSpPr>
        <p:spPr>
          <a:xfrm>
            <a:off x="1212898" y="4869843"/>
            <a:ext cx="3829929" cy="43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788" dirty="0">
                <a:latin typeface="Georgia" panose="02040502050405020303" pitchFamily="18" charset="0"/>
              </a:rPr>
              <a:t>História do Oriente Antigo (DH/CFH/UFSC</a:t>
            </a:r>
            <a:r>
              <a:rPr lang="pt-BR" sz="788">
                <a:latin typeface="Georgia" panose="02040502050405020303" pitchFamily="18" charset="0"/>
              </a:rPr>
              <a:t>), 2019.1</a:t>
            </a:r>
            <a:endParaRPr lang="pt-BR" sz="788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788" dirty="0">
                <a:latin typeface="Georgia" panose="02040502050405020303" pitchFamily="18" charset="0"/>
              </a:rPr>
              <a:t>Prof. Fábio Augusto Morales</a:t>
            </a:r>
            <a:endParaRPr lang="pt-BR" sz="1575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23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60C0F3-09DF-4B3D-A5F0-89B62A478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8" y="773723"/>
            <a:ext cx="7951398" cy="53035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631C8C-F0A8-4FF4-A474-0AD01E9113D5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Pirâmide de </a:t>
            </a:r>
            <a:r>
              <a:rPr lang="pt-BR" sz="2100" dirty="0" err="1">
                <a:latin typeface="Georgia" panose="02040502050405020303" pitchFamily="18" charset="0"/>
              </a:rPr>
              <a:t>Djoser</a:t>
            </a:r>
            <a:r>
              <a:rPr lang="pt-BR" sz="2100" dirty="0">
                <a:latin typeface="Georgia" panose="02040502050405020303" pitchFamily="18" charset="0"/>
              </a:rPr>
              <a:t> em </a:t>
            </a:r>
            <a:r>
              <a:rPr lang="pt-BR" sz="2100" dirty="0" err="1">
                <a:latin typeface="Georgia" panose="02040502050405020303" pitchFamily="18" charset="0"/>
              </a:rPr>
              <a:t>Saqqara</a:t>
            </a:r>
            <a:r>
              <a:rPr lang="pt-BR" sz="2100" dirty="0">
                <a:latin typeface="Georgia" panose="02040502050405020303" pitchFamily="18" charset="0"/>
              </a:rPr>
              <a:t> (c. 2650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0355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rotogeometric amphora BM A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2147"/>
            <a:ext cx="4000528" cy="6430957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71472" y="6583965"/>
            <a:ext cx="864399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700" dirty="0">
                <a:hlinkClick r:id="rId3"/>
              </a:rPr>
              <a:t>http://upload.wikimedia.org/wikipedia/commons/a/ac/Protogeometric_amphora_BM_A1124.jpg</a:t>
            </a:r>
            <a:endParaRPr lang="pt-BR" sz="7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821384" y="1967348"/>
            <a:ext cx="36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Ânfora ática </a:t>
            </a:r>
            <a:r>
              <a:rPr lang="pt-BR" dirty="0" err="1">
                <a:latin typeface="Georgia" panose="02040502050405020303" pitchFamily="18" charset="0"/>
              </a:rPr>
              <a:t>protogeométrica</a:t>
            </a:r>
            <a:r>
              <a:rPr lang="pt-BR" dirty="0">
                <a:latin typeface="Georgia" panose="02040502050405020303" pitchFamily="18" charset="0"/>
              </a:rPr>
              <a:t>, 975-950 (Museu Britânico)</a:t>
            </a:r>
          </a:p>
        </p:txBody>
      </p:sp>
    </p:spTree>
    <p:extLst>
      <p:ext uri="{BB962C8B-B14F-4D97-AF65-F5344CB8AC3E}">
        <p14:creationId xmlns:p14="http://schemas.microsoft.com/office/powerpoint/2010/main" val="24561309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(03)%20Female%20Burial%20(04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5" y="214290"/>
            <a:ext cx="4500594" cy="642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2D52AA-F084-4C1F-8A43-3CC972D3C0CA}"/>
              </a:ext>
            </a:extLst>
          </p:cNvPr>
          <p:cNvSpPr txBox="1"/>
          <p:nvPr/>
        </p:nvSpPr>
        <p:spPr>
          <a:xfrm>
            <a:off x="5375568" y="1967348"/>
            <a:ext cx="36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Ânfora ática, Geométrico médio, 850-800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endParaRPr lang="pt-B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933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D198BB-F1E4-4D52-933E-3824BFE4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64" y="124695"/>
            <a:ext cx="4810991" cy="64146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54B4EB-7720-43EE-AF07-688618E2F8BA}"/>
              </a:ext>
            </a:extLst>
          </p:cNvPr>
          <p:cNvSpPr txBox="1"/>
          <p:nvPr/>
        </p:nvSpPr>
        <p:spPr>
          <a:xfrm>
            <a:off x="5444845" y="1967348"/>
            <a:ext cx="36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Ânfora ática, Geométrico tardio, c. 750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endParaRPr lang="pt-B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651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30552C4-EDD0-49D6-8D7A-016573E5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77" y="0"/>
            <a:ext cx="4474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157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935FD9-CA57-434D-B728-E8803932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8" y="1403887"/>
            <a:ext cx="5999018" cy="39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15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87A529-1A5D-4900-A526-D47271561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8" y="457201"/>
            <a:ext cx="7845170" cy="54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929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0021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lefkandi map">
            <a:extLst>
              <a:ext uri="{FF2B5EF4-FFF2-40B4-BE49-F238E27FC236}">
                <a16:creationId xmlns:a16="http://schemas.microsoft.com/office/drawing/2014/main" id="{DC3CBBEE-082F-4EBF-A65B-F05056F12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0"/>
            <a:ext cx="701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9797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lefkandi">
            <a:extLst>
              <a:ext uri="{FF2B5EF4-FFF2-40B4-BE49-F238E27FC236}">
                <a16:creationId xmlns:a16="http://schemas.microsoft.com/office/drawing/2014/main" id="{14A952CF-5049-4C22-98DA-9E362644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349827"/>
            <a:ext cx="7827818" cy="58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471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lefkandi">
            <a:extLst>
              <a:ext uri="{FF2B5EF4-FFF2-40B4-BE49-F238E27FC236}">
                <a16:creationId xmlns:a16="http://schemas.microsoft.com/office/drawing/2014/main" id="{72E6F86A-7798-4109-8895-06076F67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4" y="1524001"/>
            <a:ext cx="8148116" cy="37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7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9824C3-DD23-48EA-A77B-46AFF84A5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0" y="454896"/>
            <a:ext cx="7471019" cy="56004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DDF25D7-DB44-4AEA-BB0A-9B000EEA6601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Pirâmide de </a:t>
            </a:r>
            <a:r>
              <a:rPr lang="pt-BR" sz="2100" dirty="0" err="1">
                <a:latin typeface="Georgia" panose="02040502050405020303" pitchFamily="18" charset="0"/>
              </a:rPr>
              <a:t>Sahure</a:t>
            </a:r>
            <a:r>
              <a:rPr lang="pt-BR" sz="2100" dirty="0">
                <a:latin typeface="Georgia" panose="02040502050405020303" pitchFamily="18" charset="0"/>
              </a:rPr>
              <a:t>, em </a:t>
            </a:r>
            <a:r>
              <a:rPr lang="pt-BR" sz="2100" dirty="0" err="1">
                <a:latin typeface="Georgia" panose="02040502050405020303" pitchFamily="18" charset="0"/>
              </a:rPr>
              <a:t>Abusir</a:t>
            </a:r>
            <a:r>
              <a:rPr lang="pt-BR" sz="2100" dirty="0">
                <a:latin typeface="Georgia" panose="02040502050405020303" pitchFamily="18" charset="0"/>
              </a:rPr>
              <a:t> (2480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42721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4AE51F7-CDB3-4334-A3DD-167D98BE0CF7}"/>
              </a:ext>
            </a:extLst>
          </p:cNvPr>
          <p:cNvSpPr/>
          <p:nvPr/>
        </p:nvSpPr>
        <p:spPr>
          <a:xfrm>
            <a:off x="6417673" y="2742698"/>
            <a:ext cx="8611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 err="1">
                <a:latin typeface="Georgia" panose="02040502050405020303" pitchFamily="18" charset="0"/>
              </a:rPr>
              <a:t>Lefkandi</a:t>
            </a:r>
            <a:endParaRPr lang="pt-BR" sz="135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3DCB33-B8D1-4E97-A828-FB265817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8" y="178469"/>
            <a:ext cx="3824239" cy="660360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C616760-6480-44D5-8BE3-D0BA61CC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142" y="5254037"/>
            <a:ext cx="51720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87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-pXFIhxzqSY4/VSnGMhak_ZI/AAAAAAAAAgg/_pCVLTPXZPo/s1600/Lefkandi%2BCentaur%2B1.jpg">
            <a:extLst>
              <a:ext uri="{FF2B5EF4-FFF2-40B4-BE49-F238E27FC236}">
                <a16:creationId xmlns:a16="http://schemas.microsoft.com/office/drawing/2014/main" id="{366ABF55-817D-4F77-9260-C14AE43C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95" y="242454"/>
            <a:ext cx="4148410" cy="637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91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3.bp.blogspot.com/-k2FwGFV-EW4/VSnGMS_7imI/AAAAAAAAAgk/bfTAgRsI5TI/s1600/Lefkandi%2BCentaur%2B2.jpg">
            <a:extLst>
              <a:ext uri="{FF2B5EF4-FFF2-40B4-BE49-F238E27FC236}">
                <a16:creationId xmlns:a16="http://schemas.microsoft.com/office/drawing/2014/main" id="{187DF665-E6F9-415A-A916-C6D73862F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17" y="512617"/>
            <a:ext cx="5763491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8383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6579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751958" y="2156974"/>
            <a:ext cx="5660223" cy="28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Mediterrâneo ocidental: novas e antigas redes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Expansão micênica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Sociedades complexas nas ilhas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Redes continentais e mediterrânicas: a Sardenha e as </a:t>
            </a:r>
            <a:r>
              <a:rPr lang="pt-BR" sz="2000" dirty="0" err="1">
                <a:latin typeface="Georgia" panose="02040502050405020303" pitchFamily="18" charset="0"/>
              </a:rPr>
              <a:t>submediterranizações</a:t>
            </a:r>
            <a:endParaRPr lang="pt-BR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801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FE5E63B0-B801-4A26-B9C3-7A0AAB79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1" y="961160"/>
            <a:ext cx="8589310" cy="48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1782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8190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B477C9-8F5D-4CB0-AF3B-E82C0FEE5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95"/>
          <a:stretch/>
        </p:blipFill>
        <p:spPr>
          <a:xfrm>
            <a:off x="1058779" y="308248"/>
            <a:ext cx="7058525" cy="545524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C99F2A4-8A73-4AF8-81A0-232BFAE514C7}"/>
              </a:ext>
            </a:extLst>
          </p:cNvPr>
          <p:cNvSpPr/>
          <p:nvPr/>
        </p:nvSpPr>
        <p:spPr>
          <a:xfrm>
            <a:off x="1959940" y="5797220"/>
            <a:ext cx="5369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Georgia" panose="02040502050405020303" pitchFamily="18" charset="0"/>
              </a:rPr>
              <a:t>Difusão de cerâmica </a:t>
            </a:r>
            <a:r>
              <a:rPr lang="pt-BR" dirty="0" err="1">
                <a:latin typeface="Georgia" panose="02040502050405020303" pitchFamily="18" charset="0"/>
              </a:rPr>
              <a:t>egéia</a:t>
            </a:r>
            <a:r>
              <a:rPr lang="pt-BR" dirty="0">
                <a:latin typeface="Georgia" panose="02040502050405020303" pitchFamily="18" charset="0"/>
              </a:rPr>
              <a:t> para o Mediterrâneo central na Idade do Bronze (c. 1400-1200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</a:rPr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47510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C357A7-E54E-4DFC-8005-51D0BEC1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37" y="671916"/>
            <a:ext cx="5764881" cy="567173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7FC01B8-0D9D-4E94-9C1B-09A1530FA266}"/>
              </a:ext>
            </a:extLst>
          </p:cNvPr>
          <p:cNvSpPr/>
          <p:nvPr/>
        </p:nvSpPr>
        <p:spPr>
          <a:xfrm>
            <a:off x="680949" y="3067871"/>
            <a:ext cx="2495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>
                <a:latin typeface="Georgia" panose="02040502050405020303" pitchFamily="18" charset="0"/>
              </a:rPr>
              <a:t>Thapsos</a:t>
            </a:r>
            <a:r>
              <a:rPr lang="pt-BR" dirty="0">
                <a:latin typeface="Georgia" panose="02040502050405020303" pitchFamily="18" charset="0"/>
              </a:rPr>
              <a:t> (Sicília):</a:t>
            </a:r>
          </a:p>
          <a:p>
            <a:r>
              <a:rPr lang="pt-BR" dirty="0">
                <a:latin typeface="Georgia" panose="02040502050405020303" pitchFamily="18" charset="0"/>
              </a:rPr>
              <a:t>Cerâmica </a:t>
            </a:r>
            <a:r>
              <a:rPr lang="pt-BR" dirty="0" err="1">
                <a:latin typeface="Georgia" panose="02040502050405020303" pitchFamily="18" charset="0"/>
              </a:rPr>
              <a:t>egéia</a:t>
            </a:r>
            <a:r>
              <a:rPr lang="pt-BR" dirty="0">
                <a:latin typeface="Georgia" panose="02040502050405020303" pitchFamily="18" charset="0"/>
              </a:rPr>
              <a:t> e cipriota, sobreposições arquitetônicas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3128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94166D-868E-489A-8C37-7038F5F0B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rcRect l="9785" t="65136" r="14320" b="1364"/>
          <a:stretch/>
        </p:blipFill>
        <p:spPr>
          <a:xfrm>
            <a:off x="404436" y="2021306"/>
            <a:ext cx="7905375" cy="34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9D6080-6D3E-4464-8AB8-F2B325A26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58" y="1181686"/>
            <a:ext cx="7230980" cy="42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1DC0CC3-A09B-4A9D-BD35-B4B8C75E6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574"/>
          <a:stretch/>
        </p:blipFill>
        <p:spPr>
          <a:xfrm>
            <a:off x="1090866" y="238778"/>
            <a:ext cx="7482643" cy="423696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EEBB777-A20C-47B1-A786-8870320AEDA3}"/>
              </a:ext>
            </a:extLst>
          </p:cNvPr>
          <p:cNvSpPr/>
          <p:nvPr/>
        </p:nvSpPr>
        <p:spPr>
          <a:xfrm>
            <a:off x="2846634" y="4832503"/>
            <a:ext cx="2495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Torres de pedra (</a:t>
            </a:r>
            <a:r>
              <a:rPr lang="pt-BR" dirty="0" err="1">
                <a:latin typeface="Georgia" panose="02040502050405020303" pitchFamily="18" charset="0"/>
              </a:rPr>
              <a:t>nuraghi</a:t>
            </a:r>
            <a:r>
              <a:rPr lang="pt-BR" dirty="0">
                <a:latin typeface="Georgia" panose="02040502050405020303" pitchFamily="18" charset="0"/>
              </a:rPr>
              <a:t>) na Sardenha (c. séc. XIV a.C.)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95626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2AC234-5CCF-43CD-9632-7B929A02F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1" r="19014"/>
          <a:stretch/>
        </p:blipFill>
        <p:spPr>
          <a:xfrm>
            <a:off x="192505" y="251776"/>
            <a:ext cx="4876801" cy="635444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6B5E68C-236B-4B0F-A999-F37EDF6704B3}"/>
              </a:ext>
            </a:extLst>
          </p:cNvPr>
          <p:cNvSpPr/>
          <p:nvPr/>
        </p:nvSpPr>
        <p:spPr>
          <a:xfrm>
            <a:off x="5349203" y="2891411"/>
            <a:ext cx="2495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Estatueta de marfim de guerreiro usando elmo com presas de javali, encontrado na Sardenha (séc. XIV a.C.)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32057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C0ACD4-8554-43D2-90BE-E6D9D2626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07" y="497310"/>
            <a:ext cx="8687697" cy="466825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84D5ECC-8A4D-4D17-A53B-B2B3A3EFFDE4}"/>
              </a:ext>
            </a:extLst>
          </p:cNvPr>
          <p:cNvSpPr/>
          <p:nvPr/>
        </p:nvSpPr>
        <p:spPr>
          <a:xfrm>
            <a:off x="2846633" y="5201469"/>
            <a:ext cx="3666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Difusão de artefatos e técnicas do Adriático pelo Mediterrâneo oriental (XIII-XII a.C.)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50077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F34FE4-1639-477E-A92B-B9D5443F4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816"/>
          <a:stretch/>
        </p:blipFill>
        <p:spPr>
          <a:xfrm>
            <a:off x="1187115" y="136358"/>
            <a:ext cx="6833937" cy="490669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1AD6FD0-3C8C-4779-AC35-EB785CA94B8D}"/>
              </a:ext>
            </a:extLst>
          </p:cNvPr>
          <p:cNvSpPr/>
          <p:nvPr/>
        </p:nvSpPr>
        <p:spPr>
          <a:xfrm>
            <a:off x="2846633" y="5185427"/>
            <a:ext cx="4523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Difusão de artefatos metálicos (espadas e adagas de ferro) e cerâmicos (Sardenha) no séc. X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76273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9415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492D0A-A88E-44D8-B608-851FECDD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50" y="131011"/>
            <a:ext cx="7758848" cy="496962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B108873-0788-4D2F-84E2-B3BB3CC3DD74}"/>
              </a:ext>
            </a:extLst>
          </p:cNvPr>
          <p:cNvSpPr/>
          <p:nvPr/>
        </p:nvSpPr>
        <p:spPr>
          <a:xfrm>
            <a:off x="2846633" y="5185427"/>
            <a:ext cx="3104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Surgimento de assentamentos de longa duração no nordeste da Itália (séc. X-IX)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9557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153F26-7448-4267-BBDA-006BC34C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461962"/>
            <a:ext cx="4600575" cy="593407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BDA3ED2-800F-43EA-81B6-41C8147F14AC}"/>
              </a:ext>
            </a:extLst>
          </p:cNvPr>
          <p:cNvSpPr/>
          <p:nvPr/>
        </p:nvSpPr>
        <p:spPr>
          <a:xfrm>
            <a:off x="366666" y="4063207"/>
            <a:ext cx="1739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Elmo da cultura </a:t>
            </a:r>
            <a:r>
              <a:rPr lang="pt-BR" dirty="0" err="1">
                <a:latin typeface="Georgia" panose="02040502050405020303" pitchFamily="18" charset="0"/>
              </a:rPr>
              <a:t>Villa-Nova</a:t>
            </a:r>
            <a:r>
              <a:rPr lang="pt-BR" dirty="0">
                <a:latin typeface="Georgia" panose="02040502050405020303" pitchFamily="18" charset="0"/>
              </a:rPr>
              <a:t> (Etrúria, séc. IX-VIII)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64113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97456B7-B9DE-40BB-8FF4-47642C536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52" y="0"/>
            <a:ext cx="6711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01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EC547B-4C77-464C-B412-2B5AD8A5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6" y="429937"/>
            <a:ext cx="8007927" cy="59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361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67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0AB8B3-B37F-4FB0-A9DC-0E2D57A8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4" y="1090041"/>
            <a:ext cx="7646851" cy="424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88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8757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872196" y="832632"/>
            <a:ext cx="75402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Hipóteses</a:t>
            </a:r>
          </a:p>
          <a:p>
            <a:pPr>
              <a:lnSpc>
                <a:spcPct val="150000"/>
              </a:lnSpc>
            </a:pPr>
            <a:endParaRPr lang="pt-BR" sz="21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Invasões e destruições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Crise ambiental (secas na Anatólia, novo regime fluvial na Mesopotâmia, erupções no Egeu)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Crise social (palácio/aldeia)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Colapso do sistema regional do Bronze (redes/nós)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Crise sistêmica: múltiplas causas</a:t>
            </a:r>
          </a:p>
        </p:txBody>
      </p:sp>
    </p:spTree>
    <p:extLst>
      <p:ext uri="{BB962C8B-B14F-4D97-AF65-F5344CB8AC3E}">
        <p14:creationId xmlns:p14="http://schemas.microsoft.com/office/powerpoint/2010/main" val="13628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9A676CD-B5E4-453F-82EE-39659B346B12}"/>
              </a:ext>
            </a:extLst>
          </p:cNvPr>
          <p:cNvSpPr/>
          <p:nvPr/>
        </p:nvSpPr>
        <p:spPr>
          <a:xfrm>
            <a:off x="1524827" y="1940593"/>
            <a:ext cx="301236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Georgia" panose="02040502050405020303" pitchFamily="18" charset="0"/>
              </a:rPr>
              <a:t>Povos do mar</a:t>
            </a:r>
          </a:p>
          <a:p>
            <a:endParaRPr lang="pt-BR" sz="2400" dirty="0">
              <a:latin typeface="Georgia" panose="02040502050405020303" pitchFamily="18" charset="0"/>
            </a:endParaRPr>
          </a:p>
          <a:p>
            <a:pPr algn="r"/>
            <a:r>
              <a:rPr lang="pt-BR" sz="2400" dirty="0" err="1">
                <a:latin typeface="Georgia" panose="02040502050405020303" pitchFamily="18" charset="0"/>
              </a:rPr>
              <a:t>Peleshet</a:t>
            </a:r>
            <a:endParaRPr lang="pt-BR" sz="2400" dirty="0">
              <a:latin typeface="Georgia" panose="02040502050405020303" pitchFamily="18" charset="0"/>
            </a:endParaRPr>
          </a:p>
          <a:p>
            <a:pPr algn="r"/>
            <a:r>
              <a:rPr lang="pt-BR" sz="2400" dirty="0" err="1">
                <a:latin typeface="Georgia" panose="02040502050405020303" pitchFamily="18" charset="0"/>
              </a:rPr>
              <a:t>Sekelesh</a:t>
            </a:r>
            <a:endParaRPr lang="pt-BR" sz="2400" dirty="0">
              <a:latin typeface="Georgia" panose="02040502050405020303" pitchFamily="18" charset="0"/>
            </a:endParaRPr>
          </a:p>
          <a:p>
            <a:pPr algn="r"/>
            <a:r>
              <a:rPr lang="pt-BR" sz="2400" dirty="0" err="1">
                <a:latin typeface="Georgia" panose="02040502050405020303" pitchFamily="18" charset="0"/>
              </a:rPr>
              <a:t>Sherdene</a:t>
            </a:r>
            <a:endParaRPr lang="pt-BR" sz="2400" dirty="0">
              <a:latin typeface="Georgia" panose="02040502050405020303" pitchFamily="18" charset="0"/>
            </a:endParaRPr>
          </a:p>
          <a:p>
            <a:pPr algn="r"/>
            <a:r>
              <a:rPr lang="pt-BR" sz="2400" dirty="0" err="1">
                <a:latin typeface="Georgia" panose="02040502050405020303" pitchFamily="18" charset="0"/>
              </a:rPr>
              <a:t>Aqwasha</a:t>
            </a:r>
            <a:endParaRPr lang="pt-BR" sz="2400" dirty="0">
              <a:latin typeface="Georgia" panose="02040502050405020303" pitchFamily="18" charset="0"/>
            </a:endParaRPr>
          </a:p>
          <a:p>
            <a:pPr algn="r"/>
            <a:r>
              <a:rPr lang="pt-BR" sz="2400" dirty="0" err="1">
                <a:latin typeface="Georgia" panose="02040502050405020303" pitchFamily="18" charset="0"/>
              </a:rPr>
              <a:t>Tursha</a:t>
            </a:r>
            <a:endParaRPr lang="pt-BR" sz="2400" dirty="0">
              <a:latin typeface="Georgia" panose="02040502050405020303" pitchFamily="18" charset="0"/>
            </a:endParaRPr>
          </a:p>
          <a:p>
            <a:pPr algn="r"/>
            <a:r>
              <a:rPr lang="pt-BR" sz="2400" dirty="0" err="1">
                <a:latin typeface="Georgia" panose="02040502050405020303" pitchFamily="18" charset="0"/>
              </a:rPr>
              <a:t>Denyen</a:t>
            </a:r>
            <a:endParaRPr lang="pt-BR" sz="2400" dirty="0">
              <a:latin typeface="Georgia" panose="02040502050405020303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47B4BEB-661D-4DEE-83DA-729224EA872C}"/>
              </a:ext>
            </a:extLst>
          </p:cNvPr>
          <p:cNvSpPr/>
          <p:nvPr/>
        </p:nvSpPr>
        <p:spPr>
          <a:xfrm>
            <a:off x="4476576" y="1936283"/>
            <a:ext cx="320792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sz="3200" dirty="0">
              <a:latin typeface="Georgia" panose="02040502050405020303" pitchFamily="18" charset="0"/>
            </a:endParaRPr>
          </a:p>
          <a:p>
            <a:endParaRPr lang="pt-BR" sz="2400" dirty="0">
              <a:latin typeface="Georgia" panose="02040502050405020303" pitchFamily="18" charset="0"/>
            </a:endParaRPr>
          </a:p>
          <a:p>
            <a:r>
              <a:rPr lang="pt-BR" sz="2400" dirty="0">
                <a:latin typeface="Georgia" panose="02040502050405020303" pitchFamily="18" charset="0"/>
              </a:rPr>
              <a:t>= Filisteus?</a:t>
            </a:r>
          </a:p>
          <a:p>
            <a:r>
              <a:rPr lang="pt-BR" sz="2400" dirty="0">
                <a:latin typeface="Georgia" panose="02040502050405020303" pitchFamily="18" charset="0"/>
              </a:rPr>
              <a:t>= </a:t>
            </a:r>
            <a:r>
              <a:rPr lang="pt-BR" sz="2400" dirty="0" err="1">
                <a:latin typeface="Georgia" panose="02040502050405020303" pitchFamily="18" charset="0"/>
              </a:rPr>
              <a:t>Sículos</a:t>
            </a:r>
            <a:r>
              <a:rPr lang="pt-BR" sz="2400" dirty="0">
                <a:latin typeface="Georgia" panose="02040502050405020303" pitchFamily="18" charset="0"/>
              </a:rPr>
              <a:t>?</a:t>
            </a:r>
          </a:p>
          <a:p>
            <a:r>
              <a:rPr lang="pt-BR" sz="2400" dirty="0">
                <a:latin typeface="Georgia" panose="02040502050405020303" pitchFamily="18" charset="0"/>
              </a:rPr>
              <a:t>= </a:t>
            </a:r>
            <a:r>
              <a:rPr lang="pt-BR" sz="2400" dirty="0" err="1">
                <a:latin typeface="Georgia" panose="02040502050405020303" pitchFamily="18" charset="0"/>
              </a:rPr>
              <a:t>Sardínios</a:t>
            </a:r>
            <a:r>
              <a:rPr lang="pt-BR" sz="2400" dirty="0">
                <a:latin typeface="Georgia" panose="02040502050405020303" pitchFamily="18" charset="0"/>
              </a:rPr>
              <a:t>?</a:t>
            </a:r>
          </a:p>
          <a:p>
            <a:r>
              <a:rPr lang="pt-BR" sz="2400" dirty="0">
                <a:latin typeface="Georgia" panose="02040502050405020303" pitchFamily="18" charset="0"/>
              </a:rPr>
              <a:t>= Aqueus?</a:t>
            </a:r>
          </a:p>
          <a:p>
            <a:r>
              <a:rPr lang="pt-BR" sz="2400" dirty="0">
                <a:latin typeface="Georgia" panose="02040502050405020303" pitchFamily="18" charset="0"/>
              </a:rPr>
              <a:t>= </a:t>
            </a:r>
            <a:r>
              <a:rPr lang="pt-BR" sz="2400" dirty="0" err="1">
                <a:latin typeface="Georgia" panose="02040502050405020303" pitchFamily="18" charset="0"/>
              </a:rPr>
              <a:t>Tirsenos</a:t>
            </a:r>
            <a:r>
              <a:rPr lang="pt-BR" sz="2400" dirty="0">
                <a:latin typeface="Georgia" panose="02040502050405020303" pitchFamily="18" charset="0"/>
              </a:rPr>
              <a:t> (etruscos)?</a:t>
            </a:r>
          </a:p>
          <a:p>
            <a:r>
              <a:rPr lang="pt-BR" sz="2400" dirty="0">
                <a:latin typeface="Georgia" panose="02040502050405020303" pitchFamily="18" charset="0"/>
              </a:rPr>
              <a:t>= </a:t>
            </a:r>
            <a:r>
              <a:rPr lang="pt-BR" sz="2400" dirty="0" err="1">
                <a:latin typeface="Georgia" panose="02040502050405020303" pitchFamily="18" charset="0"/>
              </a:rPr>
              <a:t>Dânaos</a:t>
            </a:r>
            <a:r>
              <a:rPr lang="pt-BR" sz="2400" dirty="0"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80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eriklisdeligiannis.files.wordpress.com/2012/11/sea.jpg">
            <a:extLst>
              <a:ext uri="{FF2B5EF4-FFF2-40B4-BE49-F238E27FC236}">
                <a16:creationId xmlns:a16="http://schemas.microsoft.com/office/drawing/2014/main" id="{5A2EA63A-3546-4FDF-8D29-F407C649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0"/>
            <a:ext cx="8332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65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eriklisdeligiannis.files.wordpress.com/2012/11/sea.jpg">
            <a:extLst>
              <a:ext uri="{FF2B5EF4-FFF2-40B4-BE49-F238E27FC236}">
                <a16:creationId xmlns:a16="http://schemas.microsoft.com/office/drawing/2014/main" id="{5A2EA63A-3546-4FDF-8D29-F407C649F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22359" b="24308"/>
          <a:stretch/>
        </p:blipFill>
        <p:spPr bwMode="auto">
          <a:xfrm>
            <a:off x="351696" y="672609"/>
            <a:ext cx="8540652" cy="523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7767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eriklisdeligiannis.files.wordpress.com/2012/11/sea.jpg">
            <a:extLst>
              <a:ext uri="{FF2B5EF4-FFF2-40B4-BE49-F238E27FC236}">
                <a16:creationId xmlns:a16="http://schemas.microsoft.com/office/drawing/2014/main" id="{5A2EA63A-3546-4FDF-8D29-F407C649F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20072" r="28378" b="26595"/>
          <a:stretch/>
        </p:blipFill>
        <p:spPr bwMode="auto">
          <a:xfrm>
            <a:off x="351696" y="672609"/>
            <a:ext cx="8540652" cy="523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817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0606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872196" y="832632"/>
            <a:ext cx="7540284" cy="197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Hipóteses</a:t>
            </a:r>
          </a:p>
          <a:p>
            <a:pPr>
              <a:lnSpc>
                <a:spcPct val="150000"/>
              </a:lnSpc>
            </a:pPr>
            <a:endParaRPr lang="pt-BR" sz="21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Passagem da Idade do Bronze para a Idade do Ferro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Sistemas palacianos / Redes urbanas</a:t>
            </a:r>
          </a:p>
        </p:txBody>
      </p:sp>
    </p:spTree>
    <p:extLst>
      <p:ext uri="{BB962C8B-B14F-4D97-AF65-F5344CB8AC3E}">
        <p14:creationId xmlns:p14="http://schemas.microsoft.com/office/powerpoint/2010/main" val="38500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9/90/Cassiterite_-_Mt_Bischoff_mine%2C_Waratah%2C_Tasmania%2C_Australia.jpg/800px-Cassiterite_-_Mt_Bischoff_mine%2C_Waratah%2C_Tasmania%2C_Australia.jpg">
            <a:extLst>
              <a:ext uri="{FF2B5EF4-FFF2-40B4-BE49-F238E27FC236}">
                <a16:creationId xmlns:a16="http://schemas.microsoft.com/office/drawing/2014/main" id="{AC72B435-7172-440A-B9E7-B10C10145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7925"/>
            <a:ext cx="762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4A86992-2CF8-4950-A922-68AF33B6118C}"/>
              </a:ext>
            </a:extLst>
          </p:cNvPr>
          <p:cNvSpPr/>
          <p:nvPr/>
        </p:nvSpPr>
        <p:spPr>
          <a:xfrm>
            <a:off x="1575949" y="631312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Cassiterita (mineral matriz do estanho)</a:t>
            </a:r>
          </a:p>
        </p:txBody>
      </p:sp>
    </p:spTree>
    <p:extLst>
      <p:ext uri="{BB962C8B-B14F-4D97-AF65-F5344CB8AC3E}">
        <p14:creationId xmlns:p14="http://schemas.microsoft.com/office/powerpoint/2010/main" val="21061848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6/6c/Tin-ancient-sources.svg/940px-Tin-ancient-sources.svg.png">
            <a:extLst>
              <a:ext uri="{FF2B5EF4-FFF2-40B4-BE49-F238E27FC236}">
                <a16:creationId xmlns:a16="http://schemas.microsoft.com/office/drawing/2014/main" id="{EA0EA6B5-4ECD-4063-92FF-97E722870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5220"/>
          <a:stretch/>
        </p:blipFill>
        <p:spPr bwMode="auto">
          <a:xfrm>
            <a:off x="98474" y="737176"/>
            <a:ext cx="8975188" cy="49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D075BC8-0F02-4D67-A959-B5330CD66645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Fontes de estanho</a:t>
            </a:r>
          </a:p>
        </p:txBody>
      </p:sp>
    </p:spTree>
    <p:extLst>
      <p:ext uri="{BB962C8B-B14F-4D97-AF65-F5344CB8AC3E}">
        <p14:creationId xmlns:p14="http://schemas.microsoft.com/office/powerpoint/2010/main" val="182498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E34D62-BB0F-41FD-85CC-E67F2CF2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1" y="214719"/>
            <a:ext cx="8341891" cy="62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734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f/f0/NatCopper.jpg/800px-NatCopper.jpg">
            <a:extLst>
              <a:ext uri="{FF2B5EF4-FFF2-40B4-BE49-F238E27FC236}">
                <a16:creationId xmlns:a16="http://schemas.microsoft.com/office/drawing/2014/main" id="{642484B3-EEF1-410D-B8C9-64BA784A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94" y="281353"/>
            <a:ext cx="6459065" cy="61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7E69035-C40F-4FFD-A625-6AD0CE0D2E12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Cobre em estado puro</a:t>
            </a:r>
          </a:p>
        </p:txBody>
      </p:sp>
    </p:spTree>
    <p:extLst>
      <p:ext uri="{BB962C8B-B14F-4D97-AF65-F5344CB8AC3E}">
        <p14:creationId xmlns:p14="http://schemas.microsoft.com/office/powerpoint/2010/main" val="27606996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hCkJfv5CMS4/U0VjzvihoMI/AAAAAAAAsGQ/VkU2sU7FxlE/s1600/copper+giants.jpg">
            <a:extLst>
              <a:ext uri="{FF2B5EF4-FFF2-40B4-BE49-F238E27FC236}">
                <a16:creationId xmlns:a16="http://schemas.microsoft.com/office/drawing/2014/main" id="{E9761E34-0FF6-4CBF-95DE-3A1C8B3B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91440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A20EDB4-7C6B-4F6F-BECB-B413EA43DED6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Fontes de cobre</a:t>
            </a:r>
          </a:p>
        </p:txBody>
      </p:sp>
    </p:spTree>
    <p:extLst>
      <p:ext uri="{BB962C8B-B14F-4D97-AF65-F5344CB8AC3E}">
        <p14:creationId xmlns:p14="http://schemas.microsoft.com/office/powerpoint/2010/main" val="5072475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f/f5/Turkey.Bodrum091.jpg/800px-Turkey.Bodrum091.jpg">
            <a:extLst>
              <a:ext uri="{FF2B5EF4-FFF2-40B4-BE49-F238E27FC236}">
                <a16:creationId xmlns:a16="http://schemas.microsoft.com/office/drawing/2014/main" id="{0E2CCB8C-02BE-432B-A96F-7EF9820D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272BBAF-6E53-4D6F-9E62-03ECC0DED1BE}"/>
              </a:ext>
            </a:extLst>
          </p:cNvPr>
          <p:cNvSpPr/>
          <p:nvPr/>
        </p:nvSpPr>
        <p:spPr>
          <a:xfrm>
            <a:off x="1575949" y="6327191"/>
            <a:ext cx="644892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Naufrágio de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Uluburun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 estanho / 10 cobre</a:t>
            </a:r>
          </a:p>
        </p:txBody>
      </p:sp>
    </p:spTree>
    <p:extLst>
      <p:ext uri="{BB962C8B-B14F-4D97-AF65-F5344CB8AC3E}">
        <p14:creationId xmlns:p14="http://schemas.microsoft.com/office/powerpoint/2010/main" val="22470643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ooden model of the ship's reconstruction">
            <a:extLst>
              <a:ext uri="{FF2B5EF4-FFF2-40B4-BE49-F238E27FC236}">
                <a16:creationId xmlns:a16="http://schemas.microsoft.com/office/drawing/2014/main" id="{D5E78306-B0B2-48BC-98C6-53D9F4A3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9052"/>
            <a:ext cx="7620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020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TamentitMeteorite.JPG">
            <a:extLst>
              <a:ext uri="{FF2B5EF4-FFF2-40B4-BE49-F238E27FC236}">
                <a16:creationId xmlns:a16="http://schemas.microsoft.com/office/drawing/2014/main" id="{AC73BE3A-9771-4555-82A5-B5C86D88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16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F74404-F8A2-450E-9756-5100DECCE1F2}"/>
              </a:ext>
            </a:extLst>
          </p:cNvPr>
          <p:cNvSpPr/>
          <p:nvPr/>
        </p:nvSpPr>
        <p:spPr>
          <a:xfrm>
            <a:off x="1575949" y="6327191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Meteorito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Tamentit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(Saara): 500 kg</a:t>
            </a:r>
          </a:p>
        </p:txBody>
      </p:sp>
    </p:spTree>
    <p:extLst>
      <p:ext uri="{BB962C8B-B14F-4D97-AF65-F5344CB8AC3E}">
        <p14:creationId xmlns:p14="http://schemas.microsoft.com/office/powerpoint/2010/main" val="13736847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upload.wikimedia.org/wikipedia/en/2/25/King_Tut_dagger_and_sheath.jpg.png">
            <a:extLst>
              <a:ext uri="{FF2B5EF4-FFF2-40B4-BE49-F238E27FC236}">
                <a16:creationId xmlns:a16="http://schemas.microsoft.com/office/drawing/2014/main" id="{BD250B57-64BA-46DA-BBA8-AA5B6F64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6079" y="-2228619"/>
            <a:ext cx="2082019" cy="893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A5CE110-FD4B-499E-A0D2-92B689869566}"/>
              </a:ext>
            </a:extLst>
          </p:cNvPr>
          <p:cNvSpPr/>
          <p:nvPr/>
        </p:nvSpPr>
        <p:spPr>
          <a:xfrm>
            <a:off x="1575949" y="4906354"/>
            <a:ext cx="6448928" cy="664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Adaga de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Tutankhamun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(séc. XIV a.C.): ferro meteórico e ouro</a:t>
            </a:r>
          </a:p>
        </p:txBody>
      </p:sp>
    </p:spTree>
    <p:extLst>
      <p:ext uri="{BB962C8B-B14F-4D97-AF65-F5344CB8AC3E}">
        <p14:creationId xmlns:p14="http://schemas.microsoft.com/office/powerpoint/2010/main" val="34967335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61FDAC0-34D2-41D4-AE31-48746BB43201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Minério de ferro</a:t>
            </a:r>
          </a:p>
        </p:txBody>
      </p:sp>
      <p:pic>
        <p:nvPicPr>
          <p:cNvPr id="27650" name="Picture 2" descr="Resultado de imagem para iron ore">
            <a:extLst>
              <a:ext uri="{FF2B5EF4-FFF2-40B4-BE49-F238E27FC236}">
                <a16:creationId xmlns:a16="http://schemas.microsoft.com/office/drawing/2014/main" id="{2F6DB9C2-95C4-4C63-B8DC-3FEBFE7C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2471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44D6785-314F-4C6B-BBA7-3FA823EB0A2D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Utensílios/armamentos da Idade do Ferro</a:t>
            </a:r>
          </a:p>
        </p:txBody>
      </p:sp>
      <p:pic>
        <p:nvPicPr>
          <p:cNvPr id="26626" name="Picture 2" descr="Resultado de imagem para iron tools iron age cyprus">
            <a:extLst>
              <a:ext uri="{FF2B5EF4-FFF2-40B4-BE49-F238E27FC236}">
                <a16:creationId xmlns:a16="http://schemas.microsoft.com/office/drawing/2014/main" id="{8E89570E-E9C0-48A0-9A69-CDEC0EF7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46473"/>
            <a:ext cx="6724357" cy="47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815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21434E-A8DC-480C-B3E0-B802F64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39"/>
          <a:stretch/>
        </p:blipFill>
        <p:spPr>
          <a:xfrm rot="16200000">
            <a:off x="2403816" y="-1515746"/>
            <a:ext cx="4336367" cy="828929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1B7810F-6D6E-4FDB-AED1-8CF11F4D8933}"/>
              </a:ext>
            </a:extLst>
          </p:cNvPr>
          <p:cNvSpPr/>
          <p:nvPr/>
        </p:nvSpPr>
        <p:spPr>
          <a:xfrm>
            <a:off x="1955777" y="4892287"/>
            <a:ext cx="6448928" cy="150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             XI                X                   XII           XI                X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Armas                                   Utensílios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Chipre</a:t>
            </a:r>
          </a:p>
        </p:txBody>
      </p:sp>
    </p:spTree>
    <p:extLst>
      <p:ext uri="{BB962C8B-B14F-4D97-AF65-F5344CB8AC3E}">
        <p14:creationId xmlns:p14="http://schemas.microsoft.com/office/powerpoint/2010/main" val="36460722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21434E-A8DC-480C-B3E0-B802F64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8" r="31423"/>
          <a:stretch/>
        </p:blipFill>
        <p:spPr>
          <a:xfrm rot="16200000">
            <a:off x="2405626" y="-1302283"/>
            <a:ext cx="4389122" cy="879434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06D9C70-A634-415C-8E15-985E287A3F42}"/>
              </a:ext>
            </a:extLst>
          </p:cNvPr>
          <p:cNvSpPr/>
          <p:nvPr/>
        </p:nvSpPr>
        <p:spPr>
          <a:xfrm>
            <a:off x="1955777" y="5328386"/>
            <a:ext cx="6448928" cy="150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             XI                X                   XII           XI                X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Armas                                   Utensílios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Síria</a:t>
            </a:r>
          </a:p>
        </p:txBody>
      </p:sp>
    </p:spTree>
    <p:extLst>
      <p:ext uri="{BB962C8B-B14F-4D97-AF65-F5344CB8AC3E}">
        <p14:creationId xmlns:p14="http://schemas.microsoft.com/office/powerpoint/2010/main" val="3049096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F29900-F16A-4AFE-BD86-98E994F75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6" y="267285"/>
            <a:ext cx="8027964" cy="60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9562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21434E-A8DC-480C-B3E0-B802F64F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4" r="60664"/>
          <a:stretch/>
        </p:blipFill>
        <p:spPr>
          <a:xfrm rot="16200000">
            <a:off x="2496419" y="-1329997"/>
            <a:ext cx="4146210" cy="841743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C2DDA20-C85C-44E3-8BE5-98677B5B30E1}"/>
              </a:ext>
            </a:extLst>
          </p:cNvPr>
          <p:cNvSpPr/>
          <p:nvPr/>
        </p:nvSpPr>
        <p:spPr>
          <a:xfrm>
            <a:off x="1955777" y="4892287"/>
            <a:ext cx="6448928" cy="150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             XI                X                   XII           XI                X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Armas                                   Utensílios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Palestina</a:t>
            </a:r>
          </a:p>
        </p:txBody>
      </p:sp>
    </p:spTree>
    <p:extLst>
      <p:ext uri="{BB962C8B-B14F-4D97-AF65-F5344CB8AC3E}">
        <p14:creationId xmlns:p14="http://schemas.microsoft.com/office/powerpoint/2010/main" val="28383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7A47134-640A-4DB4-82A4-316FBE11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7" y="1822903"/>
            <a:ext cx="8611325" cy="26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2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DB0110-04CC-4413-9D94-E5DF07AA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8" y="167208"/>
            <a:ext cx="7426037" cy="64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9C9B4-9F96-439D-841A-AE1F992C2788}"/>
              </a:ext>
            </a:extLst>
          </p:cNvPr>
          <p:cNvSpPr txBox="1"/>
          <p:nvPr/>
        </p:nvSpPr>
        <p:spPr>
          <a:xfrm>
            <a:off x="1772527" y="2394144"/>
            <a:ext cx="579237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Anatólia na idade do Bronze: </a:t>
            </a:r>
            <a:r>
              <a:rPr lang="pt-BR" sz="2100" dirty="0" err="1">
                <a:latin typeface="Georgia" panose="02040502050405020303" pitchFamily="18" charset="0"/>
              </a:rPr>
              <a:t>Hattusa</a:t>
            </a:r>
            <a:endParaRPr lang="pt-BR" sz="2100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 (c. 1800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8504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6/64/Hittite_KingdomsecXIV.png">
            <a:extLst>
              <a:ext uri="{FF2B5EF4-FFF2-40B4-BE49-F238E27FC236}">
                <a16:creationId xmlns:a16="http://schemas.microsoft.com/office/drawing/2014/main" id="{93D936C4-2F9B-4BDF-B5A6-0C458CEA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225127"/>
            <a:ext cx="8636929" cy="573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049196F-5423-4087-B208-22F954AEBB07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Império Hitita (séc. XIV a.C.)</a:t>
            </a:r>
          </a:p>
        </p:txBody>
      </p:sp>
    </p:spTree>
    <p:extLst>
      <p:ext uri="{BB962C8B-B14F-4D97-AF65-F5344CB8AC3E}">
        <p14:creationId xmlns:p14="http://schemas.microsoft.com/office/powerpoint/2010/main" val="352196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413161" y="1713620"/>
            <a:ext cx="6497782" cy="279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1" indent="-192881">
              <a:lnSpc>
                <a:spcPct val="150000"/>
              </a:lnSpc>
              <a:buAutoNum type="arabicPeriod"/>
            </a:pPr>
            <a:r>
              <a:rPr lang="pt-BR" sz="2400" dirty="0">
                <a:latin typeface="Georgia" panose="02040502050405020303" pitchFamily="18" charset="0"/>
              </a:rPr>
              <a:t> Técnica e História</a:t>
            </a:r>
          </a:p>
          <a:p>
            <a:pPr marL="192881" indent="-192881">
              <a:lnSpc>
                <a:spcPct val="150000"/>
              </a:lnSpc>
              <a:buAutoNum type="arabicPeriod"/>
            </a:pPr>
            <a:r>
              <a:rPr lang="pt-BR" sz="2400" dirty="0">
                <a:latin typeface="Georgia" panose="02040502050405020303" pitchFamily="18" charset="0"/>
              </a:rPr>
              <a:t> O sistema da Idade do Bronze: centros, semiperiferias, periferias e externos</a:t>
            </a:r>
          </a:p>
          <a:p>
            <a:pPr marL="192881" indent="-192881">
              <a:lnSpc>
                <a:spcPct val="150000"/>
              </a:lnSpc>
              <a:buAutoNum type="arabicPeriod"/>
            </a:pPr>
            <a:r>
              <a:rPr lang="pt-BR" sz="2400" dirty="0">
                <a:latin typeface="Georgia" panose="02040502050405020303" pitchFamily="18" charset="0"/>
              </a:rPr>
              <a:t>Colapso sistêmico do século XII a.C.</a:t>
            </a:r>
          </a:p>
          <a:p>
            <a:pPr marL="192881" indent="-192881">
              <a:lnSpc>
                <a:spcPct val="150000"/>
              </a:lnSpc>
              <a:buAutoNum type="arabicPeriod"/>
            </a:pPr>
            <a:r>
              <a:rPr lang="pt-BR" sz="2400" dirty="0">
                <a:latin typeface="Georgia" panose="02040502050405020303" pitchFamily="18" charset="0"/>
              </a:rPr>
              <a:t>Hipóteses</a:t>
            </a:r>
          </a:p>
        </p:txBody>
      </p:sp>
    </p:spTree>
    <p:extLst>
      <p:ext uri="{BB962C8B-B14F-4D97-AF65-F5344CB8AC3E}">
        <p14:creationId xmlns:p14="http://schemas.microsoft.com/office/powerpoint/2010/main" val="178178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ncient-wisdom.com/Images/countries/Turkish%20pics/hattusamap.jpg">
            <a:extLst>
              <a:ext uri="{FF2B5EF4-FFF2-40B4-BE49-F238E27FC236}">
                <a16:creationId xmlns:a16="http://schemas.microsoft.com/office/drawing/2014/main" id="{F2DBA435-5426-4822-BA69-6B5764FE5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55" y="2"/>
            <a:ext cx="4364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25A5A57-0F36-4883-A960-5C246DEF99D7}"/>
              </a:ext>
            </a:extLst>
          </p:cNvPr>
          <p:cNvSpPr/>
          <p:nvPr/>
        </p:nvSpPr>
        <p:spPr>
          <a:xfrm>
            <a:off x="851410" y="2331965"/>
            <a:ext cx="227161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Planta de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Hattusha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(séc. XIV a.C.)</a:t>
            </a:r>
          </a:p>
        </p:txBody>
      </p:sp>
    </p:spTree>
    <p:extLst>
      <p:ext uri="{BB962C8B-B14F-4D97-AF65-F5344CB8AC3E}">
        <p14:creationId xmlns:p14="http://schemas.microsoft.com/office/powerpoint/2010/main" val="27729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m para storm god hattusa plan">
            <a:extLst>
              <a:ext uri="{FF2B5EF4-FFF2-40B4-BE49-F238E27FC236}">
                <a16:creationId xmlns:a16="http://schemas.microsoft.com/office/drawing/2014/main" id="{C4AC32F4-AB6E-4A79-BC02-5F4A8142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562180"/>
            <a:ext cx="8075068" cy="5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C7AB2B5-7963-4228-8C3E-30D89CB79549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urbano de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Hattusha</a:t>
            </a: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79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ion Gate, Hattusa 01.jpg">
            <a:extLst>
              <a:ext uri="{FF2B5EF4-FFF2-40B4-BE49-F238E27FC236}">
                <a16:creationId xmlns:a16="http://schemas.microsoft.com/office/drawing/2014/main" id="{7725CC23-96B2-430D-856A-7DB6BF4D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EC5F845-9609-418E-B37A-488937CEB539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Portão dos Leões</a:t>
            </a:r>
          </a:p>
        </p:txBody>
      </p:sp>
    </p:spTree>
    <p:extLst>
      <p:ext uri="{BB962C8B-B14F-4D97-AF65-F5344CB8AC3E}">
        <p14:creationId xmlns:p14="http://schemas.microsoft.com/office/powerpoint/2010/main" val="212377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8/8a/Hattusa.temple1.jpg">
            <a:extLst>
              <a:ext uri="{FF2B5EF4-FFF2-40B4-BE49-F238E27FC236}">
                <a16:creationId xmlns:a16="http://schemas.microsoft.com/office/drawing/2014/main" id="{9FAB6FF8-8E03-42FA-82A6-EC95978E9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354848"/>
            <a:ext cx="8891870" cy="366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4918623-6F35-44B1-B097-611E5632D82E}"/>
              </a:ext>
            </a:extLst>
          </p:cNvPr>
          <p:cNvSpPr/>
          <p:nvPr/>
        </p:nvSpPr>
        <p:spPr>
          <a:xfrm>
            <a:off x="1575949" y="6242783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Fundações do templo do deus Tempestade</a:t>
            </a:r>
          </a:p>
        </p:txBody>
      </p:sp>
    </p:spTree>
    <p:extLst>
      <p:ext uri="{BB962C8B-B14F-4D97-AF65-F5344CB8AC3E}">
        <p14:creationId xmlns:p14="http://schemas.microsoft.com/office/powerpoint/2010/main" val="3103038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thumb/d/de/Yazilikaya_B_12erGruppe.jpg/800px-Yazilikaya_B_12erGruppe.jpg">
            <a:extLst>
              <a:ext uri="{FF2B5EF4-FFF2-40B4-BE49-F238E27FC236}">
                <a16:creationId xmlns:a16="http://schemas.microsoft.com/office/drawing/2014/main" id="{80D6918D-3135-4A82-8507-EFC51879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7" y="248676"/>
            <a:ext cx="8762944" cy="5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C51B216-9061-4DA8-BFD6-14E9C47F001F}"/>
              </a:ext>
            </a:extLst>
          </p:cNvPr>
          <p:cNvSpPr/>
          <p:nvPr/>
        </p:nvSpPr>
        <p:spPr>
          <a:xfrm>
            <a:off x="1575949" y="6144307"/>
            <a:ext cx="644892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Relevo dos 12 deuses do submundo no santuário de Yazılıkaya (Hattusha)</a:t>
            </a: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4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9C9B4-9F96-439D-841A-AE1F992C2788}"/>
              </a:ext>
            </a:extLst>
          </p:cNvPr>
          <p:cNvSpPr txBox="1"/>
          <p:nvPr/>
        </p:nvSpPr>
        <p:spPr>
          <a:xfrm>
            <a:off x="1772527" y="2394144"/>
            <a:ext cx="579237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Egeu na idade do Bronze: </a:t>
            </a:r>
            <a:r>
              <a:rPr lang="pt-BR" sz="2100" dirty="0" err="1">
                <a:latin typeface="Georgia" panose="02040502050405020303" pitchFamily="18" charset="0"/>
              </a:rPr>
              <a:t>Knossos</a:t>
            </a:r>
            <a:r>
              <a:rPr lang="pt-BR" sz="2100" dirty="0">
                <a:latin typeface="Georgia" panose="02040502050405020303" pitchFamily="18" charset="0"/>
              </a:rPr>
              <a:t> e </a:t>
            </a:r>
            <a:r>
              <a:rPr lang="pt-BR" sz="2100" dirty="0" err="1">
                <a:latin typeface="Georgia" panose="02040502050405020303" pitchFamily="18" charset="0"/>
              </a:rPr>
              <a:t>Malia</a:t>
            </a:r>
            <a:endParaRPr lang="pt-BR" sz="2100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 (c. 1800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7156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m para cnossos plan">
            <a:extLst>
              <a:ext uri="{FF2B5EF4-FFF2-40B4-BE49-F238E27FC236}">
                <a16:creationId xmlns:a16="http://schemas.microsoft.com/office/drawing/2014/main" id="{CD8830E6-0513-4E2E-AA2B-1A4402D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857250"/>
            <a:ext cx="61329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34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C5DE663-E9AF-4AA9-9B05-106231CE7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391189"/>
            <a:ext cx="6470073" cy="60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82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0CA9D26-1466-4A46-A72C-944C0A4867EE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</a:t>
            </a:r>
            <a:r>
              <a:rPr lang="pt-BR" sz="2100" dirty="0" err="1">
                <a:latin typeface="Georgia" panose="02040502050405020303" pitchFamily="18" charset="0"/>
              </a:rPr>
              <a:t>minoana</a:t>
            </a:r>
            <a:endParaRPr lang="pt-BR" sz="2100" dirty="0">
              <a:latin typeface="Georgia" panose="020405020504050203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846909-EE28-46E4-98CD-25511F02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846796"/>
            <a:ext cx="4241800" cy="508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B9E42E1-405C-451E-906E-7DC5CBBA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9" y="846796"/>
            <a:ext cx="3413125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40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7B30B78-2996-41C5-8669-446A3F242C7D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Linear 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CA69FB-136B-4D1B-8189-ADFEF7543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0" y="330175"/>
            <a:ext cx="7623310" cy="56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4696A1C-FD9D-42B8-B42A-F91125183B88}"/>
              </a:ext>
            </a:extLst>
          </p:cNvPr>
          <p:cNvSpPr txBox="1"/>
          <p:nvPr/>
        </p:nvSpPr>
        <p:spPr>
          <a:xfrm>
            <a:off x="872196" y="902972"/>
            <a:ext cx="7540284" cy="5365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Técnica e temporalidade:</a:t>
            </a:r>
          </a:p>
          <a:p>
            <a:pPr>
              <a:lnSpc>
                <a:spcPct val="150000"/>
              </a:lnSpc>
            </a:pPr>
            <a:endParaRPr lang="pt-BR" sz="2100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Idade Antiga e Média: decadência/renascimento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Idade Moderna: O debate antigos e modernos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Iluminismo: o mito do progresso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Séc. XIX: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- Evolucionismos sociais e biológicos: competição e adaptação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- Positivismo: técnica, ordem e progresso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- Marxismo: técnica e contradição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Séc. XX:</a:t>
            </a:r>
          </a:p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- Arqueologia e Cultura Material</a:t>
            </a:r>
          </a:p>
        </p:txBody>
      </p:sp>
    </p:spTree>
    <p:extLst>
      <p:ext uri="{BB962C8B-B14F-4D97-AF65-F5344CB8AC3E}">
        <p14:creationId xmlns:p14="http://schemas.microsoft.com/office/powerpoint/2010/main" val="2424015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1C1401-AFA5-4D9B-81DD-17647C4F14A9}"/>
              </a:ext>
            </a:extLst>
          </p:cNvPr>
          <p:cNvSpPr txBox="1"/>
          <p:nvPr/>
        </p:nvSpPr>
        <p:spPr>
          <a:xfrm>
            <a:off x="1772527" y="2394144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 err="1">
                <a:latin typeface="Georgia" panose="02040502050405020303" pitchFamily="18" charset="0"/>
              </a:rPr>
              <a:t>Protocidades</a:t>
            </a:r>
            <a:r>
              <a:rPr lang="pt-BR" sz="2100" dirty="0">
                <a:latin typeface="Georgia" panose="02040502050405020303" pitchFamily="18" charset="0"/>
              </a:rPr>
              <a:t> do Bronze: </a:t>
            </a:r>
            <a:r>
              <a:rPr lang="pt-BR" sz="2100" dirty="0" err="1">
                <a:latin typeface="Georgia" panose="02040502050405020303" pitchFamily="18" charset="0"/>
              </a:rPr>
              <a:t>Akrotiri</a:t>
            </a:r>
            <a:r>
              <a:rPr lang="pt-BR" sz="2100" dirty="0">
                <a:latin typeface="Georgia" panose="02040502050405020303" pitchFamily="18" charset="0"/>
              </a:rPr>
              <a:t> (c. 1600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330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A2D178-6D68-444B-B5DE-42AF6CA51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0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719086-5E43-40BA-B7ED-2412DDC80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5" y="845409"/>
            <a:ext cx="7754649" cy="516718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5BF8245-735F-42C5-A006-F78D7DB4D8E1}"/>
              </a:ext>
            </a:extLst>
          </p:cNvPr>
          <p:cNvSpPr txBox="1"/>
          <p:nvPr/>
        </p:nvSpPr>
        <p:spPr>
          <a:xfrm>
            <a:off x="1772527" y="6009542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Sítio de </a:t>
            </a:r>
            <a:r>
              <a:rPr lang="pt-BR" sz="2100" dirty="0" err="1">
                <a:latin typeface="Georgia" panose="02040502050405020303" pitchFamily="18" charset="0"/>
              </a:rPr>
              <a:t>Akrotiri</a:t>
            </a:r>
            <a:r>
              <a:rPr lang="pt-BR" sz="2100" dirty="0">
                <a:latin typeface="Georgia" panose="02040502050405020303" pitchFamily="18" charset="0"/>
              </a:rPr>
              <a:t>, em </a:t>
            </a:r>
            <a:r>
              <a:rPr lang="pt-BR" sz="2100" dirty="0" err="1">
                <a:latin typeface="Georgia" panose="02040502050405020303" pitchFamily="18" charset="0"/>
              </a:rPr>
              <a:t>Thera</a:t>
            </a:r>
            <a:r>
              <a:rPr lang="pt-BR" sz="2100" dirty="0">
                <a:latin typeface="Georgia" panose="02040502050405020303" pitchFamily="18" charset="0"/>
              </a:rPr>
              <a:t> (c. 1600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4647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B2B7C4E-75F5-48A6-85C4-492DBF126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85" y="211811"/>
            <a:ext cx="3991429" cy="64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1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xers Fresco, Akrotiri, Thera">
            <a:extLst>
              <a:ext uri="{FF2B5EF4-FFF2-40B4-BE49-F238E27FC236}">
                <a16:creationId xmlns:a16="http://schemas.microsoft.com/office/drawing/2014/main" id="{176EDCF3-3148-4FD3-A05D-E002AFF4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40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pyrus Fresco, Akrotiri">
            <a:extLst>
              <a:ext uri="{FF2B5EF4-FFF2-40B4-BE49-F238E27FC236}">
                <a16:creationId xmlns:a16="http://schemas.microsoft.com/office/drawing/2014/main" id="{77EA3AE4-FAD7-4B06-84C0-C707232C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9" y="576775"/>
            <a:ext cx="7878753" cy="5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48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00D97D-102E-4061-A5B7-AEBF263E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2979"/>
            <a:ext cx="9144000" cy="1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A4CE1A-1D4B-4D9E-9957-CE6F3759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2" y="679136"/>
            <a:ext cx="8566555" cy="54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64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4D0C79-D1C1-4738-B224-9F4EC8D7C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0" b="13021"/>
          <a:stretch/>
        </p:blipFill>
        <p:spPr>
          <a:xfrm>
            <a:off x="239148" y="491804"/>
            <a:ext cx="8705695" cy="49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25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C14DBD-5F08-43A6-9FF9-455D89D21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49" t="3387" r="45917" b="10413"/>
          <a:stretch/>
        </p:blipFill>
        <p:spPr>
          <a:xfrm>
            <a:off x="478299" y="124851"/>
            <a:ext cx="7998926" cy="65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9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3910817" y="1845507"/>
            <a:ext cx="1181687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Técnica</a:t>
            </a:r>
            <a:endParaRPr lang="pt-BR" sz="1400" dirty="0">
              <a:latin typeface="Georgia" panose="020405020504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7FA05B-6CF0-4E70-A391-B0EFD5AA73D1}"/>
              </a:ext>
            </a:extLst>
          </p:cNvPr>
          <p:cNvSpPr txBox="1"/>
          <p:nvPr/>
        </p:nvSpPr>
        <p:spPr>
          <a:xfrm>
            <a:off x="1881551" y="4020550"/>
            <a:ext cx="1631854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Natureza</a:t>
            </a:r>
            <a:endParaRPr lang="pt-BR" sz="1400" dirty="0">
              <a:latin typeface="Georgia" panose="02040502050405020303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366AAE-EE30-4361-9A0A-68CF208203E5}"/>
              </a:ext>
            </a:extLst>
          </p:cNvPr>
          <p:cNvSpPr txBox="1"/>
          <p:nvPr/>
        </p:nvSpPr>
        <p:spPr>
          <a:xfrm>
            <a:off x="703384" y="1390238"/>
            <a:ext cx="1631854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Cultura material</a:t>
            </a:r>
            <a:endParaRPr lang="pt-BR" sz="1400" dirty="0">
              <a:latin typeface="Georgia" panose="02040502050405020303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7D4141-98F6-42E6-88A3-E8CB1B306D8E}"/>
              </a:ext>
            </a:extLst>
          </p:cNvPr>
          <p:cNvSpPr txBox="1"/>
          <p:nvPr/>
        </p:nvSpPr>
        <p:spPr>
          <a:xfrm>
            <a:off x="5584876" y="4006482"/>
            <a:ext cx="1631854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Sociedade</a:t>
            </a:r>
            <a:endParaRPr lang="pt-BR" sz="1400" dirty="0">
              <a:latin typeface="Georgia" panose="02040502050405020303" pitchFamily="18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77CBF14-F1BA-4060-9B34-91B272C093C3}"/>
              </a:ext>
            </a:extLst>
          </p:cNvPr>
          <p:cNvSpPr/>
          <p:nvPr/>
        </p:nvSpPr>
        <p:spPr>
          <a:xfrm>
            <a:off x="3777174" y="1470072"/>
            <a:ext cx="1505244" cy="14208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A38334B-131D-44DF-959C-CD93B5B2BBB4}"/>
              </a:ext>
            </a:extLst>
          </p:cNvPr>
          <p:cNvSpPr/>
          <p:nvPr/>
        </p:nvSpPr>
        <p:spPr>
          <a:xfrm>
            <a:off x="1990575" y="3651272"/>
            <a:ext cx="1505244" cy="14208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9D6699B-59FB-44E5-988D-8D7FF0E27A27}"/>
              </a:ext>
            </a:extLst>
          </p:cNvPr>
          <p:cNvSpPr/>
          <p:nvPr/>
        </p:nvSpPr>
        <p:spPr>
          <a:xfrm>
            <a:off x="5648181" y="3651272"/>
            <a:ext cx="1505244" cy="14208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ED8428D-FB27-404F-8AD1-A70FA3EE4AFB}"/>
              </a:ext>
            </a:extLst>
          </p:cNvPr>
          <p:cNvSpPr/>
          <p:nvPr/>
        </p:nvSpPr>
        <p:spPr>
          <a:xfrm>
            <a:off x="1659990" y="886266"/>
            <a:ext cx="5824023" cy="57350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DE552387-EAB9-4C6F-AD5F-B2AE3B5ED29D}"/>
              </a:ext>
            </a:extLst>
          </p:cNvPr>
          <p:cNvCxnSpPr>
            <a:cxnSpLocks/>
          </p:cNvCxnSpPr>
          <p:nvPr/>
        </p:nvCxnSpPr>
        <p:spPr>
          <a:xfrm rot="18591392" flipH="1">
            <a:off x="2940666" y="3198965"/>
            <a:ext cx="11004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1521F932-BAA5-426C-A2C7-4F76C1D0CB9D}"/>
              </a:ext>
            </a:extLst>
          </p:cNvPr>
          <p:cNvCxnSpPr>
            <a:cxnSpLocks/>
          </p:cNvCxnSpPr>
          <p:nvPr/>
        </p:nvCxnSpPr>
        <p:spPr>
          <a:xfrm rot="18591392">
            <a:off x="3212620" y="3426002"/>
            <a:ext cx="11004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79DC14AD-FB86-450F-AF98-35E48CA2E1E5}"/>
              </a:ext>
            </a:extLst>
          </p:cNvPr>
          <p:cNvCxnSpPr>
            <a:cxnSpLocks/>
          </p:cNvCxnSpPr>
          <p:nvPr/>
        </p:nvCxnSpPr>
        <p:spPr>
          <a:xfrm flipH="1">
            <a:off x="3733034" y="4197769"/>
            <a:ext cx="1624854" cy="300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F6913231-2660-4083-933A-D609B23C4E83}"/>
              </a:ext>
            </a:extLst>
          </p:cNvPr>
          <p:cNvCxnSpPr>
            <a:cxnSpLocks/>
          </p:cNvCxnSpPr>
          <p:nvPr/>
        </p:nvCxnSpPr>
        <p:spPr>
          <a:xfrm flipV="1">
            <a:off x="3809955" y="4525435"/>
            <a:ext cx="1677931" cy="133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0FC9136B-3250-40E8-9590-396AF65BD557}"/>
              </a:ext>
            </a:extLst>
          </p:cNvPr>
          <p:cNvCxnSpPr>
            <a:cxnSpLocks/>
          </p:cNvCxnSpPr>
          <p:nvPr/>
        </p:nvCxnSpPr>
        <p:spPr>
          <a:xfrm rot="2775770" flipH="1">
            <a:off x="5000829" y="3106429"/>
            <a:ext cx="11004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1B7C7B16-ABDF-47C7-959F-27D114F116C3}"/>
              </a:ext>
            </a:extLst>
          </p:cNvPr>
          <p:cNvCxnSpPr>
            <a:cxnSpLocks/>
          </p:cNvCxnSpPr>
          <p:nvPr/>
        </p:nvCxnSpPr>
        <p:spPr>
          <a:xfrm rot="2775770">
            <a:off x="4744865" y="3351352"/>
            <a:ext cx="11004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2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62AC4D-3B76-45D6-8097-92920F00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40" r="16034" b="15499"/>
          <a:stretch/>
        </p:blipFill>
        <p:spPr>
          <a:xfrm>
            <a:off x="159657" y="214811"/>
            <a:ext cx="8839930" cy="60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62AC4D-3B76-45D6-8097-92920F00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14" t="162" r="260" b="15337"/>
          <a:stretch/>
        </p:blipFill>
        <p:spPr>
          <a:xfrm>
            <a:off x="159657" y="214811"/>
            <a:ext cx="8839930" cy="60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4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9C9B4-9F96-439D-841A-AE1F992C2788}"/>
              </a:ext>
            </a:extLst>
          </p:cNvPr>
          <p:cNvSpPr txBox="1"/>
          <p:nvPr/>
        </p:nvSpPr>
        <p:spPr>
          <a:xfrm>
            <a:off x="1772527" y="2394144"/>
            <a:ext cx="579237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Egeu na Idade do Bronze: Micenas e </a:t>
            </a:r>
            <a:r>
              <a:rPr lang="pt-BR" sz="2100" dirty="0" err="1">
                <a:latin typeface="Georgia" panose="02040502050405020303" pitchFamily="18" charset="0"/>
              </a:rPr>
              <a:t>Tirinto</a:t>
            </a:r>
            <a:endParaRPr lang="pt-BR" sz="2100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(c. 1500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5027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ycenae_aerial_photo">
            <a:extLst>
              <a:ext uri="{FF2B5EF4-FFF2-40B4-BE49-F238E27FC236}">
                <a16:creationId xmlns:a16="http://schemas.microsoft.com/office/drawing/2014/main" id="{A9803432-5770-449A-AAA4-234D8DE90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373923" y="1078477"/>
            <a:ext cx="6523062" cy="454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3">
            <a:extLst>
              <a:ext uri="{FF2B5EF4-FFF2-40B4-BE49-F238E27FC236}">
                <a16:creationId xmlns:a16="http://schemas.microsoft.com/office/drawing/2014/main" id="{936CF01D-226B-4B7C-96B5-A351E8B4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90" y="3989298"/>
            <a:ext cx="22747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>
                <a:latin typeface="Georgia" panose="02040502050405020303" pitchFamily="18" charset="0"/>
              </a:rPr>
              <a:t>Acrópole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: estado atual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246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ycenae_aerial_photo">
            <a:extLst>
              <a:ext uri="{FF2B5EF4-FFF2-40B4-BE49-F238E27FC236}">
                <a16:creationId xmlns:a16="http://schemas.microsoft.com/office/drawing/2014/main" id="{D7FF4470-0FAD-45D9-A4AD-50A28287C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619938" y="1236740"/>
            <a:ext cx="6234980" cy="434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7A6D7A3F-7903-4CF9-82BB-847630BD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90" y="3989299"/>
            <a:ext cx="22747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>
                <a:latin typeface="Georgia" panose="02040502050405020303" pitchFamily="18" charset="0"/>
              </a:rPr>
              <a:t>Acrópole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: proposta de reconstituição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98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Lions_gate_cyclopean_walls%2C_at_Mycenae%2C_back.jpg">
            <a:extLst>
              <a:ext uri="{FF2B5EF4-FFF2-40B4-BE49-F238E27FC236}">
                <a16:creationId xmlns:a16="http://schemas.microsoft.com/office/drawing/2014/main" id="{546A0932-3FAF-4106-AE90-8E598240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57" y="397412"/>
            <a:ext cx="7505115" cy="56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B7A6C5A-B799-46FD-9F26-1149C01008A8}"/>
              </a:ext>
            </a:extLst>
          </p:cNvPr>
          <p:cNvSpPr/>
          <p:nvPr/>
        </p:nvSpPr>
        <p:spPr>
          <a:xfrm>
            <a:off x="49238" y="5887624"/>
            <a:ext cx="4572000" cy="1077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" dirty="0"/>
              <a:t>https://upload.wikimedia.org/wikipedia/commons/4/48/Lions_gate_cyclopean_walls%2C_at_Mycenae%2C_back.jpg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668E99-9F8A-41A8-B753-908785C02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52" y="6113641"/>
            <a:ext cx="22747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>
                <a:latin typeface="Georgia" panose="02040502050405020303" pitchFamily="18" charset="0"/>
              </a:rPr>
              <a:t>Muralha ciclópica no Portal dos Leões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6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lassconnection.s3.amazonaws.com/466/flashcards/172466/jpg/treasury_of_atreus_mycenae-plan_and_section1329419705277.jpg">
            <a:extLst>
              <a:ext uri="{FF2B5EF4-FFF2-40B4-BE49-F238E27FC236}">
                <a16:creationId xmlns:a16="http://schemas.microsoft.com/office/drawing/2014/main" id="{4D134E94-D7EE-45D7-AF23-7C370437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43" y="531291"/>
            <a:ext cx="6077242" cy="556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ixaDeTexto 2">
            <a:extLst>
              <a:ext uri="{FF2B5EF4-FFF2-40B4-BE49-F238E27FC236}">
                <a16:creationId xmlns:a16="http://schemas.microsoft.com/office/drawing/2014/main" id="{505D36C4-887E-4F85-8695-E8038485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6210172"/>
            <a:ext cx="64443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>
                <a:latin typeface="Georgia" panose="02040502050405020303" pitchFamily="18" charset="0"/>
              </a:rPr>
              <a:t>Tholos</a:t>
            </a:r>
            <a:r>
              <a:rPr lang="pt-BR" altLang="pt-BR" sz="1350" dirty="0">
                <a:latin typeface="Georgia" panose="02040502050405020303" pitchFamily="18" charset="0"/>
              </a:rPr>
              <a:t>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 (“tesouro de </a:t>
            </a:r>
            <a:r>
              <a:rPr lang="pt-BR" altLang="pt-BR" sz="1350" dirty="0" err="1">
                <a:latin typeface="Georgia" panose="02040502050405020303" pitchFamily="18" charset="0"/>
              </a:rPr>
              <a:t>Atreu</a:t>
            </a:r>
            <a:r>
              <a:rPr lang="pt-BR" altLang="pt-BR" sz="1350" dirty="0">
                <a:latin typeface="Georgia" panose="02040502050405020303" pitchFamily="18" charset="0"/>
              </a:rPr>
              <a:t>” ou “tumba de </a:t>
            </a:r>
            <a:r>
              <a:rPr lang="pt-BR" altLang="pt-BR" sz="1350" dirty="0" err="1">
                <a:latin typeface="Georgia" panose="02040502050405020303" pitchFamily="18" charset="0"/>
              </a:rPr>
              <a:t>Agamemnon</a:t>
            </a:r>
            <a:r>
              <a:rPr lang="pt-BR" altLang="pt-BR" sz="1350" dirty="0">
                <a:latin typeface="Georgia" panose="02040502050405020303" pitchFamily="18" charset="0"/>
              </a:rPr>
              <a:t>”) – c. 1250 a. C.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98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dam-carr.net/mainphotofolder/greece-turkey/mycenae/mycenae10.jpg">
            <a:extLst>
              <a:ext uri="{FF2B5EF4-FFF2-40B4-BE49-F238E27FC236}">
                <a16:creationId xmlns:a16="http://schemas.microsoft.com/office/drawing/2014/main" id="{B4762B28-2789-4C20-B52D-BA134977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391330"/>
            <a:ext cx="7799438" cy="58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ixaDeTexto 2">
            <a:extLst>
              <a:ext uri="{FF2B5EF4-FFF2-40B4-BE49-F238E27FC236}">
                <a16:creationId xmlns:a16="http://schemas.microsoft.com/office/drawing/2014/main" id="{06A3F133-37C0-4864-8904-58F212E3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6350848"/>
            <a:ext cx="64443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 dirty="0" err="1">
                <a:latin typeface="Georgia" panose="02040502050405020303" pitchFamily="18" charset="0"/>
              </a:rPr>
              <a:t>Tholos</a:t>
            </a:r>
            <a:r>
              <a:rPr lang="pt-BR" altLang="pt-BR" sz="1350" dirty="0">
                <a:latin typeface="Georgia" panose="02040502050405020303" pitchFamily="18" charset="0"/>
              </a:rPr>
              <a:t>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 (“tesouro de </a:t>
            </a:r>
            <a:r>
              <a:rPr lang="pt-BR" altLang="pt-BR" sz="1350" dirty="0" err="1">
                <a:latin typeface="Georgia" panose="02040502050405020303" pitchFamily="18" charset="0"/>
              </a:rPr>
              <a:t>Atreu</a:t>
            </a:r>
            <a:r>
              <a:rPr lang="pt-BR" altLang="pt-BR" sz="1350" dirty="0">
                <a:latin typeface="Georgia" panose="02040502050405020303" pitchFamily="18" charset="0"/>
              </a:rPr>
              <a:t>” ou “tumba de </a:t>
            </a:r>
            <a:r>
              <a:rPr lang="pt-BR" altLang="pt-BR" sz="1350" dirty="0" err="1">
                <a:latin typeface="Georgia" panose="02040502050405020303" pitchFamily="18" charset="0"/>
              </a:rPr>
              <a:t>Agamemnon</a:t>
            </a:r>
            <a:r>
              <a:rPr lang="pt-BR" altLang="pt-BR" sz="1350" dirty="0">
                <a:latin typeface="Georgia" panose="02040502050405020303" pitchFamily="18" charset="0"/>
              </a:rPr>
              <a:t>”) – c. 1250 a. C.</a:t>
            </a:r>
          </a:p>
          <a:p>
            <a:r>
              <a:rPr lang="pt-BR" altLang="pt-BR" sz="900" dirty="0">
                <a:latin typeface="Georgia" panose="02040502050405020303" pitchFamily="18" charset="0"/>
              </a:rPr>
              <a:t>http://www.adam-carr.net/mainphotofolder/greece-turkey/mycenae/mycenae10.jpg</a:t>
            </a:r>
          </a:p>
        </p:txBody>
      </p:sp>
    </p:spTree>
    <p:extLst>
      <p:ext uri="{BB962C8B-B14F-4D97-AF65-F5344CB8AC3E}">
        <p14:creationId xmlns:p14="http://schemas.microsoft.com/office/powerpoint/2010/main" val="2057867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771unit1.pbworks.com/f/T041153A.jpg">
            <a:extLst>
              <a:ext uri="{FF2B5EF4-FFF2-40B4-BE49-F238E27FC236}">
                <a16:creationId xmlns:a16="http://schemas.microsoft.com/office/drawing/2014/main" id="{26B2372C-1F3E-4DC6-A144-DCD8310D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392126"/>
            <a:ext cx="8063041" cy="532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ixaDeTexto 2">
            <a:extLst>
              <a:ext uri="{FF2B5EF4-FFF2-40B4-BE49-F238E27FC236}">
                <a16:creationId xmlns:a16="http://schemas.microsoft.com/office/drawing/2014/main" id="{C42CF1F0-ECB8-40E5-A939-19EF21DA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6027292"/>
            <a:ext cx="64443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 dirty="0" err="1">
                <a:latin typeface="Georgia" panose="02040502050405020303" pitchFamily="18" charset="0"/>
              </a:rPr>
              <a:t>Tholos</a:t>
            </a:r>
            <a:r>
              <a:rPr lang="pt-BR" altLang="pt-BR" sz="1350" dirty="0">
                <a:latin typeface="Georgia" panose="02040502050405020303" pitchFamily="18" charset="0"/>
              </a:rPr>
              <a:t>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 (“tesouro de </a:t>
            </a:r>
            <a:r>
              <a:rPr lang="pt-BR" altLang="pt-BR" sz="1350" dirty="0" err="1">
                <a:latin typeface="Georgia" panose="02040502050405020303" pitchFamily="18" charset="0"/>
              </a:rPr>
              <a:t>Atreu</a:t>
            </a:r>
            <a:r>
              <a:rPr lang="pt-BR" altLang="pt-BR" sz="1350" dirty="0">
                <a:latin typeface="Georgia" panose="02040502050405020303" pitchFamily="18" charset="0"/>
              </a:rPr>
              <a:t>” ou “tumba de </a:t>
            </a:r>
            <a:r>
              <a:rPr lang="pt-BR" altLang="pt-BR" sz="1350" dirty="0" err="1">
                <a:latin typeface="Georgia" panose="02040502050405020303" pitchFamily="18" charset="0"/>
              </a:rPr>
              <a:t>Agamemnon</a:t>
            </a:r>
            <a:r>
              <a:rPr lang="pt-BR" altLang="pt-BR" sz="1350" dirty="0">
                <a:latin typeface="Georgia" panose="02040502050405020303" pitchFamily="18" charset="0"/>
              </a:rPr>
              <a:t>”) – c. 1250 a. C.</a:t>
            </a:r>
          </a:p>
          <a:p>
            <a:r>
              <a:rPr lang="pt-BR" altLang="pt-BR" sz="900" dirty="0">
                <a:latin typeface="Georgia" panose="02040502050405020303" pitchFamily="18" charset="0"/>
              </a:rPr>
              <a:t>http://http://t771unit1.pbworks.com/f/T041153A.jpg</a:t>
            </a:r>
          </a:p>
        </p:txBody>
      </p:sp>
    </p:spTree>
    <p:extLst>
      <p:ext uri="{BB962C8B-B14F-4D97-AF65-F5344CB8AC3E}">
        <p14:creationId xmlns:p14="http://schemas.microsoft.com/office/powerpoint/2010/main" val="1440868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1">
            <a:extLst>
              <a:ext uri="{FF2B5EF4-FFF2-40B4-BE49-F238E27FC236}">
                <a16:creationId xmlns:a16="http://schemas.microsoft.com/office/drawing/2014/main" id="{1B5B24B4-24DB-43BA-B253-2A0A5289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061" y="5528953"/>
            <a:ext cx="27950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/>
              <a:t>Tablete de </a:t>
            </a:r>
            <a:r>
              <a:rPr lang="pt-BR" altLang="pt-BR" sz="1350" dirty="0" err="1"/>
              <a:t>Pylos</a:t>
            </a:r>
            <a:r>
              <a:rPr lang="pt-BR" altLang="pt-BR" sz="1350" dirty="0"/>
              <a:t>, linear B – 1450 a. C.</a:t>
            </a:r>
            <a:endParaRPr lang="pt-BR" altLang="pt-BR" sz="900" dirty="0"/>
          </a:p>
        </p:txBody>
      </p:sp>
      <p:pic>
        <p:nvPicPr>
          <p:cNvPr id="17411" name="Picture 2" descr="File:NAMA Linear B tablet of Pylos.jpg">
            <a:extLst>
              <a:ext uri="{FF2B5EF4-FFF2-40B4-BE49-F238E27FC236}">
                <a16:creationId xmlns:a16="http://schemas.microsoft.com/office/drawing/2014/main" id="{6BC11657-06C1-48CA-B0B3-75BF2F14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5" y="928468"/>
            <a:ext cx="8535454" cy="379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24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170059" y="1755192"/>
            <a:ext cx="6352953" cy="234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2. O sistema da Idade do Bronze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Grandes Reis, Reis menores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Egito, Mesopotâmia, Egeu, Anatólia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A economia do bronze</a:t>
            </a:r>
          </a:p>
        </p:txBody>
      </p:sp>
    </p:spTree>
    <p:extLst>
      <p:ext uri="{BB962C8B-B14F-4D97-AF65-F5344CB8AC3E}">
        <p14:creationId xmlns:p14="http://schemas.microsoft.com/office/powerpoint/2010/main" val="1735428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B988AB-5601-4DAB-B96F-43F0889A889E}"/>
              </a:ext>
            </a:extLst>
          </p:cNvPr>
          <p:cNvSpPr txBox="1"/>
          <p:nvPr/>
        </p:nvSpPr>
        <p:spPr>
          <a:xfrm>
            <a:off x="5532895" y="6009542"/>
            <a:ext cx="288441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micênica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8FAA87-2657-47D1-9212-9852E36F2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77" y="1889881"/>
            <a:ext cx="4271369" cy="39723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BDE6D8-50CD-4969-9B37-39DF38A46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5" y="846796"/>
            <a:ext cx="4241800" cy="5080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78C4ED-0E25-495B-AF65-C1A7E51160D9}"/>
              </a:ext>
            </a:extLst>
          </p:cNvPr>
          <p:cNvSpPr txBox="1"/>
          <p:nvPr/>
        </p:nvSpPr>
        <p:spPr>
          <a:xfrm>
            <a:off x="942815" y="6006959"/>
            <a:ext cx="288441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</a:t>
            </a:r>
            <a:r>
              <a:rPr lang="pt-BR" sz="2100" dirty="0" err="1">
                <a:latin typeface="Georgia" panose="02040502050405020303" pitchFamily="18" charset="0"/>
              </a:rPr>
              <a:t>minoana</a:t>
            </a:r>
            <a:endParaRPr lang="pt-BR" sz="2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0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C235D2F-4830-42D0-A7CF-DDC0F9D3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81" y="237890"/>
            <a:ext cx="3352801" cy="65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7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62151DF-8091-4754-9963-2379F0F1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35" y="330175"/>
            <a:ext cx="6311226" cy="56281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FBE787C-D3FA-41E5-8EB8-CCB7A53BCD82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Distribuição da cerâmica micênica</a:t>
            </a:r>
          </a:p>
        </p:txBody>
      </p:sp>
    </p:spTree>
    <p:extLst>
      <p:ext uri="{BB962C8B-B14F-4D97-AF65-F5344CB8AC3E}">
        <p14:creationId xmlns:p14="http://schemas.microsoft.com/office/powerpoint/2010/main" val="2834632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9C9B4-9F96-439D-841A-AE1F992C2788}"/>
              </a:ext>
            </a:extLst>
          </p:cNvPr>
          <p:cNvSpPr txBox="1"/>
          <p:nvPr/>
        </p:nvSpPr>
        <p:spPr>
          <a:xfrm>
            <a:off x="1772527" y="2394144"/>
            <a:ext cx="5792375" cy="14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Mediterrâneo ocidental na Idade do Bronze: Sardenha </a:t>
            </a:r>
            <a:r>
              <a:rPr lang="pt-BR" sz="2100" dirty="0" err="1">
                <a:latin typeface="Georgia" panose="02040502050405020303" pitchFamily="18" charset="0"/>
              </a:rPr>
              <a:t>nurágica</a:t>
            </a:r>
            <a:endParaRPr lang="pt-BR" sz="2100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(c. 1800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9940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666816-0B8A-4527-B4C1-88092F35D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047750"/>
            <a:ext cx="7905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84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BC5B443-E683-42A5-9798-2A8656858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04" y="655138"/>
            <a:ext cx="8286695" cy="55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4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7E75F4-A2CD-427B-8380-F2C2A0B5A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2" y="279803"/>
            <a:ext cx="6885709" cy="604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9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56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11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170059" y="1755192"/>
            <a:ext cx="6352953" cy="419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2. Colapso sistêmico do século XII a.C.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Colapso da idade do Bronze: evidências e hipóteses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Ásia Menor e Levante: fim do império hitita, reinos </a:t>
            </a:r>
            <a:r>
              <a:rPr lang="pt-BR" sz="2000" dirty="0" err="1">
                <a:latin typeface="Georgia" panose="02040502050405020303" pitchFamily="18" charset="0"/>
              </a:rPr>
              <a:t>neohititas</a:t>
            </a:r>
            <a:r>
              <a:rPr lang="pt-BR" sz="2000" dirty="0">
                <a:latin typeface="Georgia" panose="02040502050405020303" pitchFamily="18" charset="0"/>
              </a:rPr>
              <a:t>, reinos étnicos e cidades-estados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Egito: terceiro período intermediário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Mesopotâmia: diminuição territorial da Babilônia, Assíria e </a:t>
            </a:r>
            <a:r>
              <a:rPr lang="pt-BR" sz="2000" dirty="0" err="1">
                <a:latin typeface="Georgia" panose="02040502050405020303" pitchFamily="18" charset="0"/>
              </a:rPr>
              <a:t>Elam</a:t>
            </a: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Egeu: colapso dos sistemas palacianos</a:t>
            </a:r>
          </a:p>
        </p:txBody>
      </p:sp>
    </p:spTree>
    <p:extLst>
      <p:ext uri="{BB962C8B-B14F-4D97-AF65-F5344CB8AC3E}">
        <p14:creationId xmlns:p14="http://schemas.microsoft.com/office/powerpoint/2010/main" val="348841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307DDB-28EE-421A-96E1-C3578A14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241"/>
            <a:ext cx="9144000" cy="48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6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332510" y="187216"/>
            <a:ext cx="8066115" cy="633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Evidências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latin typeface="Georgia" panose="02040502050405020303" pitchFamily="18" charset="0"/>
              </a:rPr>
              <a:t>c. 1200 a.C.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Invasões/Migrações: os Povos do Mar / </a:t>
            </a:r>
            <a:r>
              <a:rPr lang="pt-BR" sz="2100" i="1" dirty="0" err="1">
                <a:latin typeface="Georgia" panose="02040502050405020303" pitchFamily="18" charset="0"/>
              </a:rPr>
              <a:t>habiru</a:t>
            </a:r>
            <a:endParaRPr lang="pt-BR" sz="21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Anatólia: colapso do império do </a:t>
            </a:r>
            <a:r>
              <a:rPr lang="pt-BR" sz="2100" dirty="0" err="1">
                <a:latin typeface="Georgia" panose="02040502050405020303" pitchFamily="18" charset="0"/>
              </a:rPr>
              <a:t>Hatti</a:t>
            </a:r>
            <a:r>
              <a:rPr lang="pt-BR" sz="2100" dirty="0">
                <a:latin typeface="Georgia" panose="02040502050405020303" pitchFamily="18" charset="0"/>
              </a:rPr>
              <a:t> / reinos </a:t>
            </a:r>
            <a:r>
              <a:rPr lang="pt-BR" sz="2100" dirty="0" err="1">
                <a:latin typeface="Georgia" panose="02040502050405020303" pitchFamily="18" charset="0"/>
              </a:rPr>
              <a:t>neo-hititas</a:t>
            </a:r>
            <a:endParaRPr lang="pt-BR" sz="21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Levante/Síria: reinos étnicos arameus/cananeus, cidades-estado fenícias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Mesopotâmia: fim dos contatos com Anatólia e Egito; migração aramaica; encolhimento; ruralização; descentralização (fim da dinastia cassita; fim do médio-</a:t>
            </a:r>
            <a:r>
              <a:rPr lang="pt-BR" sz="2100" dirty="0" err="1">
                <a:latin typeface="Georgia" panose="02040502050405020303" pitchFamily="18" charset="0"/>
              </a:rPr>
              <a:t>elamita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Egeu: destruição/abandono dos palácios; fim do Linear B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latin typeface="Georgia" panose="02040502050405020303" pitchFamily="18" charset="0"/>
              </a:rPr>
              <a:t>c. 1000 a.C.: </a:t>
            </a:r>
            <a:r>
              <a:rPr lang="pt-BR" sz="2100" dirty="0">
                <a:latin typeface="Georgia" panose="02040502050405020303" pitchFamily="18" charset="0"/>
              </a:rPr>
              <a:t>fragmentação dinástica no Egito; redução radical da documentação cuneiforme na Mesopotâmia; difusão da técnica do ferro pelo Mediterrâneo</a:t>
            </a:r>
          </a:p>
        </p:txBody>
      </p:sp>
    </p:spTree>
    <p:extLst>
      <p:ext uri="{BB962C8B-B14F-4D97-AF65-F5344CB8AC3E}">
        <p14:creationId xmlns:p14="http://schemas.microsoft.com/office/powerpoint/2010/main" val="20572447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307DDB-28EE-421A-96E1-C3578A14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241"/>
            <a:ext cx="9144000" cy="48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29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3C2553A-7956-4DFA-9372-62AAE1FBB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872"/>
            <a:ext cx="9144000" cy="47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03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eriklisdeligiannis.files.wordpress.com/2012/11/sea.jpg">
            <a:extLst>
              <a:ext uri="{FF2B5EF4-FFF2-40B4-BE49-F238E27FC236}">
                <a16:creationId xmlns:a16="http://schemas.microsoft.com/office/drawing/2014/main" id="{5A2EA63A-3546-4FDF-8D29-F407C649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0"/>
            <a:ext cx="8332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13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eriklisdeligiannis.files.wordpress.com/2012/11/sea.jpg">
            <a:extLst>
              <a:ext uri="{FF2B5EF4-FFF2-40B4-BE49-F238E27FC236}">
                <a16:creationId xmlns:a16="http://schemas.microsoft.com/office/drawing/2014/main" id="{5A2EA63A-3546-4FDF-8D29-F407C649F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22359" b="24308"/>
          <a:stretch/>
        </p:blipFill>
        <p:spPr bwMode="auto">
          <a:xfrm>
            <a:off x="351696" y="672609"/>
            <a:ext cx="8540652" cy="523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943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eriklisdeligiannis.files.wordpress.com/2012/11/sea.jpg">
            <a:extLst>
              <a:ext uri="{FF2B5EF4-FFF2-40B4-BE49-F238E27FC236}">
                <a16:creationId xmlns:a16="http://schemas.microsoft.com/office/drawing/2014/main" id="{5A2EA63A-3546-4FDF-8D29-F407C649F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20072" r="28378" b="26595"/>
          <a:stretch/>
        </p:blipFill>
        <p:spPr bwMode="auto">
          <a:xfrm>
            <a:off x="351696" y="672609"/>
            <a:ext cx="8540652" cy="523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04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CF2E36-9824-458C-9C9A-09C53086B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238"/>
            <a:ext cx="9144000" cy="47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8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644AE8-D966-48E6-A89A-98BB9031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958"/>
            <a:ext cx="9144000" cy="48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14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53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835083" y="2156974"/>
            <a:ext cx="5937317" cy="188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Egito: terceiro período intermediário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Perda do império no Levante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Fragmentação política: poderes locais / delta</a:t>
            </a:r>
          </a:p>
        </p:txBody>
      </p:sp>
    </p:spTree>
    <p:extLst>
      <p:ext uri="{BB962C8B-B14F-4D97-AF65-F5344CB8AC3E}">
        <p14:creationId xmlns:p14="http://schemas.microsoft.com/office/powerpoint/2010/main" val="302759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7302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508F29F-7325-4E34-823A-13A657E6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84" y="62414"/>
            <a:ext cx="3577390" cy="67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75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68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488720" y="1090171"/>
            <a:ext cx="5992735" cy="5114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Ásia Menor e Levante: urbanização e colonização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Colapso do império hitita e fragmentação egípcia; migrações e destruições pontuais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Reinos étnicos: arameus, </a:t>
            </a:r>
            <a:r>
              <a:rPr lang="pt-BR" sz="2000" dirty="0" err="1">
                <a:latin typeface="Georgia" panose="02040502050405020303" pitchFamily="18" charset="0"/>
              </a:rPr>
              <a:t>edomitas</a:t>
            </a:r>
            <a:r>
              <a:rPr lang="pt-BR" sz="2000" dirty="0">
                <a:latin typeface="Georgia" panose="02040502050405020303" pitchFamily="18" charset="0"/>
              </a:rPr>
              <a:t>, </a:t>
            </a:r>
            <a:r>
              <a:rPr lang="pt-BR" sz="2000" dirty="0" err="1">
                <a:latin typeface="Georgia" panose="02040502050405020303" pitchFamily="18" charset="0"/>
              </a:rPr>
              <a:t>moabitas</a:t>
            </a:r>
            <a:r>
              <a:rPr lang="pt-BR" sz="2000" dirty="0">
                <a:latin typeface="Georgia" panose="02040502050405020303" pitchFamily="18" charset="0"/>
              </a:rPr>
              <a:t>, hebreus etc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Cidades-estados fenícias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Crescimento urbano e inovação técnica: alfabeto e metalurgia do ferro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Ampliação das redes comerciais e colonização do Mediterrâneo</a:t>
            </a:r>
          </a:p>
        </p:txBody>
      </p:sp>
    </p:spTree>
    <p:extLst>
      <p:ext uri="{BB962C8B-B14F-4D97-AF65-F5344CB8AC3E}">
        <p14:creationId xmlns:p14="http://schemas.microsoft.com/office/powerpoint/2010/main" val="41358793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EFC6AAB-DA84-4074-9180-0F50E914C9FA}"/>
              </a:ext>
            </a:extLst>
          </p:cNvPr>
          <p:cNvSpPr/>
          <p:nvPr/>
        </p:nvSpPr>
        <p:spPr>
          <a:xfrm>
            <a:off x="1575949" y="2557045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Reinos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neo-hititas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(c. 1200-900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660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35953D-1D30-4FF8-9919-F1A096E9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366712"/>
            <a:ext cx="801052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135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4A68F7E-D806-4CD9-BFE7-2E402DA4CEC8}"/>
              </a:ext>
            </a:extLst>
          </p:cNvPr>
          <p:cNvSpPr/>
          <p:nvPr/>
        </p:nvSpPr>
        <p:spPr>
          <a:xfrm>
            <a:off x="1575949" y="2557045"/>
            <a:ext cx="6448928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Reinos étnicos arameus e cananeus</a:t>
            </a:r>
          </a:p>
        </p:txBody>
      </p:sp>
    </p:spTree>
    <p:extLst>
      <p:ext uri="{BB962C8B-B14F-4D97-AF65-F5344CB8AC3E}">
        <p14:creationId xmlns:p14="http://schemas.microsoft.com/office/powerpoint/2010/main" val="25032226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arameans map near east">
            <a:extLst>
              <a:ext uri="{FF2B5EF4-FFF2-40B4-BE49-F238E27FC236}">
                <a16:creationId xmlns:a16="http://schemas.microsoft.com/office/drawing/2014/main" id="{8CAFF0C1-403F-479A-AA9D-D47DB5B2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97" y="196950"/>
            <a:ext cx="5291392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49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aerial view tyre">
            <a:extLst>
              <a:ext uri="{FF2B5EF4-FFF2-40B4-BE49-F238E27FC236}">
                <a16:creationId xmlns:a16="http://schemas.microsoft.com/office/drawing/2014/main" id="{ED5A3D50-2546-4334-B9E1-2E5F23F7D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706582"/>
            <a:ext cx="7056582" cy="52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500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ancient tyre">
            <a:extLst>
              <a:ext uri="{FF2B5EF4-FFF2-40B4-BE49-F238E27FC236}">
                <a16:creationId xmlns:a16="http://schemas.microsoft.com/office/drawing/2014/main" id="{362215AE-78D7-4A3B-9695-0CCF891D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571500"/>
            <a:ext cx="7486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283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8BAAC9-33A2-48C2-8144-7F954D45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4" y="705852"/>
            <a:ext cx="8754659" cy="5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2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1C1401-AFA5-4D9B-81DD-17647C4F14A9}"/>
              </a:ext>
            </a:extLst>
          </p:cNvPr>
          <p:cNvSpPr txBox="1"/>
          <p:nvPr/>
        </p:nvSpPr>
        <p:spPr>
          <a:xfrm>
            <a:off x="1772527" y="2394144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Estados do Bronze: Egito faraônico (c. 3000)</a:t>
            </a:r>
          </a:p>
        </p:txBody>
      </p:sp>
    </p:spTree>
    <p:extLst>
      <p:ext uri="{BB962C8B-B14F-4D97-AF65-F5344CB8AC3E}">
        <p14:creationId xmlns:p14="http://schemas.microsoft.com/office/powerpoint/2010/main" val="21692035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FE5E63B0-B801-4A26-B9C3-7A0AAB79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1" y="961160"/>
            <a:ext cx="8589310" cy="48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653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2B18F980-B465-4158-B599-87A5B47AB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1" t="50424" b="23779"/>
          <a:stretch/>
        </p:blipFill>
        <p:spPr bwMode="auto">
          <a:xfrm>
            <a:off x="160422" y="689810"/>
            <a:ext cx="8839074" cy="552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15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35AC1914-6397-4989-AE35-2799E76BE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51104" r="37743" b="9963"/>
          <a:stretch/>
        </p:blipFill>
        <p:spPr bwMode="auto">
          <a:xfrm>
            <a:off x="176464" y="673768"/>
            <a:ext cx="8848692" cy="55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399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FB498111-E2C4-4123-B5D8-D39773FD4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24107" r="53539" b="28498"/>
          <a:stretch/>
        </p:blipFill>
        <p:spPr bwMode="auto">
          <a:xfrm>
            <a:off x="70527" y="641684"/>
            <a:ext cx="9005944" cy="56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330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2B18F980-B465-4158-B599-87A5B47AB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43599" r="80758" b="35663"/>
          <a:stretch/>
        </p:blipFill>
        <p:spPr bwMode="auto">
          <a:xfrm>
            <a:off x="128338" y="673768"/>
            <a:ext cx="8884786" cy="55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34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4F5FC1D-AFC6-47CA-BC19-B751DF2E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2316"/>
            <a:ext cx="6567779" cy="649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26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20E1FE1-6434-420D-A86A-8B2A4A27F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53" y="120301"/>
            <a:ext cx="6513094" cy="66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42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ncient.eu/uploads/images/108.jpg?v=1485680389">
            <a:extLst>
              <a:ext uri="{FF2B5EF4-FFF2-40B4-BE49-F238E27FC236}">
                <a16:creationId xmlns:a16="http://schemas.microsoft.com/office/drawing/2014/main" id="{FE5E63B0-B801-4A26-B9C3-7A0AAB79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1" y="961160"/>
            <a:ext cx="8589310" cy="48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001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045374" y="1561231"/>
            <a:ext cx="7128807" cy="28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Georgia" panose="02040502050405020303" pitchFamily="18" charset="0"/>
              </a:rPr>
              <a:t>Egeu: colapso do sistema palaciano e ruralização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Historiografia: as origens da pólis e a </a:t>
            </a:r>
            <a:r>
              <a:rPr lang="pt-BR" sz="2000" b="1" dirty="0">
                <a:latin typeface="Georgia" panose="02040502050405020303" pitchFamily="18" charset="0"/>
              </a:rPr>
              <a:t>questão homérica</a:t>
            </a:r>
            <a:endParaRPr lang="pt-BR" sz="2000" dirty="0">
              <a:latin typeface="Georgia" panose="02040502050405020303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A discussão das causas: invasão dórica (</a:t>
            </a:r>
            <a:r>
              <a:rPr lang="pt-BR" sz="2000" dirty="0" err="1">
                <a:latin typeface="Georgia" panose="02040502050405020303" pitchFamily="18" charset="0"/>
              </a:rPr>
              <a:t>heráclidas</a:t>
            </a:r>
            <a:r>
              <a:rPr lang="pt-BR" sz="2000" dirty="0">
                <a:latin typeface="Georgia" panose="02040502050405020303" pitchFamily="18" charset="0"/>
              </a:rPr>
              <a:t>), crise ambiental, guerra interestatal, dialética palácio/aldeia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</a:rPr>
              <a:t>Experimentações: Atenas e </a:t>
            </a:r>
            <a:r>
              <a:rPr lang="pt-BR" sz="2000" dirty="0" err="1">
                <a:latin typeface="Georgia" panose="02040502050405020303" pitchFamily="18" charset="0"/>
              </a:rPr>
              <a:t>Lefkandi</a:t>
            </a:r>
            <a:endParaRPr lang="pt-BR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72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041EFB-DE74-4F41-8DCC-7099417F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4" y="484906"/>
            <a:ext cx="3937631" cy="565265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2E102B-F783-479E-B053-EB820C6A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4907"/>
            <a:ext cx="4030134" cy="5652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887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48C3E4-4980-4745-9675-EBC2B079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2" y="857250"/>
            <a:ext cx="7294937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C6DB116-5BBC-4493-906F-A1852AFEE9A3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Paleta de </a:t>
            </a:r>
            <a:r>
              <a:rPr lang="pt-BR" sz="2100" dirty="0" err="1">
                <a:latin typeface="Georgia" panose="02040502050405020303" pitchFamily="18" charset="0"/>
              </a:rPr>
              <a:t>Narmer</a:t>
            </a:r>
            <a:r>
              <a:rPr lang="pt-BR" sz="2100" dirty="0">
                <a:latin typeface="Georgia" panose="02040502050405020303" pitchFamily="18" charset="0"/>
              </a:rPr>
              <a:t> (c. 3000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58777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E00A63-2A09-4181-8147-9875BB13B182}"/>
              </a:ext>
            </a:extLst>
          </p:cNvPr>
          <p:cNvSpPr/>
          <p:nvPr/>
        </p:nvSpPr>
        <p:spPr>
          <a:xfrm>
            <a:off x="1889968" y="2850619"/>
            <a:ext cx="48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Georgia" panose="02040502050405020303" pitchFamily="18" charset="0"/>
              </a:rPr>
              <a:t>Atenas: sinais de turbulência no séc. XIII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148893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CD6E028-977F-477A-98C5-3333BCD5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2"/>
          <a:stretch>
            <a:fillRect/>
          </a:stretch>
        </p:blipFill>
        <p:spPr bwMode="auto">
          <a:xfrm>
            <a:off x="706585" y="-5609"/>
            <a:ext cx="7951764" cy="595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CaixaDeTexto 2">
            <a:extLst>
              <a:ext uri="{FF2B5EF4-FFF2-40B4-BE49-F238E27FC236}">
                <a16:creationId xmlns:a16="http://schemas.microsoft.com/office/drawing/2014/main" id="{10B03481-7397-4941-953F-8F327605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5949449"/>
            <a:ext cx="458337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/>
              <a:t>Acrópole de Atenas, pedras da muralha “ciclópica” – 1250 a. C.</a:t>
            </a:r>
          </a:p>
          <a:p>
            <a:pPr algn="ctr"/>
            <a:r>
              <a:rPr lang="pt-BR" altLang="pt-BR" sz="900" dirty="0" err="1"/>
              <a:t>Camp</a:t>
            </a:r>
            <a:r>
              <a:rPr lang="pt-BR" altLang="pt-BR" sz="900" dirty="0"/>
              <a:t>, 2001, p. 17</a:t>
            </a:r>
          </a:p>
        </p:txBody>
      </p:sp>
    </p:spTree>
    <p:extLst>
      <p:ext uri="{BB962C8B-B14F-4D97-AF65-F5344CB8AC3E}">
        <p14:creationId xmlns:p14="http://schemas.microsoft.com/office/powerpoint/2010/main" val="39002577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">
            <a:extLst>
              <a:ext uri="{FF2B5EF4-FFF2-40B4-BE49-F238E27FC236}">
                <a16:creationId xmlns:a16="http://schemas.microsoft.com/office/drawing/2014/main" id="{25CCFB3A-3DC4-4BC4-9D73-6ACBFC9A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27" y="95508"/>
            <a:ext cx="4017817" cy="545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ixaDeTexto 2">
            <a:extLst>
              <a:ext uri="{FF2B5EF4-FFF2-40B4-BE49-F238E27FC236}">
                <a16:creationId xmlns:a16="http://schemas.microsoft.com/office/drawing/2014/main" id="{CE780EE6-9460-4481-A90F-99463320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5658502"/>
            <a:ext cx="472116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 dirty="0"/>
              <a:t>Acrópole de Atenas, entrada na fonte micênica – </a:t>
            </a:r>
            <a:r>
              <a:rPr lang="pt-BR" altLang="pt-BR" sz="1350" dirty="0" err="1"/>
              <a:t>Heládico</a:t>
            </a:r>
            <a:r>
              <a:rPr lang="pt-BR" altLang="pt-BR" sz="1350" dirty="0"/>
              <a:t> Tardio</a:t>
            </a:r>
          </a:p>
          <a:p>
            <a:r>
              <a:rPr lang="pt-BR" altLang="pt-BR" sz="900" dirty="0"/>
              <a:t>www.agathe.gr</a:t>
            </a:r>
          </a:p>
        </p:txBody>
      </p:sp>
    </p:spTree>
    <p:extLst>
      <p:ext uri="{BB962C8B-B14F-4D97-AF65-F5344CB8AC3E}">
        <p14:creationId xmlns:p14="http://schemas.microsoft.com/office/powerpoint/2010/main" val="3968457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2">
            <a:extLst>
              <a:ext uri="{FF2B5EF4-FFF2-40B4-BE49-F238E27FC236}">
                <a16:creationId xmlns:a16="http://schemas.microsoft.com/office/drawing/2014/main" id="{33BED546-8F92-4AFC-8E56-213642AC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5145882"/>
            <a:ext cx="4635884" cy="42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/>
              <a:t>Acrópole de Atenas, estado atual dos degraus – Heládico Tardio</a:t>
            </a:r>
          </a:p>
          <a:p>
            <a:r>
              <a:rPr lang="pt-BR" altLang="pt-BR" sz="825"/>
              <a:t>www.agathe.gr</a:t>
            </a:r>
          </a:p>
        </p:txBody>
      </p:sp>
      <p:pic>
        <p:nvPicPr>
          <p:cNvPr id="26627" name="Picture 4" descr="image">
            <a:extLst>
              <a:ext uri="{FF2B5EF4-FFF2-40B4-BE49-F238E27FC236}">
                <a16:creationId xmlns:a16="http://schemas.microsoft.com/office/drawing/2014/main" id="{1A8FCD1F-CBF4-4243-92C6-68DE72E5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998936"/>
            <a:ext cx="5238750" cy="407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3671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">
            <a:extLst>
              <a:ext uri="{FF2B5EF4-FFF2-40B4-BE49-F238E27FC236}">
                <a16:creationId xmlns:a16="http://schemas.microsoft.com/office/drawing/2014/main" id="{061F252B-3491-4018-B93F-71DDA637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944166"/>
            <a:ext cx="3227785" cy="486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ixaDeTexto 2">
            <a:extLst>
              <a:ext uri="{FF2B5EF4-FFF2-40B4-BE49-F238E27FC236}">
                <a16:creationId xmlns:a16="http://schemas.microsoft.com/office/drawing/2014/main" id="{6C25E92C-738F-45A8-9C82-FB6319AC9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273" y="3807619"/>
            <a:ext cx="28074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/>
              <a:t>Acrópole de Atenas, fonte micênica (corte lateral e frontal)</a:t>
            </a:r>
            <a:r>
              <a:rPr lang="pt-BR" altLang="pt-BR" sz="900"/>
              <a:t> </a:t>
            </a:r>
          </a:p>
          <a:p>
            <a:r>
              <a:rPr lang="pt-BR" altLang="pt-BR" sz="900"/>
              <a:t>www.agathe.gr</a:t>
            </a:r>
          </a:p>
          <a:p>
            <a:endParaRPr lang="pt-BR" altLang="pt-BR" sz="900"/>
          </a:p>
        </p:txBody>
      </p:sp>
    </p:spTree>
    <p:extLst>
      <p:ext uri="{BB962C8B-B14F-4D97-AF65-F5344CB8AC3E}">
        <p14:creationId xmlns:p14="http://schemas.microsoft.com/office/powerpoint/2010/main" val="31527401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1782BE0-8457-4D7D-A250-F828C05C1DD1}"/>
              </a:ext>
            </a:extLst>
          </p:cNvPr>
          <p:cNvSpPr/>
          <p:nvPr/>
        </p:nvSpPr>
        <p:spPr>
          <a:xfrm>
            <a:off x="1900362" y="2989164"/>
            <a:ext cx="5378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Georgia" panose="02040502050405020303" pitchFamily="18" charset="0"/>
              </a:rPr>
              <a:t>Cerâmica: micênico, </a:t>
            </a:r>
            <a:r>
              <a:rPr lang="pt-BR" sz="2000" dirty="0" err="1">
                <a:latin typeface="Georgia" panose="02040502050405020303" pitchFamily="18" charset="0"/>
              </a:rPr>
              <a:t>submicênico</a:t>
            </a:r>
            <a:r>
              <a:rPr lang="pt-BR" sz="2000" dirty="0">
                <a:latin typeface="Georgia" panose="02040502050405020303" pitchFamily="18" charset="0"/>
              </a:rPr>
              <a:t>, geométrico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929902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4877063-F542-4C07-BBC1-78BB4BFA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43" y="1007388"/>
            <a:ext cx="3376489" cy="422942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AF96C4B-13A1-4EB7-A8C0-992038339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77" y="1007388"/>
            <a:ext cx="4229423" cy="42294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CD58DFD-69A6-4296-BF3F-7071A60E5C10}"/>
              </a:ext>
            </a:extLst>
          </p:cNvPr>
          <p:cNvSpPr txBox="1"/>
          <p:nvPr/>
        </p:nvSpPr>
        <p:spPr>
          <a:xfrm>
            <a:off x="4824949" y="5590198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Cerâmica micênica de Rodes (1350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614CEA-DB5D-4EAC-9EB5-4D398B5C5545}"/>
              </a:ext>
            </a:extLst>
          </p:cNvPr>
          <p:cNvSpPr txBox="1"/>
          <p:nvPr/>
        </p:nvSpPr>
        <p:spPr>
          <a:xfrm>
            <a:off x="327859" y="5618611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Cerâmica </a:t>
            </a:r>
            <a:r>
              <a:rPr lang="pt-BR" dirty="0" err="1">
                <a:latin typeface="Georgia" panose="02040502050405020303" pitchFamily="18" charset="0"/>
              </a:rPr>
              <a:t>minoana</a:t>
            </a:r>
            <a:r>
              <a:rPr lang="pt-BR" dirty="0">
                <a:latin typeface="Georgia" panose="02040502050405020303" pitchFamily="18" charset="0"/>
              </a:rPr>
              <a:t> de Creta (1450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5037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8DC56DE-ECAB-4BC1-9A7B-FAC39BE9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296" y="329339"/>
            <a:ext cx="5480911" cy="54809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A421C0-E735-42F9-9040-CB1E9AA95575}"/>
              </a:ext>
            </a:extLst>
          </p:cNvPr>
          <p:cNvSpPr txBox="1"/>
          <p:nvPr/>
        </p:nvSpPr>
        <p:spPr>
          <a:xfrm>
            <a:off x="1694289" y="6086145"/>
            <a:ext cx="574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Cerâmica micênica de </a:t>
            </a:r>
            <a:r>
              <a:rPr lang="pt-BR" dirty="0" err="1">
                <a:latin typeface="Georgia" panose="02040502050405020303" pitchFamily="18" charset="0"/>
              </a:rPr>
              <a:t>Enkomi</a:t>
            </a:r>
            <a:r>
              <a:rPr lang="pt-BR" dirty="0">
                <a:latin typeface="Georgia" panose="02040502050405020303" pitchFamily="18" charset="0"/>
              </a:rPr>
              <a:t>, Chipre (1300-1200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52C859E-A6E1-451C-8294-F723F8B3D065}"/>
              </a:ext>
            </a:extLst>
          </p:cNvPr>
          <p:cNvSpPr/>
          <p:nvPr/>
        </p:nvSpPr>
        <p:spPr>
          <a:xfrm>
            <a:off x="7345283" y="6638465"/>
            <a:ext cx="153118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00" dirty="0"/>
              <a:t>https://www.ancient.eu/image/908/</a:t>
            </a:r>
          </a:p>
        </p:txBody>
      </p:sp>
    </p:spTree>
    <p:extLst>
      <p:ext uri="{BB962C8B-B14F-4D97-AF65-F5344CB8AC3E}">
        <p14:creationId xmlns:p14="http://schemas.microsoft.com/office/powerpoint/2010/main" val="3195910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DAD72C-751A-459A-ADCC-BC6C0D01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657225"/>
            <a:ext cx="8162925" cy="55435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A7FAF2-A896-43A4-AAA4-C867B3932575}"/>
              </a:ext>
            </a:extLst>
          </p:cNvPr>
          <p:cNvSpPr txBox="1"/>
          <p:nvPr/>
        </p:nvSpPr>
        <p:spPr>
          <a:xfrm>
            <a:off x="2562196" y="6024152"/>
            <a:ext cx="402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Cerâmica ática, Micênico (c. 1200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74631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d/d2/Sub-Mycenaean_Pottery_-_British_Museum.jpg"/>
          <p:cNvPicPr>
            <a:picLocks noChangeAspect="1" noChangeArrowheads="1"/>
          </p:cNvPicPr>
          <p:nvPr/>
        </p:nvPicPr>
        <p:blipFill rotWithShape="1">
          <a:blip r:embed="rId2" cstate="print"/>
          <a:srcRect l="32913" t="1168" r="13315" b="32872"/>
          <a:stretch/>
        </p:blipFill>
        <p:spPr bwMode="auto">
          <a:xfrm>
            <a:off x="1080656" y="298263"/>
            <a:ext cx="6954982" cy="510465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71406" y="6500834"/>
            <a:ext cx="90011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hlinkClick r:id="rId3"/>
              </a:rPr>
              <a:t>http://upload.wikimedia.org/wikipedia/commons/d/d2/Sub-Mycenaean_Pottery_-_British_Museum.jpg</a:t>
            </a:r>
            <a:endParaRPr lang="pt-BR" sz="1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95943" y="5760909"/>
            <a:ext cx="429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Georgia" panose="02040502050405020303" pitchFamily="18" charset="0"/>
              </a:rPr>
              <a:t>Cerâmica ática </a:t>
            </a:r>
            <a:r>
              <a:rPr lang="pt-BR" dirty="0" err="1">
                <a:latin typeface="Georgia" panose="02040502050405020303" pitchFamily="18" charset="0"/>
              </a:rPr>
              <a:t>submicênica</a:t>
            </a:r>
            <a:r>
              <a:rPr lang="pt-BR" dirty="0">
                <a:latin typeface="Georgia" panose="02040502050405020303" pitchFamily="18" charset="0"/>
              </a:rPr>
              <a:t> (c. 1050 </a:t>
            </a:r>
            <a:r>
              <a:rPr lang="pt-BR" dirty="0" err="1">
                <a:latin typeface="Georgia" panose="02040502050405020303" pitchFamily="18" charset="0"/>
              </a:rPr>
              <a:t>aC</a:t>
            </a:r>
            <a:r>
              <a:rPr lang="pt-BR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8343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988</TotalTime>
  <Words>1334</Words>
  <Application>Microsoft Office PowerPoint</Application>
  <PresentationFormat>Apresentação na tela (4:3)</PresentationFormat>
  <Paragraphs>179</Paragraphs>
  <Slides>150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150</vt:i4>
      </vt:variant>
    </vt:vector>
  </HeadingPairs>
  <TitlesOfParts>
    <vt:vector size="155" baseType="lpstr">
      <vt:lpstr>Arial</vt:lpstr>
      <vt:lpstr>Calibri</vt:lpstr>
      <vt:lpstr>Calibri Light</vt:lpstr>
      <vt:lpstr>Georgia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</dc:creator>
  <cp:lastModifiedBy>Fabio</cp:lastModifiedBy>
  <cp:revision>45</cp:revision>
  <dcterms:created xsi:type="dcterms:W3CDTF">2018-04-13T01:35:58Z</dcterms:created>
  <dcterms:modified xsi:type="dcterms:W3CDTF">2019-04-24T11:53:36Z</dcterms:modified>
</cp:coreProperties>
</file>